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77" r:id="rId2"/>
    <p:sldId id="624" r:id="rId3"/>
    <p:sldId id="899" r:id="rId4"/>
    <p:sldId id="876" r:id="rId5"/>
    <p:sldId id="901" r:id="rId6"/>
    <p:sldId id="898" r:id="rId7"/>
    <p:sldId id="902" r:id="rId8"/>
    <p:sldId id="859" r:id="rId9"/>
    <p:sldId id="860" r:id="rId10"/>
    <p:sldId id="861" r:id="rId11"/>
    <p:sldId id="900" r:id="rId12"/>
    <p:sldId id="862" r:id="rId13"/>
    <p:sldId id="863" r:id="rId14"/>
    <p:sldId id="864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39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8.e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11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9735" y="1531203"/>
            <a:ext cx="30165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Apr. 9,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85800" y="24384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Simple Harmonic Oscillator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Barriers and Tunneling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Alpha Particle Decay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Use of Schrodinger Equation on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Solutions for Schrodinger Equation for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Analysis of the Parabolic Potential Well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46500" y="2819400"/>
            <a:ext cx="5183188" cy="3505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energy levels are given by</a:t>
            </a:r>
          </a:p>
          <a:p>
            <a:pPr eaLnBrk="1" hangingPunct="1"/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zero point energy is called the Heisenberg limit:</a:t>
            </a:r>
          </a:p>
          <a:p>
            <a:pPr eaLnBrk="1" hangingPunct="1"/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probability of finding the mass is greatest at the ends of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motion’s range and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smallest at the center (that is, proportional to the amount of time the mass spends at each position).</a:t>
            </a: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Contrary to the classical one, the largest probability for this lowest energy state is for the particle to be at the center.</a:t>
            </a:r>
          </a:p>
        </p:txBody>
      </p:sp>
      <p:pic>
        <p:nvPicPr>
          <p:cNvPr id="4198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335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9144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19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10654"/>
              </p:ext>
            </p:extLst>
          </p:nvPr>
        </p:nvGraphicFramePr>
        <p:xfrm>
          <a:off x="5257800" y="3124200"/>
          <a:ext cx="1665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8" name="Equation" r:id="rId5" imgW="1435100" imgH="431800" progId="Equation.DSMT4">
                  <p:embed/>
                </p:oleObj>
              </mc:Choice>
              <mc:Fallback>
                <p:oleObj name="Equation" r:id="rId5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1665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70072"/>
              </p:ext>
            </p:extLst>
          </p:nvPr>
        </p:nvGraphicFramePr>
        <p:xfrm>
          <a:off x="5492750" y="3813175"/>
          <a:ext cx="781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9" name="Equation" r:id="rId7" imgW="673100" imgH="393700" progId="Equation.DSMT4">
                  <p:embed/>
                </p:oleObj>
              </mc:Choice>
              <mc:Fallback>
                <p:oleObj name="Equation" r:id="rId7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3813175"/>
                        <a:ext cx="7810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811109"/>
              </p:ext>
            </p:extLst>
          </p:nvPr>
        </p:nvGraphicFramePr>
        <p:xfrm>
          <a:off x="6918325" y="3124200"/>
          <a:ext cx="8540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0" name="Equation" r:id="rId9" imgW="736600" imgH="431800" progId="Equation.DSMT4">
                  <p:embed/>
                </p:oleObj>
              </mc:Choice>
              <mc:Fallback>
                <p:oleObj name="Equation" r:id="rId9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3124200"/>
                        <a:ext cx="8540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704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Ex. 6.12: Harmonic Oscillator stuff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algn="just"/>
            <a:r>
              <a:rPr lang="en-US" dirty="0" smtClean="0"/>
              <a:t>Normalize the ground state wave function </a:t>
            </a:r>
            <a:r>
              <a:rPr lang="en-US" dirty="0" smtClean="0">
                <a:latin typeface="Symbol" charset="2"/>
                <a:cs typeface="Symbol" charset="2"/>
              </a:rPr>
              <a:t>ψ</a:t>
            </a:r>
            <a:r>
              <a:rPr lang="en-US" baseline="-25000" dirty="0" smtClean="0"/>
              <a:t>0</a:t>
            </a:r>
            <a:r>
              <a:rPr lang="en-US" dirty="0" smtClean="0"/>
              <a:t> for the simple harmonic oscillator and find the expectation values &lt;x&gt; and &lt;x</a:t>
            </a:r>
            <a:r>
              <a:rPr lang="en-US" baseline="30000" dirty="0" smtClean="0"/>
              <a:t>2</a:t>
            </a:r>
            <a:r>
              <a:rPr lang="en-US" dirty="0" smtClean="0"/>
              <a:t>&gt;.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85141"/>
              </p:ext>
            </p:extLst>
          </p:nvPr>
        </p:nvGraphicFramePr>
        <p:xfrm>
          <a:off x="533400" y="2684462"/>
          <a:ext cx="6191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1" name="Equation" r:id="rId3" imgW="3962400" imgH="495300" progId="Equation.DSMT4">
                  <p:embed/>
                </p:oleObj>
              </mc:Choice>
              <mc:Fallback>
                <p:oleObj name="Equation" r:id="rId3" imgW="3962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84462"/>
                        <a:ext cx="6191250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9861"/>
              </p:ext>
            </p:extLst>
          </p:nvPr>
        </p:nvGraphicFramePr>
        <p:xfrm>
          <a:off x="533400" y="3438524"/>
          <a:ext cx="651033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2" name="Equation" r:id="rId5" imgW="4165600" imgH="457200" progId="Equation.DSMT4">
                  <p:embed/>
                </p:oleObj>
              </mc:Choice>
              <mc:Fallback>
                <p:oleObj name="Equation" r:id="rId5" imgW="416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38524"/>
                        <a:ext cx="6510337" cy="712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48373"/>
              </p:ext>
            </p:extLst>
          </p:nvPr>
        </p:nvGraphicFramePr>
        <p:xfrm>
          <a:off x="533400" y="4133849"/>
          <a:ext cx="39893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3" name="Equation" r:id="rId7" imgW="2552700" imgH="444500" progId="Equation.DSMT4">
                  <p:embed/>
                </p:oleObj>
              </mc:Choice>
              <mc:Fallback>
                <p:oleObj name="Equation" r:id="rId7" imgW="255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33849"/>
                        <a:ext cx="3989387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025019"/>
              </p:ext>
            </p:extLst>
          </p:nvPr>
        </p:nvGraphicFramePr>
        <p:xfrm>
          <a:off x="533400" y="4808536"/>
          <a:ext cx="80772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4" name="Equation" r:id="rId9" imgW="5168900" imgH="495300" progId="Equation.DSMT4">
                  <p:embed/>
                </p:oleObj>
              </mc:Choice>
              <mc:Fallback>
                <p:oleObj name="Equation" r:id="rId9" imgW="5168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8536"/>
                        <a:ext cx="8077200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97556"/>
              </p:ext>
            </p:extLst>
          </p:nvPr>
        </p:nvGraphicFramePr>
        <p:xfrm>
          <a:off x="533400" y="5562600"/>
          <a:ext cx="42275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5" name="Equation" r:id="rId11" imgW="2705100" imgH="406400" progId="Equation.DSMT4">
                  <p:embed/>
                </p:oleObj>
              </mc:Choice>
              <mc:Fallback>
                <p:oleObj name="Equation" r:id="rId11" imgW="2705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4227513" cy="633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11180"/>
              </p:ext>
            </p:extLst>
          </p:nvPr>
        </p:nvGraphicFramePr>
        <p:xfrm>
          <a:off x="533400" y="2286000"/>
          <a:ext cx="53800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16" name="Equation" r:id="rId13" imgW="3441700" imgH="266700" progId="Equation.DSMT4">
                  <p:embed/>
                </p:oleObj>
              </mc:Choice>
              <mc:Fallback>
                <p:oleObj name="Equation" r:id="rId13" imgW="3441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5380037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294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Barriers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Tunneling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a particle of energy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approaching a potential barrier of height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000" baseline="-25000" dirty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and the potential everywhere else is zero.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We will first consider the case when the energy is greater than the potential barrier.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regions I and III the wave numbers are: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the barrier region we have</a:t>
            </a:r>
          </a:p>
        </p:txBody>
      </p:sp>
      <p:pic>
        <p:nvPicPr>
          <p:cNvPr id="4301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965474"/>
              </p:ext>
            </p:extLst>
          </p:nvPr>
        </p:nvGraphicFramePr>
        <p:xfrm>
          <a:off x="4953000" y="1676400"/>
          <a:ext cx="15779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89" name="Equation" r:id="rId5" imgW="1092200" imgH="431800" progId="Equation.DSMT4">
                  <p:embed/>
                </p:oleObj>
              </mc:Choice>
              <mc:Fallback>
                <p:oleObj name="Equation" r:id="rId5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1577975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36740"/>
              </p:ext>
            </p:extLst>
          </p:nvPr>
        </p:nvGraphicFramePr>
        <p:xfrm>
          <a:off x="3810000" y="2348224"/>
          <a:ext cx="3276600" cy="69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0" name="Equation" r:id="rId7" imgW="2184400" imgH="469900" progId="Equation.DSMT4">
                  <p:embed/>
                </p:oleObj>
              </mc:Choice>
              <mc:Fallback>
                <p:oleObj name="Equation" r:id="rId7" imgW="2184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48224"/>
                        <a:ext cx="3276600" cy="699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5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Reflection and Transmission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will consist of an incident wave, a reflected wave, and a transmitted wave.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potentials and the Schrödinger wave equation for the three regions are as follows: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corresponding solutions are: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As the wave moves from left to right, we can simplify the wave functions to: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46840"/>
              </p:ext>
            </p:extLst>
          </p:nvPr>
        </p:nvGraphicFramePr>
        <p:xfrm>
          <a:off x="3200400" y="1773238"/>
          <a:ext cx="4271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2" name="Equation" r:id="rId3" imgW="3467100" imgH="419100" progId="Equation.DSMT4">
                  <p:embed/>
                </p:oleObj>
              </mc:Choice>
              <mc:Fallback>
                <p:oleObj name="Equation" r:id="rId3" imgW="346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73238"/>
                        <a:ext cx="427196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00859"/>
              </p:ext>
            </p:extLst>
          </p:nvPr>
        </p:nvGraphicFramePr>
        <p:xfrm>
          <a:off x="4416425" y="3390900"/>
          <a:ext cx="3736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3" name="Equation" r:id="rId5" imgW="2603500" imgH="241300" progId="Equation.DSMT4">
                  <p:embed/>
                </p:oleObj>
              </mc:Choice>
              <mc:Fallback>
                <p:oleObj name="Equation" r:id="rId5" imgW="2603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390900"/>
                        <a:ext cx="3736975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60662"/>
              </p:ext>
            </p:extLst>
          </p:nvPr>
        </p:nvGraphicFramePr>
        <p:xfrm>
          <a:off x="4267200" y="5029200"/>
          <a:ext cx="4113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4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4113212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40664"/>
              </p:ext>
            </p:extLst>
          </p:nvPr>
        </p:nvGraphicFramePr>
        <p:xfrm>
          <a:off x="3227388" y="2362200"/>
          <a:ext cx="48498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5" name="Equation" r:id="rId9" imgW="3937000" imgH="419100" progId="Equation.DSMT4">
                  <p:embed/>
                </p:oleObj>
              </mc:Choice>
              <mc:Fallback>
                <p:oleObj name="Equation" r:id="rId9" imgW="393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362200"/>
                        <a:ext cx="48498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922598"/>
              </p:ext>
            </p:extLst>
          </p:nvPr>
        </p:nvGraphicFramePr>
        <p:xfrm>
          <a:off x="3252788" y="2840038"/>
          <a:ext cx="44434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6" name="Equation" r:id="rId11" imgW="3606800" imgH="419100" progId="Equation.DSMT4">
                  <p:embed/>
                </p:oleObj>
              </mc:Choice>
              <mc:Fallback>
                <p:oleObj name="Equation" r:id="rId11" imgW="3606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40038"/>
                        <a:ext cx="44434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42468"/>
              </p:ext>
            </p:extLst>
          </p:nvPr>
        </p:nvGraphicFramePr>
        <p:xfrm>
          <a:off x="4419600" y="3771900"/>
          <a:ext cx="3846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7" name="Equation" r:id="rId13" imgW="2679700" imgH="241300" progId="Equation.DSMT4">
                  <p:embed/>
                </p:oleObj>
              </mc:Choice>
              <mc:Fallback>
                <p:oleObj name="Equation" r:id="rId13" imgW="267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71900"/>
                        <a:ext cx="3846513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90946"/>
              </p:ext>
            </p:extLst>
          </p:nvPr>
        </p:nvGraphicFramePr>
        <p:xfrm>
          <a:off x="4483100" y="4151313"/>
          <a:ext cx="38084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8" name="Equation" r:id="rId15" imgW="2654300" imgH="241300" progId="Equation.DSMT4">
                  <p:embed/>
                </p:oleObj>
              </mc:Choice>
              <mc:Fallback>
                <p:oleObj name="Equation" r:id="rId15" imgW="265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4151313"/>
                        <a:ext cx="3808413" cy="344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8428"/>
              </p:ext>
            </p:extLst>
          </p:nvPr>
        </p:nvGraphicFramePr>
        <p:xfrm>
          <a:off x="4267200" y="5418138"/>
          <a:ext cx="4216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9" name="Equation" r:id="rId17" imgW="2565400" imgH="228600" progId="Equation.DSMT4">
                  <p:embed/>
                </p:oleObj>
              </mc:Choice>
              <mc:Fallback>
                <p:oleObj name="Equation" r:id="rId17" imgW="256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8138"/>
                        <a:ext cx="4216400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30280"/>
              </p:ext>
            </p:extLst>
          </p:nvPr>
        </p:nvGraphicFramePr>
        <p:xfrm>
          <a:off x="4308475" y="5799138"/>
          <a:ext cx="44481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90" name="Equation" r:id="rId19" imgW="2705100" imgH="228600" progId="Equation.DSMT4">
                  <p:embed/>
                </p:oleObj>
              </mc:Choice>
              <mc:Fallback>
                <p:oleObj name="Equation" r:id="rId19" imgW="270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5799138"/>
                        <a:ext cx="4448175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582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Probability of Reflection and Transmission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probability of the particles being reflected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transmitted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maximum kinetic energy of the photoelectrons depends on the value of the light frequency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not on the intensity.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 particles must be either reflected or transmitted we have: 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+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By applying the boundary conditions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±∞,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0, and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arrive at the transmission probability: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does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transmission probability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become 1?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61162"/>
              </p:ext>
            </p:extLst>
          </p:nvPr>
        </p:nvGraphicFramePr>
        <p:xfrm>
          <a:off x="2667000" y="960437"/>
          <a:ext cx="2112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7" name="Equation" r:id="rId3" imgW="1346200" imgH="508000" progId="Equation.DSMT4">
                  <p:embed/>
                </p:oleObj>
              </mc:Choice>
              <mc:Fallback>
                <p:oleObj name="Equation" r:id="rId3" imgW="1346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60437"/>
                        <a:ext cx="2112962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017017"/>
              </p:ext>
            </p:extLst>
          </p:nvPr>
        </p:nvGraphicFramePr>
        <p:xfrm>
          <a:off x="2514600" y="1798637"/>
          <a:ext cx="2454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8" name="Equation" r:id="rId5" imgW="1562100" imgH="508000" progId="Equation.DSMT4">
                  <p:embed/>
                </p:oleObj>
              </mc:Choice>
              <mc:Fallback>
                <p:oleObj name="Equation" r:id="rId5" imgW="1562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98637"/>
                        <a:ext cx="2454275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882073"/>
              </p:ext>
            </p:extLst>
          </p:nvPr>
        </p:nvGraphicFramePr>
        <p:xfrm>
          <a:off x="4795838" y="1062037"/>
          <a:ext cx="538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9" name="Equation" r:id="rId7" imgW="342900" imgH="393700" progId="Equation.DSMT4">
                  <p:embed/>
                </p:oleObj>
              </mc:Choice>
              <mc:Fallback>
                <p:oleObj name="Equation" r:id="rId7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062037"/>
                        <a:ext cx="538162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10638"/>
              </p:ext>
            </p:extLst>
          </p:nvPr>
        </p:nvGraphicFramePr>
        <p:xfrm>
          <a:off x="5003800" y="1905000"/>
          <a:ext cx="558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80" name="Equation" r:id="rId9" imgW="355600" imgH="393700" progId="Equation.DSMT4">
                  <p:embed/>
                </p:oleObj>
              </mc:Choice>
              <mc:Fallback>
                <p:oleObj name="Equation" r:id="rId9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05000"/>
                        <a:ext cx="558800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34603"/>
              </p:ext>
            </p:extLst>
          </p:nvPr>
        </p:nvGraphicFramePr>
        <p:xfrm>
          <a:off x="4648200" y="4572000"/>
          <a:ext cx="284604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81" name="Equation" r:id="rId11" imgW="1485900" imgH="520700" progId="Equation.DSMT4">
                  <p:embed/>
                </p:oleObj>
              </mc:Choice>
              <mc:Fallback>
                <p:oleObj name="Equation" r:id="rId11" imgW="148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284604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222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154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Research paper deadline is Monday, Apr. 28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Research presentation deadline is Sunday, Apr. 27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Homework #5</a:t>
            </a:r>
            <a:endParaRPr lang="en-US" sz="2400" dirty="0"/>
          </a:p>
          <a:p>
            <a:pPr lvl="1" eaLnBrk="1" hangingPunct="1">
              <a:spcBef>
                <a:spcPts val="168"/>
              </a:spcBef>
            </a:pPr>
            <a:r>
              <a:rPr lang="en-US" sz="2400" dirty="0"/>
              <a:t>CH6 end of chapter problems: 34, 39, 46, 62 and 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Due Wednesday, Apr. 16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Reading 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CH7.6 and the entire CH8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Bring out homework #4 at the end of class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Quiz results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Class average: 27.7/50</a:t>
            </a:r>
          </a:p>
          <a:p>
            <a:pPr lvl="2" eaLnBrk="1" hangingPunct="1">
              <a:spcBef>
                <a:spcPts val="168"/>
              </a:spcBef>
            </a:pPr>
            <a:r>
              <a:rPr lang="en-US" sz="2000" dirty="0" smtClean="0"/>
              <a:t>Equivalent to 55.4/100</a:t>
            </a:r>
          </a:p>
          <a:p>
            <a:pPr lvl="2" eaLnBrk="1" hangingPunct="1">
              <a:spcBef>
                <a:spcPts val="168"/>
              </a:spcBef>
            </a:pPr>
            <a:r>
              <a:rPr lang="en-US" sz="2000" dirty="0" smtClean="0"/>
              <a:t>Previous quizzes: 30.2/100 and 53.4/100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 smtClean="0"/>
              <a:t>Top score: 50/50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Colloquium today, Dr. </a:t>
            </a:r>
            <a:r>
              <a:rPr lang="en-US" sz="2800" dirty="0" err="1" smtClean="0"/>
              <a:t>Hadavand</a:t>
            </a:r>
            <a:r>
              <a:rPr lang="en-US" sz="2800" dirty="0" smtClean="0"/>
              <a:t> of UTA </a:t>
            </a:r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4-09 at 10.53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1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1, 2014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8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Research Project Report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5791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Must contain the following at the minimum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Conclusions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(max) page report, including figures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Text of the report must be your original!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b="1" i="1" u="sng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Due Mon., Apr. </a:t>
            </a:r>
            <a:r>
              <a:rPr lang="en-US" b="1" i="1" u="sng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28, 2014</a:t>
            </a:r>
            <a:endParaRPr lang="en-US" b="1" i="1" u="sng" dirty="0" smtClean="0">
              <a:solidFill>
                <a:srgbClr val="80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3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Screen Shot 2014-04-09 at 10.2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7150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10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Apr. 27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followed by all group members’ participation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Apr. 28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or in class Wednesday,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Apr.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30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677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Simple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Harmonic Oscillator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077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Simple harmonic oscillators describe many physical situations: springs, diatomic molecules and atomic lattices.  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the Taylor expansion of a potential function: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T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minimum potential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at x=x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, so </a:t>
            </a:r>
            <a:r>
              <a:rPr lang="en-US" sz="1800" dirty="0" err="1" smtClean="0">
                <a:ea typeface="ＭＳ Ｐゴシック" pitchFamily="-84" charset="-128"/>
                <a:cs typeface="ＭＳ Ｐゴシック" pitchFamily="-84" charset="-128"/>
              </a:rPr>
              <a:t>dV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/dx=0 and V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=0; and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zero potential V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=0,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Substituting this into the wave equation: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sz="1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	Let 	            and  	 which yields		  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994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4800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371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16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463839"/>
              </p:ext>
            </p:extLst>
          </p:nvPr>
        </p:nvGraphicFramePr>
        <p:xfrm>
          <a:off x="1905001" y="3581400"/>
          <a:ext cx="3200400" cy="49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13" name="Equation" r:id="rId5" imgW="2552700" imgH="393700" progId="Equation.DSMT4">
                  <p:embed/>
                </p:oleObj>
              </mc:Choice>
              <mc:Fallback>
                <p:oleObj name="Equation" r:id="rId5" imgW="255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581400"/>
                        <a:ext cx="3200400" cy="493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69363"/>
              </p:ext>
            </p:extLst>
          </p:nvPr>
        </p:nvGraphicFramePr>
        <p:xfrm>
          <a:off x="4267200" y="4327525"/>
          <a:ext cx="1792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14" name="Equation" r:id="rId7" imgW="1282700" imgH="393700" progId="Equation.DSMT4">
                  <p:embed/>
                </p:oleObj>
              </mc:Choice>
              <mc:Fallback>
                <p:oleObj name="Equation" r:id="rId7" imgW="128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27525"/>
                        <a:ext cx="179228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13318"/>
              </p:ext>
            </p:extLst>
          </p:nvPr>
        </p:nvGraphicFramePr>
        <p:xfrm>
          <a:off x="1722437" y="5105400"/>
          <a:ext cx="2544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15" name="Equation" r:id="rId9" imgW="1727200" imgH="469900" progId="Equation.DSMT4">
                  <p:embed/>
                </p:oleObj>
              </mc:Choice>
              <mc:Fallback>
                <p:oleObj name="Equation" r:id="rId9" imgW="1727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7" y="5105400"/>
                        <a:ext cx="25447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063639"/>
              </p:ext>
            </p:extLst>
          </p:nvPr>
        </p:nvGraphicFramePr>
        <p:xfrm>
          <a:off x="1254125" y="5824537"/>
          <a:ext cx="879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16" name="Equation" r:id="rId11" imgW="596900" imgH="393700" progId="Equation.DSMT4">
                  <p:embed/>
                </p:oleObj>
              </mc:Choice>
              <mc:Fallback>
                <p:oleObj name="Equation" r:id="rId1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5824537"/>
                        <a:ext cx="8794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730567"/>
              </p:ext>
            </p:extLst>
          </p:nvPr>
        </p:nvGraphicFramePr>
        <p:xfrm>
          <a:off x="2522538" y="5822950"/>
          <a:ext cx="8969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17" name="Equation" r:id="rId13" imgW="609600" imgH="393700" progId="Equation.DSMT4">
                  <p:embed/>
                </p:oleObj>
              </mc:Choice>
              <mc:Fallback>
                <p:oleObj name="Equation" r:id="rId13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5822950"/>
                        <a:ext cx="896937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117702"/>
              </p:ext>
            </p:extLst>
          </p:nvPr>
        </p:nvGraphicFramePr>
        <p:xfrm>
          <a:off x="4581525" y="5710237"/>
          <a:ext cx="18526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18" name="Equation" r:id="rId15" imgW="1257300" imgH="419100" progId="Equation.DSMT4">
                  <p:embed/>
                </p:oleObj>
              </mc:Choice>
              <mc:Fallback>
                <p:oleObj name="Equation" r:id="rId15" imgW="1257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710237"/>
                        <a:ext cx="1852613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13747"/>
              </p:ext>
            </p:extLst>
          </p:nvPr>
        </p:nvGraphicFramePr>
        <p:xfrm>
          <a:off x="4267200" y="5105400"/>
          <a:ext cx="1889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19" name="Equation" r:id="rId17" imgW="1282700" imgH="469900" progId="Equation.DSMT4">
                  <p:embed/>
                </p:oleObj>
              </mc:Choice>
              <mc:Fallback>
                <p:oleObj name="Equation" r:id="rId17" imgW="1282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05400"/>
                        <a:ext cx="18891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048000" y="990600"/>
            <a:ext cx="25908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00030"/>
              </p:ext>
            </p:extLst>
          </p:nvPr>
        </p:nvGraphicFramePr>
        <p:xfrm>
          <a:off x="2133600" y="2025650"/>
          <a:ext cx="1349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20" name="Equation" r:id="rId19" imgW="965200" imgH="241300" progId="Equation.DSMT4">
                  <p:embed/>
                </p:oleObj>
              </mc:Choice>
              <mc:Fallback>
                <p:oleObj name="Equation" r:id="rId19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25650"/>
                        <a:ext cx="1349375" cy="336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406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41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Parabolic Potential Well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0"/>
            <a:ext cx="8383588" cy="2819400"/>
          </a:xfrm>
        </p:spPr>
        <p:txBody>
          <a:bodyPr/>
          <a:lstStyle/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If the lowest energy level is zero, this violates the uncertainty principle.</a:t>
            </a:r>
          </a:p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solutions are		        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  where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H</a:t>
            </a:r>
            <a:r>
              <a:rPr lang="en-US" sz="2000" i="1" baseline="-25000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) are </a:t>
            </a:r>
            <a:r>
              <a:rPr lang="en-US" sz="2000" dirty="0" err="1">
                <a:ea typeface="ＭＳ Ｐゴシック" pitchFamily="-84" charset="-128"/>
                <a:cs typeface="ＭＳ Ｐゴシック" pitchFamily="-84" charset="-128"/>
              </a:rPr>
              <a:t>Hermite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polynomial function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of order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contrast to the particle in a box, where the oscillatory wave function is a sinusoidal curve, in this case the oscillatory behavior is due to the polynomial, which dominates at small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 The exponential tail is provided by the Gaussian function, which dominates at large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40963" name="Picture 17" descr="0609"/>
          <p:cNvPicPr preferRelativeResize="0">
            <a:picLocks noChangeAspect="1" noChangeArrowheads="1"/>
          </p:cNvPicPr>
          <p:nvPr/>
        </p:nvPicPr>
        <p:blipFill>
          <a:blip r:embed="rId3"/>
          <a:srcRect b="16310"/>
          <a:stretch>
            <a:fillRect/>
          </a:stretch>
        </p:blipFill>
        <p:spPr bwMode="auto">
          <a:xfrm>
            <a:off x="1143000" y="609600"/>
            <a:ext cx="7086600" cy="312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Apr. 9,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18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68339"/>
              </p:ext>
            </p:extLst>
          </p:nvPr>
        </p:nvGraphicFramePr>
        <p:xfrm>
          <a:off x="4228639" y="4114800"/>
          <a:ext cx="194356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63" name="Equation" r:id="rId4" imgW="1130300" imgH="266700" progId="Equation.DSMT4">
                  <p:embed/>
                </p:oleObj>
              </mc:Choice>
              <mc:Fallback>
                <p:oleObj name="Equation" r:id="rId4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639" y="4114800"/>
                        <a:ext cx="1943561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091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54923</TotalTime>
  <Words>1036</Words>
  <Application>Microsoft Macintosh PowerPoint</Application>
  <PresentationFormat>On-screen Show (4:3)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phys1443-spring02</vt:lpstr>
      <vt:lpstr>Equation</vt:lpstr>
      <vt:lpstr>PHYS 3313 – Section 001 Lecture #21</vt:lpstr>
      <vt:lpstr>Announcements</vt:lpstr>
      <vt:lpstr>PowerPoint Presentation</vt:lpstr>
      <vt:lpstr>Reminder: Special project #5</vt:lpstr>
      <vt:lpstr>Reminder: Research Project Report</vt:lpstr>
      <vt:lpstr>PowerPoint Presentation</vt:lpstr>
      <vt:lpstr>Research Presentations</vt:lpstr>
      <vt:lpstr>The Simple Harmonic Oscillator</vt:lpstr>
      <vt:lpstr>Parabolic Potential Well</vt:lpstr>
      <vt:lpstr>Analysis of the Parabolic Potential Well</vt:lpstr>
      <vt:lpstr>Ex. 6.12: Harmonic Oscillator stuff</vt:lpstr>
      <vt:lpstr>Barriers and Tunneling</vt:lpstr>
      <vt:lpstr>Reflection and Transmission</vt:lpstr>
      <vt:lpstr>Probability of Reflection and Transmission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1229</cp:revision>
  <dcterms:created xsi:type="dcterms:W3CDTF">2012-08-29T20:00:19Z</dcterms:created>
  <dcterms:modified xsi:type="dcterms:W3CDTF">2014-04-09T19:43:36Z</dcterms:modified>
</cp:coreProperties>
</file>