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7" r:id="rId2"/>
    <p:sldId id="624" r:id="rId3"/>
    <p:sldId id="876" r:id="rId4"/>
    <p:sldId id="865" r:id="rId5"/>
    <p:sldId id="866" r:id="rId6"/>
    <p:sldId id="877" r:id="rId7"/>
    <p:sldId id="878" r:id="rId8"/>
    <p:sldId id="879" r:id="rId9"/>
    <p:sldId id="880" r:id="rId10"/>
    <p:sldId id="881" r:id="rId11"/>
    <p:sldId id="882" r:id="rId12"/>
    <p:sldId id="885" r:id="rId13"/>
    <p:sldId id="884" r:id="rId14"/>
    <p:sldId id="886" r:id="rId15"/>
    <p:sldId id="887" r:id="rId16"/>
    <p:sldId id="888" r:id="rId17"/>
    <p:sldId id="889" r:id="rId18"/>
    <p:sldId id="890" r:id="rId19"/>
    <p:sldId id="891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5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169" y="1531203"/>
            <a:ext cx="2819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14,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24384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Barriers and Tunneling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Alpha Particle Decay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Use of Schrodinger Equation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Solutions for Schrodinger Equation for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potential (central force) </a:t>
            </a:r>
            <a:r>
              <a:rPr lang="en-US" sz="2800" i="1" dirty="0" err="1" smtClean="0">
                <a:cs typeface="+mn-cs"/>
              </a:rPr>
              <a:t>V</a:t>
            </a:r>
            <a:r>
              <a:rPr lang="en-US" sz="2800" dirty="0" err="1" smtClean="0">
                <a:cs typeface="+mn-cs"/>
              </a:rPr>
              <a:t>(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) depends on the distance 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0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1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2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3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4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5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6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684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dirty="0" smtClean="0">
                <a:cs typeface="ＭＳ Ｐゴシック" pitchFamily="-84" charset="-128"/>
              </a:rPr>
              <a:t>Ψ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a function of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 smtClean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equation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solution </a:t>
            </a:r>
            <a:r>
              <a:rPr lang="en-US" sz="2800" dirty="0">
                <a:cs typeface="ＭＳ Ｐゴシック" pitchFamily="-84" charset="-128"/>
              </a:rPr>
              <a:t>may be a product of three </a:t>
            </a:r>
            <a:r>
              <a:rPr lang="en-US" sz="2800" dirty="0" smtClean="0">
                <a:cs typeface="ＭＳ Ｐゴシック" pitchFamily="-84" charset="-128"/>
              </a:rPr>
              <a:t>functions</a:t>
            </a:r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</a:t>
            </a:r>
            <a:r>
              <a:rPr lang="en-US" sz="2800" dirty="0" smtClean="0">
                <a:cs typeface="ＭＳ Ｐゴシック" pitchFamily="-84" charset="-128"/>
              </a:rPr>
              <a:t> the Schrodinger equation in polar coordinate into </a:t>
            </a:r>
            <a:r>
              <a:rPr lang="en-US" sz="2800" dirty="0">
                <a:cs typeface="ＭＳ Ｐゴシック" pitchFamily="-84" charset="-128"/>
              </a:rPr>
              <a:t>three separate differential equations, each depending</a:t>
            </a:r>
            <a:r>
              <a:rPr lang="en-US" sz="2800" dirty="0" smtClean="0">
                <a:cs typeface="ＭＳ Ｐゴシック" pitchFamily="-84" charset="-128"/>
              </a:rPr>
              <a:t> only on </a:t>
            </a:r>
            <a:r>
              <a:rPr lang="en-US" sz="2800" dirty="0">
                <a:cs typeface="ＭＳ Ｐゴシック" pitchFamily="-84" charset="-128"/>
              </a:rPr>
              <a:t>one</a:t>
            </a:r>
            <a:r>
              <a:rPr lang="en-US" sz="2800" dirty="0" smtClean="0">
                <a:cs typeface="ＭＳ Ｐゴシック" pitchFamily="-84" charset="-128"/>
              </a:rPr>
              <a:t> coordinate: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, or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3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67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l-GR" sz="2400" dirty="0">
                <a:cs typeface="ＭＳ Ｐゴシック" pitchFamily="-84" charset="-128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5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6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7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8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9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20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307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and </a:t>
            </a:r>
            <a:r>
              <a:rPr lang="en-US" sz="2800" dirty="0" smtClean="0">
                <a:cs typeface="ＭＳ Ｐゴシック" pitchFamily="-84" charset="-128"/>
              </a:rPr>
              <a:t>only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appears on 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of</a:t>
            </a:r>
            <a:r>
              <a:rPr lang="en-US" sz="2800" dirty="0" smtClean="0">
                <a:cs typeface="ＭＳ Ｐゴシック" pitchFamily="-84" charset="-128"/>
              </a:rPr>
              <a:t>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of the equation cannot change as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</a:t>
            </a:r>
            <a:r>
              <a:rPr lang="en-US" sz="2800" dirty="0" smtClean="0">
                <a:cs typeface="ＭＳ Ｐゴシック" pitchFamily="-84" charset="-128"/>
              </a:rPr>
              <a:t>true in all cases.  Set </a:t>
            </a:r>
            <a:r>
              <a:rPr lang="en-US" sz="2800" dirty="0">
                <a:cs typeface="ＭＳ Ｐゴシック" pitchFamily="-84" charset="-128"/>
              </a:rPr>
              <a:t>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</a:t>
            </a:r>
            <a:r>
              <a:rPr lang="en-US" sz="2800" dirty="0" smtClean="0">
                <a:cs typeface="ＭＳ Ｐゴシック" pitchFamily="-84" charset="-128"/>
              </a:rPr>
              <a:t>right-hand side </a:t>
            </a:r>
            <a:r>
              <a:rPr lang="en-US" sz="2800" dirty="0">
                <a:cs typeface="ＭＳ Ｐゴシック" pitchFamily="-84" charset="-128"/>
              </a:rPr>
              <a:t>of</a:t>
            </a:r>
            <a:r>
              <a:rPr lang="en-US" sz="2800" dirty="0" smtClean="0">
                <a:cs typeface="ＭＳ Ｐゴシック" pitchFamily="-84" charset="-128"/>
              </a:rPr>
              <a:t> the reorganized equation</a:t>
            </a:r>
          </a:p>
          <a:p>
            <a:pPr marL="457200" lvl="1" indent="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It </a:t>
            </a:r>
            <a:r>
              <a:rPr lang="en-US" dirty="0">
                <a:cs typeface="ＭＳ Ｐゴシック" pitchFamily="-84" charset="-128"/>
              </a:rPr>
              <a:t>is convenient to choose a solution to </a:t>
            </a:r>
            <a:r>
              <a:rPr lang="en-US" dirty="0" smtClean="0">
                <a:cs typeface="ＭＳ Ｐゴシック" pitchFamily="-84" charset="-128"/>
              </a:rPr>
              <a:t>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2925801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“</a:t>
            </a:r>
            <a:r>
              <a:rPr lang="en-US" sz="2100" b="1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 equation”</a:t>
            </a:r>
            <a:endParaRPr lang="en-US" sz="2100" b="1" dirty="0">
              <a:solidFill>
                <a:srgbClr val="3333CC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93852"/>
              </p:ext>
            </p:extLst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9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9769"/>
              </p:ext>
            </p:extLst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0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51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</a:t>
            </a:r>
            <a:r>
              <a:rPr lang="en-US" sz="2800" dirty="0" smtClean="0">
                <a:cs typeface="ＭＳ Ｐゴシック" pitchFamily="-84" charset="-128"/>
              </a:rPr>
              <a:t>must be </a:t>
            </a:r>
            <a:r>
              <a:rPr lang="en-US" sz="2800" dirty="0">
                <a:cs typeface="ＭＳ Ｐゴシック" pitchFamily="-84" charset="-128"/>
              </a:rPr>
              <a:t>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  <a:r>
              <a:rPr lang="el-GR" sz="28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both sides by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</a:t>
            </a:r>
            <a:r>
              <a:rPr lang="en-US" sz="2800" dirty="0" smtClean="0">
                <a:cs typeface="ＭＳ Ｐゴシック" pitchFamily="-84" charset="-128"/>
              </a:rPr>
              <a:t> and rearrange: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99981"/>
              </p:ext>
            </p:extLst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2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51376"/>
              </p:ext>
            </p:extLst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3" name="Equation" r:id="rId5" imgW="1346200" imgH="228600" progId="Equation.DSMT4">
                  <p:embed/>
                </p:oleObj>
              </mc:Choice>
              <mc:Fallback>
                <p:oleObj name="Equation" r:id="rId5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8754"/>
              </p:ext>
            </p:extLst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4" name="Equation" r:id="rId7" imgW="635000" imgH="190500" progId="Equation.DSMT4">
                  <p:embed/>
                </p:oleObj>
              </mc:Choice>
              <mc:Fallback>
                <p:oleObj name="Equation" r:id="rId7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277756"/>
              </p:ext>
            </p:extLst>
          </p:nvPr>
        </p:nvGraphicFramePr>
        <p:xfrm>
          <a:off x="914400" y="42672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5" name="Equation" r:id="rId9" imgW="1943100" imgH="444500" progId="Equation.DSMT4">
                  <p:embed/>
                </p:oleObj>
              </mc:Choice>
              <mc:Fallback>
                <p:oleObj name="Equation" r:id="rId9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908955"/>
              </p:ext>
            </p:extLst>
          </p:nvPr>
        </p:nvGraphicFramePr>
        <p:xfrm>
          <a:off x="4876800" y="42672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6" name="Equation" r:id="rId11" imgW="1803400" imgH="444500" progId="Equation.DSMT4">
                  <p:embed/>
                </p:oleObj>
              </mc:Choice>
              <mc:Fallback>
                <p:oleObj name="Equation" r:id="rId11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35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“</a:t>
            </a:r>
            <a:r>
              <a:rPr lang="en-US" sz="2400" b="1" dirty="0" smtClean="0">
                <a:cs typeface="ＭＳ Ｐゴシック" pitchFamily="-84" charset="-128"/>
              </a:rPr>
              <a:t>Radial Equation</a:t>
            </a:r>
            <a:r>
              <a:rPr lang="en-US" sz="2400" dirty="0" smtClean="0">
                <a:cs typeface="ＭＳ Ｐゴシック" pitchFamily="-84" charset="-128"/>
              </a:rPr>
              <a:t>”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“</a:t>
            </a:r>
            <a:r>
              <a:rPr lang="en-US" sz="2400" b="1" dirty="0" smtClean="0">
                <a:cs typeface="ＭＳ Ｐゴシック" pitchFamily="-84" charset="-128"/>
              </a:rPr>
              <a:t>Angular Equation</a:t>
            </a:r>
            <a:r>
              <a:rPr lang="en-US" sz="2400" dirty="0" smtClean="0">
                <a:cs typeface="ＭＳ Ｐゴシック" pitchFamily="-84" charset="-128"/>
              </a:rPr>
              <a:t>”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5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32735"/>
              </p:ext>
            </p:extLst>
          </p:nvPr>
        </p:nvGraphicFramePr>
        <p:xfrm flipV="1">
          <a:off x="533400" y="3657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6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657600"/>
                        <a:ext cx="396240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7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8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94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01342"/>
              </p:ext>
            </p:extLst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5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59351"/>
              </p:ext>
            </p:extLst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6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61302"/>
              </p:ext>
            </p:extLst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7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33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2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3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4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5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6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7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8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386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separated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51790"/>
              </p:ext>
            </p:extLst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6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11281"/>
              </p:ext>
            </p:extLst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7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61287"/>
              </p:ext>
            </p:extLst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8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26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34661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9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255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154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paper deadline is Monday, Apr. 28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</a:t>
            </a:r>
            <a:r>
              <a:rPr lang="en-US" smtClean="0"/>
              <a:t>presentation file deadline </a:t>
            </a:r>
            <a:r>
              <a:rPr lang="en-US" dirty="0" smtClean="0"/>
              <a:t>is Sunday, Apr. 27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Reminder: Homework #5</a:t>
            </a:r>
            <a:endParaRPr lang="en-US" sz="2800" dirty="0"/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CH6 end of chapter problems: 34, 39, 46, 62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 smtClean="0"/>
              <a:t>Due Wednesday, Apr. 16</a:t>
            </a:r>
          </a:p>
          <a:p>
            <a:pPr eaLnBrk="1" hangingPunct="1"/>
            <a:r>
              <a:rPr lang="en-US" dirty="0"/>
              <a:t>Homework </a:t>
            </a:r>
            <a:r>
              <a:rPr lang="en-US" dirty="0" smtClean="0"/>
              <a:t>#6</a:t>
            </a:r>
            <a:endParaRPr lang="en-US" dirty="0"/>
          </a:p>
          <a:p>
            <a:pPr lvl="1" eaLnBrk="1" hangingPunct="1"/>
            <a:r>
              <a:rPr lang="en-US" dirty="0"/>
              <a:t>CH7 end of chapter problems: 7, 8, 9, 12, 17 and 29</a:t>
            </a:r>
          </a:p>
          <a:p>
            <a:pPr lvl="1" eaLnBrk="1" hangingPunct="1"/>
            <a:r>
              <a:rPr lang="en-US" dirty="0"/>
              <a:t>Due on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23, </a:t>
            </a:r>
            <a:r>
              <a:rPr lang="en-US" dirty="0"/>
              <a:t>in class </a:t>
            </a:r>
          </a:p>
          <a:p>
            <a:pPr eaLnBrk="1" hangingPunct="1"/>
            <a:r>
              <a:rPr lang="en-US" dirty="0"/>
              <a:t>Quiz number 4</a:t>
            </a:r>
          </a:p>
          <a:p>
            <a:pPr lvl="1" eaLnBrk="1" hangingPunct="1"/>
            <a:r>
              <a:rPr lang="en-US" dirty="0"/>
              <a:t>At the beginning of the class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</a:t>
            </a:r>
            <a:endParaRPr lang="en-US" dirty="0"/>
          </a:p>
          <a:p>
            <a:pPr lvl="1" eaLnBrk="1" hangingPunct="1"/>
            <a:r>
              <a:rPr lang="en-US" dirty="0"/>
              <a:t>Covers </a:t>
            </a:r>
            <a:r>
              <a:rPr lang="en-US" dirty="0" smtClean="0"/>
              <a:t>up to what we </a:t>
            </a:r>
            <a:r>
              <a:rPr lang="en-US" dirty="0"/>
              <a:t>finish </a:t>
            </a:r>
            <a:r>
              <a:rPr lang="en-US" dirty="0" smtClean="0"/>
              <a:t>Monday, Apr.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178971"/>
              </p:ext>
            </p:extLst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9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67376"/>
              </p:ext>
            </p:extLst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00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57578"/>
              </p:ext>
            </p:extLst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01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86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02664"/>
              </p:ext>
            </p:extLst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2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824140"/>
              </p:ext>
            </p:extLst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3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73805"/>
              </p:ext>
            </p:extLst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4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65015"/>
              </p:ext>
            </p:extLst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5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31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Potential Well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19400"/>
            <a:ext cx="8383587" cy="3429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a particle passing through a potential well region rather than through a potential barrier.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particle would speed up passing the well region, because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mv</a:t>
            </a:r>
            <a:r>
              <a:rPr lang="en-US" sz="1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/ 2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-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According to quantum mechanics, reflection and transmission may occur, but the wavelength inside the potential well is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shorter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than outside. When the width of the potential well is precisely equal to half-integral or integral units of the wavelength, the reflected waves may be out of phase or in phase with the original wave, and cancellations or resonances may occur. The reflection/cancellation effects can lead to almost pure transmission or pure reflection for certain wavelengths. For example, at the second boundary (</a:t>
            </a:r>
            <a:r>
              <a:rPr lang="en-US" sz="1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) for a wave passing to the right, the wave may reflect and be out of phase with the incident wave. The effect would be a cancellation inside the well.</a:t>
            </a:r>
          </a:p>
        </p:txBody>
      </p:sp>
      <p:pic>
        <p:nvPicPr>
          <p:cNvPr id="5017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Alpha-Particle Decay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May nuclei heavier than </a:t>
            </a:r>
            <a:r>
              <a:rPr lang="en-US" sz="2000" dirty="0" err="1" smtClean="0">
                <a:ea typeface="ＭＳ Ｐゴシック" pitchFamily="-84" charset="-128"/>
                <a:cs typeface="ＭＳ Ｐゴシック" pitchFamily="-84" charset="-128"/>
              </a:rPr>
              <a:t>Pb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emit alpha particles (nucleus of He). 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phenomenon of tunneling explains the alpha-particle decay of heavy, radioactive nuclei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nucleus, an alpha particle feels the strong, short-range attractive nuclear force as well as the repulsive Coulomb force.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nuclear force dominates inside the nuclear radius where the potential is approximately a square well.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Coulomb force dominates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outside the nuclear radius.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potential barrier at the nuclear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radius is several times greater than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energy of an alpha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particle (~5MeV).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According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to quantum mechanics,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however, the alpha particle can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tunnel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through the barrier. Hence </a:t>
            </a:r>
            <a:b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this is observed as radioactive decay.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3" name="Picture 11" descr="0619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4876800" y="2590800"/>
            <a:ext cx="3962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715000" y="3352800"/>
            <a:ext cx="3048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0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</a:t>
            </a:r>
            <a:r>
              <a:rPr lang="en-US" sz="2800" dirty="0" smtClean="0">
                <a:cs typeface="ＭＳ Ｐゴシック" pitchFamily="-84" charset="-128"/>
              </a:rPr>
              <a:t> the Coulomb potential: 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cs typeface="ＭＳ Ｐゴシック" pitchFamily="-84" charset="-128"/>
              </a:rPr>
              <a:t>To solve this problem, we use the </a:t>
            </a:r>
            <a:r>
              <a:rPr lang="en-US" sz="2800" dirty="0">
                <a:cs typeface="ＭＳ Ｐゴシック" pitchFamily="-84" charset="-128"/>
              </a:rPr>
              <a:t>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</a:t>
            </a:r>
            <a:r>
              <a:rPr lang="en-US" sz="2800" dirty="0" smtClean="0">
                <a:cs typeface="ＭＳ Ｐゴシック" pitchFamily="-84" charset="-128"/>
              </a:rPr>
              <a:t>Equation: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</a:t>
            </a:r>
            <a:r>
              <a:rPr lang="en-US" sz="2800" dirty="0" smtClean="0">
                <a:cs typeface="ＭＳ Ｐゴシック" pitchFamily="-84" charset="-128"/>
              </a:rPr>
              <a:t> with one electron (</a:t>
            </a:r>
            <a:r>
              <a:rPr lang="en-US" sz="2800" dirty="0">
                <a:cs typeface="ＭＳ Ｐゴシック" pitchFamily="-84" charset="-128"/>
              </a:rPr>
              <a:t>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appropriate reduced </a:t>
            </a:r>
            <a:r>
              <a:rPr lang="en-US" sz="2800" dirty="0" smtClean="0">
                <a:cs typeface="ＭＳ Ｐゴシック" pitchFamily="-84" charset="-128"/>
              </a:rPr>
              <a:t>mass: 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67843"/>
              </p:ext>
            </p:extLst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001853"/>
              </p:ext>
            </p:extLst>
          </p:nvPr>
        </p:nvGraphicFramePr>
        <p:xfrm>
          <a:off x="52578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1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56361</TotalTime>
  <Words>1434</Words>
  <Application>Microsoft Office PowerPoint</Application>
  <PresentationFormat>On-screen Show (4:3)</PresentationFormat>
  <Paragraphs>220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3313 – Section 001 Lecture #22</vt:lpstr>
      <vt:lpstr>Announcements</vt:lpstr>
      <vt:lpstr>Reminder: Special project #5</vt:lpstr>
      <vt:lpstr>Tunneling</vt:lpstr>
      <vt:lpstr>Uncertainty Explanation</vt:lpstr>
      <vt:lpstr>Analogy with Wave Optics</vt:lpstr>
      <vt:lpstr>Potential Well</vt:lpstr>
      <vt:lpstr>Alpha-Particle Decay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Mark Sosebee</cp:lastModifiedBy>
  <cp:revision>1249</cp:revision>
  <dcterms:created xsi:type="dcterms:W3CDTF">2012-08-29T20:00:19Z</dcterms:created>
  <dcterms:modified xsi:type="dcterms:W3CDTF">2014-04-14T20:45:07Z</dcterms:modified>
</cp:coreProperties>
</file>