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77" r:id="rId2"/>
    <p:sldId id="624" r:id="rId3"/>
    <p:sldId id="876" r:id="rId4"/>
    <p:sldId id="865" r:id="rId5"/>
    <p:sldId id="866" r:id="rId6"/>
    <p:sldId id="877" r:id="rId7"/>
    <p:sldId id="878" r:id="rId8"/>
    <p:sldId id="879" r:id="rId9"/>
    <p:sldId id="880" r:id="rId10"/>
    <p:sldId id="881" r:id="rId11"/>
    <p:sldId id="882" r:id="rId12"/>
    <p:sldId id="885" r:id="rId13"/>
    <p:sldId id="884" r:id="rId14"/>
    <p:sldId id="886" r:id="rId15"/>
    <p:sldId id="887" r:id="rId16"/>
    <p:sldId id="888" r:id="rId17"/>
    <p:sldId id="889" r:id="rId18"/>
    <p:sldId id="890" r:id="rId19"/>
    <p:sldId id="891" r:id="rId20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D5E9"/>
    <a:srgbClr val="5FE9DD"/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7" Type="http://schemas.openxmlformats.org/officeDocument/2006/relationships/image" Target="../media/image55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4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image" Target="../media/image42.emf"/><Relationship Id="rId4" Type="http://schemas.openxmlformats.org/officeDocument/2006/relationships/image" Target="../media/image4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388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045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Apr. 14,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Apr. 14,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Apr. 14,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Apr. 14,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Apr. 14,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8179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Apr. 14,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Apr. 14,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Apr. 14,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Apr. 14,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Apr. 14,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Apr. 14,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Apr. 14,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Apr. 14,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Apr. 14,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25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2.emf"/><Relationship Id="rId17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4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jpeg"/><Relationship Id="rId11" Type="http://schemas.openxmlformats.org/officeDocument/2006/relationships/oleObject" Target="../embeddings/oleObject16.bin"/><Relationship Id="rId5" Type="http://schemas.openxmlformats.org/officeDocument/2006/relationships/image" Target="../media/image26.png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21.emf"/><Relationship Id="rId4" Type="http://schemas.openxmlformats.org/officeDocument/2006/relationships/image" Target="../media/image19.e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3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e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32.emf"/><Relationship Id="rId4" Type="http://schemas.openxmlformats.org/officeDocument/2006/relationships/image" Target="../media/image29.e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3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41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8.e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40.emf"/><Relationship Id="rId4" Type="http://schemas.openxmlformats.org/officeDocument/2006/relationships/image" Target="../media/image37.emf"/><Relationship Id="rId9" Type="http://schemas.openxmlformats.org/officeDocument/2006/relationships/oleObject" Target="../embeddings/oleObject3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45.emf"/><Relationship Id="rId4" Type="http://schemas.openxmlformats.org/officeDocument/2006/relationships/image" Target="../media/image42.emf"/><Relationship Id="rId9" Type="http://schemas.openxmlformats.org/officeDocument/2006/relationships/oleObject" Target="../embeddings/oleObject3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7.e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6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13" Type="http://schemas.openxmlformats.org/officeDocument/2006/relationships/oleObject" Target="../embeddings/oleObject46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53.e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5.e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0.e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7.bin"/><Relationship Id="rId10" Type="http://schemas.openxmlformats.org/officeDocument/2006/relationships/image" Target="../media/image52.emf"/><Relationship Id="rId4" Type="http://schemas.openxmlformats.org/officeDocument/2006/relationships/image" Target="../media/image49.e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54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7.e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5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5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5.jpeg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0.jpeg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9.emf"/><Relationship Id="rId5" Type="http://schemas.openxmlformats.org/officeDocument/2006/relationships/image" Target="../media/image6.e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e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7.emf"/><Relationship Id="rId4" Type="http://schemas.openxmlformats.org/officeDocument/2006/relationships/image" Target="../media/image14.emf"/><Relationship Id="rId9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#22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08169" y="1531203"/>
            <a:ext cx="28196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Apr. 14, 2014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685800" y="2438400"/>
            <a:ext cx="8001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Barriers and Tunneling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Alpha Particle Decay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Use of Schrodinger Equation on Hydrogen Atom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Solutions for Schrodinger Equation for Hydrogen </a:t>
            </a: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Atom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 smtClean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14,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00" name="Rectangle 1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Application of the Schr</a:t>
            </a:r>
            <a:r>
              <a:rPr lang="en-US" sz="3400" dirty="0" smtClean="0">
                <a:cs typeface="Arial" charset="0"/>
              </a:rPr>
              <a:t>ö</a:t>
            </a:r>
            <a:r>
              <a:rPr lang="en-US" sz="3400" dirty="0" smtClean="0">
                <a:cs typeface="+mj-cs"/>
              </a:rPr>
              <a:t>dinger Equation</a:t>
            </a:r>
          </a:p>
        </p:txBody>
      </p:sp>
      <p:sp>
        <p:nvSpPr>
          <p:cNvPr id="14438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04800" y="838200"/>
            <a:ext cx="8453438" cy="8382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The potential (central force) </a:t>
            </a:r>
            <a:r>
              <a:rPr lang="en-US" sz="2800" i="1" dirty="0" err="1" smtClean="0">
                <a:cs typeface="+mn-cs"/>
              </a:rPr>
              <a:t>V</a:t>
            </a:r>
            <a:r>
              <a:rPr lang="en-US" sz="2800" dirty="0" err="1" smtClean="0">
                <a:cs typeface="+mn-cs"/>
              </a:rPr>
              <a:t>(</a:t>
            </a:r>
            <a:r>
              <a:rPr lang="en-US" sz="2800" i="1" dirty="0" err="1" smtClean="0">
                <a:cs typeface="+mn-cs"/>
              </a:rPr>
              <a:t>r</a:t>
            </a:r>
            <a:r>
              <a:rPr lang="en-US" sz="2800" dirty="0" smtClean="0">
                <a:cs typeface="+mn-cs"/>
              </a:rPr>
              <a:t>) depends on the distance </a:t>
            </a:r>
            <a:r>
              <a:rPr lang="en-US" sz="2800" i="1" dirty="0" err="1" smtClean="0">
                <a:cs typeface="+mn-cs"/>
              </a:rPr>
              <a:t>r</a:t>
            </a:r>
            <a:r>
              <a:rPr lang="en-US" sz="2800" dirty="0" smtClean="0">
                <a:cs typeface="+mn-cs"/>
              </a:rPr>
              <a:t> between the proton and electron.</a:t>
            </a:r>
          </a:p>
        </p:txBody>
      </p:sp>
      <p:sp>
        <p:nvSpPr>
          <p:cNvPr id="144394" name="AutoShape 10"/>
          <p:cNvSpPr>
            <a:spLocks noChangeArrowheads="1"/>
          </p:cNvSpPr>
          <p:nvPr/>
        </p:nvSpPr>
        <p:spPr bwMode="auto">
          <a:xfrm>
            <a:off x="6019800" y="4191000"/>
            <a:ext cx="1066800" cy="9144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FFFF00"/>
          </a:solidFill>
          <a:ln w="3810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14, 2014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292100" y="5243513"/>
          <a:ext cx="8775700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36" name="Equation" r:id="rId3" imgW="4546600" imgH="444500" progId="Equation.DSMT4">
                  <p:embed/>
                </p:oleObj>
              </mc:Choice>
              <mc:Fallback>
                <p:oleObj name="Equation" r:id="rId3" imgW="45466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5243513"/>
                        <a:ext cx="8775700" cy="852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457200" y="1981200"/>
            <a:ext cx="4267200" cy="3048000"/>
            <a:chOff x="381000" y="1981200"/>
            <a:chExt cx="4267200" cy="2743200"/>
          </a:xfrm>
        </p:grpSpPr>
        <p:grpSp>
          <p:nvGrpSpPr>
            <p:cNvPr id="2" name="Group 19"/>
            <p:cNvGrpSpPr>
              <a:grpSpLocks/>
            </p:cNvGrpSpPr>
            <p:nvPr/>
          </p:nvGrpSpPr>
          <p:grpSpPr bwMode="auto">
            <a:xfrm>
              <a:off x="762000" y="2057400"/>
              <a:ext cx="3886200" cy="2667000"/>
              <a:chOff x="0" y="1056"/>
              <a:chExt cx="2448" cy="1680"/>
            </a:xfrm>
          </p:grpSpPr>
          <p:pic>
            <p:nvPicPr>
              <p:cNvPr id="15368" name="Picture 7"/>
              <p:cNvPicPr>
                <a:picLocks noChangeAspect="1" noChangeArrowheads="1"/>
              </p:cNvPicPr>
              <p:nvPr/>
            </p:nvPicPr>
            <p:blipFill>
              <a:blip r:embed="rId5"/>
              <a:srcRect b="40256"/>
              <a:stretch>
                <a:fillRect/>
              </a:stretch>
            </p:blipFill>
            <p:spPr bwMode="auto">
              <a:xfrm>
                <a:off x="584" y="1056"/>
                <a:ext cx="1864" cy="1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69" name="Picture 18" descr="0701"/>
              <p:cNvPicPr preferRelativeResize="0">
                <a:picLocks noChangeAspect="1" noChangeArrowheads="1"/>
              </p:cNvPicPr>
              <p:nvPr/>
            </p:nvPicPr>
            <p:blipFill>
              <a:blip r:embed="rId6"/>
              <a:srcRect l="9694" t="57840" r="4199" b="4083"/>
              <a:stretch>
                <a:fillRect/>
              </a:stretch>
            </p:blipFill>
            <p:spPr bwMode="auto">
              <a:xfrm>
                <a:off x="0" y="1094"/>
                <a:ext cx="1076" cy="7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5" name="Rectangle 14"/>
            <p:cNvSpPr/>
            <p:nvPr/>
          </p:nvSpPr>
          <p:spPr bwMode="auto">
            <a:xfrm>
              <a:off x="381000" y="1981200"/>
              <a:ext cx="2057400" cy="1524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152400" y="1752600"/>
          <a:ext cx="12573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37" name="Equation" r:id="rId7" imgW="952500" imgH="203200" progId="Equation.DSMT4">
                  <p:embed/>
                </p:oleObj>
              </mc:Choice>
              <mc:Fallback>
                <p:oleObj name="Equation" r:id="rId7" imgW="952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752600"/>
                        <a:ext cx="12573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648200" y="1676400"/>
            <a:ext cx="4495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pitchFamily="-1" charset="-128"/>
              </a:rPr>
              <a:t>Transform to spherical polar coordinates to exploit the radial symmetry.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pitchFamily="-1" charset="-128"/>
              </a:rPr>
              <a:t>Insert the Coulomb potential into the transformed Schr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rPr>
              <a:t>ö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pitchFamily="-1" charset="-128"/>
              </a:rPr>
              <a:t>dinger equation.</a:t>
            </a:r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152400" y="2057400"/>
          <a:ext cx="12065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38" name="Equation" r:id="rId9" imgW="914400" imgH="203200" progId="Equation.DSMT4">
                  <p:embed/>
                </p:oleObj>
              </mc:Choice>
              <mc:Fallback>
                <p:oleObj name="Equation" r:id="rId9" imgW="914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057400"/>
                        <a:ext cx="12065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152400" y="2303463"/>
          <a:ext cx="854075" cy="21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39" name="Equation" r:id="rId11" imgW="647700" imgH="177800" progId="Equation.DSMT4">
                  <p:embed/>
                </p:oleObj>
              </mc:Choice>
              <mc:Fallback>
                <p:oleObj name="Equation" r:id="rId11" imgW="6477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303463"/>
                        <a:ext cx="854075" cy="211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152400" y="2590800"/>
          <a:ext cx="144145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40" name="Equation" r:id="rId13" imgW="1092200" imgH="279400" progId="Equation.DSMT4">
                  <p:embed/>
                </p:oleObj>
              </mc:Choice>
              <mc:Fallback>
                <p:oleObj name="Equation" r:id="rId13" imgW="1092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590800"/>
                        <a:ext cx="1441450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152400" y="2971800"/>
          <a:ext cx="1976437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41" name="Equation" r:id="rId15" imgW="1498600" imgH="393700" progId="Equation.DSMT4">
                  <p:embed/>
                </p:oleObj>
              </mc:Choice>
              <mc:Fallback>
                <p:oleObj name="Equation" r:id="rId15" imgW="1498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971800"/>
                        <a:ext cx="1976437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152400" y="3419475"/>
          <a:ext cx="23622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42" name="Equation" r:id="rId17" imgW="1790700" imgH="393700" progId="Equation.DSMT4">
                  <p:embed/>
                </p:oleObj>
              </mc:Choice>
              <mc:Fallback>
                <p:oleObj name="Equation" r:id="rId17" imgW="1790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419475"/>
                        <a:ext cx="2362200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86846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4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 build="p"/>
      <p:bldP spid="144394" grpId="0" animBg="1"/>
      <p:bldP spid="1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81" name="Rectangle 718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Application of the Schr</a:t>
            </a:r>
            <a:r>
              <a:rPr lang="en-US" sz="3400" dirty="0" smtClean="0">
                <a:cs typeface="Arial" charset="0"/>
              </a:rPr>
              <a:t>ö</a:t>
            </a:r>
            <a:r>
              <a:rPr lang="en-US" sz="3400" dirty="0" smtClean="0">
                <a:cs typeface="+mj-cs"/>
              </a:rPr>
              <a:t>dinger Equation</a:t>
            </a:r>
          </a:p>
        </p:txBody>
      </p:sp>
      <p:sp>
        <p:nvSpPr>
          <p:cNvPr id="16387" name="Rectangle 1"/>
          <p:cNvSpPr>
            <a:spLocks noGrp="1" noChangeArrowheads="1"/>
          </p:cNvSpPr>
          <p:nvPr>
            <p:ph idx="4294967295"/>
          </p:nvPr>
        </p:nvSpPr>
        <p:spPr>
          <a:xfrm>
            <a:off x="457200" y="1295400"/>
            <a:ext cx="8453438" cy="4572000"/>
          </a:xfrm>
        </p:spPr>
        <p:txBody>
          <a:bodyPr/>
          <a:lstStyle/>
          <a:p>
            <a:r>
              <a:rPr lang="en-US" sz="2800" dirty="0">
                <a:cs typeface="ＭＳ Ｐゴシック" pitchFamily="-84" charset="-128"/>
              </a:rPr>
              <a:t>The wave function </a:t>
            </a:r>
            <a:r>
              <a:rPr lang="el-GR" sz="2800" dirty="0" smtClean="0">
                <a:cs typeface="ＭＳ Ｐゴシック" pitchFamily="-84" charset="-128"/>
              </a:rPr>
              <a:t>Ψ</a:t>
            </a:r>
            <a:r>
              <a:rPr lang="en-US" sz="2800" dirty="0" smtClean="0">
                <a:cs typeface="ＭＳ Ｐゴシック" pitchFamily="-84" charset="-128"/>
              </a:rPr>
              <a:t> </a:t>
            </a:r>
            <a:r>
              <a:rPr lang="en-US" sz="2800" dirty="0">
                <a:cs typeface="ＭＳ Ｐゴシック" pitchFamily="-84" charset="-128"/>
              </a:rPr>
              <a:t>is a function of </a:t>
            </a:r>
            <a:r>
              <a:rPr lang="en-US" sz="2800" i="1" dirty="0">
                <a:cs typeface="ＭＳ Ｐゴシック" pitchFamily="-84" charset="-128"/>
              </a:rPr>
              <a:t>r</a:t>
            </a:r>
            <a:r>
              <a:rPr lang="en-US" sz="2800" dirty="0">
                <a:cs typeface="ＭＳ Ｐゴシック" pitchFamily="-84" charset="-128"/>
              </a:rPr>
              <a:t>, </a:t>
            </a:r>
            <a:r>
              <a:rPr lang="el-GR" sz="2800" i="1" dirty="0" smtClean="0">
                <a:ea typeface="Arial" pitchFamily="-84" charset="0"/>
                <a:cs typeface="Arial" pitchFamily="-84" charset="0"/>
              </a:rPr>
              <a:t>θ</a:t>
            </a:r>
            <a:r>
              <a:rPr lang="en-US" sz="2800" dirty="0" smtClean="0">
                <a:cs typeface="ＭＳ Ｐゴシック" pitchFamily="-84" charset="-128"/>
              </a:rPr>
              <a:t> and </a:t>
            </a:r>
            <a:r>
              <a:rPr lang="en-US" sz="2800" dirty="0">
                <a:latin typeface="Symbol" charset="2"/>
                <a:cs typeface="ＭＳ Ｐゴシック" pitchFamily="-84" charset="-128"/>
                <a:sym typeface="Symbol"/>
              </a:rPr>
              <a:t></a:t>
            </a:r>
            <a:r>
              <a:rPr lang="en-US" sz="2800" dirty="0" smtClean="0">
                <a:cs typeface="ＭＳ Ｐゴシック" pitchFamily="-84" charset="-128"/>
              </a:rPr>
              <a:t>.</a:t>
            </a:r>
            <a:endParaRPr lang="en-US" sz="2800" dirty="0">
              <a:cs typeface="ＭＳ Ｐゴシック" pitchFamily="-84" charset="-128"/>
            </a:endParaRPr>
          </a:p>
          <a:p>
            <a:pPr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</a:t>
            </a:r>
            <a:r>
              <a:rPr lang="en-US" sz="2800" dirty="0" smtClean="0">
                <a:cs typeface="ＭＳ Ｐゴシック" pitchFamily="-84" charset="-128"/>
              </a:rPr>
              <a:t>	The equation </a:t>
            </a:r>
            <a:r>
              <a:rPr lang="en-US" sz="2800" dirty="0">
                <a:cs typeface="ＭＳ Ｐゴシック" pitchFamily="-84" charset="-128"/>
              </a:rPr>
              <a:t>is </a:t>
            </a:r>
            <a:r>
              <a:rPr lang="en-US" sz="2800" dirty="0" smtClean="0">
                <a:cs typeface="ＭＳ Ｐゴシック" pitchFamily="-84" charset="-128"/>
              </a:rPr>
              <a:t>separable into three equations of independent variables</a:t>
            </a:r>
          </a:p>
          <a:p>
            <a:pPr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</a:t>
            </a:r>
            <a:r>
              <a:rPr lang="en-US" sz="2800" dirty="0" smtClean="0">
                <a:cs typeface="ＭＳ Ｐゴシック" pitchFamily="-84" charset="-128"/>
              </a:rPr>
              <a:t>	The solution </a:t>
            </a:r>
            <a:r>
              <a:rPr lang="en-US" sz="2800" dirty="0">
                <a:cs typeface="ＭＳ Ｐゴシック" pitchFamily="-84" charset="-128"/>
              </a:rPr>
              <a:t>may be a product of three </a:t>
            </a:r>
            <a:r>
              <a:rPr lang="en-US" sz="2800" dirty="0" smtClean="0">
                <a:cs typeface="ＭＳ Ｐゴシック" pitchFamily="-84" charset="-128"/>
              </a:rPr>
              <a:t>functions</a:t>
            </a:r>
            <a:endParaRPr lang="en-US" sz="2800" dirty="0">
              <a:cs typeface="ＭＳ Ｐゴシック" pitchFamily="-84" charset="-128"/>
            </a:endParaRPr>
          </a:p>
          <a:p>
            <a:endParaRPr lang="en-US" sz="2800" dirty="0">
              <a:cs typeface="ＭＳ Ｐゴシック" pitchFamily="-84" charset="-128"/>
            </a:endParaRPr>
          </a:p>
          <a:p>
            <a:endParaRPr lang="en-US" sz="2800" dirty="0">
              <a:cs typeface="ＭＳ Ｐゴシック" pitchFamily="-84" charset="-128"/>
            </a:endParaRPr>
          </a:p>
          <a:p>
            <a:r>
              <a:rPr lang="en-US" sz="2800" dirty="0">
                <a:cs typeface="ＭＳ Ｐゴシック" pitchFamily="-84" charset="-128"/>
              </a:rPr>
              <a:t>We can separate</a:t>
            </a:r>
            <a:r>
              <a:rPr lang="en-US" sz="2800" dirty="0" smtClean="0">
                <a:cs typeface="ＭＳ Ｐゴシック" pitchFamily="-84" charset="-128"/>
              </a:rPr>
              <a:t> the Schrodinger equation in polar coordinate into </a:t>
            </a:r>
            <a:r>
              <a:rPr lang="en-US" sz="2800" dirty="0">
                <a:cs typeface="ＭＳ Ｐゴシック" pitchFamily="-84" charset="-128"/>
              </a:rPr>
              <a:t>three separate differential equations, each depending</a:t>
            </a:r>
            <a:r>
              <a:rPr lang="en-US" sz="2800" dirty="0" smtClean="0">
                <a:cs typeface="ＭＳ Ｐゴシック" pitchFamily="-84" charset="-128"/>
              </a:rPr>
              <a:t> only on </a:t>
            </a:r>
            <a:r>
              <a:rPr lang="en-US" sz="2800" dirty="0">
                <a:cs typeface="ＭＳ Ｐゴシック" pitchFamily="-84" charset="-128"/>
              </a:rPr>
              <a:t>one</a:t>
            </a:r>
            <a:r>
              <a:rPr lang="en-US" sz="2800" dirty="0" smtClean="0">
                <a:cs typeface="ＭＳ Ｐゴシック" pitchFamily="-84" charset="-128"/>
              </a:rPr>
              <a:t> coordinate: 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dirty="0">
                <a:cs typeface="ＭＳ Ｐゴシック" pitchFamily="-84" charset="-128"/>
              </a:rPr>
              <a:t>, </a:t>
            </a:r>
            <a:r>
              <a:rPr lang="el-GR" sz="2800" i="1" dirty="0">
                <a:ea typeface="Arial" pitchFamily="-84" charset="0"/>
                <a:cs typeface="Arial" pitchFamily="-84" charset="0"/>
              </a:rPr>
              <a:t>θ</a:t>
            </a:r>
            <a:r>
              <a:rPr lang="en-US" sz="2800" dirty="0">
                <a:cs typeface="ＭＳ Ｐゴシック" pitchFamily="-84" charset="-128"/>
              </a:rPr>
              <a:t>, or</a:t>
            </a:r>
            <a:r>
              <a:rPr lang="en-US" sz="2800" dirty="0" smtClean="0">
                <a:cs typeface="ＭＳ Ｐゴシック" pitchFamily="-84" charset="-128"/>
              </a:rPr>
              <a:t> </a:t>
            </a:r>
            <a:r>
              <a:rPr lang="en-US" sz="2800" dirty="0">
                <a:latin typeface="Symbol" charset="2"/>
                <a:cs typeface="ＭＳ Ｐゴシック" pitchFamily="-84" charset="-128"/>
                <a:sym typeface="Symbol"/>
              </a:rPr>
              <a:t></a:t>
            </a:r>
            <a:r>
              <a:rPr lang="en-US" sz="2800" dirty="0" smtClean="0">
                <a:cs typeface="ＭＳ Ｐゴシック" pitchFamily="-84" charset="-128"/>
              </a:rPr>
              <a:t>.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145411" name="Line 3"/>
          <p:cNvSpPr>
            <a:spLocks noChangeShapeType="1"/>
          </p:cNvSpPr>
          <p:nvPr/>
        </p:nvSpPr>
        <p:spPr bwMode="auto">
          <a:xfrm>
            <a:off x="609600" y="21336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45413" name="Line 5"/>
          <p:cNvSpPr>
            <a:spLocks noChangeShapeType="1"/>
          </p:cNvSpPr>
          <p:nvPr/>
        </p:nvSpPr>
        <p:spPr bwMode="auto">
          <a:xfrm>
            <a:off x="609600" y="30480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45414" name="Line 6"/>
          <p:cNvSpPr>
            <a:spLocks noChangeShapeType="1"/>
          </p:cNvSpPr>
          <p:nvPr/>
        </p:nvSpPr>
        <p:spPr bwMode="auto">
          <a:xfrm>
            <a:off x="609600" y="37338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14, 2014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1524000" y="3429000"/>
          <a:ext cx="50639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51" name="Equation" r:id="rId3" imgW="1676400" imgH="228600" progId="Equation.DSMT4">
                  <p:embed/>
                </p:oleObj>
              </mc:Choice>
              <mc:Fallback>
                <p:oleObj name="Equation" r:id="rId3" imgW="167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429000"/>
                        <a:ext cx="5063987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1672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145411" grpId="0" animBg="1"/>
      <p:bldP spid="145413" grpId="0" animBg="1"/>
      <p:bldP spid="1454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228600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300" dirty="0" smtClean="0">
                <a:cs typeface="+mj-cs"/>
              </a:rPr>
              <a:t>Solution of the Schr</a:t>
            </a:r>
            <a:r>
              <a:rPr lang="en-US" sz="3300" dirty="0" smtClean="0">
                <a:cs typeface="Arial" charset="0"/>
              </a:rPr>
              <a:t>ö</a:t>
            </a:r>
            <a:r>
              <a:rPr lang="en-US" sz="3300" dirty="0" smtClean="0">
                <a:cs typeface="+mj-cs"/>
              </a:rPr>
              <a:t>dinger Equation for Hydrogen</a:t>
            </a:r>
          </a:p>
        </p:txBody>
      </p:sp>
      <p:sp>
        <p:nvSpPr>
          <p:cNvPr id="17411" name="Rectangle 1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453438" cy="5030788"/>
          </a:xfrm>
        </p:spPr>
        <p:txBody>
          <a:bodyPr/>
          <a:lstStyle/>
          <a:p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Substitute </a:t>
            </a:r>
            <a:r>
              <a:rPr lang="el-GR" sz="2400" dirty="0">
                <a:cs typeface="ＭＳ Ｐゴシック" pitchFamily="-84" charset="-128"/>
              </a:rPr>
              <a:t>Ψ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 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into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 the polar Schrodinger equation and 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separate the resulting equation into three equations: </a:t>
            </a:r>
            <a:r>
              <a:rPr lang="en-US" sz="2400" i="1" dirty="0">
                <a:solidFill>
                  <a:srgbClr val="3333CC"/>
                </a:solidFill>
                <a:cs typeface="ＭＳ Ｐゴシック" pitchFamily="-84" charset="-128"/>
              </a:rPr>
              <a:t>R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(</a:t>
            </a:r>
            <a:r>
              <a:rPr lang="en-US" sz="2400" i="1" dirty="0">
                <a:solidFill>
                  <a:srgbClr val="3333CC"/>
                </a:solidFill>
                <a:cs typeface="ＭＳ Ｐゴシック" pitchFamily="-84" charset="-128"/>
              </a:rPr>
              <a:t>r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), </a:t>
            </a:r>
            <a:r>
              <a:rPr lang="en-US" sz="2400" i="1" dirty="0">
                <a:solidFill>
                  <a:srgbClr val="3333CC"/>
                </a:solidFill>
                <a:cs typeface="ＭＳ Ｐゴシック" pitchFamily="-84" charset="-128"/>
              </a:rPr>
              <a:t>f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(</a:t>
            </a:r>
            <a:r>
              <a:rPr lang="el-GR" sz="2400" i="1" dirty="0">
                <a:solidFill>
                  <a:srgbClr val="3333CC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), and </a:t>
            </a:r>
            <a:r>
              <a:rPr lang="en-US" sz="2400" i="1" dirty="0">
                <a:solidFill>
                  <a:srgbClr val="3333CC"/>
                </a:solidFill>
                <a:cs typeface="ＭＳ Ｐゴシック" pitchFamily="-84" charset="-128"/>
              </a:rPr>
              <a:t>g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(</a:t>
            </a:r>
            <a:r>
              <a:rPr lang="en-US" sz="2400" dirty="0">
                <a:latin typeface="Symbol" charset="2"/>
                <a:cs typeface="ＭＳ Ｐゴシック" pitchFamily="-84" charset="-128"/>
                <a:sym typeface="Symbol"/>
              </a:rPr>
              <a:t>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).</a:t>
            </a:r>
            <a:endParaRPr lang="en-US" sz="2400" dirty="0">
              <a:solidFill>
                <a:srgbClr val="3333CC"/>
              </a:solidFill>
              <a:cs typeface="ＭＳ Ｐゴシック" pitchFamily="-84" charset="-128"/>
            </a:endParaRPr>
          </a:p>
          <a:p>
            <a:pPr>
              <a:buFont typeface="Wingdings" pitchFamily="-84" charset="2"/>
              <a:buNone/>
            </a:pPr>
            <a:r>
              <a:rPr lang="en-US" sz="2400" b="1" dirty="0">
                <a:solidFill>
                  <a:srgbClr val="3333CC"/>
                </a:solidFill>
                <a:cs typeface="ＭＳ Ｐゴシック" pitchFamily="-84" charset="-128"/>
              </a:rPr>
              <a:t>Separation of Variables</a:t>
            </a:r>
          </a:p>
          <a:p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The derivatives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 in Schrodinger eq. can be written as</a:t>
            </a:r>
          </a:p>
          <a:p>
            <a:pPr>
              <a:buNone/>
            </a:pPr>
            <a:endParaRPr lang="en-US" sz="2400" dirty="0" smtClean="0">
              <a:solidFill>
                <a:srgbClr val="3333CC"/>
              </a:solidFill>
              <a:cs typeface="ＭＳ Ｐゴシック" pitchFamily="-84" charset="-128"/>
            </a:endParaRPr>
          </a:p>
          <a:p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Substituting 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them into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 the polar </a:t>
            </a:r>
            <a:r>
              <a:rPr lang="en-US" sz="2400" dirty="0" err="1" smtClean="0">
                <a:solidFill>
                  <a:srgbClr val="3333CC"/>
                </a:solidFill>
                <a:cs typeface="ＭＳ Ｐゴシック" pitchFamily="-84" charset="-128"/>
              </a:rPr>
              <a:t>coord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. Schrodinger Eq.</a:t>
            </a:r>
          </a:p>
          <a:p>
            <a:endParaRPr lang="en-US" sz="2400" dirty="0">
              <a:solidFill>
                <a:srgbClr val="3333CC"/>
              </a:solidFill>
              <a:cs typeface="ＭＳ Ｐゴシック" pitchFamily="-84" charset="-128"/>
            </a:endParaRPr>
          </a:p>
          <a:p>
            <a:endParaRPr lang="en-US" sz="2400" dirty="0">
              <a:solidFill>
                <a:srgbClr val="3333CC"/>
              </a:solidFill>
              <a:cs typeface="ＭＳ Ｐゴシック" pitchFamily="-84" charset="-128"/>
            </a:endParaRPr>
          </a:p>
          <a:p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Multiply both sides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 by </a:t>
            </a:r>
            <a:r>
              <a:rPr lang="en-US" sz="2400" i="1" dirty="0">
                <a:solidFill>
                  <a:srgbClr val="3333CC"/>
                </a:solidFill>
                <a:cs typeface="ＭＳ Ｐゴシック" pitchFamily="-84" charset="-128"/>
              </a:rPr>
              <a:t>r</a:t>
            </a:r>
            <a:r>
              <a:rPr lang="en-US" sz="2400" baseline="30000" dirty="0">
                <a:solidFill>
                  <a:srgbClr val="3333CC"/>
                </a:solidFill>
                <a:cs typeface="ＭＳ Ｐゴシック" pitchFamily="-84" charset="-128"/>
              </a:rPr>
              <a:t>2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 sin</a:t>
            </a:r>
            <a:r>
              <a:rPr lang="en-US" sz="2400" baseline="30000" dirty="0">
                <a:solidFill>
                  <a:srgbClr val="3333CC"/>
                </a:solidFill>
                <a:cs typeface="ＭＳ Ｐゴシック" pitchFamily="-84" charset="-128"/>
              </a:rPr>
              <a:t>2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 </a:t>
            </a:r>
            <a:r>
              <a:rPr lang="el-GR" sz="2400" i="1" dirty="0">
                <a:solidFill>
                  <a:srgbClr val="3333CC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 / </a:t>
            </a:r>
            <a:r>
              <a:rPr lang="en-US" sz="2400" i="1" dirty="0" err="1">
                <a:solidFill>
                  <a:srgbClr val="3333CC"/>
                </a:solidFill>
                <a:cs typeface="ＭＳ Ｐゴシック" pitchFamily="-84" charset="-128"/>
              </a:rPr>
              <a:t>Rfg</a:t>
            </a:r>
            <a:endParaRPr lang="en-US" sz="2400" i="1" dirty="0">
              <a:solidFill>
                <a:srgbClr val="3333CC"/>
              </a:solidFill>
              <a:cs typeface="ＭＳ Ｐゴシック" pitchFamily="-84" charset="-128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14,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1371600" y="2398713"/>
          <a:ext cx="117475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03" name="Equation" r:id="rId3" imgW="787400" imgH="393700" progId="Equation.DSMT4">
                  <p:embed/>
                </p:oleObj>
              </mc:Choice>
              <mc:Fallback>
                <p:oleObj name="Equation" r:id="rId3" imgW="7874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398713"/>
                        <a:ext cx="1174750" cy="582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381000" y="3352800"/>
          <a:ext cx="8458200" cy="812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04" name="Equation" r:id="rId5" imgW="4597400" imgH="444500" progId="Equation.DSMT4">
                  <p:embed/>
                </p:oleObj>
              </mc:Choice>
              <mc:Fallback>
                <p:oleObj name="Equation" r:id="rId5" imgW="45974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352800"/>
                        <a:ext cx="8458200" cy="8126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914400" y="4648200"/>
          <a:ext cx="7467600" cy="737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05" name="Equation" r:id="rId7" imgW="4470400" imgH="444500" progId="Equation.DSMT4">
                  <p:embed/>
                </p:oleObj>
              </mc:Choice>
              <mc:Fallback>
                <p:oleObj name="Equation" r:id="rId7" imgW="44704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648200"/>
                        <a:ext cx="7467600" cy="7379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1792287" y="5510213"/>
          <a:ext cx="7275513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06" name="Equation" r:id="rId9" imgW="4356100" imgH="444500" progId="Equation.DSMT4">
                  <p:embed/>
                </p:oleObj>
              </mc:Choice>
              <mc:Fallback>
                <p:oleObj name="Equation" r:id="rId9" imgW="4356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87" y="5510213"/>
                        <a:ext cx="7275513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 bwMode="auto">
          <a:xfrm>
            <a:off x="76200" y="5486400"/>
            <a:ext cx="1600200" cy="794802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Reorganize</a:t>
            </a:r>
          </a:p>
        </p:txBody>
      </p:sp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3282950" y="2362200"/>
          <a:ext cx="121285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07" name="Equation" r:id="rId11" imgW="812800" imgH="393700" progId="Equation.DSMT4">
                  <p:embed/>
                </p:oleObj>
              </mc:Choice>
              <mc:Fallback>
                <p:oleObj name="Equation" r:id="rId11" imgW="812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2950" y="2362200"/>
                        <a:ext cx="1212850" cy="582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Object 8"/>
          <p:cNvGraphicFramePr>
            <a:graphicFrameLocks noChangeAspect="1"/>
          </p:cNvGraphicFramePr>
          <p:nvPr/>
        </p:nvGraphicFramePr>
        <p:xfrm>
          <a:off x="5257800" y="2362200"/>
          <a:ext cx="13652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08" name="Equation" r:id="rId13" imgW="914400" imgH="444500" progId="Equation.DSMT4">
                  <p:embed/>
                </p:oleObj>
              </mc:Choice>
              <mc:Fallback>
                <p:oleObj name="Equation" r:id="rId13" imgW="9144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362200"/>
                        <a:ext cx="1365250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307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86" name="Rectangle 206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300" dirty="0" smtClean="0">
                <a:cs typeface="+mj-cs"/>
              </a:rPr>
              <a:t>Solution of the Schr</a:t>
            </a:r>
            <a:r>
              <a:rPr lang="en-US" sz="3300" dirty="0" smtClean="0">
                <a:cs typeface="Arial" charset="0"/>
              </a:rPr>
              <a:t>ö</a:t>
            </a:r>
            <a:r>
              <a:rPr lang="en-US" sz="3300" dirty="0" smtClean="0">
                <a:cs typeface="+mj-cs"/>
              </a:rPr>
              <a:t>dinger Equation</a:t>
            </a:r>
          </a:p>
        </p:txBody>
      </p:sp>
      <p:sp>
        <p:nvSpPr>
          <p:cNvPr id="18435" name="Rectangle 1026"/>
          <p:cNvSpPr>
            <a:spLocks noGrp="1" noChangeArrowheads="1"/>
          </p:cNvSpPr>
          <p:nvPr>
            <p:ph idx="4294967295"/>
          </p:nvPr>
        </p:nvSpPr>
        <p:spPr>
          <a:xfrm>
            <a:off x="457200" y="838200"/>
            <a:ext cx="8686800" cy="57912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Only 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dirty="0">
                <a:cs typeface="ＭＳ Ｐゴシック" pitchFamily="-84" charset="-128"/>
              </a:rPr>
              <a:t> and </a:t>
            </a:r>
            <a:r>
              <a:rPr lang="el-GR" sz="28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800" dirty="0">
                <a:cs typeface="ＭＳ Ｐゴシック" pitchFamily="-84" charset="-128"/>
              </a:rPr>
              <a:t> appear on the </a:t>
            </a:r>
            <a:r>
              <a:rPr lang="en-US" sz="2800" dirty="0" smtClean="0">
                <a:cs typeface="ＭＳ Ｐゴシック" pitchFamily="-84" charset="-128"/>
              </a:rPr>
              <a:t>left-hand </a:t>
            </a:r>
            <a:r>
              <a:rPr lang="en-US" sz="2800" dirty="0">
                <a:cs typeface="ＭＳ Ｐゴシック" pitchFamily="-84" charset="-128"/>
              </a:rPr>
              <a:t>side and </a:t>
            </a:r>
            <a:r>
              <a:rPr lang="en-US" sz="2800" dirty="0" smtClean="0">
                <a:cs typeface="ＭＳ Ｐゴシック" pitchFamily="-84" charset="-128"/>
              </a:rPr>
              <a:t>only </a:t>
            </a:r>
            <a:r>
              <a:rPr lang="en-US" sz="2800" dirty="0">
                <a:latin typeface="Symbol" charset="2"/>
                <a:cs typeface="ＭＳ Ｐゴシック" pitchFamily="-84" charset="-128"/>
                <a:sym typeface="Symbol"/>
              </a:rPr>
              <a:t></a:t>
            </a:r>
            <a:r>
              <a:rPr lang="en-US" sz="2800" dirty="0" smtClean="0">
                <a:cs typeface="ＭＳ Ｐゴシック" pitchFamily="-84" charset="-128"/>
              </a:rPr>
              <a:t>  </a:t>
            </a:r>
            <a:r>
              <a:rPr lang="en-US" sz="2800" dirty="0">
                <a:cs typeface="ＭＳ Ｐゴシック" pitchFamily="-84" charset="-128"/>
              </a:rPr>
              <a:t>appears on the </a:t>
            </a:r>
            <a:r>
              <a:rPr lang="en-US" sz="2800" dirty="0" smtClean="0">
                <a:cs typeface="ＭＳ Ｐゴシック" pitchFamily="-84" charset="-128"/>
              </a:rPr>
              <a:t>right-hand </a:t>
            </a:r>
            <a:r>
              <a:rPr lang="en-US" sz="2800" dirty="0">
                <a:cs typeface="ＭＳ Ｐゴシック" pitchFamily="-84" charset="-128"/>
              </a:rPr>
              <a:t>side of</a:t>
            </a:r>
            <a:r>
              <a:rPr lang="en-US" sz="2800" dirty="0" smtClean="0">
                <a:cs typeface="ＭＳ Ｐゴシック" pitchFamily="-84" charset="-128"/>
              </a:rPr>
              <a:t> the equation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The </a:t>
            </a:r>
            <a:r>
              <a:rPr lang="en-US" sz="2800" dirty="0" smtClean="0">
                <a:cs typeface="ＭＳ Ｐゴシック" pitchFamily="-84" charset="-128"/>
              </a:rPr>
              <a:t>left-hand </a:t>
            </a:r>
            <a:r>
              <a:rPr lang="en-US" sz="2800" dirty="0">
                <a:cs typeface="ＭＳ Ｐゴシック" pitchFamily="-84" charset="-128"/>
              </a:rPr>
              <a:t>side of the equation cannot change as</a:t>
            </a:r>
            <a:r>
              <a:rPr lang="en-US" sz="2800" dirty="0" smtClean="0">
                <a:cs typeface="ＭＳ Ｐゴシック" pitchFamily="-84" charset="-128"/>
              </a:rPr>
              <a:t> </a:t>
            </a:r>
            <a:r>
              <a:rPr lang="en-US" sz="2800" dirty="0">
                <a:latin typeface="Symbol" charset="2"/>
                <a:cs typeface="ＭＳ Ｐゴシック" pitchFamily="-84" charset="-128"/>
                <a:sym typeface="Symbol"/>
              </a:rPr>
              <a:t></a:t>
            </a:r>
            <a:r>
              <a:rPr lang="en-US" sz="2800" dirty="0" smtClean="0">
                <a:cs typeface="ＭＳ Ｐゴシック" pitchFamily="-84" charset="-128"/>
              </a:rPr>
              <a:t>  </a:t>
            </a:r>
            <a:r>
              <a:rPr lang="en-US" sz="2800" dirty="0">
                <a:cs typeface="ＭＳ Ｐゴシック" pitchFamily="-84" charset="-128"/>
              </a:rPr>
              <a:t>changes.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The </a:t>
            </a:r>
            <a:r>
              <a:rPr lang="en-US" sz="2800" dirty="0" smtClean="0">
                <a:cs typeface="ＭＳ Ｐゴシック" pitchFamily="-84" charset="-128"/>
              </a:rPr>
              <a:t>right-hand </a:t>
            </a:r>
            <a:r>
              <a:rPr lang="en-US" sz="2800" dirty="0">
                <a:cs typeface="ＭＳ Ｐゴシック" pitchFamily="-84" charset="-128"/>
              </a:rPr>
              <a:t>side cannot change with either 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dirty="0">
                <a:cs typeface="ＭＳ Ｐゴシック" pitchFamily="-84" charset="-128"/>
              </a:rPr>
              <a:t> or </a:t>
            </a:r>
            <a:r>
              <a:rPr lang="el-GR" sz="28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800" dirty="0" smtClean="0"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Each side needs to be equal to a constant for the equation to be </a:t>
            </a:r>
            <a:r>
              <a:rPr lang="en-US" sz="2800" dirty="0" smtClean="0">
                <a:cs typeface="ＭＳ Ｐゴシック" pitchFamily="-84" charset="-128"/>
              </a:rPr>
              <a:t>true in all cases.  Set </a:t>
            </a:r>
            <a:r>
              <a:rPr lang="en-US" sz="2800" dirty="0">
                <a:cs typeface="ＭＳ Ｐゴシック" pitchFamily="-84" charset="-128"/>
              </a:rPr>
              <a:t>the constant </a:t>
            </a:r>
            <a:r>
              <a:rPr lang="en-US" sz="28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800" i="1" dirty="0">
                <a:cs typeface="ＭＳ Ｐゴシック" pitchFamily="-84" charset="-128"/>
              </a:rPr>
              <a:t>m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baseline="30000" dirty="0">
                <a:cs typeface="ＭＳ Ｐゴシック" pitchFamily="-84" charset="-128"/>
              </a:rPr>
              <a:t>2</a:t>
            </a:r>
            <a:r>
              <a:rPr lang="en-US" sz="2800" dirty="0">
                <a:cs typeface="ＭＳ Ｐゴシック" pitchFamily="-84" charset="-128"/>
              </a:rPr>
              <a:t> equal to the </a:t>
            </a:r>
            <a:r>
              <a:rPr lang="en-US" sz="2800" dirty="0" smtClean="0">
                <a:cs typeface="ＭＳ Ｐゴシック" pitchFamily="-84" charset="-128"/>
              </a:rPr>
              <a:t>right-hand side </a:t>
            </a:r>
            <a:r>
              <a:rPr lang="en-US" sz="2800" dirty="0">
                <a:cs typeface="ＭＳ Ｐゴシック" pitchFamily="-84" charset="-128"/>
              </a:rPr>
              <a:t>of</a:t>
            </a:r>
            <a:r>
              <a:rPr lang="en-US" sz="2800" dirty="0" smtClean="0">
                <a:cs typeface="ＭＳ Ｐゴシック" pitchFamily="-84" charset="-128"/>
              </a:rPr>
              <a:t> the reorganized equation</a:t>
            </a:r>
          </a:p>
          <a:p>
            <a:pPr marL="457200" lvl="1" indent="0" eaLnBrk="1" hangingPunct="1"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lvl="1" eaLnBrk="1" hangingPunct="1"/>
            <a:endParaRPr lang="en-US" sz="2400" dirty="0" smtClean="0">
              <a:cs typeface="ＭＳ Ｐゴシック" pitchFamily="-84" charset="-128"/>
            </a:endParaRPr>
          </a:p>
          <a:p>
            <a:pPr lvl="1" eaLnBrk="1" hangingPunct="1">
              <a:spcBef>
                <a:spcPts val="0"/>
              </a:spcBef>
            </a:pPr>
            <a:r>
              <a:rPr lang="en-US" sz="2400" dirty="0" smtClean="0">
                <a:cs typeface="ＭＳ Ｐゴシック" pitchFamily="-84" charset="-128"/>
              </a:rPr>
              <a:t>The sign in this equation must be negative for a valid solution </a:t>
            </a:r>
          </a:p>
          <a:p>
            <a:pPr eaLnBrk="1" hangingPunct="1">
              <a:spcBef>
                <a:spcPts val="0"/>
              </a:spcBef>
            </a:pPr>
            <a:r>
              <a:rPr lang="en-US" dirty="0" smtClean="0">
                <a:cs typeface="ＭＳ Ｐゴシック" pitchFamily="-84" charset="-128"/>
              </a:rPr>
              <a:t>It </a:t>
            </a:r>
            <a:r>
              <a:rPr lang="en-US" dirty="0">
                <a:cs typeface="ＭＳ Ｐゴシック" pitchFamily="-84" charset="-128"/>
              </a:rPr>
              <a:t>is convenient to choose a solution to </a:t>
            </a:r>
            <a:r>
              <a:rPr lang="en-US" dirty="0" smtClean="0">
                <a:cs typeface="ＭＳ Ｐゴシック" pitchFamily="-84" charset="-128"/>
              </a:rPr>
              <a:t>be          </a:t>
            </a:r>
            <a:r>
              <a:rPr lang="en-US" sz="3600" dirty="0">
                <a:cs typeface="ＭＳ Ｐゴシック" pitchFamily="-84" charset="-128"/>
              </a:rPr>
              <a:t>.</a:t>
            </a:r>
          </a:p>
        </p:txBody>
      </p:sp>
      <p:sp>
        <p:nvSpPr>
          <p:cNvPr id="156692" name="Rectangle 2068"/>
          <p:cNvSpPr>
            <a:spLocks noChangeArrowheads="1"/>
          </p:cNvSpPr>
          <p:nvPr/>
        </p:nvSpPr>
        <p:spPr bwMode="auto">
          <a:xfrm>
            <a:off x="3663950" y="4724400"/>
            <a:ext cx="2925801" cy="4154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100" dirty="0" smtClean="0">
                <a:solidFill>
                  <a:srgbClr val="3333CC"/>
                </a:solidFill>
                <a:latin typeface="Arial" charset="0"/>
                <a:ea typeface="ＭＳ Ｐゴシック" charset="0"/>
                <a:cs typeface="+mn-cs"/>
              </a:rPr>
              <a:t> “</a:t>
            </a:r>
            <a:r>
              <a:rPr lang="en-US" sz="2100" b="1" dirty="0" smtClean="0">
                <a:solidFill>
                  <a:srgbClr val="3333CC"/>
                </a:solidFill>
                <a:latin typeface="Arial" charset="0"/>
                <a:ea typeface="ＭＳ Ｐゴシック" charset="0"/>
                <a:cs typeface="+mn-cs"/>
              </a:rPr>
              <a:t>azimuthal equation”</a:t>
            </a:r>
            <a:endParaRPr lang="en-US" sz="2100" b="1" dirty="0">
              <a:solidFill>
                <a:srgbClr val="3333CC"/>
              </a:solidFill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14, 2014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093852"/>
              </p:ext>
            </p:extLst>
          </p:nvPr>
        </p:nvGraphicFramePr>
        <p:xfrm>
          <a:off x="1752600" y="4419600"/>
          <a:ext cx="1752600" cy="963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35" name="Equation" r:id="rId3" imgW="800100" imgH="444500" progId="Equation.DSMT4">
                  <p:embed/>
                </p:oleObj>
              </mc:Choice>
              <mc:Fallback>
                <p:oleObj name="Equation" r:id="rId3" imgW="800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419600"/>
                        <a:ext cx="1752600" cy="9635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59769"/>
              </p:ext>
            </p:extLst>
          </p:nvPr>
        </p:nvGraphicFramePr>
        <p:xfrm>
          <a:off x="7162800" y="5835650"/>
          <a:ext cx="72402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36" name="Equation" r:id="rId5" imgW="279400" imgH="190500" progId="Equation.DSMT4">
                  <p:embed/>
                </p:oleObj>
              </mc:Choice>
              <mc:Fallback>
                <p:oleObj name="Equation" r:id="rId5" imgW="2794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835650"/>
                        <a:ext cx="724022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05121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6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1566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5" name="Rectangle 1049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+mj-cs"/>
              </a:rPr>
              <a:t>Solution of the Schr</a:t>
            </a:r>
            <a:r>
              <a:rPr lang="en-US" sz="3600" dirty="0" smtClean="0">
                <a:cs typeface="Arial" charset="0"/>
              </a:rPr>
              <a:t>ö</a:t>
            </a:r>
            <a:r>
              <a:rPr lang="en-US" sz="3600" dirty="0" smtClean="0">
                <a:cs typeface="+mj-cs"/>
              </a:rPr>
              <a:t>dinger Equation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76200" y="685800"/>
            <a:ext cx="9144000" cy="57912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 	 satisfies</a:t>
            </a:r>
            <a:r>
              <a:rPr lang="en-US" sz="2800" dirty="0" smtClean="0">
                <a:cs typeface="ＭＳ Ｐゴシック" pitchFamily="-84" charset="-128"/>
              </a:rPr>
              <a:t> the previous equation </a:t>
            </a:r>
            <a:r>
              <a:rPr lang="en-US" sz="2800" dirty="0">
                <a:cs typeface="ＭＳ Ｐゴシック" pitchFamily="-84" charset="-128"/>
              </a:rPr>
              <a:t>for any value of </a:t>
            </a:r>
            <a:r>
              <a:rPr lang="en-US" sz="2800" i="1" dirty="0" err="1">
                <a:cs typeface="ＭＳ Ｐゴシック" pitchFamily="-84" charset="-128"/>
              </a:rPr>
              <a:t>m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The solution </a:t>
            </a:r>
            <a:r>
              <a:rPr lang="en-US" sz="2800" dirty="0" smtClean="0">
                <a:cs typeface="ＭＳ Ｐゴシック" pitchFamily="-84" charset="-128"/>
              </a:rPr>
              <a:t>must be </a:t>
            </a:r>
            <a:r>
              <a:rPr lang="en-US" sz="2800" dirty="0">
                <a:cs typeface="ＭＳ Ｐゴシック" pitchFamily="-84" charset="-128"/>
              </a:rPr>
              <a:t>single valued in order to have a valid solution for any</a:t>
            </a:r>
            <a:r>
              <a:rPr lang="en-US" sz="2800" dirty="0" smtClean="0">
                <a:cs typeface="ＭＳ Ｐゴシック" pitchFamily="-84" charset="-128"/>
              </a:rPr>
              <a:t> </a:t>
            </a:r>
            <a:r>
              <a:rPr lang="en-US" sz="2800" dirty="0">
                <a:latin typeface="Symbol" charset="2"/>
                <a:cs typeface="ＭＳ Ｐゴシック" pitchFamily="-84" charset="-128"/>
                <a:sym typeface="Symbol"/>
              </a:rPr>
              <a:t></a:t>
            </a:r>
            <a:r>
              <a:rPr lang="en-US" sz="2800" dirty="0" smtClean="0">
                <a:cs typeface="ＭＳ Ｐゴシック" pitchFamily="-84" charset="-128"/>
              </a:rPr>
              <a:t>, </a:t>
            </a:r>
            <a:r>
              <a:rPr lang="en-US" sz="2800" dirty="0">
                <a:cs typeface="ＭＳ Ｐゴシック" pitchFamily="-84" charset="-128"/>
              </a:rPr>
              <a:t>which</a:t>
            </a:r>
            <a:r>
              <a:rPr lang="en-US" sz="2800" dirty="0" smtClean="0">
                <a:cs typeface="ＭＳ Ｐゴシック" pitchFamily="-84" charset="-128"/>
              </a:rPr>
              <a:t> requires</a:t>
            </a:r>
            <a:r>
              <a:rPr lang="el-GR" sz="2800" dirty="0">
                <a:solidFill>
                  <a:srgbClr val="3333CC"/>
                </a:solidFill>
                <a:cs typeface="ＭＳ Ｐゴシック" pitchFamily="-84" charset="-128"/>
              </a:rPr>
              <a:t> </a:t>
            </a:r>
            <a:endParaRPr lang="en-US" sz="2800" dirty="0" smtClean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r>
              <a:rPr lang="en-US" sz="2800" i="1" dirty="0" err="1">
                <a:cs typeface="ＭＳ Ｐゴシック" pitchFamily="-84" charset="-128"/>
              </a:rPr>
              <a:t>m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 smtClean="0">
                <a:ea typeface="Arial" pitchFamily="-84" charset="0"/>
                <a:cs typeface="Arial" pitchFamily="-84" charset="0"/>
              </a:rPr>
              <a:t> </a:t>
            </a:r>
            <a:r>
              <a:rPr lang="en-US" sz="2800" dirty="0" smtClean="0">
                <a:cs typeface="ＭＳ Ｐゴシック" pitchFamily="-84" charset="-128"/>
              </a:rPr>
              <a:t>must be zero </a:t>
            </a:r>
            <a:r>
              <a:rPr lang="en-US" sz="2800" dirty="0">
                <a:cs typeface="ＭＳ Ｐゴシック" pitchFamily="-84" charset="-128"/>
              </a:rPr>
              <a:t>or an integer (positive or negative) for this </a:t>
            </a:r>
            <a:r>
              <a:rPr lang="en-US" sz="2800" dirty="0" smtClean="0">
                <a:cs typeface="ＭＳ Ｐゴシック" pitchFamily="-84" charset="-128"/>
              </a:rPr>
              <a:t>to work</a:t>
            </a:r>
          </a:p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Now, set the remaining equation equal </a:t>
            </a:r>
            <a:r>
              <a:rPr lang="en-US" sz="2800" dirty="0">
                <a:cs typeface="ＭＳ Ｐゴシック" pitchFamily="-84" charset="-128"/>
              </a:rPr>
              <a:t>to </a:t>
            </a:r>
            <a:r>
              <a:rPr lang="en-US" sz="28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800" i="1" dirty="0">
                <a:ea typeface="Arial" pitchFamily="-84" charset="0"/>
                <a:cs typeface="Arial" pitchFamily="-84" charset="0"/>
              </a:rPr>
              <a:t>m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baseline="30000" dirty="0">
                <a:ea typeface="Arial" pitchFamily="-84" charset="0"/>
                <a:cs typeface="Arial" pitchFamily="-84" charset="0"/>
              </a:rPr>
              <a:t>2</a:t>
            </a:r>
            <a:r>
              <a:rPr lang="en-US" sz="2800" dirty="0">
                <a:cs typeface="ＭＳ Ｐゴシック" pitchFamily="-84" charset="-128"/>
              </a:rPr>
              <a:t> and</a:t>
            </a:r>
            <a:r>
              <a:rPr lang="en-US" sz="2800" dirty="0" smtClean="0">
                <a:cs typeface="ＭＳ Ｐゴシック" pitchFamily="-84" charset="-128"/>
              </a:rPr>
              <a:t> divide both sides by sin</a:t>
            </a:r>
            <a:r>
              <a:rPr lang="en-US" sz="2800" baseline="30000" dirty="0" smtClean="0">
                <a:cs typeface="ＭＳ Ｐゴシック" pitchFamily="-84" charset="-128"/>
              </a:rPr>
              <a:t>2</a:t>
            </a:r>
            <a:r>
              <a:rPr lang="en-US" sz="2800" dirty="0">
                <a:latin typeface="Symbol" charset="2"/>
                <a:cs typeface="ＭＳ Ｐゴシック" pitchFamily="-84" charset="-128"/>
                <a:sym typeface="Symbol"/>
              </a:rPr>
              <a:t></a:t>
            </a:r>
            <a:r>
              <a:rPr lang="en-US" sz="2800" dirty="0" smtClean="0">
                <a:cs typeface="ＭＳ Ｐゴシック" pitchFamily="-84" charset="-128"/>
              </a:rPr>
              <a:t> and rearrange: </a:t>
            </a:r>
          </a:p>
          <a:p>
            <a:pPr eaLnBrk="1" hangingPunct="1">
              <a:buFont typeface="Wingdings" pitchFamily="-84" charset="2"/>
              <a:buNone/>
            </a:pPr>
            <a:endParaRPr lang="en-US" sz="2800" dirty="0" smtClean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Everything depends on 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dirty="0">
                <a:cs typeface="ＭＳ Ｐゴシック" pitchFamily="-84" charset="-128"/>
              </a:rPr>
              <a:t> on the left side and </a:t>
            </a:r>
            <a:r>
              <a:rPr lang="el-GR" sz="28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800" dirty="0">
                <a:cs typeface="ＭＳ Ｐゴシック" pitchFamily="-84" charset="-128"/>
              </a:rPr>
              <a:t> on the right side of the equation.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14, 2014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099981"/>
              </p:ext>
            </p:extLst>
          </p:nvPr>
        </p:nvGraphicFramePr>
        <p:xfrm>
          <a:off x="457200" y="685800"/>
          <a:ext cx="7239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32" name="Equation" r:id="rId3" imgW="279400" imgH="190500" progId="Equation.DSMT4">
                  <p:embed/>
                </p:oleObj>
              </mc:Choice>
              <mc:Fallback>
                <p:oleObj name="Equation" r:id="rId3" imgW="2794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85800"/>
                        <a:ext cx="7239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351376"/>
              </p:ext>
            </p:extLst>
          </p:nvPr>
        </p:nvGraphicFramePr>
        <p:xfrm>
          <a:off x="990600" y="2166144"/>
          <a:ext cx="3152775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33" name="Equation" r:id="rId5" imgW="1346200" imgH="228600" progId="Equation.DSMT4">
                  <p:embed/>
                </p:oleObj>
              </mc:Choice>
              <mc:Fallback>
                <p:oleObj name="Equation" r:id="rId5" imgW="1346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66144"/>
                        <a:ext cx="3152775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118754"/>
              </p:ext>
            </p:extLst>
          </p:nvPr>
        </p:nvGraphicFramePr>
        <p:xfrm>
          <a:off x="5751512" y="2133600"/>
          <a:ext cx="148748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34" name="Equation" r:id="rId7" imgW="635000" imgH="190500" progId="Equation.DSMT4">
                  <p:embed/>
                </p:oleObj>
              </mc:Choice>
              <mc:Fallback>
                <p:oleObj name="Equation" r:id="rId7" imgW="635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1512" y="2133600"/>
                        <a:ext cx="1487488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 bwMode="auto">
          <a:xfrm>
            <a:off x="4419600" y="2147361"/>
            <a:ext cx="1066800" cy="566202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+mn-lt"/>
            </a:endParaRPr>
          </a:p>
        </p:txBody>
      </p:sp>
      <p:graphicFrame>
        <p:nvGraphicFramePr>
          <p:cNvPr id="307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277756"/>
              </p:ext>
            </p:extLst>
          </p:nvPr>
        </p:nvGraphicFramePr>
        <p:xfrm>
          <a:off x="914400" y="4267200"/>
          <a:ext cx="40195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35" name="Equation" r:id="rId9" imgW="1943100" imgH="444500" progId="Equation.DSMT4">
                  <p:embed/>
                </p:oleObj>
              </mc:Choice>
              <mc:Fallback>
                <p:oleObj name="Equation" r:id="rId9" imgW="1943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267200"/>
                        <a:ext cx="401955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908955"/>
              </p:ext>
            </p:extLst>
          </p:nvPr>
        </p:nvGraphicFramePr>
        <p:xfrm>
          <a:off x="4876800" y="4267200"/>
          <a:ext cx="37306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36" name="Equation" r:id="rId11" imgW="1803400" imgH="444500" progId="Equation.DSMT4">
                  <p:embed/>
                </p:oleObj>
              </mc:Choice>
              <mc:Fallback>
                <p:oleObj name="Equation" r:id="rId11" imgW="18034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267200"/>
                        <a:ext cx="373062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33564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63" name="Rectangle 11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Solution of the Schr</a:t>
            </a:r>
            <a:r>
              <a:rPr lang="en-US" dirty="0" smtClean="0">
                <a:cs typeface="Arial" charset="0"/>
              </a:rPr>
              <a:t>ö</a:t>
            </a:r>
            <a:r>
              <a:rPr lang="en-US" dirty="0" smtClean="0">
                <a:cs typeface="+mj-cs"/>
              </a:rPr>
              <a:t>dinger Equation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228600" y="1339850"/>
            <a:ext cx="8763000" cy="445135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Set each side of</a:t>
            </a:r>
            <a:r>
              <a:rPr lang="en-US" sz="2800" dirty="0" smtClean="0">
                <a:cs typeface="ＭＳ Ｐゴシック" pitchFamily="-84" charset="-128"/>
              </a:rPr>
              <a:t> the equation equal </a:t>
            </a:r>
            <a:r>
              <a:rPr lang="en-US" sz="2800" dirty="0">
                <a:cs typeface="ＭＳ Ｐゴシック" pitchFamily="-84" charset="-128"/>
              </a:rPr>
              <a:t>to constant </a:t>
            </a:r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(</a:t>
            </a:r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+ 1)</a:t>
            </a:r>
            <a:r>
              <a:rPr lang="en-US" sz="2800" dirty="0" smtClean="0">
                <a:cs typeface="ＭＳ Ｐゴシック" pitchFamily="-84" charset="-128"/>
              </a:rPr>
              <a:t>.</a:t>
            </a:r>
          </a:p>
          <a:p>
            <a:pPr lvl="1" eaLnBrk="1" hangingPunct="1"/>
            <a:r>
              <a:rPr lang="en-US" sz="2400" dirty="0" smtClean="0">
                <a:cs typeface="ＭＳ Ｐゴシック" pitchFamily="-84" charset="-128"/>
              </a:rPr>
              <a:t>“</a:t>
            </a:r>
            <a:r>
              <a:rPr lang="en-US" sz="2400" b="1" dirty="0" smtClean="0">
                <a:cs typeface="ＭＳ Ｐゴシック" pitchFamily="-84" charset="-128"/>
              </a:rPr>
              <a:t>Radial Equation</a:t>
            </a:r>
            <a:r>
              <a:rPr lang="en-US" sz="2400" dirty="0" smtClean="0">
                <a:cs typeface="ＭＳ Ｐゴシック" pitchFamily="-84" charset="-128"/>
              </a:rPr>
              <a:t>”</a:t>
            </a:r>
          </a:p>
          <a:p>
            <a:pPr lvl="1" eaLnBrk="1" hangingPunct="1"/>
            <a:endParaRPr lang="en-US" sz="2400" dirty="0" smtClean="0">
              <a:cs typeface="ＭＳ Ｐゴシック" pitchFamily="-84" charset="-128"/>
            </a:endParaRPr>
          </a:p>
          <a:p>
            <a:pPr lvl="1" eaLnBrk="1" hangingPunct="1"/>
            <a:endParaRPr lang="en-US" sz="2400" dirty="0" smtClean="0">
              <a:cs typeface="ＭＳ Ｐゴシック" pitchFamily="-84" charset="-128"/>
            </a:endParaRPr>
          </a:p>
          <a:p>
            <a:pPr lvl="1" eaLnBrk="1" hangingPunct="1"/>
            <a:r>
              <a:rPr lang="en-US" sz="2400" dirty="0" smtClean="0">
                <a:cs typeface="ＭＳ Ｐゴシック" pitchFamily="-84" charset="-128"/>
              </a:rPr>
              <a:t>“</a:t>
            </a:r>
            <a:r>
              <a:rPr lang="en-US" sz="2400" b="1" dirty="0" smtClean="0">
                <a:cs typeface="ＭＳ Ｐゴシック" pitchFamily="-84" charset="-128"/>
              </a:rPr>
              <a:t>Angular Equation</a:t>
            </a:r>
            <a:r>
              <a:rPr lang="en-US" sz="2400" dirty="0" smtClean="0">
                <a:cs typeface="ＭＳ Ｐゴシック" pitchFamily="-84" charset="-128"/>
              </a:rPr>
              <a:t>”</a:t>
            </a:r>
          </a:p>
          <a:p>
            <a:pPr lvl="1" eaLnBrk="1" hangingPunct="1"/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Schr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ö</a:t>
            </a:r>
            <a:r>
              <a:rPr lang="en-US" sz="2800" dirty="0">
                <a:cs typeface="ＭＳ Ｐゴシック" pitchFamily="-84" charset="-128"/>
              </a:rPr>
              <a:t>dinger equation has been separated into three ordinary second-order differential </a:t>
            </a:r>
            <a:r>
              <a:rPr lang="en-US" sz="2800" dirty="0" smtClean="0">
                <a:cs typeface="ＭＳ Ｐゴシック" pitchFamily="-84" charset="-128"/>
              </a:rPr>
              <a:t>equations, </a:t>
            </a:r>
            <a:r>
              <a:rPr lang="en-US" sz="2800" dirty="0">
                <a:cs typeface="ＭＳ Ｐゴシック" pitchFamily="-84" charset="-128"/>
              </a:rPr>
              <a:t>each containing only one variable.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14,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347663" y="2328863"/>
          <a:ext cx="407193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87" name="Equation" r:id="rId3" imgW="2578100" imgH="444500" progId="Equation.DSMT4">
                  <p:embed/>
                </p:oleObj>
              </mc:Choice>
              <mc:Fallback>
                <p:oleObj name="Equation" r:id="rId3" imgW="2578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3" y="2328863"/>
                        <a:ext cx="4071937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432735"/>
              </p:ext>
            </p:extLst>
          </p:nvPr>
        </p:nvGraphicFramePr>
        <p:xfrm flipV="1">
          <a:off x="533400" y="3657600"/>
          <a:ext cx="3962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88" name="Equation" r:id="rId5" imgW="2540000" imgH="444500" progId="Equation.DSMT4">
                  <p:embed/>
                </p:oleObj>
              </mc:Choice>
              <mc:Fallback>
                <p:oleObj name="Equation" r:id="rId5" imgW="25400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 flipV="1">
                        <a:off x="533400" y="3657600"/>
                        <a:ext cx="3962400" cy="990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4418013" y="2309813"/>
          <a:ext cx="4573587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89" name="Equation" r:id="rId7" imgW="2895600" imgH="469900" progId="Equation.DSMT4">
                  <p:embed/>
                </p:oleObj>
              </mc:Choice>
              <mc:Fallback>
                <p:oleObj name="Equation" r:id="rId7" imgW="2895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013" y="2309813"/>
                        <a:ext cx="4573587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4502150" y="3833813"/>
          <a:ext cx="4337050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90" name="Equation" r:id="rId9" imgW="2743200" imgH="469900" progId="Equation.DSMT4">
                  <p:embed/>
                </p:oleObj>
              </mc:Choice>
              <mc:Fallback>
                <p:oleObj name="Equation" r:id="rId9" imgW="27432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2150" y="3833813"/>
                        <a:ext cx="4337050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59437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Solution of the Radial Equation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458200" cy="5106988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The radial equation is called the </a:t>
            </a:r>
            <a:r>
              <a:rPr lang="en-US" sz="2800" b="1" dirty="0">
                <a:cs typeface="ＭＳ Ｐゴシック" pitchFamily="-84" charset="-128"/>
              </a:rPr>
              <a:t>associated </a:t>
            </a:r>
            <a:r>
              <a:rPr lang="en-US" sz="2800" b="1" dirty="0" err="1">
                <a:cs typeface="ＭＳ Ｐゴシック" pitchFamily="-84" charset="-128"/>
              </a:rPr>
              <a:t>Laguerre</a:t>
            </a:r>
            <a:r>
              <a:rPr lang="en-US" sz="2800" b="1" dirty="0">
                <a:cs typeface="ＭＳ Ｐゴシック" pitchFamily="-84" charset="-128"/>
              </a:rPr>
              <a:t> </a:t>
            </a:r>
            <a:r>
              <a:rPr lang="en-US" sz="2800" b="1" dirty="0" smtClean="0">
                <a:cs typeface="ＭＳ Ｐゴシック" pitchFamily="-84" charset="-128"/>
              </a:rPr>
              <a:t>equation, </a:t>
            </a:r>
            <a:r>
              <a:rPr lang="en-US" sz="2800" dirty="0">
                <a:cs typeface="ＭＳ Ｐゴシック" pitchFamily="-84" charset="-128"/>
              </a:rPr>
              <a:t>and the </a:t>
            </a:r>
            <a:r>
              <a:rPr lang="en-US" sz="2800" i="1" dirty="0">
                <a:cs typeface="ＭＳ Ｐゴシック" pitchFamily="-84" charset="-128"/>
              </a:rPr>
              <a:t>solutions R</a:t>
            </a:r>
            <a:r>
              <a:rPr lang="en-US" sz="2800" dirty="0">
                <a:cs typeface="ＭＳ Ｐゴシック" pitchFamily="-84" charset="-128"/>
              </a:rPr>
              <a:t> that </a:t>
            </a:r>
            <a:r>
              <a:rPr lang="en-US" sz="2800" dirty="0" smtClean="0">
                <a:cs typeface="ＭＳ Ｐゴシック" pitchFamily="-84" charset="-128"/>
              </a:rPr>
              <a:t>satisfies </a:t>
            </a:r>
            <a:r>
              <a:rPr lang="en-US" sz="2800" dirty="0">
                <a:cs typeface="ＭＳ Ｐゴシック" pitchFamily="-84" charset="-128"/>
              </a:rPr>
              <a:t>the appropriate boundary conditions are called </a:t>
            </a:r>
            <a:r>
              <a:rPr lang="en-US" sz="2800" i="1" dirty="0">
                <a:cs typeface="ＭＳ Ｐゴシック" pitchFamily="-84" charset="-128"/>
              </a:rPr>
              <a:t>associated </a:t>
            </a:r>
            <a:r>
              <a:rPr lang="en-US" sz="2800" i="1" dirty="0" err="1">
                <a:cs typeface="ＭＳ Ｐゴシック" pitchFamily="-84" charset="-128"/>
              </a:rPr>
              <a:t>Laguerre</a:t>
            </a:r>
            <a:r>
              <a:rPr lang="en-US" sz="2800" i="1" dirty="0">
                <a:cs typeface="ＭＳ Ｐゴシック" pitchFamily="-84" charset="-128"/>
              </a:rPr>
              <a:t> functions</a:t>
            </a:r>
            <a:r>
              <a:rPr lang="en-US" sz="2800" dirty="0" smtClean="0"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Assume the ground state has </a:t>
            </a:r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= </a:t>
            </a:r>
            <a:r>
              <a:rPr lang="en-US" sz="2800" dirty="0" smtClean="0">
                <a:ea typeface="Arial" pitchFamily="-84" charset="0"/>
                <a:cs typeface="Arial" pitchFamily="-84" charset="0"/>
              </a:rPr>
              <a:t>0, </a:t>
            </a:r>
            <a:r>
              <a:rPr lang="en-US" sz="2800" dirty="0">
                <a:cs typeface="ＭＳ Ｐゴシック" pitchFamily="-84" charset="-128"/>
              </a:rPr>
              <a:t>and this requires </a:t>
            </a:r>
            <a:r>
              <a:rPr lang="en-US" sz="2800" i="1" dirty="0" err="1">
                <a:ea typeface="Arial" pitchFamily="-84" charset="0"/>
                <a:cs typeface="Arial" pitchFamily="-84" charset="0"/>
              </a:rPr>
              <a:t>m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= 0</a:t>
            </a:r>
            <a:r>
              <a:rPr lang="en-US" sz="2800" dirty="0">
                <a:cs typeface="ＭＳ Ｐゴシック" pitchFamily="-84" charset="-128"/>
              </a:rPr>
              <a:t>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 smtClean="0">
                <a:cs typeface="ＭＳ Ｐゴシック" pitchFamily="-84" charset="-128"/>
              </a:rPr>
              <a:t>	We obtain</a:t>
            </a:r>
          </a:p>
          <a:p>
            <a:pPr eaLnBrk="1" hangingPunct="1">
              <a:buFont typeface="Wingdings" pitchFamily="-84" charset="2"/>
              <a:buNone/>
            </a:pPr>
            <a:endParaRPr lang="en-US" sz="2800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2800" dirty="0">
                <a:cs typeface="ＭＳ Ｐゴシック" pitchFamily="-84" charset="-128"/>
              </a:rPr>
              <a:t>The derivative </a:t>
            </a:r>
            <a:r>
              <a:rPr lang="en-US" sz="2800" dirty="0" smtClean="0">
                <a:cs typeface="ＭＳ Ｐゴシック" pitchFamily="-84" charset="-128"/>
              </a:rPr>
              <a:t>of             </a:t>
            </a:r>
            <a:r>
              <a:rPr lang="en-US" sz="2800" dirty="0">
                <a:cs typeface="ＭＳ Ｐゴシック" pitchFamily="-84" charset="-128"/>
              </a:rPr>
              <a:t>yields two </a:t>
            </a:r>
            <a:r>
              <a:rPr lang="en-US" sz="2800" dirty="0" smtClean="0">
                <a:cs typeface="ＭＳ Ｐゴシック" pitchFamily="-84" charset="-128"/>
              </a:rPr>
              <a:t>terms, and we obtain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14,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001342"/>
              </p:ext>
            </p:extLst>
          </p:nvPr>
        </p:nvGraphicFramePr>
        <p:xfrm>
          <a:off x="2819400" y="3276600"/>
          <a:ext cx="477669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79" name="Equation" r:id="rId3" imgW="2070100" imgH="431800" progId="Equation.DSMT4">
                  <p:embed/>
                </p:oleObj>
              </mc:Choice>
              <mc:Fallback>
                <p:oleObj name="Equation" r:id="rId3" imgW="2070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276600"/>
                        <a:ext cx="477669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059351"/>
              </p:ext>
            </p:extLst>
          </p:nvPr>
        </p:nvGraphicFramePr>
        <p:xfrm>
          <a:off x="2463247" y="5334000"/>
          <a:ext cx="508055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80" name="Equation" r:id="rId5" imgW="2286000" imgH="482600" progId="Equation.DSMT4">
                  <p:embed/>
                </p:oleObj>
              </mc:Choice>
              <mc:Fallback>
                <p:oleObj name="Equation" r:id="rId5" imgW="22860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247" y="5334000"/>
                        <a:ext cx="5080553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661302"/>
              </p:ext>
            </p:extLst>
          </p:nvPr>
        </p:nvGraphicFramePr>
        <p:xfrm>
          <a:off x="3164304" y="4540250"/>
          <a:ext cx="798096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81" name="Equation" r:id="rId7" imgW="393700" imgH="393700" progId="Equation.DSMT4">
                  <p:embed/>
                </p:oleObj>
              </mc:Choice>
              <mc:Fallback>
                <p:oleObj name="Equation" r:id="rId7" imgW="393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4304" y="4540250"/>
                        <a:ext cx="798096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43318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9" name="Rectangle 19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j-cs"/>
              </a:rPr>
              <a:t>Solution of the Radial Equation</a:t>
            </a:r>
          </a:p>
        </p:txBody>
      </p:sp>
      <p:sp>
        <p:nvSpPr>
          <p:cNvPr id="22531" name="Rectangle 1"/>
          <p:cNvSpPr>
            <a:spLocks noGrp="1" noChangeArrowheads="1"/>
          </p:cNvSpPr>
          <p:nvPr>
            <p:ph idx="4294967295"/>
          </p:nvPr>
        </p:nvSpPr>
        <p:spPr>
          <a:xfrm>
            <a:off x="457200" y="609600"/>
            <a:ext cx="8458200" cy="55816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 smtClean="0">
                <a:cs typeface="ＭＳ Ｐゴシック" pitchFamily="-84" charset="-128"/>
              </a:rPr>
              <a:t>Let’s try </a:t>
            </a:r>
            <a:r>
              <a:rPr lang="en-US" sz="2400" dirty="0">
                <a:cs typeface="ＭＳ Ｐゴシック" pitchFamily="-84" charset="-128"/>
              </a:rPr>
              <a:t>a </a:t>
            </a:r>
            <a:r>
              <a:rPr lang="en-US" sz="2400" dirty="0" smtClean="0">
                <a:cs typeface="ＭＳ Ｐゴシック" pitchFamily="-84" charset="-128"/>
              </a:rPr>
              <a:t>solution                     where </a:t>
            </a:r>
            <a:r>
              <a:rPr lang="en-US" sz="2400" i="1" dirty="0" smtClean="0">
                <a:cs typeface="ＭＳ Ｐゴシック" pitchFamily="-84" charset="-128"/>
              </a:rPr>
              <a:t>A</a:t>
            </a:r>
            <a:r>
              <a:rPr lang="en-US" sz="2400" dirty="0" smtClean="0">
                <a:cs typeface="ＭＳ Ｐゴシック" pitchFamily="-84" charset="-128"/>
              </a:rPr>
              <a:t> </a:t>
            </a:r>
            <a:r>
              <a:rPr lang="en-US" sz="2400" dirty="0">
                <a:cs typeface="ＭＳ Ｐゴシック" pitchFamily="-84" charset="-128"/>
              </a:rPr>
              <a:t>is a normalization </a:t>
            </a:r>
            <a:r>
              <a:rPr lang="en-US" sz="2400" dirty="0" smtClean="0">
                <a:cs typeface="ＭＳ Ｐゴシック" pitchFamily="-84" charset="-128"/>
              </a:rPr>
              <a:t>constant, and </a:t>
            </a:r>
            <a:r>
              <a:rPr lang="en-US" sz="2400" i="1" dirty="0" smtClean="0">
                <a:cs typeface="ＭＳ Ｐゴシック" pitchFamily="-84" charset="-128"/>
              </a:rPr>
              <a:t>a</a:t>
            </a:r>
            <a:r>
              <a:rPr lang="en-US" sz="2400" baseline="-25000" dirty="0" smtClean="0">
                <a:cs typeface="ＭＳ Ｐゴシック" pitchFamily="-84" charset="-128"/>
              </a:rPr>
              <a:t>0</a:t>
            </a:r>
            <a:r>
              <a:rPr lang="en-US" sz="2400" dirty="0" smtClean="0">
                <a:cs typeface="ＭＳ Ｐゴシック" pitchFamily="-84" charset="-128"/>
              </a:rPr>
              <a:t> </a:t>
            </a:r>
            <a:r>
              <a:rPr lang="en-US" sz="2400" dirty="0">
                <a:cs typeface="ＭＳ Ｐゴシック" pitchFamily="-84" charset="-128"/>
              </a:rPr>
              <a:t>is a constant with the dimension of </a:t>
            </a:r>
            <a:r>
              <a:rPr lang="en-US" sz="2400" dirty="0" smtClean="0">
                <a:cs typeface="ＭＳ Ｐゴシック" pitchFamily="-84" charset="-128"/>
              </a:rPr>
              <a:t>length.</a:t>
            </a:r>
          </a:p>
          <a:p>
            <a:pPr>
              <a:spcBef>
                <a:spcPct val="0"/>
              </a:spcBef>
            </a:pPr>
            <a:r>
              <a:rPr lang="en-US" sz="2400" dirty="0" smtClean="0">
                <a:cs typeface="ＭＳ Ｐゴシック" pitchFamily="-84" charset="-128"/>
              </a:rPr>
              <a:t>Take </a:t>
            </a:r>
            <a:r>
              <a:rPr lang="en-US" sz="2400" dirty="0">
                <a:cs typeface="ＭＳ Ｐゴシック" pitchFamily="-84" charset="-128"/>
              </a:rPr>
              <a:t>derivatives of </a:t>
            </a:r>
            <a:r>
              <a:rPr lang="en-US" sz="2400" i="1" dirty="0" smtClean="0">
                <a:cs typeface="ＭＳ Ｐゴシック" pitchFamily="-84" charset="-128"/>
              </a:rPr>
              <a:t>R</a:t>
            </a:r>
            <a:r>
              <a:rPr lang="en-US" sz="2400" dirty="0" smtClean="0">
                <a:cs typeface="ＭＳ Ｐゴシック" pitchFamily="-84" charset="-128"/>
              </a:rPr>
              <a:t>, we obtain.</a:t>
            </a:r>
            <a:endParaRPr lang="en-US" sz="2400" dirty="0">
              <a:cs typeface="ＭＳ Ｐゴシック" pitchFamily="-84" charset="-128"/>
            </a:endParaRPr>
          </a:p>
          <a:p>
            <a:pPr>
              <a:spcBef>
                <a:spcPct val="0"/>
              </a:spcBef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>
              <a:spcBef>
                <a:spcPct val="0"/>
              </a:spcBef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>
              <a:spcBef>
                <a:spcPct val="0"/>
              </a:spcBef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cs typeface="ＭＳ Ｐゴシック" pitchFamily="-84" charset="-128"/>
              </a:rPr>
              <a:t>To satisfy</a:t>
            </a:r>
            <a:r>
              <a:rPr lang="en-US" sz="2400" dirty="0" smtClean="0">
                <a:cs typeface="ＭＳ Ｐゴシック" pitchFamily="-84" charset="-128"/>
              </a:rPr>
              <a:t> this equation for </a:t>
            </a:r>
            <a:r>
              <a:rPr lang="en-US" sz="2400" dirty="0">
                <a:cs typeface="ＭＳ Ｐゴシック" pitchFamily="-84" charset="-128"/>
              </a:rPr>
              <a:t>any </a:t>
            </a:r>
            <a:r>
              <a:rPr lang="en-US" sz="2400" i="1" dirty="0" err="1" smtClean="0">
                <a:cs typeface="ＭＳ Ｐゴシック" pitchFamily="-84" charset="-128"/>
              </a:rPr>
              <a:t>r</a:t>
            </a:r>
            <a:r>
              <a:rPr lang="en-US" sz="2400" dirty="0" smtClean="0">
                <a:cs typeface="ＭＳ Ｐゴシック" pitchFamily="-84" charset="-128"/>
              </a:rPr>
              <a:t>, </a:t>
            </a:r>
            <a:r>
              <a:rPr lang="en-US" sz="2400" dirty="0">
                <a:cs typeface="ＭＳ Ｐゴシック" pitchFamily="-84" charset="-128"/>
              </a:rPr>
              <a:t>each of the two expressions in parentheses</a:t>
            </a:r>
            <a:r>
              <a:rPr lang="en-US" sz="2400" dirty="0" smtClean="0">
                <a:cs typeface="ＭＳ Ｐゴシック" pitchFamily="-84" charset="-128"/>
              </a:rPr>
              <a:t> must be zero.</a:t>
            </a:r>
          </a:p>
          <a:p>
            <a:pPr>
              <a:spcBef>
                <a:spcPct val="0"/>
              </a:spcBef>
            </a:pPr>
            <a:r>
              <a:rPr lang="en-US" sz="2400" dirty="0" smtClean="0">
                <a:cs typeface="ＭＳ Ｐゴシック" pitchFamily="-84" charset="-128"/>
              </a:rPr>
              <a:t>Set </a:t>
            </a:r>
            <a:r>
              <a:rPr lang="en-US" sz="2400" dirty="0">
                <a:cs typeface="ＭＳ Ｐゴシック" pitchFamily="-84" charset="-128"/>
              </a:rPr>
              <a:t>the second parentheses equal to zero and solve for </a:t>
            </a:r>
            <a:r>
              <a:rPr lang="en-US" sz="2400" i="1" dirty="0">
                <a:cs typeface="ＭＳ Ｐゴシック" pitchFamily="-84" charset="-128"/>
              </a:rPr>
              <a:t>a</a:t>
            </a:r>
            <a:r>
              <a:rPr lang="en-US" sz="2400" baseline="-25000" dirty="0">
                <a:cs typeface="ＭＳ Ｐゴシック" pitchFamily="-84" charset="-128"/>
              </a:rPr>
              <a:t>0</a:t>
            </a:r>
            <a:r>
              <a:rPr lang="en-US" sz="2400" dirty="0" smtClean="0">
                <a:cs typeface="ＭＳ Ｐゴシック" pitchFamily="-84" charset="-128"/>
              </a:rPr>
              <a:t>.</a:t>
            </a:r>
          </a:p>
          <a:p>
            <a:pPr>
              <a:spcBef>
                <a:spcPct val="0"/>
              </a:spcBef>
            </a:pPr>
            <a:endParaRPr lang="en-US" sz="2400" dirty="0" smtClean="0">
              <a:cs typeface="ＭＳ Ｐゴシック" pitchFamily="-84" charset="-128"/>
            </a:endParaRPr>
          </a:p>
          <a:p>
            <a:pPr>
              <a:spcBef>
                <a:spcPct val="0"/>
              </a:spcBef>
            </a:pPr>
            <a:endParaRPr lang="en-US" sz="2400" dirty="0" smtClean="0">
              <a:cs typeface="ＭＳ Ｐゴシック" pitchFamily="-84" charset="-128"/>
            </a:endParaRPr>
          </a:p>
          <a:p>
            <a:pPr>
              <a:spcBef>
                <a:spcPct val="0"/>
              </a:spcBef>
            </a:pPr>
            <a:r>
              <a:rPr lang="en-US" sz="2400" dirty="0" smtClean="0">
                <a:cs typeface="ＭＳ Ｐゴシック" pitchFamily="-84" charset="-128"/>
              </a:rPr>
              <a:t>Set </a:t>
            </a:r>
            <a:r>
              <a:rPr lang="en-US" sz="2400" dirty="0">
                <a:cs typeface="ＭＳ Ｐゴシック" pitchFamily="-84" charset="-128"/>
              </a:rPr>
              <a:t>the first parentheses equal to zero and solve for </a:t>
            </a:r>
            <a:r>
              <a:rPr lang="en-US" sz="2400" i="1" dirty="0" smtClean="0">
                <a:cs typeface="ＭＳ Ｐゴシック" pitchFamily="-84" charset="-128"/>
              </a:rPr>
              <a:t>E</a:t>
            </a:r>
            <a:r>
              <a:rPr lang="en-US" sz="2400" dirty="0" smtClean="0">
                <a:cs typeface="ＭＳ Ｐゴシック" pitchFamily="-84" charset="-128"/>
              </a:rPr>
              <a:t>.</a:t>
            </a:r>
          </a:p>
          <a:p>
            <a:pPr>
              <a:spcBef>
                <a:spcPct val="0"/>
              </a:spcBef>
            </a:pPr>
            <a:endParaRPr lang="en-US" sz="2400" dirty="0" smtClean="0">
              <a:cs typeface="ＭＳ Ｐゴシック" pitchFamily="-84" charset="-128"/>
            </a:endParaRPr>
          </a:p>
          <a:p>
            <a:pPr>
              <a:spcBef>
                <a:spcPct val="0"/>
              </a:spcBef>
            </a:pPr>
            <a:endParaRPr lang="en-US" sz="2400" dirty="0" smtClean="0">
              <a:cs typeface="ＭＳ Ｐゴシック" pitchFamily="-84" charset="-128"/>
            </a:endParaRPr>
          </a:p>
          <a:p>
            <a:pPr>
              <a:spcBef>
                <a:spcPct val="0"/>
              </a:spcBef>
            </a:pPr>
            <a:r>
              <a:rPr lang="en-US" sz="2400" dirty="0" smtClean="0">
                <a:cs typeface="ＭＳ Ｐゴシック" pitchFamily="-84" charset="-128"/>
              </a:rPr>
              <a:t>Both </a:t>
            </a:r>
            <a:r>
              <a:rPr lang="en-US" sz="2400" dirty="0">
                <a:cs typeface="ＭＳ Ｐゴシック" pitchFamily="-84" charset="-128"/>
              </a:rPr>
              <a:t>equal to the </a:t>
            </a:r>
            <a:r>
              <a:rPr lang="en-US" sz="2400" dirty="0" smtClean="0">
                <a:cs typeface="ＭＳ Ｐゴシック" pitchFamily="-84" charset="-128"/>
              </a:rPr>
              <a:t>Bohr results</a:t>
            </a:r>
            <a:endParaRPr lang="en-US" sz="2400" dirty="0">
              <a:cs typeface="ＭＳ Ｐゴシック" pitchFamily="-84" charset="-128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14,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2927350" y="609600"/>
          <a:ext cx="14160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38" name="Equation" r:id="rId3" imgW="698500" imgH="190500" progId="Equation.DSMT4">
                  <p:embed/>
                </p:oleObj>
              </mc:Choice>
              <mc:Fallback>
                <p:oleObj name="Equation" r:id="rId3" imgW="6985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0" y="609600"/>
                        <a:ext cx="1416050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2286000" y="1828800"/>
          <a:ext cx="46640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39" name="Equation" r:id="rId5" imgW="2260600" imgH="482600" progId="Equation.DSMT4">
                  <p:embed/>
                </p:oleObj>
              </mc:Choice>
              <mc:Fallback>
                <p:oleObj name="Equation" r:id="rId5" imgW="22606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828800"/>
                        <a:ext cx="4664075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2819400" y="3886200"/>
          <a:ext cx="1524000" cy="842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40" name="Equation" r:id="rId7" imgW="800100" imgH="444500" progId="Equation.DSMT4">
                  <p:embed/>
                </p:oleObj>
              </mc:Choice>
              <mc:Fallback>
                <p:oleObj name="Equation" r:id="rId7" imgW="800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886200"/>
                        <a:ext cx="1524000" cy="8425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1981200" y="5283200"/>
          <a:ext cx="515937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41" name="Equation" r:id="rId9" imgW="279400" imgH="152400" progId="Equation.DSMT4">
                  <p:embed/>
                </p:oleObj>
              </mc:Choice>
              <mc:Fallback>
                <p:oleObj name="Equation" r:id="rId9" imgW="279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283200"/>
                        <a:ext cx="515937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715000" y="4110335"/>
            <a:ext cx="1662384" cy="461665"/>
          </a:xfrm>
          <a:prstGeom prst="rect">
            <a:avLst/>
          </a:prstGeom>
          <a:solidFill>
            <a:srgbClr val="FFFFCC"/>
          </a:solidFill>
          <a:ln w="38100" cmpd="sng"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+mn-lt"/>
              </a:rPr>
              <a:t>Bohr’s radius</a:t>
            </a:r>
            <a:endParaRPr lang="en-US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5000" y="5105400"/>
            <a:ext cx="2590799" cy="830997"/>
          </a:xfrm>
          <a:prstGeom prst="rect">
            <a:avLst/>
          </a:prstGeom>
          <a:solidFill>
            <a:srgbClr val="FFFFCC"/>
          </a:solidFill>
          <a:ln w="38100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+mn-lt"/>
              </a:rPr>
              <a:t>Ground state energy of the hydrogen atom </a:t>
            </a:r>
            <a:endParaRPr lang="en-US" dirty="0">
              <a:solidFill>
                <a:srgbClr val="800000"/>
              </a:solidFill>
              <a:latin typeface="+mn-lt"/>
            </a:endParaRPr>
          </a:p>
        </p:txBody>
      </p:sp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3571875" y="5257800"/>
          <a:ext cx="7715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42" name="Equation" r:id="rId11" imgW="419100" imgH="203200" progId="Equation.DSMT4">
                  <p:embed/>
                </p:oleObj>
              </mc:Choice>
              <mc:Fallback>
                <p:oleObj name="Equation" r:id="rId11" imgW="419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5" y="5257800"/>
                        <a:ext cx="771525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7"/>
          <p:cNvGraphicFramePr>
            <a:graphicFrameLocks noChangeAspect="1"/>
          </p:cNvGraphicFramePr>
          <p:nvPr/>
        </p:nvGraphicFramePr>
        <p:xfrm>
          <a:off x="4343400" y="5283200"/>
          <a:ext cx="1076325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43" name="Equation" r:id="rId13" imgW="584200" imgH="152400" progId="Equation.DSMT4">
                  <p:embed/>
                </p:oleObj>
              </mc:Choice>
              <mc:Fallback>
                <p:oleObj name="Equation" r:id="rId13" imgW="5842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283200"/>
                        <a:ext cx="1076325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0" name="Object 8"/>
          <p:cNvGraphicFramePr>
            <a:graphicFrameLocks noChangeAspect="1"/>
          </p:cNvGraphicFramePr>
          <p:nvPr/>
        </p:nvGraphicFramePr>
        <p:xfrm>
          <a:off x="2438400" y="5029200"/>
          <a:ext cx="11461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44" name="Equation" r:id="rId15" imgW="622300" imgH="457200" progId="Equation.DSMT4">
                  <p:embed/>
                </p:oleObj>
              </mc:Choice>
              <mc:Fallback>
                <p:oleObj name="Equation" r:id="rId15" imgW="622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029200"/>
                        <a:ext cx="114617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73863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cs typeface="+mj-cs"/>
              </a:rPr>
              <a:t>Principal Quantum Number </a:t>
            </a:r>
            <a:r>
              <a:rPr lang="en-US" sz="5400" i="1" dirty="0" err="1" smtClean="0">
                <a:cs typeface="+mj-cs"/>
              </a:rPr>
              <a:t>n</a:t>
            </a:r>
            <a:endParaRPr lang="en-US" sz="5400" i="1" dirty="0" smtClean="0">
              <a:cs typeface="+mj-cs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382000" cy="49530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The principal quantum number, n, </a:t>
            </a:r>
            <a:r>
              <a:rPr lang="en-US" dirty="0">
                <a:cs typeface="ＭＳ Ｐゴシック" pitchFamily="-84" charset="-128"/>
              </a:rPr>
              <a:t>results from the solution of </a:t>
            </a:r>
            <a:r>
              <a:rPr lang="en-US" i="1" dirty="0" smtClean="0">
                <a:cs typeface="ＭＳ Ｐゴシック" pitchFamily="-84" charset="-128"/>
              </a:rPr>
              <a:t>R</a:t>
            </a:r>
            <a:r>
              <a:rPr lang="en-US" dirty="0" smtClean="0">
                <a:cs typeface="ＭＳ Ｐゴシック" pitchFamily="-84" charset="-128"/>
              </a:rPr>
              <a:t>(</a:t>
            </a:r>
            <a:r>
              <a:rPr lang="en-US" i="1" dirty="0" smtClean="0">
                <a:cs typeface="ＭＳ Ｐゴシック" pitchFamily="-84" charset="-128"/>
              </a:rPr>
              <a:t>r</a:t>
            </a:r>
            <a:r>
              <a:rPr lang="en-US" dirty="0" smtClean="0">
                <a:cs typeface="ＭＳ Ｐゴシック" pitchFamily="-84" charset="-128"/>
              </a:rPr>
              <a:t>) in the separated Schrodinger Eq. since </a:t>
            </a:r>
            <a:r>
              <a:rPr lang="en-US" i="1" dirty="0">
                <a:cs typeface="ＭＳ Ｐゴシック" pitchFamily="-84" charset="-128"/>
              </a:rPr>
              <a:t>R</a:t>
            </a:r>
            <a:r>
              <a:rPr lang="en-US" dirty="0">
                <a:cs typeface="ＭＳ Ｐゴシック" pitchFamily="-84" charset="-128"/>
              </a:rPr>
              <a:t>(</a:t>
            </a:r>
            <a:r>
              <a:rPr lang="en-US" i="1" dirty="0">
                <a:cs typeface="ＭＳ Ｐゴシック" pitchFamily="-84" charset="-128"/>
              </a:rPr>
              <a:t>r</a:t>
            </a:r>
            <a:r>
              <a:rPr lang="en-US" dirty="0">
                <a:cs typeface="ＭＳ Ｐゴシック" pitchFamily="-84" charset="-128"/>
              </a:rPr>
              <a:t>) includes the potential energy </a:t>
            </a:r>
            <a:r>
              <a:rPr lang="en-US" i="1" dirty="0">
                <a:cs typeface="ＭＳ Ｐゴシック" pitchFamily="-84" charset="-128"/>
              </a:rPr>
              <a:t>V</a:t>
            </a:r>
            <a:r>
              <a:rPr lang="en-US" dirty="0">
                <a:cs typeface="ＭＳ Ｐゴシック" pitchFamily="-84" charset="-128"/>
              </a:rPr>
              <a:t>(</a:t>
            </a:r>
            <a:r>
              <a:rPr lang="en-US" i="1" dirty="0">
                <a:cs typeface="ＭＳ Ｐゴシック" pitchFamily="-84" charset="-128"/>
              </a:rPr>
              <a:t>r</a:t>
            </a:r>
            <a:r>
              <a:rPr lang="en-US" dirty="0">
                <a:cs typeface="ＭＳ Ｐゴシック" pitchFamily="-84" charset="-128"/>
              </a:rPr>
              <a:t>).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dirty="0">
                <a:cs typeface="ＭＳ Ｐゴシック" pitchFamily="-84" charset="-128"/>
              </a:rPr>
              <a:t>	The result for this quantized energy is</a:t>
            </a: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The negative </a:t>
            </a:r>
            <a:r>
              <a:rPr lang="en-US" dirty="0" smtClean="0">
                <a:cs typeface="ＭＳ Ｐゴシック" pitchFamily="-84" charset="-128"/>
              </a:rPr>
              <a:t>sign of the </a:t>
            </a:r>
            <a:r>
              <a:rPr lang="en-US" dirty="0">
                <a:cs typeface="ＭＳ Ｐゴシック" pitchFamily="-84" charset="-128"/>
              </a:rPr>
              <a:t>energy </a:t>
            </a:r>
            <a:r>
              <a:rPr lang="en-US" i="1" dirty="0">
                <a:cs typeface="ＭＳ Ｐゴシック" pitchFamily="-84" charset="-128"/>
              </a:rPr>
              <a:t>E</a:t>
            </a:r>
            <a:r>
              <a:rPr lang="en-US" dirty="0">
                <a:cs typeface="ＭＳ Ｐゴシック" pitchFamily="-84" charset="-128"/>
              </a:rPr>
              <a:t> indicates that the electron and proton are bound together.</a:t>
            </a:r>
          </a:p>
          <a:p>
            <a:pPr eaLnBrk="1" hangingPunct="1"/>
            <a:endParaRPr lang="en-US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14,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351790"/>
              </p:ext>
            </p:extLst>
          </p:nvPr>
        </p:nvGraphicFramePr>
        <p:xfrm>
          <a:off x="1371600" y="3703637"/>
          <a:ext cx="104457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30" name="Equation" r:id="rId3" imgW="330200" imgH="203200" progId="Equation.DSMT4">
                  <p:embed/>
                </p:oleObj>
              </mc:Choice>
              <mc:Fallback>
                <p:oleObj name="Equation" r:id="rId3" imgW="330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703637"/>
                        <a:ext cx="1044575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211281"/>
              </p:ext>
            </p:extLst>
          </p:nvPr>
        </p:nvGraphicFramePr>
        <p:xfrm>
          <a:off x="2362200" y="3200400"/>
          <a:ext cx="3816350" cy="156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31" name="Equation" r:id="rId5" imgW="1206500" imgH="495300" progId="Equation.DSMT4">
                  <p:embed/>
                </p:oleObj>
              </mc:Choice>
              <mc:Fallback>
                <p:oleObj name="Equation" r:id="rId5" imgW="12065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200400"/>
                        <a:ext cx="3816350" cy="156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261287"/>
              </p:ext>
            </p:extLst>
          </p:nvPr>
        </p:nvGraphicFramePr>
        <p:xfrm>
          <a:off x="6194425" y="3408363"/>
          <a:ext cx="1044575" cy="123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32" name="Equation" r:id="rId7" imgW="330200" imgH="393700" progId="Equation.DSMT4">
                  <p:embed/>
                </p:oleObj>
              </mc:Choice>
              <mc:Fallback>
                <p:oleObj name="Equation" r:id="rId7" imgW="330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4425" y="3408363"/>
                        <a:ext cx="1044575" cy="1239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82603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Quantum Numbers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533400"/>
            <a:ext cx="8229600" cy="5562600"/>
          </a:xfrm>
        </p:spPr>
        <p:txBody>
          <a:bodyPr/>
          <a:lstStyle/>
          <a:p>
            <a:pPr eaLnBrk="1" hangingPunct="1">
              <a:spcBef>
                <a:spcPts val="0"/>
              </a:spcBef>
              <a:tabLst>
                <a:tab pos="520700" algn="l"/>
                <a:tab pos="1492250" algn="l"/>
              </a:tabLst>
            </a:pPr>
            <a:r>
              <a:rPr lang="en-US" sz="2800" dirty="0" smtClean="0">
                <a:cs typeface="ＭＳ Ｐゴシック" pitchFamily="-84" charset="-128"/>
              </a:rPr>
              <a:t>The full solution of the radial equation requires an introduction of a quantum number, </a:t>
            </a:r>
            <a:r>
              <a:rPr lang="en-US" sz="2800" dirty="0" err="1" smtClean="0">
                <a:cs typeface="ＭＳ Ｐゴシック" pitchFamily="-84" charset="-128"/>
              </a:rPr>
              <a:t>n</a:t>
            </a:r>
            <a:r>
              <a:rPr lang="en-US" sz="2800" dirty="0" smtClean="0">
                <a:cs typeface="ＭＳ Ｐゴシック" pitchFamily="-84" charset="-128"/>
              </a:rPr>
              <a:t>, which is a non-zero positive integer.</a:t>
            </a:r>
          </a:p>
          <a:p>
            <a:pPr eaLnBrk="1" hangingPunct="1">
              <a:spcBef>
                <a:spcPts val="0"/>
              </a:spcBef>
              <a:tabLst>
                <a:tab pos="520700" algn="l"/>
                <a:tab pos="1492250" algn="l"/>
              </a:tabLst>
            </a:pPr>
            <a:r>
              <a:rPr lang="en-US" sz="2800" dirty="0" smtClean="0">
                <a:cs typeface="ＭＳ Ｐゴシック" pitchFamily="-84" charset="-128"/>
              </a:rPr>
              <a:t>The </a:t>
            </a:r>
            <a:r>
              <a:rPr lang="en-US" sz="2800" dirty="0">
                <a:cs typeface="ＭＳ Ｐゴシック" pitchFamily="-84" charset="-128"/>
              </a:rPr>
              <a:t>three quantum numbers:</a:t>
            </a: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i="1" dirty="0" err="1"/>
              <a:t>n</a:t>
            </a:r>
            <a:r>
              <a:rPr lang="en-US" sz="2400" dirty="0"/>
              <a:t>	Principal quantum number</a:t>
            </a: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dirty="0">
                <a:ea typeface="Arial" pitchFamily="-84" charset="0"/>
                <a:cs typeface="Arial" pitchFamily="-84" charset="0"/>
              </a:rPr>
              <a:t>ℓ	Orbital angular momentum quantum number</a:t>
            </a: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i="1" dirty="0" err="1">
                <a:ea typeface="Arial" pitchFamily="-84" charset="0"/>
                <a:cs typeface="Arial" pitchFamily="-84" charset="0"/>
              </a:rPr>
              <a:t>m</a:t>
            </a:r>
            <a:r>
              <a:rPr lang="en-US" sz="2400" baseline="-25000" dirty="0">
                <a:ea typeface="Arial" pitchFamily="-84" charset="0"/>
                <a:cs typeface="Arial" pitchFamily="-84" charset="0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	Magnetic quantum number</a:t>
            </a:r>
          </a:p>
          <a:p>
            <a:pPr eaLnBrk="1" hangingPunct="1">
              <a:spcBef>
                <a:spcPts val="0"/>
              </a:spcBef>
              <a:tabLst>
                <a:tab pos="520700" algn="l"/>
                <a:tab pos="1492250" algn="l"/>
              </a:tabLst>
            </a:pPr>
            <a:r>
              <a:rPr lang="en-US" sz="2800" dirty="0">
                <a:cs typeface="ＭＳ Ｐゴシック" pitchFamily="-84" charset="-128"/>
              </a:rPr>
              <a:t>The boundary </a:t>
            </a:r>
            <a:r>
              <a:rPr lang="en-US" sz="2800" dirty="0" smtClean="0">
                <a:cs typeface="ＭＳ Ｐゴシック" pitchFamily="-84" charset="-128"/>
              </a:rPr>
              <a:t>conditions put restrictions on these</a:t>
            </a: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i="1" dirty="0" err="1" smtClean="0"/>
              <a:t>n</a:t>
            </a:r>
            <a:r>
              <a:rPr lang="en-US" sz="2400" i="1" dirty="0" smtClean="0"/>
              <a:t> </a:t>
            </a:r>
            <a:r>
              <a:rPr lang="en-US" sz="2400" dirty="0" smtClean="0"/>
              <a:t>= </a:t>
            </a:r>
            <a:r>
              <a:rPr lang="en-US" sz="2400" dirty="0"/>
              <a:t>1, 2, 3, 4, . . .</a:t>
            </a:r>
            <a:r>
              <a:rPr lang="en-US" sz="2400" dirty="0" smtClean="0"/>
              <a:t> 				(</a:t>
            </a:r>
            <a:r>
              <a:rPr lang="en-US" sz="2400" dirty="0" err="1" smtClean="0"/>
              <a:t>n</a:t>
            </a:r>
            <a:r>
              <a:rPr lang="en-US" sz="2400" dirty="0" smtClean="0"/>
              <a:t>&gt;0)	  Integer</a:t>
            </a:r>
            <a:endParaRPr lang="en-US" sz="2400" dirty="0"/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dirty="0">
                <a:ea typeface="Arial" pitchFamily="-84" charset="0"/>
                <a:cs typeface="Arial" pitchFamily="-84" charset="0"/>
              </a:rPr>
              <a:t>ℓ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 = 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0, 1, 2, 3, . . . , </a:t>
            </a:r>
            <a:r>
              <a:rPr lang="en-US" sz="2400" i="1" dirty="0" err="1">
                <a:ea typeface="Arial" pitchFamily="-84" charset="0"/>
                <a:cs typeface="Arial" pitchFamily="-84" charset="0"/>
              </a:rPr>
              <a:t>n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− 1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			(ℓ &lt; </a:t>
            </a:r>
            <a:r>
              <a:rPr lang="en-US" sz="2400" i="1" dirty="0" err="1" smtClean="0">
                <a:ea typeface="Arial" pitchFamily="-84" charset="0"/>
                <a:cs typeface="Arial" pitchFamily="-84" charset="0"/>
              </a:rPr>
              <a:t>n</a:t>
            </a:r>
            <a:r>
              <a:rPr lang="en-US" sz="2400" i="1" dirty="0" smtClean="0">
                <a:ea typeface="Arial" pitchFamily="-84" charset="0"/>
                <a:cs typeface="Arial" pitchFamily="-84" charset="0"/>
              </a:rPr>
              <a:t>)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	  Integer</a:t>
            </a:r>
            <a:endParaRPr lang="en-US" sz="2400" dirty="0">
              <a:ea typeface="Arial" pitchFamily="-84" charset="0"/>
              <a:cs typeface="Arial" pitchFamily="-84" charset="0"/>
            </a:endParaRP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i="1" dirty="0" err="1">
                <a:ea typeface="Arial" pitchFamily="-84" charset="0"/>
                <a:cs typeface="Arial" pitchFamily="-84" charset="0"/>
              </a:rPr>
              <a:t>m</a:t>
            </a:r>
            <a:r>
              <a:rPr lang="en-US" sz="2400" baseline="-25000" dirty="0">
                <a:ea typeface="Arial" pitchFamily="-84" charset="0"/>
                <a:cs typeface="Arial" pitchFamily="-84" charset="0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−ℓ, −ℓ + 1, . . . , 0, 1, . . . , ℓ − 1, ℓ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	(</a:t>
            </a:r>
            <a:r>
              <a:rPr lang="en-US" sz="2400" i="1" dirty="0" smtClean="0">
                <a:ea typeface="Arial" pitchFamily="-84" charset="0"/>
                <a:cs typeface="Arial" pitchFamily="-84" charset="0"/>
              </a:rPr>
              <a:t>|</a:t>
            </a:r>
            <a:r>
              <a:rPr lang="en-US" sz="2400" i="1" dirty="0" err="1" smtClean="0">
                <a:ea typeface="Arial" pitchFamily="-84" charset="0"/>
                <a:cs typeface="Arial" pitchFamily="-84" charset="0"/>
              </a:rPr>
              <a:t>m</a:t>
            </a:r>
            <a:r>
              <a:rPr lang="en-US" sz="2400" baseline="-25000" dirty="0" smtClean="0">
                <a:ea typeface="Arial" pitchFamily="-84" charset="0"/>
                <a:cs typeface="Arial" pitchFamily="-84" charset="0"/>
              </a:rPr>
              <a:t>ℓ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| ≤ ℓ) Integer</a:t>
            </a:r>
          </a:p>
          <a:p>
            <a:pPr eaLnBrk="1" hangingPunct="1">
              <a:tabLst>
                <a:tab pos="520700" algn="l"/>
                <a:tab pos="1492250" algn="l"/>
              </a:tabLst>
            </a:pPr>
            <a:r>
              <a:rPr lang="en-US" sz="2800" dirty="0" smtClean="0">
                <a:cs typeface="ＭＳ Ｐゴシック" pitchFamily="-84" charset="-128"/>
              </a:rPr>
              <a:t>The predicted energy level 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14,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734661"/>
              </p:ext>
            </p:extLst>
          </p:nvPr>
        </p:nvGraphicFramePr>
        <p:xfrm>
          <a:off x="4724400" y="5308325"/>
          <a:ext cx="1427733" cy="86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87" name="Equation" r:id="rId3" imgW="647700" imgH="393700" progId="Equation.DSMT4">
                  <p:embed/>
                </p:oleObj>
              </mc:Choice>
              <mc:Fallback>
                <p:oleObj name="Equation" r:id="rId3" imgW="647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308325"/>
                        <a:ext cx="1427733" cy="86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22550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14,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33400"/>
            <a:ext cx="8915400" cy="5486400"/>
          </a:xfrm>
        </p:spPr>
        <p:txBody>
          <a:bodyPr/>
          <a:lstStyle/>
          <a:p>
            <a:pPr eaLnBrk="1" hangingPunct="1">
              <a:spcBef>
                <a:spcPts val="168"/>
              </a:spcBef>
            </a:pPr>
            <a:r>
              <a:rPr lang="en-US" dirty="0" smtClean="0"/>
              <a:t>Research paper deadline is Monday, Apr. 28</a:t>
            </a:r>
          </a:p>
          <a:p>
            <a:pPr eaLnBrk="1" hangingPunct="1">
              <a:spcBef>
                <a:spcPts val="168"/>
              </a:spcBef>
            </a:pPr>
            <a:r>
              <a:rPr lang="en-US" dirty="0" smtClean="0"/>
              <a:t>Research </a:t>
            </a:r>
            <a:r>
              <a:rPr lang="en-US" smtClean="0"/>
              <a:t>presentation file deadline </a:t>
            </a:r>
            <a:r>
              <a:rPr lang="en-US" dirty="0" smtClean="0"/>
              <a:t>is Sunday, Apr. 27</a:t>
            </a:r>
          </a:p>
          <a:p>
            <a:pPr eaLnBrk="1" hangingPunct="1">
              <a:spcBef>
                <a:spcPts val="168"/>
              </a:spcBef>
            </a:pPr>
            <a:r>
              <a:rPr lang="en-US" dirty="0" smtClean="0"/>
              <a:t>Reminder: Homework #5</a:t>
            </a:r>
            <a:endParaRPr lang="en-US" sz="2800" dirty="0"/>
          </a:p>
          <a:p>
            <a:pPr lvl="1" eaLnBrk="1" hangingPunct="1">
              <a:spcBef>
                <a:spcPts val="168"/>
              </a:spcBef>
            </a:pPr>
            <a:r>
              <a:rPr lang="en-US" dirty="0"/>
              <a:t>CH6 end of chapter problems: 34, 39, 46, 62 and 65</a:t>
            </a:r>
          </a:p>
          <a:p>
            <a:pPr lvl="1" eaLnBrk="1" hangingPunct="1">
              <a:spcBef>
                <a:spcPts val="168"/>
              </a:spcBef>
            </a:pPr>
            <a:r>
              <a:rPr lang="en-US" dirty="0" smtClean="0"/>
              <a:t>Due Wednesday, Apr. 16</a:t>
            </a:r>
          </a:p>
          <a:p>
            <a:pPr eaLnBrk="1" hangingPunct="1"/>
            <a:r>
              <a:rPr lang="en-US" dirty="0"/>
              <a:t>Homework </a:t>
            </a:r>
            <a:r>
              <a:rPr lang="en-US" dirty="0" smtClean="0"/>
              <a:t>#6</a:t>
            </a:r>
            <a:endParaRPr lang="en-US" dirty="0"/>
          </a:p>
          <a:p>
            <a:pPr lvl="1" eaLnBrk="1" hangingPunct="1"/>
            <a:r>
              <a:rPr lang="en-US" dirty="0"/>
              <a:t>CH7 end of chapter problems: 7, 8, 9, 12, 17 and 29</a:t>
            </a:r>
          </a:p>
          <a:p>
            <a:pPr lvl="1" eaLnBrk="1" hangingPunct="1"/>
            <a:r>
              <a:rPr lang="en-US" dirty="0"/>
              <a:t>Due on </a:t>
            </a:r>
            <a:r>
              <a:rPr lang="en-US" dirty="0" smtClean="0"/>
              <a:t>Wednesday</a:t>
            </a:r>
            <a:r>
              <a:rPr lang="en-US" dirty="0"/>
              <a:t>, </a:t>
            </a:r>
            <a:r>
              <a:rPr lang="en-US" dirty="0" smtClean="0"/>
              <a:t>Apr. 23, </a:t>
            </a:r>
            <a:r>
              <a:rPr lang="en-US" dirty="0"/>
              <a:t>in class </a:t>
            </a:r>
          </a:p>
          <a:p>
            <a:pPr eaLnBrk="1" hangingPunct="1"/>
            <a:r>
              <a:rPr lang="en-US" dirty="0"/>
              <a:t>Quiz number 4</a:t>
            </a:r>
          </a:p>
          <a:p>
            <a:pPr lvl="1" eaLnBrk="1" hangingPunct="1"/>
            <a:r>
              <a:rPr lang="en-US" dirty="0"/>
              <a:t>At the beginning of the class </a:t>
            </a:r>
            <a:r>
              <a:rPr lang="en-US" dirty="0" smtClean="0"/>
              <a:t>Wednesday</a:t>
            </a:r>
            <a:r>
              <a:rPr lang="en-US" dirty="0"/>
              <a:t>, </a:t>
            </a:r>
            <a:r>
              <a:rPr lang="en-US" dirty="0" smtClean="0"/>
              <a:t>Apr. 23</a:t>
            </a:r>
            <a:endParaRPr lang="en-US" dirty="0"/>
          </a:p>
          <a:p>
            <a:pPr lvl="1" eaLnBrk="1" hangingPunct="1"/>
            <a:r>
              <a:rPr lang="en-US" dirty="0"/>
              <a:t>Covers </a:t>
            </a:r>
            <a:r>
              <a:rPr lang="en-US" dirty="0" smtClean="0"/>
              <a:t>up to what we </a:t>
            </a:r>
            <a:r>
              <a:rPr lang="en-US" dirty="0"/>
              <a:t>finish </a:t>
            </a:r>
            <a:r>
              <a:rPr lang="en-US" dirty="0" smtClean="0"/>
              <a:t>Monday, Apr.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3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636587"/>
          </a:xfrm>
        </p:spPr>
        <p:txBody>
          <a:bodyPr/>
          <a:lstStyle/>
          <a:p>
            <a:pPr eaLnBrk="1" hangingPunct="1"/>
            <a:r>
              <a:rPr lang="en-US" sz="4800" dirty="0" smtClean="0">
                <a:ea typeface="ＭＳ Ｐゴシック" pitchFamily="-84" charset="-128"/>
                <a:cs typeface="ＭＳ Ｐゴシック" pitchFamily="-84" charset="-128"/>
              </a:rPr>
              <a:t>Reminder: Special project #5</a:t>
            </a:r>
            <a:endParaRPr lang="en-US" sz="4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762000"/>
            <a:ext cx="8305800" cy="5410200"/>
          </a:xfrm>
        </p:spPr>
        <p:txBody>
          <a:bodyPr/>
          <a:lstStyle/>
          <a:p>
            <a:pPr marL="571500" indent="-571500" algn="l" eaLnBrk="1" hangingPunct="1">
              <a:buFont typeface="Arial"/>
              <a:buChar char="•"/>
            </a:pP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Show that the Schrodinger equation becomes Newton’s second law in the classical limit.  (15 points)</a:t>
            </a:r>
          </a:p>
          <a:p>
            <a:pPr marL="571500" indent="-571500" algn="l" eaLnBrk="1" hangingPunct="1">
              <a:buFont typeface="Arial"/>
              <a:buChar char="•"/>
            </a:pP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Deadline Monday, Apr. 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1, 2014</a:t>
            </a:r>
          </a:p>
          <a:p>
            <a:pPr marL="571500" indent="-571500" algn="l" eaLnBrk="1" hangingPunct="1">
              <a:buFont typeface="Arial"/>
              <a:buChar char="•"/>
            </a:pP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You MUST have your own answers!</a:t>
            </a:r>
          </a:p>
          <a:p>
            <a:pPr marL="571500" indent="-571500" algn="l" eaLnBrk="1" hangingPunct="1">
              <a:buFont typeface="Arial"/>
              <a:buChar char="•"/>
            </a:pPr>
            <a:endParaRPr lang="en-US" sz="36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14,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783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pPr eaLnBrk="1" hangingPunct="1"/>
            <a:r>
              <a:rPr lang="en-US" sz="3400" dirty="0">
                <a:ea typeface="ＭＳ Ｐゴシック" pitchFamily="-84" charset="-128"/>
                <a:cs typeface="ＭＳ Ｐゴシック" pitchFamily="-84" charset="-128"/>
              </a:rPr>
              <a:t>Tunneling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09600"/>
            <a:ext cx="8383588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Now we consider the situation where classically the particle does not have enough energy to surmount the potential barrier, </a:t>
            </a:r>
            <a:r>
              <a:rPr lang="en-US" sz="1800" b="1" i="1" u="sng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sz="1800" b="1" u="sng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 &lt; </a:t>
            </a:r>
            <a:r>
              <a:rPr lang="en-US" sz="1800" b="1" i="1" u="sng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sz="1800" b="1" u="sng" baseline="-250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sz="1800" baseline="-25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The quantum mechanical result, however, is one of the most remarkable features of modern physics, and there is ample experimental proof of its existence. There is a small, but finite, probability that the particle can penetrate the barrier and even emerge on the other side.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The wave function in region II becomes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The transmission probability that </a:t>
            </a:r>
            <a:br>
              <a:rPr lang="en-US" sz="1800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describes the phenomenon of</a:t>
            </a:r>
            <a:r>
              <a:rPr lang="en-US" sz="1800" b="1" dirty="0">
                <a:ea typeface="ＭＳ Ｐゴシック" pitchFamily="-84" charset="-128"/>
                <a:cs typeface="ＭＳ Ｐゴシック" pitchFamily="-84" charset="-128"/>
              </a:rPr>
              <a:t> tunneling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 is</a:t>
            </a:r>
          </a:p>
        </p:txBody>
      </p:sp>
      <p:pic>
        <p:nvPicPr>
          <p:cNvPr id="47109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7" y="1295400"/>
            <a:ext cx="36750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14,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9178971"/>
              </p:ext>
            </p:extLst>
          </p:nvPr>
        </p:nvGraphicFramePr>
        <p:xfrm>
          <a:off x="4705350" y="5334000"/>
          <a:ext cx="25336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93" name="Equation" r:id="rId4" imgW="1498600" imgH="520700" progId="Equation.DSMT4">
                  <p:embed/>
                </p:oleObj>
              </mc:Choice>
              <mc:Fallback>
                <p:oleObj name="Equation" r:id="rId4" imgW="14986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5350" y="5334000"/>
                        <a:ext cx="2533650" cy="8747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167376"/>
              </p:ext>
            </p:extLst>
          </p:nvPr>
        </p:nvGraphicFramePr>
        <p:xfrm>
          <a:off x="6310312" y="4648200"/>
          <a:ext cx="2071688" cy="62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94" name="Equation" r:id="rId6" imgW="1549400" imgH="469900" progId="Equation.DSMT4">
                  <p:embed/>
                </p:oleObj>
              </mc:Choice>
              <mc:Fallback>
                <p:oleObj name="Equation" r:id="rId6" imgW="15494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2" y="4648200"/>
                        <a:ext cx="2071688" cy="6210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357578"/>
              </p:ext>
            </p:extLst>
          </p:nvPr>
        </p:nvGraphicFramePr>
        <p:xfrm>
          <a:off x="4306226" y="4800600"/>
          <a:ext cx="1942174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95" name="Equation" r:id="rId8" imgW="1155700" imgH="228600" progId="Equation.DSMT4">
                  <p:embed/>
                </p:oleObj>
              </mc:Choice>
              <mc:Fallback>
                <p:oleObj name="Equation" r:id="rId8" imgW="1155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6226" y="4800600"/>
                        <a:ext cx="1942174" cy="381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48620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1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1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1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0"/>
          <p:cNvSpPr>
            <a:spLocks noGrp="1" noChangeArrowheads="1"/>
          </p:cNvSpPr>
          <p:nvPr>
            <p:ph type="title"/>
          </p:nvPr>
        </p:nvSpPr>
        <p:spPr>
          <a:xfrm>
            <a:off x="533400" y="49213"/>
            <a:ext cx="8229600" cy="636587"/>
          </a:xfrm>
        </p:spPr>
        <p:txBody>
          <a:bodyPr/>
          <a:lstStyle/>
          <a:p>
            <a:pPr eaLnBrk="1" hangingPunct="1"/>
            <a:r>
              <a:rPr lang="en-US" sz="3200" dirty="0">
                <a:ea typeface="ＭＳ Ｐゴシック" pitchFamily="-84" charset="-128"/>
                <a:cs typeface="ＭＳ Ｐゴシック" pitchFamily="-84" charset="-128"/>
              </a:rPr>
              <a:t>Uncertainty Explanation</a:t>
            </a:r>
          </a:p>
        </p:txBody>
      </p:sp>
      <p:sp>
        <p:nvSpPr>
          <p:cNvPr id="4813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234363" cy="5029200"/>
          </a:xfrm>
        </p:spPr>
        <p:txBody>
          <a:bodyPr/>
          <a:lstStyle/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Consider when </a:t>
            </a:r>
            <a:r>
              <a:rPr lang="el-GR" sz="20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κ</a:t>
            </a:r>
            <a:r>
              <a:rPr lang="en-US" sz="2000" i="1" dirty="0">
                <a:ea typeface="Arial" pitchFamily="-84" charset="0"/>
                <a:cs typeface="Arial" pitchFamily="-84" charset="0"/>
              </a:rPr>
              <a:t>L</a:t>
            </a:r>
            <a:r>
              <a:rPr lang="en-US" sz="2000" dirty="0">
                <a:ea typeface="Arial" pitchFamily="-84" charset="0"/>
                <a:cs typeface="Arial" pitchFamily="-84" charset="0"/>
              </a:rPr>
              <a:t> &gt;&gt; 1 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then the transmission probability becomes:</a:t>
            </a: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This violation allowed by the uncertainty principle is equal to the negative kinetic energy required! The particle is allowed by quantum mechanics and the uncertainty principle to penetrate into a classically forbidden region. The minimum such kinetic energy is:</a:t>
            </a:r>
          </a:p>
        </p:txBody>
      </p:sp>
      <p:pic>
        <p:nvPicPr>
          <p:cNvPr id="48131" name="Picture 29" descr="0615"/>
          <p:cNvPicPr preferRelativeResize="0">
            <a:picLocks noChangeAspect="1" noChangeArrowheads="1"/>
          </p:cNvPicPr>
          <p:nvPr/>
        </p:nvPicPr>
        <p:blipFill>
          <a:blip r:embed="rId3"/>
          <a:srcRect b="6714"/>
          <a:stretch>
            <a:fillRect/>
          </a:stretch>
        </p:blipFill>
        <p:spPr bwMode="auto">
          <a:xfrm>
            <a:off x="2190750" y="2057400"/>
            <a:ext cx="4762500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14,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102664"/>
              </p:ext>
            </p:extLst>
          </p:nvPr>
        </p:nvGraphicFramePr>
        <p:xfrm>
          <a:off x="3200400" y="1143000"/>
          <a:ext cx="2339975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14" name="Equation" r:id="rId4" imgW="1384300" imgH="469900" progId="Equation.DSMT4">
                  <p:embed/>
                </p:oleObj>
              </mc:Choice>
              <mc:Fallback>
                <p:oleObj name="Equation" r:id="rId4" imgW="1384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143000"/>
                        <a:ext cx="2339975" cy="7889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824140"/>
              </p:ext>
            </p:extLst>
          </p:nvPr>
        </p:nvGraphicFramePr>
        <p:xfrm>
          <a:off x="2819400" y="5348288"/>
          <a:ext cx="1587500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15" name="Equation" r:id="rId6" imgW="939800" imgH="444500" progId="Equation.DSMT4">
                  <p:embed/>
                </p:oleObj>
              </mc:Choice>
              <mc:Fallback>
                <p:oleObj name="Equation" r:id="rId6" imgW="9398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348288"/>
                        <a:ext cx="1587500" cy="7477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473805"/>
              </p:ext>
            </p:extLst>
          </p:nvPr>
        </p:nvGraphicFramePr>
        <p:xfrm>
          <a:off x="4419600" y="5410200"/>
          <a:ext cx="8382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16" name="Equation" r:id="rId8" imgW="495300" imgH="419100" progId="Equation.DSMT4">
                  <p:embed/>
                </p:oleObj>
              </mc:Choice>
              <mc:Fallback>
                <p:oleObj name="Equation" r:id="rId8" imgW="495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410200"/>
                        <a:ext cx="838200" cy="7048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765015"/>
              </p:ext>
            </p:extLst>
          </p:nvPr>
        </p:nvGraphicFramePr>
        <p:xfrm>
          <a:off x="5257800" y="5602288"/>
          <a:ext cx="70802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17" name="Equation" r:id="rId10" imgW="419100" imgH="203200" progId="Equation.DSMT4">
                  <p:embed/>
                </p:oleObj>
              </mc:Choice>
              <mc:Fallback>
                <p:oleObj name="Equation" r:id="rId10" imgW="419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602288"/>
                        <a:ext cx="708025" cy="3413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23112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1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pPr eaLnBrk="1" hangingPunct="1"/>
            <a:r>
              <a:rPr lang="en-US" sz="3400" dirty="0">
                <a:ea typeface="ＭＳ Ｐゴシック" pitchFamily="-84" charset="-128"/>
                <a:cs typeface="ＭＳ Ｐゴシック" pitchFamily="-84" charset="-128"/>
              </a:rPr>
              <a:t>Analogy with Wave Optics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685800"/>
            <a:ext cx="8534400" cy="5029200"/>
          </a:xfrm>
        </p:spPr>
        <p:txBody>
          <a:bodyPr/>
          <a:lstStyle/>
          <a:p>
            <a:pPr algn="just" eaLnBrk="1" hangingPunct="1"/>
            <a:r>
              <a:rPr lang="en-US" sz="1900" dirty="0">
                <a:ea typeface="ＭＳ Ｐゴシック" pitchFamily="-84" charset="-128"/>
                <a:cs typeface="ＭＳ Ｐゴシック" pitchFamily="-84" charset="-128"/>
              </a:rPr>
              <a:t>If light passing through a glass prism reflects from an internal surface with an angle greater than the critical angle, total internal reflection occurs. T</a:t>
            </a:r>
            <a:r>
              <a:rPr lang="en-US" sz="1900" dirty="0" smtClean="0">
                <a:ea typeface="ＭＳ Ｐゴシック" pitchFamily="-84" charset="-128"/>
                <a:cs typeface="ＭＳ Ｐゴシック" pitchFamily="-84" charset="-128"/>
              </a:rPr>
              <a:t>he </a:t>
            </a:r>
            <a:r>
              <a:rPr lang="en-US" sz="1900" dirty="0">
                <a:ea typeface="ＭＳ Ｐゴシック" pitchFamily="-84" charset="-128"/>
                <a:cs typeface="ＭＳ Ｐゴシック" pitchFamily="-84" charset="-128"/>
              </a:rPr>
              <a:t>electromagnetic </a:t>
            </a:r>
            <a:r>
              <a:rPr lang="en-US" sz="1900" dirty="0" smtClean="0">
                <a:ea typeface="ＭＳ Ｐゴシック" pitchFamily="-84" charset="-128"/>
                <a:cs typeface="ＭＳ Ｐゴシック" pitchFamily="-84" charset="-128"/>
              </a:rPr>
              <a:t>field, however, </a:t>
            </a:r>
            <a:r>
              <a:rPr lang="en-US" sz="1900" dirty="0">
                <a:ea typeface="ＭＳ Ｐゴシック" pitchFamily="-84" charset="-128"/>
                <a:cs typeface="ＭＳ Ｐゴシック" pitchFamily="-84" charset="-128"/>
              </a:rPr>
              <a:t>is not exactly zero just outside the prism. </a:t>
            </a:r>
            <a:r>
              <a:rPr lang="en-US" sz="1900" dirty="0" smtClean="0">
                <a:ea typeface="ＭＳ Ｐゴシック" pitchFamily="-84" charset="-128"/>
                <a:cs typeface="ＭＳ Ｐゴシック" pitchFamily="-84" charset="-128"/>
              </a:rPr>
              <a:t>Thus, if </a:t>
            </a:r>
            <a:r>
              <a:rPr lang="en-US" sz="1900" dirty="0">
                <a:ea typeface="ＭＳ Ｐゴシック" pitchFamily="-84" charset="-128"/>
                <a:cs typeface="ＭＳ Ｐゴシック" pitchFamily="-84" charset="-128"/>
              </a:rPr>
              <a:t>we bring another prism very close to the first one, experiments show that the electromagnetic wave (light) appears in the second </a:t>
            </a:r>
            <a:r>
              <a:rPr lang="en-US" sz="1900" dirty="0" smtClean="0">
                <a:ea typeface="ＭＳ Ｐゴシック" pitchFamily="-84" charset="-128"/>
                <a:cs typeface="ＭＳ Ｐゴシック" pitchFamily="-84" charset="-128"/>
              </a:rPr>
              <a:t>prism.  </a:t>
            </a:r>
          </a:p>
          <a:p>
            <a:pPr algn="just" eaLnBrk="1" hangingPunct="1"/>
            <a:r>
              <a:rPr lang="en-US" sz="19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1900" dirty="0">
                <a:ea typeface="ＭＳ Ｐゴシック" pitchFamily="-84" charset="-128"/>
                <a:cs typeface="ＭＳ Ｐゴシック" pitchFamily="-84" charset="-128"/>
              </a:rPr>
              <a:t>situation is analogous to the tunneling described here. This effect was observed by Newton and can be demonstrated with two prisms and a laser. The intensity of the second light beam decreases exponentially as the distance between the two prisms increases.</a:t>
            </a:r>
          </a:p>
        </p:txBody>
      </p:sp>
      <p:pic>
        <p:nvPicPr>
          <p:cNvPr id="49155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048000"/>
            <a:ext cx="6705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14,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793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/>
            <a:r>
              <a:rPr lang="en-US" sz="3400" dirty="0">
                <a:ea typeface="ＭＳ Ｐゴシック" pitchFamily="-84" charset="-128"/>
                <a:cs typeface="ＭＳ Ｐゴシック" pitchFamily="-84" charset="-128"/>
              </a:rPr>
              <a:t>Potential Well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819400"/>
            <a:ext cx="8383587" cy="3429000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Consider a particle passing through a potential well region rather than through a potential barrier.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Classically, the particle would speed up passing the well region, because </a:t>
            </a:r>
            <a:r>
              <a:rPr lang="en-US" sz="1800" i="1" dirty="0">
                <a:ea typeface="ＭＳ Ｐゴシック" pitchFamily="-84" charset="-128"/>
                <a:cs typeface="ＭＳ Ｐゴシック" pitchFamily="-84" charset="-128"/>
              </a:rPr>
              <a:t>K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sz="1800" i="1" dirty="0">
                <a:ea typeface="ＭＳ Ｐゴシック" pitchFamily="-84" charset="-128"/>
                <a:cs typeface="ＭＳ Ｐゴシック" pitchFamily="-84" charset="-128"/>
              </a:rPr>
              <a:t>mv</a:t>
            </a:r>
            <a:r>
              <a:rPr lang="en-US" sz="1800" baseline="30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 / 2 = </a:t>
            </a:r>
            <a:r>
              <a:rPr lang="en-US" sz="1800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- </a:t>
            </a:r>
            <a:r>
              <a:rPr lang="en-US" sz="1800" i="1" dirty="0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sz="1800" baseline="-25000" dirty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algn="just" eaLnBrk="1" hangingPunct="1">
              <a:spcBef>
                <a:spcPct val="0"/>
              </a:spcBef>
              <a:buFont typeface="Wingdings" pitchFamily="-84" charset="2"/>
              <a:buNone/>
            </a:pP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	According to quantum mechanics, reflection and transmission may occur, but the wavelength inside the potential well is </a:t>
            </a: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shorter 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than outside. When the width of the potential well is precisely equal to half-integral or integral units of the wavelength, the reflected waves may be out of phase or in phase with the original wave, and cancellations or resonances may occur. The reflection/cancellation effects can lead to almost pure transmission or pure reflection for certain wavelengths. For example, at the second boundary (</a:t>
            </a:r>
            <a:r>
              <a:rPr lang="en-US" sz="18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1800" i="1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= </a:t>
            </a:r>
            <a:r>
              <a:rPr lang="en-US" sz="1800" i="1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) for a wave passing to the right, the wave may reflect and be out of phase with the incident wave. The effect would be a cancellation inside the well.</a:t>
            </a:r>
          </a:p>
        </p:txBody>
      </p:sp>
      <p:pic>
        <p:nvPicPr>
          <p:cNvPr id="50179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838200"/>
            <a:ext cx="4038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14,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697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/>
            <a:r>
              <a:rPr lang="en-US" sz="3400" dirty="0">
                <a:ea typeface="ＭＳ Ｐゴシック" pitchFamily="-84" charset="-128"/>
                <a:cs typeface="ＭＳ Ｐゴシック" pitchFamily="-84" charset="-128"/>
              </a:rPr>
              <a:t>Alpha-Particle Decay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383588" cy="50292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May nuclei heavier than </a:t>
            </a:r>
            <a:r>
              <a:rPr lang="en-US" sz="2000" dirty="0" err="1" smtClean="0">
                <a:ea typeface="ＭＳ Ｐゴシック" pitchFamily="-84" charset="-128"/>
                <a:cs typeface="ＭＳ Ｐゴシック" pitchFamily="-84" charset="-128"/>
              </a:rPr>
              <a:t>Pb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 emit alpha particles (nucleus of He). The 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phenomenon of tunneling explains the alpha-particle decay of heavy, radioactive nuclei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Inside the nucleus, an alpha particle feels the strong, short-range attractive nuclear force as well as the repulsive Coulomb force.</a:t>
            </a:r>
          </a:p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The nuclear force dominates inside the nuclear radius where the potential is approximately a square well.</a:t>
            </a:r>
            <a:endParaRPr lang="en-US" sz="2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The Coulomb force dominates </a:t>
            </a:r>
            <a:b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outside the nuclear radius.</a:t>
            </a:r>
          </a:p>
          <a:p>
            <a:pPr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potential barrier at the nuclear </a:t>
            </a:r>
            <a:br>
              <a:rPr lang="en-US" sz="2000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radius is several times greater than </a:t>
            </a:r>
            <a:br>
              <a:rPr lang="en-US" sz="2000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the energy of an alpha 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particle (~5MeV).</a:t>
            </a:r>
          </a:p>
          <a:p>
            <a:pPr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According 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to quantum mechanics, </a:t>
            </a:r>
            <a:br>
              <a:rPr lang="en-US" sz="2000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however, the alpha particle can </a:t>
            </a:r>
            <a:br>
              <a:rPr lang="en-US" sz="2000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ja-JP" altLang="en-US" sz="2000" dirty="0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tunnel</a:t>
            </a:r>
            <a:r>
              <a:rPr lang="ja-JP" altLang="en-US" sz="2000" dirty="0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 through the barrier. Hence </a:t>
            </a:r>
            <a:b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this is observed as radioactive decay.</a:t>
            </a:r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51203" name="Picture 11" descr="0619"/>
          <p:cNvPicPr preferRelativeResize="0">
            <a:picLocks noChangeAspect="1" noChangeArrowheads="1"/>
          </p:cNvPicPr>
          <p:nvPr/>
        </p:nvPicPr>
        <p:blipFill>
          <a:blip r:embed="rId2"/>
          <a:srcRect b="4256"/>
          <a:stretch>
            <a:fillRect/>
          </a:stretch>
        </p:blipFill>
        <p:spPr bwMode="auto">
          <a:xfrm>
            <a:off x="4876800" y="2590800"/>
            <a:ext cx="3962400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14,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5715000" y="3352800"/>
            <a:ext cx="3048000" cy="152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081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build="p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Application of the Schr</a:t>
            </a:r>
            <a:r>
              <a:rPr lang="en-US" sz="3400" dirty="0" smtClean="0">
                <a:cs typeface="Arial" charset="0"/>
              </a:rPr>
              <a:t>ö</a:t>
            </a:r>
            <a:r>
              <a:rPr lang="en-US" sz="3400" dirty="0" smtClean="0">
                <a:cs typeface="+mj-cs"/>
              </a:rPr>
              <a:t>dinger Equation to the Hydrogen Atom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143000"/>
            <a:ext cx="8686800" cy="4800600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cs typeface="ＭＳ Ｐゴシック" pitchFamily="-84" charset="-128"/>
              </a:rPr>
              <a:t>The approximation of the potential energy of the electron-proton system is</a:t>
            </a:r>
            <a:r>
              <a:rPr lang="en-US" sz="2800" dirty="0" smtClean="0">
                <a:cs typeface="ＭＳ Ｐゴシック" pitchFamily="-84" charset="-128"/>
              </a:rPr>
              <a:t> the Coulomb potential: </a:t>
            </a:r>
            <a:endParaRPr lang="en-US" sz="2800" dirty="0">
              <a:cs typeface="ＭＳ Ｐゴシック" pitchFamily="-84" charset="-128"/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endParaRPr lang="en-US" sz="2800" dirty="0">
              <a:cs typeface="ＭＳ Ｐゴシック" pitchFamily="-84" charset="-128"/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endParaRPr lang="en-US" sz="2800" dirty="0" smtClean="0">
              <a:cs typeface="ＭＳ Ｐゴシック" pitchFamily="-84" charset="-128"/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 smtClean="0">
                <a:cs typeface="ＭＳ Ｐゴシック" pitchFamily="-84" charset="-128"/>
              </a:rPr>
              <a:t>To solve this problem, we use the </a:t>
            </a:r>
            <a:r>
              <a:rPr lang="en-US" sz="2800" dirty="0">
                <a:cs typeface="ＭＳ Ｐゴシック" pitchFamily="-84" charset="-128"/>
              </a:rPr>
              <a:t>three-dimensional time-independent Schr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ö</a:t>
            </a:r>
            <a:r>
              <a:rPr lang="en-US" sz="2800" dirty="0">
                <a:cs typeface="ＭＳ Ｐゴシック" pitchFamily="-84" charset="-128"/>
              </a:rPr>
              <a:t>dinger </a:t>
            </a:r>
            <a:r>
              <a:rPr lang="en-US" sz="2800" dirty="0" smtClean="0">
                <a:cs typeface="ＭＳ Ｐゴシック" pitchFamily="-84" charset="-128"/>
              </a:rPr>
              <a:t>Equation:</a:t>
            </a:r>
            <a:endParaRPr lang="en-US" sz="2800" dirty="0">
              <a:cs typeface="ＭＳ Ｐゴシック" pitchFamily="-84" charset="-128"/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endParaRPr lang="en-US" sz="2800" dirty="0" smtClean="0">
              <a:cs typeface="ＭＳ Ｐゴシック" pitchFamily="-84" charset="-128"/>
            </a:endParaRPr>
          </a:p>
          <a:p>
            <a:pPr algn="l" eaLnBrk="1" hangingPunct="1">
              <a:lnSpc>
                <a:spcPct val="90000"/>
              </a:lnSpc>
              <a:buNone/>
            </a:pPr>
            <a:endParaRPr lang="en-US" sz="2800" dirty="0" smtClean="0">
              <a:cs typeface="ＭＳ Ｐゴシック" pitchFamily="-84" charset="-128"/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cs typeface="ＭＳ Ｐゴシック" pitchFamily="-84" charset="-128"/>
              </a:rPr>
              <a:t>For Hydrogen-like atoms</a:t>
            </a:r>
            <a:r>
              <a:rPr lang="en-US" sz="2800" dirty="0" smtClean="0">
                <a:cs typeface="ＭＳ Ｐゴシック" pitchFamily="-84" charset="-128"/>
              </a:rPr>
              <a:t> with one electron (</a:t>
            </a:r>
            <a:r>
              <a:rPr lang="en-US" sz="2800" dirty="0">
                <a:cs typeface="ＭＳ Ｐゴシック" pitchFamily="-84" charset="-128"/>
              </a:rPr>
              <a:t>He</a:t>
            </a:r>
            <a:r>
              <a:rPr lang="en-US" sz="2800" baseline="30000" dirty="0">
                <a:cs typeface="ＭＳ Ｐゴシック" pitchFamily="-84" charset="-128"/>
              </a:rPr>
              <a:t>+</a:t>
            </a:r>
            <a:r>
              <a:rPr lang="en-US" sz="2800" dirty="0">
                <a:cs typeface="ＭＳ Ｐゴシック" pitchFamily="-84" charset="-128"/>
              </a:rPr>
              <a:t> or Li</a:t>
            </a:r>
            <a:r>
              <a:rPr lang="en-US" sz="2800" baseline="30000" dirty="0">
                <a:cs typeface="ＭＳ Ｐゴシック" pitchFamily="-84" charset="-128"/>
              </a:rPr>
              <a:t>++</a:t>
            </a:r>
            <a:r>
              <a:rPr lang="en-US" sz="2800" dirty="0">
                <a:cs typeface="ＭＳ Ｐゴシック" pitchFamily="-84" charset="-128"/>
              </a:rPr>
              <a:t>)</a:t>
            </a:r>
          </a:p>
          <a:p>
            <a:pPr marL="1200150" lvl="1" indent="-4572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>
                <a:cs typeface="ＭＳ Ｐゴシック" pitchFamily="-84" charset="-128"/>
              </a:rPr>
              <a:t>Replace </a:t>
            </a:r>
            <a:r>
              <a:rPr lang="en-US" sz="2400" i="1" dirty="0">
                <a:cs typeface="ＭＳ Ｐゴシック" pitchFamily="-84" charset="-128"/>
              </a:rPr>
              <a:t>e</a:t>
            </a:r>
            <a:r>
              <a:rPr lang="en-US" sz="2400" baseline="30000" dirty="0">
                <a:cs typeface="ＭＳ Ｐゴシック" pitchFamily="-84" charset="-128"/>
              </a:rPr>
              <a:t>2</a:t>
            </a:r>
            <a:r>
              <a:rPr lang="en-US" sz="2400" dirty="0">
                <a:cs typeface="ＭＳ Ｐゴシック" pitchFamily="-84" charset="-128"/>
              </a:rPr>
              <a:t> with </a:t>
            </a:r>
            <a:r>
              <a:rPr lang="en-US" sz="2400" i="1" dirty="0">
                <a:cs typeface="ＭＳ Ｐゴシック" pitchFamily="-84" charset="-128"/>
              </a:rPr>
              <a:t>Ze</a:t>
            </a:r>
            <a:r>
              <a:rPr lang="en-US" sz="2400" baseline="30000" dirty="0">
                <a:cs typeface="ＭＳ Ｐゴシック" pitchFamily="-84" charset="-128"/>
              </a:rPr>
              <a:t>2</a:t>
            </a:r>
            <a:r>
              <a:rPr lang="en-US" sz="2400" dirty="0">
                <a:cs typeface="ＭＳ Ｐゴシック" pitchFamily="-84" charset="-128"/>
              </a:rPr>
              <a:t> (</a:t>
            </a:r>
            <a:r>
              <a:rPr lang="en-US" sz="2400" i="1" dirty="0">
                <a:cs typeface="ＭＳ Ｐゴシック" pitchFamily="-84" charset="-128"/>
              </a:rPr>
              <a:t>Z</a:t>
            </a:r>
            <a:r>
              <a:rPr lang="en-US" sz="2400" dirty="0">
                <a:cs typeface="ＭＳ Ｐゴシック" pitchFamily="-84" charset="-128"/>
              </a:rPr>
              <a:t> is the atomic number)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cs typeface="ＭＳ Ｐゴシック" pitchFamily="-84" charset="-128"/>
              </a:rPr>
              <a:t>Use appropriate reduced </a:t>
            </a:r>
            <a:r>
              <a:rPr lang="en-US" sz="2800" dirty="0" smtClean="0">
                <a:cs typeface="ＭＳ Ｐゴシック" pitchFamily="-84" charset="-128"/>
              </a:rPr>
              <a:t>mass: </a:t>
            </a:r>
            <a:endParaRPr lang="en-US" sz="4000" dirty="0">
              <a:latin typeface="Symbol" charset="2"/>
              <a:cs typeface="Symbol" charset="2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Apr. 14,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200400" y="2133600"/>
          <a:ext cx="1219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7" name="Equation" r:id="rId3" imgW="457200" imgH="228600" progId="Equation.DSMT4">
                  <p:embed/>
                </p:oleObj>
              </mc:Choice>
              <mc:Fallback>
                <p:oleObj name="Equation" r:id="rId3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133600"/>
                        <a:ext cx="12192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4757737" y="1828800"/>
          <a:ext cx="1109663" cy="117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" name="Equation" r:id="rId5" imgW="431800" imgH="457200" progId="Equation.DSMT4">
                  <p:embed/>
                </p:oleObj>
              </mc:Choice>
              <mc:Fallback>
                <p:oleObj name="Equation" r:id="rId5" imgW="431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7737" y="1828800"/>
                        <a:ext cx="1109663" cy="1176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4419600" y="2328862"/>
          <a:ext cx="360363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" name="Equation" r:id="rId7" imgW="139700" imgH="101600" progId="Equation.DSMT4">
                  <p:embed/>
                </p:oleObj>
              </mc:Choice>
              <mc:Fallback>
                <p:oleObj name="Equation" r:id="rId7" imgW="139700" imgH="10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328862"/>
                        <a:ext cx="360363" cy="261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667843"/>
              </p:ext>
            </p:extLst>
          </p:nvPr>
        </p:nvGraphicFramePr>
        <p:xfrm>
          <a:off x="514350" y="3810000"/>
          <a:ext cx="8212138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" name="Equation" r:id="rId9" imgW="4254500" imgH="469900" progId="Equation.DSMT4">
                  <p:embed/>
                </p:oleObj>
              </mc:Choice>
              <mc:Fallback>
                <p:oleObj name="Equation" r:id="rId9" imgW="42545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3810000"/>
                        <a:ext cx="8212138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001853"/>
              </p:ext>
            </p:extLst>
          </p:nvPr>
        </p:nvGraphicFramePr>
        <p:xfrm>
          <a:off x="5257800" y="5486400"/>
          <a:ext cx="1600200" cy="781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" name="Equation" r:id="rId11" imgW="952500" imgH="469900" progId="Equation.DSMT4">
                  <p:embed/>
                </p:oleObj>
              </mc:Choice>
              <mc:Fallback>
                <p:oleObj name="Equation" r:id="rId11" imgW="9525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486400"/>
                        <a:ext cx="1600200" cy="7813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7188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56346</TotalTime>
  <Words>1434</Words>
  <Application>Microsoft Office PowerPoint</Application>
  <PresentationFormat>On-screen Show (4:3)</PresentationFormat>
  <Paragraphs>220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phys1443-spring02</vt:lpstr>
      <vt:lpstr>Equation</vt:lpstr>
      <vt:lpstr>PHYS 3313 – Section 001 Lecture #22</vt:lpstr>
      <vt:lpstr>Announcements</vt:lpstr>
      <vt:lpstr>Reminder: Special project #5</vt:lpstr>
      <vt:lpstr>Tunneling</vt:lpstr>
      <vt:lpstr>Uncertainty Explanation</vt:lpstr>
      <vt:lpstr>Analogy with Wave Optics</vt:lpstr>
      <vt:lpstr>Potential Well</vt:lpstr>
      <vt:lpstr>Alpha-Particle Decay</vt:lpstr>
      <vt:lpstr>Application of the Schrödinger Equation to the Hydrogen Atom</vt:lpstr>
      <vt:lpstr>Application of the Schrödinger Equation</vt:lpstr>
      <vt:lpstr>Application of the Schrödinger Equation</vt:lpstr>
      <vt:lpstr>Solution of the Schrödinger Equation for Hydrogen</vt:lpstr>
      <vt:lpstr>Solution of the Schrödinger Equation</vt:lpstr>
      <vt:lpstr>Solution of the Schrödinger Equation</vt:lpstr>
      <vt:lpstr>Solution of the Schrödinger Equation</vt:lpstr>
      <vt:lpstr>Solution of the Radial Equation</vt:lpstr>
      <vt:lpstr>Solution of the Radial Equation</vt:lpstr>
      <vt:lpstr>Principal Quantum Number n</vt:lpstr>
      <vt:lpstr>Quantum Numbers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Mark Sosebee</cp:lastModifiedBy>
  <cp:revision>1248</cp:revision>
  <dcterms:created xsi:type="dcterms:W3CDTF">2012-08-29T20:00:19Z</dcterms:created>
  <dcterms:modified xsi:type="dcterms:W3CDTF">2014-04-14T20:30:03Z</dcterms:modified>
</cp:coreProperties>
</file>