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7" r:id="rId2"/>
    <p:sldId id="624" r:id="rId3"/>
    <p:sldId id="876" r:id="rId4"/>
    <p:sldId id="891" r:id="rId5"/>
    <p:sldId id="892" r:id="rId6"/>
    <p:sldId id="893" r:id="rId7"/>
    <p:sldId id="894" r:id="rId8"/>
    <p:sldId id="895" r:id="rId9"/>
    <p:sldId id="896" r:id="rId10"/>
    <p:sldId id="897" r:id="rId11"/>
    <p:sldId id="899" r:id="rId12"/>
    <p:sldId id="900" r:id="rId13"/>
    <p:sldId id="901" r:id="rId14"/>
    <p:sldId id="902" r:id="rId15"/>
    <p:sldId id="903" r:id="rId16"/>
    <p:sldId id="904" r:id="rId17"/>
    <p:sldId id="905" r:id="rId18"/>
    <p:sldId id="906" r:id="rId19"/>
    <p:sldId id="907" r:id="rId20"/>
    <p:sldId id="908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1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2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NULL"/><Relationship Id="rId18" Type="http://schemas.openxmlformats.org/officeDocument/2006/relationships/image" Target="../media/image40.emf"/><Relationship Id="rId3" Type="http://schemas.openxmlformats.org/officeDocument/2006/relationships/image" Target="../media/image42.jpeg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8.emf"/><Relationship Id="rId5" Type="http://schemas.openxmlformats.org/officeDocument/2006/relationships/image" Target="../media/image36.emf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39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6.jpeg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51.jpe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68125" y="1531203"/>
            <a:ext cx="2699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Apr. 16,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85800" y="24384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Schrodinger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Equation for Hydrogen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Quantum Numbers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Solutions to the Angular Equations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Zeeman Effect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Intrinsic Spin</a:t>
            </a:r>
          </a:p>
          <a:p>
            <a:pPr>
              <a:spcBef>
                <a:spcPct val="20000"/>
              </a:spcBef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Solution of the Angular and </a:t>
            </a:r>
            <a:r>
              <a:rPr lang="en-US" sz="3400" dirty="0" err="1" smtClean="0">
                <a:cs typeface="+mj-cs"/>
              </a:rPr>
              <a:t>Azimuthal</a:t>
            </a:r>
            <a:r>
              <a:rPr lang="en-US" sz="3400" dirty="0" smtClean="0">
                <a:cs typeface="+mj-cs"/>
              </a:rPr>
              <a:t>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l-GR" dirty="0" smtClean="0">
                <a:latin typeface="Arial Narrow"/>
                <a:cs typeface="ＭＳ Ｐゴシック" pitchFamily="-84" charset="-128"/>
              </a:rPr>
              <a:t>Ψ</a:t>
            </a:r>
            <a:r>
              <a:rPr lang="en-US" dirty="0" smtClean="0">
                <a:cs typeface="ＭＳ Ｐゴシック" pitchFamily="-84" charset="-128"/>
              </a:rPr>
              <a:t>(r,</a:t>
            </a:r>
            <a:r>
              <a:rPr lang="en-US" dirty="0">
                <a:latin typeface="Symbol" charset="2"/>
                <a:cs typeface="ＭＳ Ｐゴシック" pitchFamily="-84" charset="-128"/>
                <a:sym typeface="Symbol"/>
              </a:rPr>
              <a:t></a:t>
            </a:r>
            <a:r>
              <a:rPr lang="en-US" dirty="0" smtClean="0">
                <a:latin typeface="Symbol" charset="2"/>
                <a:cs typeface="Symbol" charset="2"/>
              </a:rPr>
              <a:t>,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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00244"/>
              </p:ext>
            </p:extLst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9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059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4973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associated with the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 err="1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 err="1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</a:t>
            </a:r>
            <a:r>
              <a:rPr lang="en-US" sz="2800" dirty="0" smtClean="0">
                <a:cs typeface="ＭＳ Ｐゴシック" pitchFamily="-84" charset="-128"/>
              </a:rPr>
              <a:t>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 smtClean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</a:t>
            </a:r>
            <a:r>
              <a:rPr lang="en-US" sz="2800" dirty="0" smtClean="0">
                <a:cs typeface="ＭＳ Ｐゴシック" pitchFamily="-84" charset="-128"/>
              </a:rPr>
              <a:t>the magnitude of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 by    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 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		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</a:t>
            </a:r>
            <a:r>
              <a:rPr lang="en-US" sz="2800" dirty="0" smtClean="0">
                <a:cs typeface="ＭＳ Ｐゴシック" pitchFamily="-84" charset="-128"/>
              </a:rPr>
              <a:t>,    	</a:t>
            </a:r>
            <a:r>
              <a:rPr lang="en-US" sz="2800" dirty="0">
                <a:cs typeface="ＭＳ Ｐゴシック" pitchFamily="-84" charset="-128"/>
              </a:rPr>
              <a:t>	  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</a:t>
            </a:r>
            <a:r>
              <a:rPr lang="en-US" sz="2800" dirty="0" smtClean="0">
                <a:cs typeface="ＭＳ Ｐゴシック" pitchFamily="-84" charset="-128"/>
              </a:rPr>
              <a:t>Bohr’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40386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3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820083"/>
              </p:ext>
            </p:extLst>
          </p:nvPr>
        </p:nvGraphicFramePr>
        <p:xfrm>
          <a:off x="5895975" y="2819400"/>
          <a:ext cx="195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4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819400"/>
                        <a:ext cx="19526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64301"/>
              </p:ext>
            </p:extLst>
          </p:nvPr>
        </p:nvGraphicFramePr>
        <p:xfrm>
          <a:off x="3260725" y="3352800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5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352800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32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096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 smtClean="0">
                <a:cs typeface="ＭＳ Ｐゴシック" pitchFamily="-84" charset="-128"/>
              </a:rPr>
              <a:t>A certain </a:t>
            </a:r>
            <a:r>
              <a:rPr lang="en-US" sz="3600" dirty="0">
                <a:cs typeface="ＭＳ Ｐゴシック" pitchFamily="-84" charset="-128"/>
              </a:rPr>
              <a:t>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</a:t>
            </a:r>
            <a:r>
              <a:rPr lang="en-US" sz="3200" dirty="0" smtClean="0">
                <a:ea typeface="Arial" pitchFamily="-84" charset="0"/>
                <a:cs typeface="Arial" pitchFamily="-84" charset="0"/>
              </a:rPr>
              <a:t>	0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	1	2	3	4	5 . . .</a:t>
            </a:r>
            <a:endParaRPr lang="en-US" sz="3200" dirty="0"/>
          </a:p>
          <a:p>
            <a:pPr lvl="1" eaLnBrk="1" hangingPunct="1">
              <a:spcBef>
                <a:spcPts val="0"/>
              </a:spcBef>
            </a:pPr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</a:t>
            </a:r>
            <a:r>
              <a:rPr lang="en-US" sz="3200" dirty="0" smtClean="0"/>
              <a:t>.</a:t>
            </a:r>
            <a:endParaRPr lang="en-US" sz="3600" dirty="0" smtClean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Atomic states are referred </a:t>
            </a:r>
            <a:r>
              <a:rPr lang="en-US" sz="3600" dirty="0" smtClean="0">
                <a:cs typeface="ＭＳ Ｐゴシック" pitchFamily="-84" charset="-128"/>
              </a:rPr>
              <a:t>by </a:t>
            </a:r>
            <a:r>
              <a:rPr lang="en-US" sz="3600" dirty="0">
                <a:cs typeface="ＭＳ Ｐゴシック" pitchFamily="-84" charset="-128"/>
              </a:rPr>
              <a:t>their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harp,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rincipal,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iffuse,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 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undamental, then alphabetical 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</a:t>
            </a:r>
            <a:r>
              <a:rPr lang="en-US" sz="3600" dirty="0" smtClean="0">
                <a:cs typeface="ＭＳ Ｐゴシック" pitchFamily="-84" charset="-128"/>
              </a:rPr>
              <a:t>the </a:t>
            </a:r>
            <a:r>
              <a:rPr lang="en-US" sz="3600" dirty="0">
                <a:cs typeface="ＭＳ Ｐゴシック" pitchFamily="-84" charset="-128"/>
              </a:rPr>
              <a:t>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</a:t>
            </a:r>
            <a:r>
              <a:rPr lang="en-US" sz="3600" dirty="0" smtClean="0">
                <a:cs typeface="ＭＳ Ｐゴシック" pitchFamily="-84" charset="-128"/>
              </a:rPr>
              <a:t>state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Is 2d state possible?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5000"/>
              <a:buFont typeface="Arial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cs typeface="ＭＳ Ｐゴシック" pitchFamily="-84" charset="-128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ea typeface="ヒラギノ角ゴ Pro W3" pitchFamily="-84" charset="-128"/>
                <a:cs typeface="ヒラギノ角ゴ Pro W3" pitchFamily="-84" charset="-128"/>
              </a:rPr>
              <a:t>ℓ </a:t>
            </a:r>
            <a:r>
              <a:rPr lang="en-US" dirty="0" smtClean="0">
                <a:solidFill>
                  <a:schemeClr val="accent2"/>
                </a:solidFill>
                <a:latin typeface="Arial Narrow"/>
                <a:ea typeface="ヒラギノ角ゴ Pro W3" pitchFamily="-84" charset="-128"/>
                <a:cs typeface="Arial Narrow"/>
              </a:rPr>
              <a:t>is called the magnetic moment since z axis is chosen customarily along the direction of magnetic field.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pitchFamily="-1" charset="-128"/>
              <a:cs typeface="Arial Narrow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>
                <a:cs typeface="ＭＳ Ｐゴシック" pitchFamily="-84" charset="-128"/>
              </a:rPr>
              <a:t>Magnetic Quantum Number </a:t>
            </a:r>
            <a:r>
              <a:rPr lang="en-US" sz="3400" i="1">
                <a:cs typeface="ＭＳ Ｐゴシック" pitchFamily="-84" charset="-128"/>
              </a:rPr>
              <a:t>m</a:t>
            </a:r>
            <a:r>
              <a:rPr lang="en-US" sz="3400" i="1" baseline="-2500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400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534400" cy="1676399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angle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100" dirty="0">
                <a:cs typeface="ＭＳ Ｐゴシック" pitchFamily="-84" charset="-128"/>
              </a:rPr>
              <a:t>is a measure of the rotation about the z axis.</a:t>
            </a:r>
          </a:p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solution for</a:t>
            </a:r>
            <a:r>
              <a:rPr lang="en-US" sz="2100" dirty="0" smtClean="0">
                <a:cs typeface="ＭＳ Ｐゴシック" pitchFamily="-84" charset="-128"/>
              </a:rPr>
              <a:t>	specifies </a:t>
            </a:r>
            <a:r>
              <a:rPr lang="en-US" sz="2100" dirty="0">
                <a:cs typeface="ＭＳ Ｐゴシック" pitchFamily="-84" charset="-128"/>
              </a:rPr>
              <a:t>that </a:t>
            </a:r>
            <a:r>
              <a:rPr lang="en-US" sz="2100" i="1" dirty="0" err="1">
                <a:cs typeface="ＭＳ Ｐゴシック" pitchFamily="-84" charset="-128"/>
              </a:rPr>
              <a:t>m</a:t>
            </a:r>
            <a:r>
              <a:rPr lang="en-US" sz="21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100" dirty="0">
                <a:cs typeface="ＭＳ Ｐゴシック" pitchFamily="-84" charset="-128"/>
              </a:rPr>
              <a:t> is an integer and related to the </a:t>
            </a:r>
            <a:r>
              <a:rPr lang="en-US" sz="2100" i="1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component of </a:t>
            </a:r>
            <a:r>
              <a:rPr lang="en-US" sz="2100" i="1" dirty="0">
                <a:cs typeface="ＭＳ Ｐゴシック" pitchFamily="-84" charset="-128"/>
              </a:rPr>
              <a:t>L</a:t>
            </a:r>
            <a:r>
              <a:rPr lang="en-US" sz="21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6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89050"/>
            <a:ext cx="5762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390103"/>
            <a:ext cx="273050" cy="3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5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990191"/>
              </p:ext>
            </p:extLst>
          </p:nvPr>
        </p:nvGraphicFramePr>
        <p:xfrm>
          <a:off x="1705955" y="1981200"/>
          <a:ext cx="20278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46" name="Equation" r:id="rId6" imgW="571500" imgH="215900" progId="Equation.DSMT4">
                  <p:embed/>
                </p:oleObj>
              </mc:Choice>
              <mc:Fallback>
                <p:oleObj name="Equation" r:id="rId6" imgW="571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955" y="1981200"/>
                        <a:ext cx="202784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86398"/>
              </p:ext>
            </p:extLst>
          </p:nvPr>
        </p:nvGraphicFramePr>
        <p:xfrm>
          <a:off x="609600" y="3529438"/>
          <a:ext cx="2395768" cy="50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47" name="Equation" r:id="rId8" imgW="1308100" imgH="279400" progId="Equation.DSMT4">
                  <p:embed/>
                </p:oleObj>
              </mc:Choice>
              <mc:Fallback>
                <p:oleObj name="Equation" r:id="rId8" imgW="1308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29438"/>
                        <a:ext cx="2395768" cy="509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258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763000" cy="45275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</a:t>
            </a:r>
            <a:r>
              <a:rPr lang="en-US" sz="2800" dirty="0" smtClean="0">
                <a:cs typeface="ＭＳ Ｐゴシック" pitchFamily="-84" charset="-128"/>
              </a:rPr>
              <a:t>  to </a:t>
            </a:r>
            <a:r>
              <a:rPr lang="en-US" sz="2800" dirty="0">
                <a:cs typeface="ＭＳ Ｐゴシック" pitchFamily="-84" charset="-128"/>
              </a:rPr>
              <a:t>be quantized along only one direction in </a:t>
            </a:r>
            <a:r>
              <a:rPr lang="en-US" sz="2800" dirty="0" smtClean="0">
                <a:cs typeface="ＭＳ Ｐゴシック" pitchFamily="-84" charset="-128"/>
              </a:rPr>
              <a:t>space, and because </a:t>
            </a:r>
            <a:r>
              <a:rPr lang="en-US" sz="2800" dirty="0">
                <a:cs typeface="ＭＳ Ｐゴシック" pitchFamily="-84" charset="-128"/>
              </a:rPr>
              <a:t>of the </a:t>
            </a:r>
            <a:r>
              <a:rPr lang="en-US" sz="2800" dirty="0" smtClean="0">
                <a:cs typeface="ＭＳ Ｐゴシック" pitchFamily="-84" charset="-128"/>
              </a:rPr>
              <a:t>relationship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i="1" baseline="-25000" dirty="0" smtClean="0">
                <a:cs typeface="ＭＳ Ｐゴシック" pitchFamily="-84" charset="-128"/>
              </a:rPr>
              <a:t>z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once a second </a:t>
            </a:r>
            <a:r>
              <a:rPr lang="en-US" sz="2800" dirty="0">
                <a:cs typeface="ＭＳ Ｐゴシック" pitchFamily="-84" charset="-128"/>
              </a:rPr>
              <a:t>component </a:t>
            </a:r>
            <a:r>
              <a:rPr lang="en-US" sz="2800" dirty="0" smtClean="0">
                <a:cs typeface="ＭＳ Ｐゴシック" pitchFamily="-84" charset="-128"/>
              </a:rPr>
              <a:t>is known, the </a:t>
            </a:r>
            <a:r>
              <a:rPr lang="en-US" sz="2800" dirty="0">
                <a:cs typeface="ＭＳ Ｐゴシック" pitchFamily="-84" charset="-128"/>
              </a:rPr>
              <a:t>third component </a:t>
            </a:r>
            <a:r>
              <a:rPr lang="en-US" sz="2800" dirty="0" smtClean="0">
                <a:cs typeface="ＭＳ Ｐゴシック" pitchFamily="-84" charset="-128"/>
              </a:rPr>
              <a:t>will also be known.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violation of uncertainty principle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  <a:sym typeface="Wingdings"/>
              </a:rPr>
              <a:t>One of the three components, such as </a:t>
            </a:r>
            <a:r>
              <a:rPr lang="en-US" sz="2400" dirty="0" err="1" smtClean="0">
                <a:cs typeface="ＭＳ Ｐゴシック" pitchFamily="-84" charset="-128"/>
                <a:sym typeface="Wingdings"/>
              </a:rPr>
              <a:t>L</a:t>
            </a:r>
            <a:r>
              <a:rPr lang="en-US" sz="2400" baseline="-25000" dirty="0" err="1" smtClean="0">
                <a:cs typeface="ＭＳ Ｐゴシック" pitchFamily="-84" charset="-128"/>
                <a:sym typeface="Wingdings"/>
              </a:rPr>
              <a:t>z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, can be known clearly but the other components will not be precisely known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since we know there is no preferred direction,    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</a:t>
            </a:r>
            <a:r>
              <a:rPr lang="en-US" sz="2800" dirty="0" smtClean="0">
                <a:cs typeface="ＭＳ Ｐゴシック" pitchFamily="-84" charset="-128"/>
              </a:rPr>
              <a:t>be: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3349"/>
              </p:ext>
            </p:extLst>
          </p:nvPr>
        </p:nvGraphicFramePr>
        <p:xfrm>
          <a:off x="4267200" y="6858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7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6858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621414"/>
              </p:ext>
            </p:extLst>
          </p:nvPr>
        </p:nvGraphicFramePr>
        <p:xfrm>
          <a:off x="2590800" y="38694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8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694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984563"/>
              </p:ext>
            </p:extLst>
          </p:nvPr>
        </p:nvGraphicFramePr>
        <p:xfrm>
          <a:off x="2590800" y="5322280"/>
          <a:ext cx="2209800" cy="6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9" name="Equation" r:id="rId7" imgW="927100" imgH="266700" progId="Equation.DSMT4">
                  <p:embed/>
                </p:oleObj>
              </mc:Choice>
              <mc:Fallback>
                <p:oleObj name="Equation" r:id="rId7" imgW="927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322280"/>
                        <a:ext cx="2209800" cy="63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992630"/>
              </p:ext>
            </p:extLst>
          </p:nvPr>
        </p:nvGraphicFramePr>
        <p:xfrm>
          <a:off x="5016070" y="5126131"/>
          <a:ext cx="2603930" cy="11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0" name="Equation" r:id="rId9" imgW="1092200" imgH="469900" progId="Equation.DSMT4">
                  <p:embed/>
                </p:oleObj>
              </mc:Choice>
              <mc:Fallback>
                <p:oleObj name="Equation" r:id="rId9" imgW="1092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070" y="5126131"/>
                        <a:ext cx="2603930" cy="11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579504"/>
              </p:ext>
            </p:extLst>
          </p:nvPr>
        </p:nvGraphicFramePr>
        <p:xfrm>
          <a:off x="7568724" y="5386913"/>
          <a:ext cx="1422876" cy="57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1" name="Equation" r:id="rId11" imgW="596900" imgH="241300" progId="Equation.DSMT4">
                  <p:embed/>
                </p:oleObj>
              </mc:Choice>
              <mc:Fallback>
                <p:oleObj name="Equation" r:id="rId11" imgW="596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8724" y="5386913"/>
                        <a:ext cx="1422876" cy="57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31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sz="2400" dirty="0" smtClean="0">
                <a:cs typeface="ＭＳ Ｐゴシック" pitchFamily="-84" charset="-128"/>
              </a:rPr>
              <a:t>A Dutch </a:t>
            </a:r>
            <a:r>
              <a:rPr lang="en-US" sz="2400" dirty="0">
                <a:cs typeface="ＭＳ Ｐゴシック" pitchFamily="-84" charset="-128"/>
              </a:rPr>
              <a:t>physicist Pieter Zeeman </a:t>
            </a:r>
            <a:r>
              <a:rPr lang="en-US" sz="2400" dirty="0" smtClean="0">
                <a:cs typeface="ＭＳ Ｐゴシック" pitchFamily="-84" charset="-128"/>
              </a:rPr>
              <a:t>showed as early as 1896 that </a:t>
            </a:r>
            <a:r>
              <a:rPr lang="en-US" sz="2400" dirty="0">
                <a:cs typeface="ＭＳ Ｐゴシック" pitchFamily="-84" charset="-128"/>
              </a:rPr>
              <a:t>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b="1" dirty="0" smtClean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 smtClean="0">
                <a:solidFill>
                  <a:srgbClr val="003300"/>
                </a:solidFill>
                <a:cs typeface="ＭＳ Ｐゴシック" pitchFamily="-84" charset="-128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cs typeface="ＭＳ Ｐゴシック" pitchFamily="-84" charset="-128"/>
              </a:rPr>
              <a:t> 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pitchFamily="-84" charset="-128"/>
              </a:rPr>
              <a:t>effect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r>
              <a:rPr lang="en-US" sz="2400" dirty="0" smtClean="0">
                <a:cs typeface="ＭＳ Ｐゴシック" pitchFamily="-84" charset="-128"/>
              </a:rPr>
              <a:t>A spectral line of an atom </a:t>
            </a:r>
            <a:r>
              <a:rPr lang="en-US" sz="2400" dirty="0">
                <a:cs typeface="ＭＳ Ｐゴシック" pitchFamily="-84" charset="-128"/>
              </a:rPr>
              <a:t>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 smtClean="0">
                <a:cs typeface="ＭＳ Ｐゴシック" pitchFamily="-84" charset="-128"/>
              </a:rPr>
              <a:t>Consider </a:t>
            </a:r>
            <a:r>
              <a:rPr lang="en-US" sz="2400" dirty="0">
                <a:cs typeface="ＭＳ Ｐゴシック" pitchFamily="-84" charset="-128"/>
              </a:rPr>
              <a:t>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lt-LT" sz="2400" dirty="0" smtClean="0">
                <a:latin typeface="Arial Narrow"/>
                <a:cs typeface="ＭＳ Ｐゴシック" pitchFamily="-84" charset="-128"/>
              </a:rPr>
              <a:t>ų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dirty="0" smtClean="0">
                <a:cs typeface="ＭＳ Ｐゴシック" pitchFamily="-84" charset="-128"/>
              </a:rPr>
              <a:t>2</a:t>
            </a:r>
            <a:r>
              <a:rPr lang="el-GR" sz="2400" i="1" dirty="0">
                <a:cs typeface="ＭＳ Ｐゴシック" pitchFamily="-84" charset="-128"/>
              </a:rPr>
              <a:t>π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/ 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If an </a:t>
            </a:r>
            <a:r>
              <a:rPr lang="en-US" sz="2400" dirty="0">
                <a:cs typeface="ＭＳ Ｐゴシック" pitchFamily="-84" charset="-128"/>
              </a:rPr>
              <a:t>electron </a:t>
            </a:r>
            <a:r>
              <a:rPr lang="en-US" sz="2400" dirty="0" smtClean="0">
                <a:cs typeface="ＭＳ Ｐゴシック" pitchFamily="-84" charset="-128"/>
              </a:rPr>
              <a:t>can be considered as orbiting a circular </a:t>
            </a:r>
            <a:r>
              <a:rPr lang="en-US" sz="2400" dirty="0">
                <a:cs typeface="ＭＳ Ｐゴシック" pitchFamily="-84" charset="-128"/>
              </a:rPr>
              <a:t>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</a:t>
            </a:r>
            <a:r>
              <a:rPr lang="en-US" sz="2400" dirty="0" smtClean="0">
                <a:cs typeface="ＭＳ Ｐゴシック" pitchFamily="-84" charset="-128"/>
              </a:rPr>
              <a:t>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Magnetic Effects on Atomic Spectra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864426"/>
              </p:ext>
            </p:extLst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4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08228"/>
              </p:ext>
            </p:extLst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5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557996"/>
              </p:ext>
            </p:extLst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6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41236"/>
              </p:ext>
            </p:extLst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7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50728"/>
              </p:ext>
            </p:extLst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8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017775"/>
              </p:ext>
            </p:extLst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9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645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</a:t>
            </a:r>
            <a:r>
              <a:rPr lang="en-US" sz="2400" dirty="0" smtClean="0">
                <a:cs typeface="ＭＳ Ｐゴシック" pitchFamily="-84" charset="-128"/>
              </a:rPr>
              <a:t>   and       causes </a:t>
            </a:r>
            <a:r>
              <a:rPr lang="en-US" sz="2400" dirty="0">
                <a:cs typeface="ＭＳ Ｐゴシック" pitchFamily="-84" charset="-128"/>
              </a:rPr>
              <a:t>a precession of</a:t>
            </a:r>
            <a:r>
              <a:rPr lang="en-US" sz="2400" dirty="0" smtClean="0">
                <a:cs typeface="ＭＳ Ｐゴシック" pitchFamily="-84" charset="-128"/>
              </a:rPr>
              <a:t>       .</a:t>
            </a:r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572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</a:rPr>
              <a:t>If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there is no magnetic field to align them,    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   points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in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980320"/>
              </p:ext>
            </p:extLst>
          </p:nvPr>
        </p:nvGraphicFramePr>
        <p:xfrm>
          <a:off x="4953000" y="1219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0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1219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51298"/>
              </p:ext>
            </p:extLst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1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027778"/>
              </p:ext>
            </p:extLst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2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303367"/>
              </p:ext>
            </p:extLst>
          </p:nvPr>
        </p:nvGraphicFramePr>
        <p:xfrm>
          <a:off x="6629400" y="34597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3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597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351161"/>
              </p:ext>
            </p:extLst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4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96803"/>
              </p:ext>
            </p:extLst>
          </p:nvPr>
        </p:nvGraphicFramePr>
        <p:xfrm>
          <a:off x="6629400" y="51376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5" name="Equation" r:id="rId12" imgW="698500" imgH="419100" progId="Equation.DSMT4">
                  <p:embed/>
                </p:oleObj>
              </mc:Choice>
              <mc:Fallback>
                <p:oleObj name="Equation" r:id="rId12" imgW="69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29400" y="51376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937293"/>
              </p:ext>
            </p:extLst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6" name="Equation" r:id="rId14" imgW="139700" imgH="241300" progId="Equation.DSMT4">
                  <p:embed/>
                </p:oleObj>
              </mc:Choice>
              <mc:Fallback>
                <p:oleObj name="Equation" r:id="rId1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875245"/>
              </p:ext>
            </p:extLst>
          </p:nvPr>
        </p:nvGraphicFramePr>
        <p:xfrm>
          <a:off x="52435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7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35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23284"/>
              </p:ext>
            </p:extLst>
          </p:nvPr>
        </p:nvGraphicFramePr>
        <p:xfrm>
          <a:off x="2057400" y="4038600"/>
          <a:ext cx="1920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8" name="Equation" r:id="rId17" imgW="850900" imgH="393700" progId="Equation.DSMT4">
                  <p:embed/>
                </p:oleObj>
              </mc:Choice>
              <mc:Fallback>
                <p:oleObj name="Equation" r:id="rId17" imgW="850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19208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00622"/>
              </p:ext>
            </p:extLst>
          </p:nvPr>
        </p:nvGraphicFramePr>
        <p:xfrm>
          <a:off x="3921125" y="4038600"/>
          <a:ext cx="1260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9" name="Equation" r:id="rId19" imgW="558800" imgH="393700" progId="Equation.DSMT4">
                  <p:embed/>
                </p:oleObj>
              </mc:Choice>
              <mc:Fallback>
                <p:oleObj name="Equation" r:id="rId19" imgW="558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4038600"/>
                        <a:ext cx="12604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29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</a:t>
            </a:r>
            <a:r>
              <a:rPr lang="en-US" dirty="0" smtClean="0">
                <a:cs typeface="ＭＳ Ｐゴシック" pitchFamily="-84" charset="-128"/>
              </a:rPr>
              <a:t>the electron energy </a:t>
            </a:r>
            <a:r>
              <a:rPr lang="en-US" dirty="0">
                <a:cs typeface="ＭＳ Ｐゴシック" pitchFamily="-84" charset="-128"/>
              </a:rPr>
              <a:t>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So split is into a total of 2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+1 energy states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6790014"/>
              </p:ext>
            </p:extLst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/>
                <a:gridCol w="1367971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735098"/>
              </p:ext>
            </p:extLst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3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846878"/>
              </p:ext>
            </p:extLst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4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890721"/>
              </p:ext>
            </p:extLst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5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1s to 2p</a:t>
            </a:r>
          </a:p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2</a:t>
            </a:r>
            <a:r>
              <a:rPr lang="en-US" sz="4000" i="1" dirty="0" smtClean="0">
                <a:cs typeface="ＭＳ Ｐゴシック" pitchFamily="-84" charset="-128"/>
              </a:rPr>
              <a:t>p</a:t>
            </a:r>
            <a:r>
              <a:rPr lang="en-US" sz="4000" dirty="0" smtClean="0">
                <a:cs typeface="ＭＳ Ｐゴシック" pitchFamily="-84" charset="-128"/>
              </a:rPr>
              <a:t> to 1</a:t>
            </a:r>
            <a:r>
              <a:rPr lang="en-US" sz="4000" i="1" dirty="0" smtClean="0">
                <a:cs typeface="ＭＳ Ｐゴシック" pitchFamily="-84" charset="-128"/>
              </a:rPr>
              <a:t>s</a:t>
            </a:r>
            <a:endParaRPr lang="en-US" sz="4000" dirty="0" smtClean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629400" y="914400"/>
            <a:ext cx="22098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78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</a:t>
            </a:r>
            <a:r>
              <a:rPr lang="en-US" sz="2400" dirty="0" smtClean="0">
                <a:cs typeface="ＭＳ Ｐゴシック" pitchFamily="-84" charset="-128"/>
              </a:rPr>
              <a:t>. (Stern-</a:t>
            </a:r>
            <a:r>
              <a:rPr lang="en-US" sz="2400" dirty="0" err="1" smtClean="0">
                <a:cs typeface="ＭＳ Ｐゴシック" pitchFamily="-84" charset="-128"/>
              </a:rPr>
              <a:t>Gerlach</a:t>
            </a:r>
            <a:r>
              <a:rPr lang="en-US" sz="2400" dirty="0" smtClean="0">
                <a:cs typeface="ＭＳ Ｐゴシック" pitchFamily="-84" charset="-128"/>
              </a:rPr>
              <a:t> experiment)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saw only 2 with silver atoms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t</a:t>
            </a:r>
            <a:r>
              <a:rPr lang="en-US" sz="2400" dirty="0" smtClean="0">
                <a:cs typeface="ＭＳ Ｐゴシック" pitchFamily="-84" charset="-128"/>
              </a:rPr>
              <a:t>he number of </a:t>
            </a:r>
            <a:r>
              <a:rPr lang="en-US" sz="2400" i="1" dirty="0" smtClean="0">
                <a:cs typeface="ＭＳ Ｐゴシック" pitchFamily="-84" charset="-128"/>
              </a:rPr>
              <a:t>m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states is always odd </a:t>
            </a:r>
            <a:r>
              <a:rPr lang="en-US" sz="2400" dirty="0" smtClean="0">
                <a:cs typeface="ＭＳ Ｐゴシック" pitchFamily="-84" charset="-128"/>
              </a:rPr>
              <a:t>at (</a:t>
            </a:r>
            <a:r>
              <a:rPr lang="en-US" sz="2400" dirty="0">
                <a:cs typeface="ＭＳ Ｐゴシック" pitchFamily="-84" charset="-128"/>
              </a:rPr>
              <a:t>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633073"/>
              </p:ext>
            </p:extLst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0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36742"/>
              </p:ext>
            </p:extLst>
          </p:nvPr>
        </p:nvGraphicFramePr>
        <p:xfrm>
          <a:off x="914400" y="37338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1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2921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745009"/>
              </p:ext>
            </p:extLst>
          </p:nvPr>
        </p:nvGraphicFramePr>
        <p:xfrm>
          <a:off x="3810000" y="3733800"/>
          <a:ext cx="1812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2" name="Equation" r:id="rId8" imgW="685800" imgH="241300" progId="Equation.DSMT4">
                  <p:embed/>
                </p:oleObj>
              </mc:Choice>
              <mc:Fallback>
                <p:oleObj name="Equation" r:id="rId8" imgW="68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3733800"/>
                        <a:ext cx="1812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7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915400" cy="54864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dirty="0" smtClean="0"/>
              <a:t>Research paper deadline is Monday, Apr. 28</a:t>
            </a:r>
          </a:p>
          <a:p>
            <a:pPr eaLnBrk="1" hangingPunct="1">
              <a:spcBef>
                <a:spcPts val="168"/>
              </a:spcBef>
            </a:pPr>
            <a:r>
              <a:rPr lang="en-US" dirty="0" smtClean="0"/>
              <a:t>Research </a:t>
            </a:r>
            <a:r>
              <a:rPr lang="en-US" smtClean="0"/>
              <a:t>presentation file deadline </a:t>
            </a:r>
            <a:r>
              <a:rPr lang="en-US" dirty="0" smtClean="0"/>
              <a:t>is Sunday, Apr. 27</a:t>
            </a:r>
          </a:p>
          <a:p>
            <a:pPr eaLnBrk="1" hangingPunct="1">
              <a:spcBef>
                <a:spcPts val="168"/>
              </a:spcBef>
            </a:pPr>
            <a:r>
              <a:rPr lang="en-US" dirty="0" smtClean="0"/>
              <a:t>Reminder: Homework #5</a:t>
            </a:r>
            <a:endParaRPr lang="en-US" sz="2800" dirty="0"/>
          </a:p>
          <a:p>
            <a:pPr lvl="1" eaLnBrk="1" hangingPunct="1">
              <a:spcBef>
                <a:spcPts val="168"/>
              </a:spcBef>
            </a:pPr>
            <a:r>
              <a:rPr lang="en-US" dirty="0"/>
              <a:t>CH6 end of chapter problems: 34, 39, 46, 62 and 65</a:t>
            </a:r>
          </a:p>
          <a:p>
            <a:pPr lvl="1" eaLnBrk="1" hangingPunct="1">
              <a:spcBef>
                <a:spcPts val="168"/>
              </a:spcBef>
            </a:pPr>
            <a:r>
              <a:rPr lang="en-US" dirty="0" smtClean="0"/>
              <a:t>Due Wednesday, Apr. 16</a:t>
            </a:r>
          </a:p>
          <a:p>
            <a:pPr eaLnBrk="1" hangingPunct="1"/>
            <a:r>
              <a:rPr lang="en-US" dirty="0"/>
              <a:t>Homework </a:t>
            </a:r>
            <a:r>
              <a:rPr lang="en-US" dirty="0" smtClean="0"/>
              <a:t>#6</a:t>
            </a:r>
            <a:endParaRPr lang="en-US" dirty="0"/>
          </a:p>
          <a:p>
            <a:pPr lvl="1" eaLnBrk="1" hangingPunct="1"/>
            <a:r>
              <a:rPr lang="en-US" dirty="0"/>
              <a:t>CH7 end of chapter problems: 7, 8, 9, 12, 17 and 29</a:t>
            </a:r>
          </a:p>
          <a:p>
            <a:pPr lvl="1" eaLnBrk="1" hangingPunct="1"/>
            <a:r>
              <a:rPr lang="en-US" dirty="0"/>
              <a:t>Due on </a:t>
            </a: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 dirty="0" smtClean="0"/>
              <a:t>Apr. 23, </a:t>
            </a:r>
            <a:r>
              <a:rPr lang="en-US" dirty="0"/>
              <a:t>in class </a:t>
            </a:r>
          </a:p>
          <a:p>
            <a:pPr eaLnBrk="1" hangingPunct="1"/>
            <a:r>
              <a:rPr lang="en-US" dirty="0"/>
              <a:t>Quiz number 4</a:t>
            </a:r>
          </a:p>
          <a:p>
            <a:pPr lvl="1" eaLnBrk="1" hangingPunct="1"/>
            <a:r>
              <a:rPr lang="en-US" dirty="0"/>
              <a:t>At the beginning of the class </a:t>
            </a: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 dirty="0" smtClean="0"/>
              <a:t>Apr. 23</a:t>
            </a:r>
            <a:endParaRPr lang="en-US" dirty="0"/>
          </a:p>
          <a:p>
            <a:pPr lvl="1" eaLnBrk="1" hangingPunct="1"/>
            <a:r>
              <a:rPr lang="en-US" dirty="0"/>
              <a:t>Covers </a:t>
            </a:r>
            <a:r>
              <a:rPr lang="en-US" dirty="0" smtClean="0"/>
              <a:t>up to what we </a:t>
            </a:r>
            <a:r>
              <a:rPr lang="en-US" dirty="0"/>
              <a:t>finish </a:t>
            </a:r>
            <a:r>
              <a:rPr lang="en-US" dirty="0" smtClean="0"/>
              <a:t>Monday, Apr.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1920, to explain spectral line splitting of Stern-</a:t>
            </a:r>
            <a:r>
              <a:rPr lang="en-US" sz="2400" dirty="0" err="1" smtClean="0">
                <a:cs typeface="+mn-cs"/>
              </a:rPr>
              <a:t>Gerlach</a:t>
            </a:r>
            <a:r>
              <a:rPr lang="en-US" sz="2400" dirty="0" smtClean="0">
                <a:cs typeface="+mn-cs"/>
              </a:rPr>
              <a:t> experiment, Wolfgang Pauli proposed the forth quantum number assigned to electrons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1925, Samuel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George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in Holland proposed that </a:t>
            </a:r>
            <a:r>
              <a:rPr lang="en-US" sz="2400" i="1" dirty="0" smtClean="0">
                <a:cs typeface="+mn-cs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+mn-cs"/>
              </a:rPr>
              <a:t>electron must have an intrinsic angular momentum</a:t>
            </a:r>
            <a:r>
              <a:rPr lang="en-US" sz="2400" b="1" u="sng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and therefore a magnetic moment.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Paul </a:t>
            </a:r>
            <a:r>
              <a:rPr lang="en-US" sz="2400" dirty="0" err="1" smtClean="0">
                <a:cs typeface="+mn-cs"/>
              </a:rPr>
              <a:t>Ehrenfest</a:t>
            </a:r>
            <a:r>
              <a:rPr lang="en-US" sz="2400" dirty="0" smtClean="0">
                <a:cs typeface="+mn-cs"/>
              </a:rPr>
              <a:t> showed that the surface of the spinning electron should be moving faster than the speed of light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to obtain the needed angular momentum!!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order to explain experimental data,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proposed that the electron must have an </a:t>
            </a:r>
            <a:r>
              <a:rPr lang="en-US" sz="2400" b="1" dirty="0" smtClean="0">
                <a:cs typeface="+mn-cs"/>
              </a:rPr>
              <a:t>intrinsic spin quantum number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i="1" dirty="0" err="1" smtClean="0">
                <a:cs typeface="+mn-cs"/>
              </a:rPr>
              <a:t>s</a:t>
            </a:r>
            <a:r>
              <a:rPr lang="en-US" sz="2400" dirty="0" smtClean="0">
                <a:cs typeface="+mn-cs"/>
              </a:rPr>
              <a:t> = ½.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6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Apr.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1, 2014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34661"/>
              </p:ext>
            </p:extLst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6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255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7.3: Quantum Numbers &amp; Degeneracy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cs typeface="Symbol" charset="2"/>
              </a:rPr>
              <a:t>	</a:t>
            </a:r>
            <a:r>
              <a:rPr lang="en-US" sz="2800" dirty="0">
                <a:cs typeface="Symbol" charset="2"/>
              </a:rPr>
              <a:t>	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3      -3, -2, -1, 0, +1, +2, +3</a:t>
            </a:r>
            <a:endParaRPr lang="en-US" sz="2800" dirty="0">
              <a:cs typeface="Symbol" charset="2"/>
            </a:endParaRP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The energy of a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73128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First </a:t>
            </a:r>
            <a:r>
              <a:rPr lang="en-US" sz="2800" dirty="0">
                <a:cs typeface="ＭＳ Ｐゴシック" pitchFamily="-84" charset="-128"/>
              </a:rPr>
              <a:t>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Solution of the Angular and </a:t>
            </a:r>
            <a:r>
              <a:rPr lang="en-US" sz="4800" dirty="0" err="1" smtClean="0">
                <a:cs typeface="+mj-cs"/>
              </a:rPr>
              <a:t>Azimuthal</a:t>
            </a:r>
            <a:r>
              <a:rPr lang="en-US" sz="4800" dirty="0" smtClean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sz="3600" dirty="0" smtClean="0">
                <a:cs typeface="ＭＳ Ｐゴシック" pitchFamily="-84" charset="-128"/>
              </a:rPr>
              <a:t>Solutions of the azimuthal eq. are         or 	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Solutions to the angular and </a:t>
            </a:r>
            <a:r>
              <a:rPr lang="en-US" sz="3600" dirty="0" err="1">
                <a:cs typeface="ＭＳ Ｐゴシック" pitchFamily="-84" charset="-128"/>
              </a:rPr>
              <a:t>azimuthal</a:t>
            </a:r>
            <a:r>
              <a:rPr lang="en-US" sz="3600" dirty="0">
                <a:cs typeface="ＭＳ Ｐゴシック" pitchFamily="-84" charset="-128"/>
              </a:rPr>
              <a:t> equations are linked because both have </a:t>
            </a:r>
            <a:r>
              <a:rPr lang="en-US" sz="3600" i="1" dirty="0" err="1">
                <a:cs typeface="ＭＳ Ｐゴシック" pitchFamily="-84" charset="-128"/>
              </a:rPr>
              <a:t>m</a:t>
            </a:r>
            <a:r>
              <a:rPr lang="en-US" sz="36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Group these solutions together into functions</a:t>
            </a:r>
            <a:endParaRPr lang="en-US" sz="3600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419600" y="5029200"/>
            <a:ext cx="3999412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828800" y="4114799"/>
          <a:ext cx="4572000" cy="84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05" name="Equation" r:id="rId3" imgW="1231900" imgH="228600" progId="Equation.DSMT4">
                  <p:embed/>
                </p:oleObj>
              </mc:Choice>
              <mc:Fallback>
                <p:oleObj name="Equation" r:id="rId3" imgW="123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799"/>
                        <a:ext cx="4572000" cy="845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971068"/>
              </p:ext>
            </p:extLst>
          </p:nvPr>
        </p:nvGraphicFramePr>
        <p:xfrm>
          <a:off x="65151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06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6628"/>
              </p:ext>
            </p:extLst>
          </p:nvPr>
        </p:nvGraphicFramePr>
        <p:xfrm>
          <a:off x="7848600" y="152400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07" name="Equation" r:id="rId7" imgW="342900" imgH="190500" progId="Equation.DSMT4">
                  <p:embed/>
                </p:oleObj>
              </mc:Choice>
              <mc:Fallback>
                <p:oleObj name="Equation" r:id="rId7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52400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909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the spherical harmonic function Y11(</a:t>
            </a:r>
            <a:r>
              <a:rPr lang="en-US" sz="2400" dirty="0">
                <a:latin typeface="Symbol" charset="2"/>
                <a:cs typeface="ＭＳ Ｐゴシック" pitchFamily="-84" charset="-128"/>
                <a:sym typeface="Symbol"/>
              </a:rPr>
              <a:t></a:t>
            </a:r>
            <a:r>
              <a:rPr lang="en-US" sz="2400" dirty="0" smtClean="0">
                <a:latin typeface="Symbol" charset="2"/>
                <a:cs typeface="Symbol" charset="2"/>
              </a:rPr>
              <a:t>,</a:t>
            </a:r>
            <a:r>
              <a:rPr lang="en-US" sz="2400" dirty="0" smtClean="0"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400" dirty="0" smtClean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7.1: Spherical Harmonic Function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74397"/>
              </p:ext>
            </p:extLst>
          </p:nvPr>
        </p:nvGraphicFramePr>
        <p:xfrm>
          <a:off x="468312" y="1516062"/>
          <a:ext cx="34178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2" name="Equation" r:id="rId3" imgW="1790700" imgH="444500" progId="Equation.DSMT4">
                  <p:embed/>
                </p:oleObj>
              </mc:Choice>
              <mc:Fallback>
                <p:oleObj name="Equation" r:id="rId3" imgW="1790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516062"/>
                        <a:ext cx="341788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286649"/>
              </p:ext>
            </p:extLst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3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893855"/>
              </p:ext>
            </p:extLst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4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98339"/>
              </p:ext>
            </p:extLst>
          </p:nvPr>
        </p:nvGraphicFramePr>
        <p:xfrm>
          <a:off x="3962400" y="1695361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5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95361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78705"/>
              </p:ext>
            </p:extLst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6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057082"/>
              </p:ext>
            </p:extLst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7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829389"/>
              </p:ext>
            </p:extLst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8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48888"/>
              </p:ext>
            </p:extLst>
          </p:nvPr>
        </p:nvGraphicFramePr>
        <p:xfrm>
          <a:off x="4654550" y="990600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9" name="Equation" r:id="rId17" imgW="2733480" imgH="456840" progId="Equation.DSMT4">
                  <p:embed/>
                </p:oleObj>
              </mc:Choice>
              <mc:Fallback>
                <p:oleObj name="Equation" r:id="rId17" imgW="2733480" imgH="456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990600"/>
                        <a:ext cx="4337050" cy="7381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57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56802</TotalTime>
  <Words>1395</Words>
  <Application>Microsoft Office PowerPoint</Application>
  <PresentationFormat>On-screen Show (4:3)</PresentationFormat>
  <Paragraphs>208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phys1443-spring02</vt:lpstr>
      <vt:lpstr>Equation</vt:lpstr>
      <vt:lpstr>PHYS 3313 – Section 001 Lecture #23</vt:lpstr>
      <vt:lpstr>Announcements</vt:lpstr>
      <vt:lpstr>Reminder: Special project #5</vt:lpstr>
      <vt:lpstr>Quantum Numbers</vt:lpstr>
      <vt:lpstr>Ex 7.3: Quantum Numbers &amp; Degeneracy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 of the Angular and Azimuthal Equations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  <vt:lpstr>Intrinsic Spin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Mark Sosebee</cp:lastModifiedBy>
  <cp:revision>1262</cp:revision>
  <dcterms:created xsi:type="dcterms:W3CDTF">2012-08-29T20:00:19Z</dcterms:created>
  <dcterms:modified xsi:type="dcterms:W3CDTF">2014-04-17T01:28:15Z</dcterms:modified>
</cp:coreProperties>
</file>