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7" r:id="rId2"/>
    <p:sldId id="624" r:id="rId3"/>
    <p:sldId id="876" r:id="rId4"/>
    <p:sldId id="891" r:id="rId5"/>
    <p:sldId id="892" r:id="rId6"/>
    <p:sldId id="893" r:id="rId7"/>
    <p:sldId id="894" r:id="rId8"/>
    <p:sldId id="895" r:id="rId9"/>
    <p:sldId id="896" r:id="rId10"/>
    <p:sldId id="897" r:id="rId11"/>
    <p:sldId id="899" r:id="rId12"/>
    <p:sldId id="900" r:id="rId13"/>
    <p:sldId id="901" r:id="rId14"/>
    <p:sldId id="902" r:id="rId15"/>
    <p:sldId id="903" r:id="rId16"/>
    <p:sldId id="904" r:id="rId17"/>
    <p:sldId id="905" r:id="rId18"/>
    <p:sldId id="906" r:id="rId19"/>
    <p:sldId id="907" r:id="rId20"/>
    <p:sldId id="908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1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817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2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emf"/><Relationship Id="rId4" Type="http://schemas.openxmlformats.org/officeDocument/2006/relationships/image" Target="../media/image30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NULL"/><Relationship Id="rId18" Type="http://schemas.openxmlformats.org/officeDocument/2006/relationships/image" Target="../media/image40.emf"/><Relationship Id="rId3" Type="http://schemas.openxmlformats.org/officeDocument/2006/relationships/image" Target="../media/image42.jpeg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8.emf"/><Relationship Id="rId5" Type="http://schemas.openxmlformats.org/officeDocument/2006/relationships/image" Target="../media/image36.emf"/><Relationship Id="rId15" Type="http://schemas.openxmlformats.org/officeDocument/2006/relationships/oleObject" Target="../embeddings/oleObject37.bin"/><Relationship Id="rId10" Type="http://schemas.openxmlformats.org/officeDocument/2006/relationships/oleObject" Target="../embeddings/oleObject34.bin"/><Relationship Id="rId19" Type="http://schemas.openxmlformats.org/officeDocument/2006/relationships/oleObject" Target="../embeddings/oleObject39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6.jpeg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51.jpeg"/><Relationship Id="rId7" Type="http://schemas.openxmlformats.org/officeDocument/2006/relationships/image" Target="../media/image4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5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1.emf"/><Relationship Id="rId4" Type="http://schemas.openxmlformats.org/officeDocument/2006/relationships/image" Target="../media/image8.e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68125" y="1531203"/>
            <a:ext cx="26997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Apr. 16,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85800" y="24384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Schrodinger </a:t>
            </a: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Equation for Hydrogen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Atom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Quantum Numbers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Solutions to the Angular Equations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Zeeman Effect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Intrinsic Spin</a:t>
            </a:r>
          </a:p>
          <a:p>
            <a:pPr>
              <a:spcBef>
                <a:spcPct val="20000"/>
              </a:spcBef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15" name="Rectangle 1039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Solution of the Angular and </a:t>
            </a:r>
            <a:r>
              <a:rPr lang="en-US" sz="3400" dirty="0" err="1" smtClean="0">
                <a:cs typeface="+mj-cs"/>
              </a:rPr>
              <a:t>Azimuthal</a:t>
            </a:r>
            <a:r>
              <a:rPr lang="en-US" sz="3400" dirty="0" smtClean="0">
                <a:cs typeface="+mj-cs"/>
              </a:rPr>
              <a:t> Equations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381000" y="1295400"/>
            <a:ext cx="8229600" cy="376555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radial wave function </a:t>
            </a:r>
            <a:r>
              <a:rPr lang="en-US" i="1" dirty="0">
                <a:cs typeface="ＭＳ Ｐゴシック" pitchFamily="-84" charset="-128"/>
              </a:rPr>
              <a:t>R</a:t>
            </a:r>
            <a:r>
              <a:rPr lang="en-US" dirty="0">
                <a:cs typeface="ＭＳ Ｐゴシック" pitchFamily="-84" charset="-128"/>
              </a:rPr>
              <a:t> and the spherical harmonics </a:t>
            </a:r>
            <a:r>
              <a:rPr lang="en-US" i="1" dirty="0">
                <a:cs typeface="ＭＳ Ｐゴシック" pitchFamily="-84" charset="-128"/>
              </a:rPr>
              <a:t>Y</a:t>
            </a:r>
            <a:r>
              <a:rPr lang="en-US" dirty="0">
                <a:cs typeface="ＭＳ Ｐゴシック" pitchFamily="-84" charset="-128"/>
              </a:rPr>
              <a:t> determine the probability density for the various quantum states.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Thus the </a:t>
            </a:r>
            <a:r>
              <a:rPr lang="en-US" dirty="0">
                <a:cs typeface="ＭＳ Ｐゴシック" pitchFamily="-84" charset="-128"/>
              </a:rPr>
              <a:t>total wave </a:t>
            </a:r>
            <a:r>
              <a:rPr lang="en-US" dirty="0" smtClean="0">
                <a:cs typeface="ＭＳ Ｐゴシック" pitchFamily="-84" charset="-128"/>
              </a:rPr>
              <a:t>function </a:t>
            </a:r>
            <a:r>
              <a:rPr lang="el-GR" dirty="0" smtClean="0">
                <a:latin typeface="Arial Narrow"/>
                <a:cs typeface="ＭＳ Ｐゴシック" pitchFamily="-84" charset="-128"/>
              </a:rPr>
              <a:t>Ψ</a:t>
            </a:r>
            <a:r>
              <a:rPr lang="en-US" dirty="0" smtClean="0">
                <a:cs typeface="ＭＳ Ｐゴシック" pitchFamily="-84" charset="-128"/>
              </a:rPr>
              <a:t>(r,</a:t>
            </a:r>
            <a:r>
              <a:rPr lang="en-US" dirty="0">
                <a:latin typeface="Symbol" charset="2"/>
                <a:cs typeface="ＭＳ Ｐゴシック" pitchFamily="-84" charset="-128"/>
                <a:sym typeface="Symbol"/>
              </a:rPr>
              <a:t></a:t>
            </a:r>
            <a:r>
              <a:rPr lang="en-US" dirty="0" smtClean="0">
                <a:latin typeface="Symbol" charset="2"/>
                <a:cs typeface="Symbol" charset="2"/>
              </a:rPr>
              <a:t>,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</a:t>
            </a:r>
            <a:r>
              <a:rPr lang="en-US" dirty="0" smtClean="0">
                <a:cs typeface="ＭＳ Ｐゴシック" pitchFamily="-84" charset="-128"/>
              </a:rPr>
              <a:t>) depends </a:t>
            </a:r>
            <a:r>
              <a:rPr lang="en-US" dirty="0">
                <a:cs typeface="ＭＳ Ｐゴシック" pitchFamily="-84" charset="-128"/>
              </a:rPr>
              <a:t>on </a:t>
            </a:r>
            <a:r>
              <a:rPr lang="en-US" i="1" dirty="0">
                <a:cs typeface="ＭＳ Ｐゴシック" pitchFamily="-84" charset="-128"/>
              </a:rPr>
              <a:t>n</a:t>
            </a:r>
            <a:r>
              <a:rPr lang="en-US" dirty="0">
                <a:cs typeface="ＭＳ Ｐゴシック" pitchFamily="-84" charset="-128"/>
              </a:rPr>
              <a:t>, </a:t>
            </a:r>
            <a:r>
              <a:rPr lang="en-US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, and </a:t>
            </a:r>
            <a:r>
              <a:rPr lang="en-US" i="1" dirty="0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 The wave function</a:t>
            </a:r>
            <a:r>
              <a:rPr lang="en-US" dirty="0" smtClean="0">
                <a:cs typeface="ＭＳ Ｐゴシック" pitchFamily="-84" charset="-128"/>
              </a:rPr>
              <a:t> can be written as 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99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000244"/>
              </p:ext>
            </p:extLst>
          </p:nvPr>
        </p:nvGraphicFramePr>
        <p:xfrm>
          <a:off x="1038225" y="4211638"/>
          <a:ext cx="6834188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68" name="Equation" r:id="rId3" imgW="1841500" imgH="241300" progId="Equation.DSMT4">
                  <p:embed/>
                </p:oleObj>
              </mc:Choice>
              <mc:Fallback>
                <p:oleObj name="Equation" r:id="rId3" imgW="1841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4211638"/>
                        <a:ext cx="6834188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9059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dirty="0">
                <a:cs typeface="ＭＳ Ｐゴシック" pitchFamily="-84" charset="-128"/>
              </a:rPr>
              <a:t>Orbital Angular Momentum Quantum Number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458200" cy="4497387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associated with the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 err="1">
                <a:cs typeface="ＭＳ Ｐゴシック" pitchFamily="-84" charset="-128"/>
              </a:rPr>
              <a:t>(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) and </a:t>
            </a:r>
            <a:r>
              <a:rPr lang="en-US" sz="2800" i="1" dirty="0" err="1">
                <a:cs typeface="ＭＳ Ｐゴシック" pitchFamily="-84" charset="-128"/>
              </a:rPr>
              <a:t>f</a:t>
            </a:r>
            <a:r>
              <a:rPr lang="en-US" sz="2800" dirty="0">
                <a:cs typeface="ＭＳ Ｐゴシック" pitchFamily="-84" charset="-128"/>
              </a:rPr>
              <a:t>(</a:t>
            </a:r>
            <a:r>
              <a:rPr lang="el-GR" sz="28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)</a:t>
            </a:r>
            <a:r>
              <a:rPr lang="en-US" sz="2800" dirty="0">
                <a:cs typeface="ＭＳ Ｐゴシック" pitchFamily="-84" charset="-128"/>
              </a:rPr>
              <a:t> parts of the wave function.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Classically, the orbital angular momentum		</a:t>
            </a:r>
            <a:r>
              <a:rPr lang="en-US" sz="2800" dirty="0" smtClean="0">
                <a:cs typeface="ＭＳ Ｐゴシック" pitchFamily="-84" charset="-128"/>
              </a:rPr>
              <a:t>    with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 err="1">
                <a:cs typeface="ＭＳ Ｐゴシック" pitchFamily="-84" charset="-128"/>
              </a:rPr>
              <a:t>mv</a:t>
            </a:r>
            <a:r>
              <a:rPr lang="en-US" sz="2800" baseline="-25000" dirty="0" err="1">
                <a:cs typeface="ＭＳ Ｐゴシック" pitchFamily="-84" charset="-128"/>
              </a:rPr>
              <a:t>orbital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dirty="0">
                <a:cs typeface="ＭＳ Ｐゴシック" pitchFamily="-84" charset="-128"/>
              </a:rPr>
              <a:t>.</a:t>
            </a: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 smtClean="0">
              <a:ea typeface="Arial" pitchFamily="-84" charset="0"/>
              <a:cs typeface="Arial" pitchFamily="-84" charset="0"/>
            </a:endParaRPr>
          </a:p>
          <a:p>
            <a:pPr eaLnBrk="1" hangingPunct="1"/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dirty="0">
                <a:cs typeface="ＭＳ Ｐゴシック" pitchFamily="-84" charset="-128"/>
              </a:rPr>
              <a:t>is related to </a:t>
            </a:r>
            <a:r>
              <a:rPr lang="en-US" sz="2800" dirty="0" smtClean="0">
                <a:cs typeface="ＭＳ Ｐゴシック" pitchFamily="-84" charset="-128"/>
              </a:rPr>
              <a:t>the magnitude of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dirty="0" smtClean="0">
                <a:cs typeface="ＭＳ Ｐゴシック" pitchFamily="-84" charset="-128"/>
              </a:rPr>
              <a:t> by    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 </a:t>
            </a:r>
            <a:r>
              <a:rPr lang="en-US" sz="2800" dirty="0">
                <a:latin typeface="Monotype Corsiva" pitchFamily="-84" charset="0"/>
                <a:cs typeface="ＭＳ Ｐゴシック" pitchFamily="-84" charset="-128"/>
              </a:rPr>
              <a:t>		</a:t>
            </a:r>
            <a:r>
              <a:rPr lang="en-US" sz="2800" dirty="0" smtClean="0">
                <a:latin typeface="Monotype Corsiva" pitchFamily="-84" charset="0"/>
                <a:cs typeface="ＭＳ Ｐゴシック" pitchFamily="-84" charset="-128"/>
              </a:rPr>
              <a:t>.</a:t>
            </a: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In an 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>
                <a:cs typeface="ＭＳ Ｐゴシック" pitchFamily="-84" charset="-128"/>
              </a:rPr>
              <a:t> = 0 state</a:t>
            </a:r>
            <a:r>
              <a:rPr lang="en-US" sz="2800" dirty="0" smtClean="0">
                <a:cs typeface="ＭＳ Ｐゴシック" pitchFamily="-84" charset="-128"/>
              </a:rPr>
              <a:t>,    	</a:t>
            </a:r>
            <a:r>
              <a:rPr lang="en-US" sz="2800" dirty="0">
                <a:cs typeface="ＭＳ Ｐゴシック" pitchFamily="-84" charset="-128"/>
              </a:rPr>
              <a:t>	  </a:t>
            </a:r>
            <a:r>
              <a:rPr lang="en-US" sz="2800" dirty="0" smtClean="0">
                <a:cs typeface="ＭＳ Ｐゴシック" pitchFamily="-84" charset="-128"/>
              </a:rPr>
              <a:t> .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It disagrees with </a:t>
            </a:r>
            <a:r>
              <a:rPr lang="en-US" sz="2800" dirty="0" smtClean="0">
                <a:cs typeface="ＭＳ Ｐゴシック" pitchFamily="-84" charset="-128"/>
              </a:rPr>
              <a:t>Bohr’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semi-classical </a:t>
            </a:r>
            <a:r>
              <a:rPr lang="ja-JP" altLang="en-US" sz="2800" dirty="0">
                <a:cs typeface="ＭＳ Ｐゴシック" pitchFamily="-84" charset="-128"/>
              </a:rPr>
              <a:t>“</a:t>
            </a:r>
            <a:r>
              <a:rPr lang="en-US" altLang="ja-JP" sz="2800" dirty="0">
                <a:cs typeface="ＭＳ Ｐゴシック" pitchFamily="-84" charset="-128"/>
              </a:rPr>
              <a:t>planetary</a:t>
            </a:r>
            <a:r>
              <a:rPr lang="ja-JP" altLang="en-US" sz="2800" dirty="0">
                <a:cs typeface="ＭＳ Ｐゴシック" pitchFamily="-84" charset="-128"/>
              </a:rPr>
              <a:t>”</a:t>
            </a:r>
            <a:r>
              <a:rPr lang="en-US" altLang="ja-JP" sz="2800" dirty="0">
                <a:cs typeface="ＭＳ Ｐゴシック" pitchFamily="-84" charset="-128"/>
              </a:rPr>
              <a:t> model of electrons orbiting a nucleus </a:t>
            </a:r>
            <a:r>
              <a:rPr lang="en-US" altLang="ja-JP" sz="2800" i="1" dirty="0">
                <a:cs typeface="ＭＳ Ｐゴシック" pitchFamily="-84" charset="-128"/>
              </a:rPr>
              <a:t>L</a:t>
            </a:r>
            <a:r>
              <a:rPr lang="en-US" altLang="ja-JP" sz="2800" dirty="0">
                <a:cs typeface="ＭＳ Ｐゴシック" pitchFamily="-84" charset="-128"/>
              </a:rPr>
              <a:t> = </a:t>
            </a:r>
            <a:r>
              <a:rPr lang="en-US" altLang="ja-JP" sz="2800" i="1" dirty="0" err="1">
                <a:cs typeface="ＭＳ Ｐゴシック" pitchFamily="-84" charset="-128"/>
              </a:rPr>
              <a:t>n</a:t>
            </a:r>
            <a:r>
              <a:rPr lang="en-US" altLang="ja-JP" sz="2800" i="1" dirty="0" err="1"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altLang="ja-JP" sz="2800" dirty="0">
                <a:cs typeface="ＭＳ Ｐゴシック" pitchFamily="-84" charset="-128"/>
              </a:rPr>
              <a:t>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161802" name="AutoShape 10"/>
          <p:cNvSpPr>
            <a:spLocks noChangeArrowheads="1"/>
          </p:cNvSpPr>
          <p:nvPr/>
        </p:nvSpPr>
        <p:spPr bwMode="auto">
          <a:xfrm>
            <a:off x="2438400" y="4038600"/>
            <a:ext cx="16002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477000" y="1905000"/>
          <a:ext cx="154294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0" name="Equation" r:id="rId3" imgW="609600" imgH="241300" progId="Equation.DSMT4">
                  <p:embed/>
                </p:oleObj>
              </mc:Choice>
              <mc:Fallback>
                <p:oleObj name="Equation" r:id="rId3" imgW="609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154294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820083"/>
              </p:ext>
            </p:extLst>
          </p:nvPr>
        </p:nvGraphicFramePr>
        <p:xfrm>
          <a:off x="5895975" y="2819400"/>
          <a:ext cx="19526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1" name="Equation" r:id="rId5" imgW="889000" imgH="279400" progId="Equation.DSMT4">
                  <p:embed/>
                </p:oleObj>
              </mc:Choice>
              <mc:Fallback>
                <p:oleObj name="Equation" r:id="rId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819400"/>
                        <a:ext cx="195262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64301"/>
              </p:ext>
            </p:extLst>
          </p:nvPr>
        </p:nvGraphicFramePr>
        <p:xfrm>
          <a:off x="3260725" y="3352800"/>
          <a:ext cx="21494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942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3352800"/>
                        <a:ext cx="2149475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1324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1618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20200" cy="685800"/>
          </a:xfrm>
        </p:spPr>
        <p:txBody>
          <a:bodyPr/>
          <a:lstStyle/>
          <a:p>
            <a:pPr eaLnBrk="1" hangingPunct="1"/>
            <a:r>
              <a:rPr lang="en-US" sz="4000" dirty="0">
                <a:cs typeface="ＭＳ Ｐゴシック" pitchFamily="-84" charset="-128"/>
              </a:rPr>
              <a:t>Orbital Angular Momentum Quantum Number </a:t>
            </a:r>
            <a:r>
              <a:rPr lang="en-US" sz="4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40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096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3600" dirty="0" smtClean="0">
                <a:cs typeface="ＭＳ Ｐゴシック" pitchFamily="-84" charset="-128"/>
              </a:rPr>
              <a:t>A certain </a:t>
            </a:r>
            <a:r>
              <a:rPr lang="en-US" sz="3600" dirty="0">
                <a:cs typeface="ＭＳ Ｐゴシック" pitchFamily="-84" charset="-128"/>
              </a:rPr>
              <a:t>energy level is </a:t>
            </a:r>
            <a:r>
              <a:rPr lang="en-US" sz="3600" b="1" dirty="0">
                <a:solidFill>
                  <a:srgbClr val="000000"/>
                </a:solidFill>
                <a:cs typeface="ＭＳ Ｐゴシック" pitchFamily="-84" charset="-128"/>
              </a:rPr>
              <a:t>degenerate</a:t>
            </a:r>
            <a:r>
              <a:rPr lang="en-US" sz="3600" dirty="0">
                <a:cs typeface="ＭＳ Ｐゴシック" pitchFamily="-84" charset="-128"/>
              </a:rPr>
              <a:t> with respect to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when the energy is independent of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Use letter names for the various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cs typeface="ＭＳ Ｐゴシック" pitchFamily="-84" charset="-128"/>
              </a:rPr>
              <a:t> values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 =	</a:t>
            </a:r>
            <a:r>
              <a:rPr lang="en-US" sz="3200" dirty="0" smtClean="0">
                <a:ea typeface="Arial" pitchFamily="-84" charset="0"/>
                <a:cs typeface="Arial" pitchFamily="-84" charset="0"/>
              </a:rPr>
              <a:t>	0</a:t>
            </a:r>
            <a:r>
              <a:rPr lang="en-US" sz="3200" dirty="0">
                <a:ea typeface="Arial" pitchFamily="-84" charset="0"/>
                <a:cs typeface="Arial" pitchFamily="-84" charset="0"/>
              </a:rPr>
              <a:t>	1	2	3	4	5 . . .</a:t>
            </a:r>
            <a:endParaRPr lang="en-US" sz="3200" dirty="0"/>
          </a:p>
          <a:p>
            <a:pPr lvl="1" eaLnBrk="1" hangingPunct="1">
              <a:spcBef>
                <a:spcPts val="0"/>
              </a:spcBef>
            </a:pPr>
            <a:r>
              <a:rPr lang="en-US" sz="3200" dirty="0"/>
              <a:t>Letter =	</a:t>
            </a:r>
            <a:r>
              <a:rPr lang="en-US" sz="3200" i="1" dirty="0" err="1"/>
              <a:t>s</a:t>
            </a:r>
            <a:r>
              <a:rPr lang="en-US" sz="3200" i="1" dirty="0"/>
              <a:t>	</a:t>
            </a:r>
            <a:r>
              <a:rPr lang="en-US" sz="3200" i="1" dirty="0" err="1"/>
              <a:t>p</a:t>
            </a:r>
            <a:r>
              <a:rPr lang="en-US" sz="3200" i="1" dirty="0"/>
              <a:t>	</a:t>
            </a:r>
            <a:r>
              <a:rPr lang="en-US" sz="3200" i="1" dirty="0" err="1"/>
              <a:t>d</a:t>
            </a:r>
            <a:r>
              <a:rPr lang="en-US" sz="3200" i="1" dirty="0"/>
              <a:t>	</a:t>
            </a:r>
            <a:r>
              <a:rPr lang="en-US" sz="3200" i="1" dirty="0" err="1"/>
              <a:t>f</a:t>
            </a:r>
            <a:r>
              <a:rPr lang="en-US" sz="3200" i="1" dirty="0"/>
              <a:t>	</a:t>
            </a:r>
            <a:r>
              <a:rPr lang="en-US" sz="3200" i="1" dirty="0" err="1"/>
              <a:t>g</a:t>
            </a:r>
            <a:r>
              <a:rPr lang="en-US" sz="3200" i="1" dirty="0"/>
              <a:t>	</a:t>
            </a:r>
            <a:r>
              <a:rPr lang="en-US" sz="3200" i="1" dirty="0" err="1"/>
              <a:t>h</a:t>
            </a:r>
            <a:r>
              <a:rPr lang="en-US" sz="3200" i="1" dirty="0"/>
              <a:t> </a:t>
            </a:r>
            <a:r>
              <a:rPr lang="en-US" sz="3200" dirty="0"/>
              <a:t>. . </a:t>
            </a:r>
            <a:r>
              <a:rPr lang="en-US" sz="3200" dirty="0" smtClean="0"/>
              <a:t>.</a:t>
            </a:r>
            <a:endParaRPr lang="en-US" sz="3600" dirty="0" smtClean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Atomic states are referred </a:t>
            </a:r>
            <a:r>
              <a:rPr lang="en-US" sz="3600" dirty="0" smtClean="0">
                <a:cs typeface="ＭＳ Ｐゴシック" pitchFamily="-84" charset="-128"/>
              </a:rPr>
              <a:t>by </a:t>
            </a:r>
            <a:r>
              <a:rPr lang="en-US" sz="3600" dirty="0">
                <a:cs typeface="ＭＳ Ｐゴシック" pitchFamily="-84" charset="-128"/>
              </a:rPr>
              <a:t>their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and </a:t>
            </a:r>
            <a:r>
              <a:rPr lang="en-US" sz="36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</a:p>
          <a:p>
            <a:pPr lvl="1" eaLnBrk="1" hangingPunct="1"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s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harp,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p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rincipal,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d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iffuse, 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 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=</a:t>
            </a:r>
            <a:r>
              <a:rPr lang="en-US" b="1" dirty="0" smtClean="0">
                <a:solidFill>
                  <a:srgbClr val="FF0000"/>
                </a:solidFill>
                <a:ea typeface="ヒラギノ角ゴ Pro W3" pitchFamily="-84" charset="-128"/>
                <a:cs typeface="ヒラギノ角ゴ Pro W3" pitchFamily="-84" charset="-128"/>
              </a:rPr>
              <a:t>f</a:t>
            </a:r>
            <a:r>
              <a:rPr lang="en-US" dirty="0" smtClean="0">
                <a:ea typeface="ヒラギノ角ゴ Pro W3" pitchFamily="-84" charset="-128"/>
                <a:cs typeface="ヒラギノ角ゴ Pro W3" pitchFamily="-84" charset="-128"/>
              </a:rPr>
              <a:t>undamental, then alphabetical 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A state with </a:t>
            </a:r>
            <a:r>
              <a:rPr lang="en-US" sz="3600" i="1" dirty="0">
                <a:cs typeface="ＭＳ Ｐゴシック" pitchFamily="-84" charset="-128"/>
              </a:rPr>
              <a:t>n</a:t>
            </a:r>
            <a:r>
              <a:rPr lang="en-US" sz="3600" dirty="0">
                <a:cs typeface="ＭＳ Ｐゴシック" pitchFamily="-84" charset="-128"/>
              </a:rPr>
              <a:t> = 2 and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6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3600" dirty="0">
                <a:cs typeface="ＭＳ Ｐゴシック" pitchFamily="-84" charset="-128"/>
              </a:rPr>
              <a:t>= 1 is called </a:t>
            </a:r>
            <a:r>
              <a:rPr lang="en-US" sz="3600" dirty="0" smtClean="0">
                <a:cs typeface="ＭＳ Ｐゴシック" pitchFamily="-84" charset="-128"/>
              </a:rPr>
              <a:t>the </a:t>
            </a:r>
            <a:r>
              <a:rPr lang="en-US" sz="3600" dirty="0">
                <a:cs typeface="ＭＳ Ｐゴシック" pitchFamily="-84" charset="-128"/>
              </a:rPr>
              <a:t>2</a:t>
            </a:r>
            <a:r>
              <a:rPr lang="en-US" sz="3600" i="1" dirty="0">
                <a:cs typeface="ＭＳ Ｐゴシック" pitchFamily="-84" charset="-128"/>
              </a:rPr>
              <a:t>p</a:t>
            </a:r>
            <a:r>
              <a:rPr lang="en-US" sz="3600" dirty="0">
                <a:cs typeface="ＭＳ Ｐゴシック" pitchFamily="-84" charset="-128"/>
              </a:rPr>
              <a:t> </a:t>
            </a:r>
            <a:r>
              <a:rPr lang="en-US" sz="3600" dirty="0" smtClean="0">
                <a:cs typeface="ＭＳ Ｐゴシック" pitchFamily="-84" charset="-128"/>
              </a:rPr>
              <a:t>state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cs typeface="ＭＳ Ｐゴシック" pitchFamily="-84" charset="-128"/>
              </a:rPr>
              <a:t>Is 2d state possible?</a:t>
            </a:r>
            <a:endParaRPr lang="en-US" dirty="0">
              <a:cs typeface="ＭＳ Ｐゴシック" pitchFamily="-84" charset="-128"/>
            </a:endParaRPr>
          </a:p>
          <a:p>
            <a:pPr eaLnBrk="1" hangingPunct="1">
              <a:spcBef>
                <a:spcPts val="0"/>
              </a:spcBef>
            </a:pPr>
            <a:r>
              <a:rPr lang="en-US" sz="3600" dirty="0">
                <a:cs typeface="ＭＳ Ｐゴシック" pitchFamily="-84" charset="-128"/>
              </a:rPr>
              <a:t>The boundary conditions require </a:t>
            </a:r>
            <a:r>
              <a:rPr lang="en-US" sz="3600" i="1" dirty="0" err="1">
                <a:cs typeface="ＭＳ Ｐゴシック" pitchFamily="-84" charset="-128"/>
              </a:rPr>
              <a:t>n</a:t>
            </a:r>
            <a:r>
              <a:rPr lang="en-US" altLang="ja-JP" sz="3600" dirty="0">
                <a:cs typeface="ＭＳ Ｐゴシック" pitchFamily="-84" charset="-128"/>
              </a:rPr>
              <a:t> &gt; </a:t>
            </a:r>
            <a:r>
              <a:rPr lang="en-US" sz="3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743200"/>
            <a:ext cx="480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relationship of 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, ℓ, and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m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for ℓ = 2.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		             is fixed.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Because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</a:t>
            </a:r>
            <a:r>
              <a:rPr kumimoji="0" lang="en-US" sz="24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z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quantized, only certain orientations of     are possible and this is called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space quantization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 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65000"/>
              <a:buFont typeface="Arial"/>
              <a:buChar char="•"/>
              <a:defRPr/>
            </a:pPr>
            <a:r>
              <a:rPr lang="en-US" i="1" dirty="0" smtClean="0">
                <a:solidFill>
                  <a:srgbClr val="0000FF"/>
                </a:solidFill>
                <a:cs typeface="ＭＳ Ｐゴシック" pitchFamily="-84" charset="-128"/>
              </a:rPr>
              <a:t>m</a:t>
            </a:r>
            <a:r>
              <a:rPr lang="en-US" baseline="-25000" dirty="0" smtClean="0">
                <a:solidFill>
                  <a:srgbClr val="0000FF"/>
                </a:solidFill>
                <a:ea typeface="ヒラギノ角ゴ Pro W3" pitchFamily="-84" charset="-128"/>
                <a:cs typeface="ヒラギノ角ゴ Pro W3" pitchFamily="-84" charset="-128"/>
              </a:rPr>
              <a:t>ℓ </a:t>
            </a:r>
            <a:r>
              <a:rPr lang="en-US" dirty="0" smtClean="0">
                <a:solidFill>
                  <a:schemeClr val="accent2"/>
                </a:solidFill>
                <a:latin typeface="Arial Narrow"/>
                <a:ea typeface="ヒラギノ角ゴ Pro W3" pitchFamily="-84" charset="-128"/>
                <a:cs typeface="Arial Narrow"/>
              </a:rPr>
              <a:t>is called the magnetic moment since z axis is chosen customarily along the direction of magnetic field.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 Narrow"/>
              <a:ea typeface="ＭＳ Ｐゴシック" pitchFamily="-1" charset="-128"/>
              <a:cs typeface="Arial Narrow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 sz="3400">
                <a:cs typeface="ＭＳ Ｐゴシック" pitchFamily="-84" charset="-128"/>
              </a:rPr>
              <a:t>Magnetic Quantum Number </a:t>
            </a:r>
            <a:r>
              <a:rPr lang="en-US" sz="3400" i="1">
                <a:cs typeface="ＭＳ Ｐゴシック" pitchFamily="-84" charset="-128"/>
              </a:rPr>
              <a:t>m</a:t>
            </a:r>
            <a:r>
              <a:rPr lang="en-US" sz="3400" i="1" baseline="-2500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3400">
                <a:cs typeface="ＭＳ Ｐゴシック" pitchFamily="-84" charset="-128"/>
              </a:rPr>
              <a:t>   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1"/>
            <a:ext cx="8534400" cy="1676399"/>
          </a:xfrm>
        </p:spPr>
        <p:txBody>
          <a:bodyPr/>
          <a:lstStyle/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angle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latin typeface="Symbol" charset="2"/>
                <a:cs typeface="ＭＳ Ｐゴシック" pitchFamily="-84" charset="-128"/>
                <a:sym typeface="Symbol"/>
              </a:rPr>
              <a:t></a:t>
            </a:r>
            <a:r>
              <a:rPr lang="en-US" sz="2100" dirty="0" smtClean="0">
                <a:cs typeface="ＭＳ Ｐゴシック" pitchFamily="-84" charset="-128"/>
              </a:rPr>
              <a:t> </a:t>
            </a:r>
            <a:r>
              <a:rPr lang="en-US" sz="2100" dirty="0">
                <a:cs typeface="ＭＳ Ｐゴシック" pitchFamily="-84" charset="-128"/>
              </a:rPr>
              <a:t>is a measure of the rotation about the z axis.</a:t>
            </a:r>
          </a:p>
          <a:p>
            <a:pPr eaLnBrk="1" hangingPunct="1">
              <a:buFont typeface="Arial"/>
              <a:buChar char="•"/>
            </a:pPr>
            <a:r>
              <a:rPr lang="en-US" sz="2100" dirty="0">
                <a:cs typeface="ＭＳ Ｐゴシック" pitchFamily="-84" charset="-128"/>
              </a:rPr>
              <a:t>The solution for</a:t>
            </a:r>
            <a:r>
              <a:rPr lang="en-US" sz="2100" dirty="0" smtClean="0">
                <a:cs typeface="ＭＳ Ｐゴシック" pitchFamily="-84" charset="-128"/>
              </a:rPr>
              <a:t>	specifies </a:t>
            </a:r>
            <a:r>
              <a:rPr lang="en-US" sz="2100" dirty="0">
                <a:cs typeface="ＭＳ Ｐゴシック" pitchFamily="-84" charset="-128"/>
              </a:rPr>
              <a:t>that </a:t>
            </a:r>
            <a:r>
              <a:rPr lang="en-US" sz="2100" i="1" dirty="0" err="1">
                <a:cs typeface="ＭＳ Ｐゴシック" pitchFamily="-84" charset="-128"/>
              </a:rPr>
              <a:t>m</a:t>
            </a:r>
            <a:r>
              <a:rPr lang="en-US" sz="21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100" dirty="0">
                <a:cs typeface="ＭＳ Ｐゴシック" pitchFamily="-84" charset="-128"/>
              </a:rPr>
              <a:t> is an integer and related to the </a:t>
            </a:r>
            <a:r>
              <a:rPr lang="en-US" sz="2100" i="1" dirty="0" err="1">
                <a:cs typeface="ＭＳ Ｐゴシック" pitchFamily="-84" charset="-128"/>
              </a:rPr>
              <a:t>z</a:t>
            </a:r>
            <a:r>
              <a:rPr lang="en-US" sz="2100" dirty="0">
                <a:cs typeface="ＭＳ Ｐゴシック" pitchFamily="-84" charset="-128"/>
              </a:rPr>
              <a:t> component of </a:t>
            </a:r>
            <a:r>
              <a:rPr lang="en-US" sz="2100" i="1" dirty="0">
                <a:cs typeface="ＭＳ Ｐゴシック" pitchFamily="-84" charset="-128"/>
              </a:rPr>
              <a:t>L</a:t>
            </a:r>
            <a:r>
              <a:rPr lang="en-US" sz="2100" dirty="0">
                <a:cs typeface="ＭＳ Ｐゴシック" pitchFamily="-84" charset="-128"/>
              </a:rPr>
              <a:t>.</a:t>
            </a:r>
          </a:p>
        </p:txBody>
      </p:sp>
      <p:pic>
        <p:nvPicPr>
          <p:cNvPr id="32776" name="Picture 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89050"/>
            <a:ext cx="576263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1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390103"/>
            <a:ext cx="273050" cy="37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7" descr="0703"/>
          <p:cNvPicPr preferRelativeResize="0">
            <a:picLocks noChangeAspect="1" noChangeArrowheads="1"/>
          </p:cNvPicPr>
          <p:nvPr/>
        </p:nvPicPr>
        <p:blipFill>
          <a:blip r:embed="rId5"/>
          <a:srcRect b="2669"/>
          <a:stretch>
            <a:fillRect/>
          </a:stretch>
        </p:blipFill>
        <p:spPr bwMode="auto">
          <a:xfrm>
            <a:off x="4924425" y="1828800"/>
            <a:ext cx="39147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990191"/>
              </p:ext>
            </p:extLst>
          </p:nvPr>
        </p:nvGraphicFramePr>
        <p:xfrm>
          <a:off x="1705955" y="1981200"/>
          <a:ext cx="202784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4" name="Equation" r:id="rId6" imgW="571500" imgH="215900" progId="Equation.DSMT4">
                  <p:embed/>
                </p:oleObj>
              </mc:Choice>
              <mc:Fallback>
                <p:oleObj name="Equation" r:id="rId6" imgW="571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5955" y="1981200"/>
                        <a:ext cx="2027845" cy="762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186398"/>
              </p:ext>
            </p:extLst>
          </p:nvPr>
        </p:nvGraphicFramePr>
        <p:xfrm>
          <a:off x="609600" y="3529438"/>
          <a:ext cx="2395768" cy="50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45" name="Equation" r:id="rId8" imgW="1308100" imgH="279400" progId="Equation.DSMT4">
                  <p:embed/>
                </p:oleObj>
              </mc:Choice>
              <mc:Fallback>
                <p:oleObj name="Equation" r:id="rId8" imgW="1308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29438"/>
                        <a:ext cx="2395768" cy="5091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258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3277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52400" y="685800"/>
            <a:ext cx="8763000" cy="452755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Quantum mechanics allows    </a:t>
            </a:r>
            <a:r>
              <a:rPr lang="en-US" sz="2800" dirty="0" smtClean="0">
                <a:cs typeface="ＭＳ Ｐゴシック" pitchFamily="-84" charset="-128"/>
              </a:rPr>
              <a:t>  to </a:t>
            </a:r>
            <a:r>
              <a:rPr lang="en-US" sz="2800" dirty="0">
                <a:cs typeface="ＭＳ Ｐゴシック" pitchFamily="-84" charset="-128"/>
              </a:rPr>
              <a:t>be quantized along only one direction in </a:t>
            </a:r>
            <a:r>
              <a:rPr lang="en-US" sz="2800" dirty="0" smtClean="0">
                <a:cs typeface="ＭＳ Ｐゴシック" pitchFamily="-84" charset="-128"/>
              </a:rPr>
              <a:t>space, and because </a:t>
            </a:r>
            <a:r>
              <a:rPr lang="en-US" sz="2800" dirty="0">
                <a:cs typeface="ＭＳ Ｐゴシック" pitchFamily="-84" charset="-128"/>
              </a:rPr>
              <a:t>of the </a:t>
            </a:r>
            <a:r>
              <a:rPr lang="en-US" sz="2800" dirty="0" smtClean="0">
                <a:cs typeface="ＭＳ Ｐゴシック" pitchFamily="-84" charset="-128"/>
              </a:rPr>
              <a:t>relationship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=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x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>
                <a:cs typeface="ＭＳ Ｐゴシック" pitchFamily="-84" charset="-128"/>
              </a:rPr>
              <a:t>L</a:t>
            </a:r>
            <a:r>
              <a:rPr lang="en-US" sz="2800" i="1" baseline="-25000" dirty="0">
                <a:cs typeface="ＭＳ Ｐゴシック" pitchFamily="-84" charset="-128"/>
              </a:rPr>
              <a:t>y</a:t>
            </a:r>
            <a:r>
              <a:rPr lang="en-US" sz="2800" baseline="30000" dirty="0">
                <a:cs typeface="ＭＳ Ｐゴシック" pitchFamily="-84" charset="-128"/>
              </a:rPr>
              <a:t>2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smtClean="0">
                <a:cs typeface="ＭＳ Ｐゴシック" pitchFamily="-84" charset="-128"/>
              </a:rPr>
              <a:t>L</a:t>
            </a:r>
            <a:r>
              <a:rPr lang="en-US" sz="2800" i="1" baseline="-25000" dirty="0" smtClean="0">
                <a:cs typeface="ＭＳ Ｐゴシック" pitchFamily="-84" charset="-128"/>
              </a:rPr>
              <a:t>z</a:t>
            </a:r>
            <a:r>
              <a:rPr lang="en-US" sz="2800" baseline="30000" dirty="0" smtClean="0">
                <a:cs typeface="ＭＳ Ｐゴシック" pitchFamily="-84" charset="-128"/>
              </a:rPr>
              <a:t>2</a:t>
            </a:r>
            <a:r>
              <a:rPr lang="en-US" sz="2800" dirty="0" smtClean="0">
                <a:cs typeface="ＭＳ Ｐゴシック" pitchFamily="-84" charset="-128"/>
              </a:rPr>
              <a:t>, once a second </a:t>
            </a:r>
            <a:r>
              <a:rPr lang="en-US" sz="2800" dirty="0">
                <a:cs typeface="ＭＳ Ｐゴシック" pitchFamily="-84" charset="-128"/>
              </a:rPr>
              <a:t>component </a:t>
            </a:r>
            <a:r>
              <a:rPr lang="en-US" sz="2800" dirty="0" smtClean="0">
                <a:cs typeface="ＭＳ Ｐゴシック" pitchFamily="-84" charset="-128"/>
              </a:rPr>
              <a:t>is known, the </a:t>
            </a:r>
            <a:r>
              <a:rPr lang="en-US" sz="2800" dirty="0">
                <a:cs typeface="ＭＳ Ｐゴシック" pitchFamily="-84" charset="-128"/>
              </a:rPr>
              <a:t>third component </a:t>
            </a:r>
            <a:r>
              <a:rPr lang="en-US" sz="2800" dirty="0" smtClean="0">
                <a:cs typeface="ＭＳ Ｐゴシック" pitchFamily="-84" charset="-128"/>
              </a:rPr>
              <a:t>will also be known. </a:t>
            </a:r>
            <a:r>
              <a:rPr lang="en-US" sz="2800" dirty="0" smtClean="0">
                <a:cs typeface="ＭＳ Ｐゴシック" pitchFamily="-84" charset="-128"/>
                <a:sym typeface="Wingdings"/>
              </a:rPr>
              <a:t> violation of uncertainty principle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  <a:sym typeface="Wingdings"/>
              </a:rPr>
              <a:t>One of the three components, such as </a:t>
            </a:r>
            <a:r>
              <a:rPr lang="en-US" sz="2400" dirty="0" err="1" smtClean="0">
                <a:cs typeface="ＭＳ Ｐゴシック" pitchFamily="-84" charset="-128"/>
                <a:sym typeface="Wingdings"/>
              </a:rPr>
              <a:t>L</a:t>
            </a:r>
            <a:r>
              <a:rPr lang="en-US" sz="2400" baseline="-25000" dirty="0" err="1" smtClean="0">
                <a:cs typeface="ＭＳ Ｐゴシック" pitchFamily="-84" charset="-128"/>
                <a:sym typeface="Wingdings"/>
              </a:rPr>
              <a:t>z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, can be known clearly but the other components will not be precisely known</a:t>
            </a: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Now, since we know there is no preferred direction,    </a:t>
            </a: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We expect the average of the angular momentum components squared to </a:t>
            </a:r>
            <a:r>
              <a:rPr lang="en-US" sz="2800" dirty="0" smtClean="0">
                <a:cs typeface="ＭＳ Ｐゴシック" pitchFamily="-84" charset="-128"/>
              </a:rPr>
              <a:t>be: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33795" name="Rectangle 15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i="1" baseline="-25000" dirty="0">
                <a:ea typeface="Arial" pitchFamily="-84" charset="0"/>
                <a:cs typeface="Arial" pitchFamily="-84" charset="0"/>
              </a:rPr>
              <a:t>ℓ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3349"/>
              </p:ext>
            </p:extLst>
          </p:nvPr>
        </p:nvGraphicFramePr>
        <p:xfrm>
          <a:off x="4267200" y="685800"/>
          <a:ext cx="381000" cy="554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2" name="Equation" r:id="rId3" imgW="139700" imgH="203200" progId="Equation.DSMT4">
                  <p:embed/>
                </p:oleObj>
              </mc:Choice>
              <mc:Fallback>
                <p:oleObj name="Equation" r:id="rId3" imgW="13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685800"/>
                        <a:ext cx="381000" cy="554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621414"/>
              </p:ext>
            </p:extLst>
          </p:nvPr>
        </p:nvGraphicFramePr>
        <p:xfrm>
          <a:off x="2590800" y="3869439"/>
          <a:ext cx="3810000" cy="93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3" name="Equation" r:id="rId5" imgW="1143000" imgH="279400" progId="Equation.DSMT4">
                  <p:embed/>
                </p:oleObj>
              </mc:Choice>
              <mc:Fallback>
                <p:oleObj name="Equation" r:id="rId5" imgW="1143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0800" y="3869439"/>
                        <a:ext cx="3810000" cy="93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984563"/>
              </p:ext>
            </p:extLst>
          </p:nvPr>
        </p:nvGraphicFramePr>
        <p:xfrm>
          <a:off x="2590800" y="5322280"/>
          <a:ext cx="2209800" cy="63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4" name="Equation" r:id="rId7" imgW="927100" imgH="266700" progId="Equation.DSMT4">
                  <p:embed/>
                </p:oleObj>
              </mc:Choice>
              <mc:Fallback>
                <p:oleObj name="Equation" r:id="rId7" imgW="927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90800" y="5322280"/>
                        <a:ext cx="2209800" cy="63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992630"/>
              </p:ext>
            </p:extLst>
          </p:nvPr>
        </p:nvGraphicFramePr>
        <p:xfrm>
          <a:off x="5016070" y="5126131"/>
          <a:ext cx="2603930" cy="1122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5" name="Equation" r:id="rId9" imgW="1092200" imgH="469900" progId="Equation.DSMT4">
                  <p:embed/>
                </p:oleObj>
              </mc:Choice>
              <mc:Fallback>
                <p:oleObj name="Equation" r:id="rId9" imgW="1092200" imgH="469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070" y="5126131"/>
                        <a:ext cx="2603930" cy="1122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579504"/>
              </p:ext>
            </p:extLst>
          </p:nvPr>
        </p:nvGraphicFramePr>
        <p:xfrm>
          <a:off x="7568724" y="5386913"/>
          <a:ext cx="1422876" cy="575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6" name="Equation" r:id="rId11" imgW="596900" imgH="241300" progId="Equation.DSMT4">
                  <p:embed/>
                </p:oleObj>
              </mc:Choice>
              <mc:Fallback>
                <p:oleObj name="Equation" r:id="rId11" imgW="596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8724" y="5386913"/>
                        <a:ext cx="1422876" cy="575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318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4724400"/>
          </a:xfrm>
        </p:spPr>
        <p:txBody>
          <a:bodyPr/>
          <a:lstStyle/>
          <a:p>
            <a:r>
              <a:rPr lang="en-US" sz="2400" dirty="0" smtClean="0">
                <a:cs typeface="ＭＳ Ｐゴシック" pitchFamily="-84" charset="-128"/>
              </a:rPr>
              <a:t>A Dutch </a:t>
            </a:r>
            <a:r>
              <a:rPr lang="en-US" sz="2400" dirty="0">
                <a:cs typeface="ＭＳ Ｐゴシック" pitchFamily="-84" charset="-128"/>
              </a:rPr>
              <a:t>physicist Pieter Zeeman </a:t>
            </a:r>
            <a:r>
              <a:rPr lang="en-US" sz="2400" dirty="0" smtClean="0">
                <a:cs typeface="ＭＳ Ｐゴシック" pitchFamily="-84" charset="-128"/>
              </a:rPr>
              <a:t>showed as early as 1896 that </a:t>
            </a:r>
            <a:r>
              <a:rPr lang="en-US" sz="2400" dirty="0">
                <a:cs typeface="ＭＳ Ｐゴシック" pitchFamily="-84" charset="-128"/>
              </a:rPr>
              <a:t>the spectral lines emitted by atoms in a magnetic field split into multiple energy levels. It is called the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effect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b="1" dirty="0" smtClean="0">
              <a:solidFill>
                <a:srgbClr val="000000"/>
              </a:solidFill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b="1" dirty="0" smtClean="0">
                <a:solidFill>
                  <a:srgbClr val="003300"/>
                </a:solidFill>
                <a:cs typeface="ＭＳ Ｐゴシック" pitchFamily="-84" charset="-128"/>
              </a:rPr>
              <a:t>The</a:t>
            </a:r>
            <a:r>
              <a:rPr lang="en-US" sz="2400" b="1" dirty="0" smtClean="0">
                <a:solidFill>
                  <a:srgbClr val="FF0000"/>
                </a:solidFill>
                <a:cs typeface="ＭＳ Ｐゴシック" pitchFamily="-84" charset="-128"/>
              </a:rPr>
              <a:t> Normal </a:t>
            </a:r>
            <a:r>
              <a:rPr lang="en-US" sz="2400" b="1" dirty="0">
                <a:solidFill>
                  <a:srgbClr val="000000"/>
                </a:solidFill>
                <a:cs typeface="ＭＳ Ｐゴシック" pitchFamily="-84" charset="-128"/>
              </a:rPr>
              <a:t>Zeeman </a:t>
            </a:r>
            <a:r>
              <a:rPr lang="en-US" sz="2400" b="1" dirty="0" smtClean="0">
                <a:solidFill>
                  <a:srgbClr val="000000"/>
                </a:solidFill>
                <a:cs typeface="ＭＳ Ｐゴシック" pitchFamily="-84" charset="-128"/>
              </a:rPr>
              <a:t>effect</a:t>
            </a:r>
            <a:r>
              <a:rPr lang="en-US" sz="2400" dirty="0" smtClean="0">
                <a:cs typeface="ＭＳ Ｐゴシック" pitchFamily="-84" charset="-128"/>
              </a:rPr>
              <a:t>:</a:t>
            </a:r>
          </a:p>
          <a:p>
            <a:r>
              <a:rPr lang="en-US" sz="2400" dirty="0" smtClean="0">
                <a:cs typeface="ＭＳ Ｐゴシック" pitchFamily="-84" charset="-128"/>
              </a:rPr>
              <a:t>A spectral line of an atom </a:t>
            </a:r>
            <a:r>
              <a:rPr lang="en-US" sz="2400" dirty="0">
                <a:cs typeface="ＭＳ Ｐゴシック" pitchFamily="-84" charset="-128"/>
              </a:rPr>
              <a:t>is split into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three</a:t>
            </a:r>
            <a:r>
              <a:rPr lang="en-US" sz="2400" dirty="0">
                <a:cs typeface="ＭＳ Ｐゴシック" pitchFamily="-84" charset="-128"/>
              </a:rPr>
              <a:t> lines.</a:t>
            </a:r>
          </a:p>
          <a:p>
            <a:r>
              <a:rPr lang="en-US" sz="2400" dirty="0" smtClean="0">
                <a:cs typeface="ＭＳ Ｐゴシック" pitchFamily="-84" charset="-128"/>
              </a:rPr>
              <a:t>Consider </a:t>
            </a:r>
            <a:r>
              <a:rPr lang="en-US" sz="2400" dirty="0">
                <a:cs typeface="ＭＳ Ｐゴシック" pitchFamily="-84" charset="-128"/>
              </a:rPr>
              <a:t>the atom to behave like a small magnet.</a:t>
            </a:r>
          </a:p>
          <a:p>
            <a:r>
              <a:rPr lang="en-US" sz="2400" dirty="0">
                <a:cs typeface="ＭＳ Ｐゴシック" pitchFamily="-84" charset="-128"/>
              </a:rPr>
              <a:t>The current loop has a magnetic moment </a:t>
            </a:r>
            <a:r>
              <a:rPr lang="lt-LT" sz="2400" dirty="0" smtClean="0">
                <a:latin typeface="Arial Narrow"/>
                <a:cs typeface="ＭＳ Ｐゴシック" pitchFamily="-84" charset="-128"/>
              </a:rPr>
              <a:t>ų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IA</a:t>
            </a:r>
            <a:r>
              <a:rPr lang="en-US" sz="2400" dirty="0">
                <a:cs typeface="ＭＳ Ｐゴシック" pitchFamily="-84" charset="-128"/>
              </a:rPr>
              <a:t> and the period </a:t>
            </a:r>
            <a:r>
              <a:rPr lang="en-US" sz="2400" i="1" dirty="0">
                <a:cs typeface="ＭＳ Ｐゴシック" pitchFamily="-84" charset="-128"/>
              </a:rPr>
              <a:t>T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dirty="0" smtClean="0">
                <a:cs typeface="ＭＳ Ｐゴシック" pitchFamily="-84" charset="-128"/>
              </a:rPr>
              <a:t>2</a:t>
            </a:r>
            <a:r>
              <a:rPr lang="el-GR" sz="2400" i="1" dirty="0">
                <a:cs typeface="ＭＳ Ｐゴシック" pitchFamily="-84" charset="-128"/>
              </a:rPr>
              <a:t>π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r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/ 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v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.</a:t>
            </a:r>
            <a:r>
              <a:rPr lang="en-US" sz="2400" dirty="0">
                <a:cs typeface="ＭＳ Ｐゴシック" pitchFamily="-84" charset="-128"/>
              </a:rPr>
              <a:t> </a:t>
            </a:r>
            <a:r>
              <a:rPr lang="en-US" sz="2400" dirty="0" smtClean="0">
                <a:cs typeface="ＭＳ Ｐゴシック" pitchFamily="-84" charset="-128"/>
              </a:rPr>
              <a:t>If an </a:t>
            </a:r>
            <a:r>
              <a:rPr lang="en-US" sz="2400" dirty="0">
                <a:cs typeface="ＭＳ Ｐゴシック" pitchFamily="-84" charset="-128"/>
              </a:rPr>
              <a:t>electron </a:t>
            </a:r>
            <a:r>
              <a:rPr lang="en-US" sz="2400" dirty="0" smtClean="0">
                <a:cs typeface="ＭＳ Ｐゴシック" pitchFamily="-84" charset="-128"/>
              </a:rPr>
              <a:t>can be considered as orbiting a circular </a:t>
            </a:r>
            <a:r>
              <a:rPr lang="en-US" sz="2400" dirty="0">
                <a:cs typeface="ＭＳ Ｐゴシック" pitchFamily="-84" charset="-128"/>
              </a:rPr>
              <a:t>current loop of </a:t>
            </a:r>
            <a:r>
              <a:rPr lang="en-US" sz="2400" i="1" dirty="0">
                <a:cs typeface="ＭＳ Ｐゴシック" pitchFamily="-84" charset="-128"/>
              </a:rPr>
              <a:t>I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dq</a:t>
            </a:r>
            <a:r>
              <a:rPr lang="en-US" sz="2400" dirty="0">
                <a:cs typeface="ＭＳ Ｐゴシック" pitchFamily="-84" charset="-128"/>
              </a:rPr>
              <a:t> / </a:t>
            </a:r>
            <a:r>
              <a:rPr lang="en-US" sz="2400" i="1" dirty="0" err="1">
                <a:cs typeface="ＭＳ Ｐゴシック" pitchFamily="-84" charset="-128"/>
              </a:rPr>
              <a:t>dt</a:t>
            </a:r>
            <a:r>
              <a:rPr lang="en-US" sz="2400" dirty="0">
                <a:cs typeface="ＭＳ Ｐゴシック" pitchFamily="-84" charset="-128"/>
              </a:rPr>
              <a:t> around the </a:t>
            </a:r>
            <a:r>
              <a:rPr lang="en-US" sz="2400" dirty="0" smtClean="0">
                <a:cs typeface="ＭＳ Ｐゴシック" pitchFamily="-84" charset="-128"/>
              </a:rPr>
              <a:t>nucleus, we obtain</a:t>
            </a:r>
          </a:p>
          <a:p>
            <a:endParaRPr lang="en-US" sz="2400" dirty="0">
              <a:cs typeface="ＭＳ Ｐゴシック" pitchFamily="-84" charset="-128"/>
            </a:endParaRPr>
          </a:p>
          <a:p>
            <a:r>
              <a:rPr lang="en-US" sz="2400" dirty="0">
                <a:cs typeface="ＭＳ Ｐゴシック" pitchFamily="-84" charset="-128"/>
              </a:rPr>
              <a:t>		where </a:t>
            </a:r>
            <a:r>
              <a:rPr lang="en-US" sz="2400" i="1" dirty="0">
                <a:cs typeface="ＭＳ Ｐゴシック" pitchFamily="-84" charset="-128"/>
              </a:rPr>
              <a:t>L</a:t>
            </a:r>
            <a:r>
              <a:rPr lang="en-US" sz="2400" dirty="0">
                <a:cs typeface="ＭＳ Ｐゴシック" pitchFamily="-84" charset="-128"/>
              </a:rPr>
              <a:t> = </a:t>
            </a:r>
            <a:r>
              <a:rPr lang="en-US" sz="2400" i="1" dirty="0" err="1">
                <a:cs typeface="ＭＳ Ｐゴシック" pitchFamily="-84" charset="-128"/>
              </a:rPr>
              <a:t>mvr</a:t>
            </a:r>
            <a:r>
              <a:rPr lang="en-US" sz="2400" dirty="0">
                <a:cs typeface="ＭＳ Ｐゴシック" pitchFamily="-84" charset="-128"/>
              </a:rPr>
              <a:t> is the magnitude of the orbital </a:t>
            </a: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		angular momentum</a:t>
            </a: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Magnetic Effects on Atomic Spectra</a:t>
            </a:r>
            <a:r>
              <a:rPr lang="en-US" dirty="0" smtClean="0">
                <a:cs typeface="Arial" charset="0"/>
              </a:rPr>
              <a:t>—</a:t>
            </a: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864426"/>
              </p:ext>
            </p:extLst>
          </p:nvPr>
        </p:nvGraphicFramePr>
        <p:xfrm>
          <a:off x="914400" y="5410200"/>
          <a:ext cx="1219200" cy="65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78" name="Equation" r:id="rId3" imgW="736600" imgH="393700" progId="Equation.DSMT4">
                  <p:embed/>
                </p:oleObj>
              </mc:Choice>
              <mc:Fallback>
                <p:oleObj name="Equation" r:id="rId3" imgW="736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5410200"/>
                        <a:ext cx="1219200" cy="651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08228"/>
              </p:ext>
            </p:extLst>
          </p:nvPr>
        </p:nvGraphicFramePr>
        <p:xfrm>
          <a:off x="1066800" y="5056187"/>
          <a:ext cx="18383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79" name="Equation" r:id="rId5" imgW="1054100" imgH="203200" progId="Equation.DSMT4">
                  <p:embed/>
                </p:oleObj>
              </mc:Choice>
              <mc:Fallback>
                <p:oleObj name="Equation" r:id="rId5" imgW="1054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6800" y="5056187"/>
                        <a:ext cx="1838325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557996"/>
              </p:ext>
            </p:extLst>
          </p:nvPr>
        </p:nvGraphicFramePr>
        <p:xfrm>
          <a:off x="2895600" y="5029200"/>
          <a:ext cx="2147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0" name="Equation" r:id="rId7" imgW="1231900" imgH="241300" progId="Equation.DSMT4">
                  <p:embed/>
                </p:oleObj>
              </mc:Choice>
              <mc:Fallback>
                <p:oleObj name="Equation" r:id="rId7" imgW="1231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5600" y="5029200"/>
                        <a:ext cx="2147887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41236"/>
              </p:ext>
            </p:extLst>
          </p:nvPr>
        </p:nvGraphicFramePr>
        <p:xfrm>
          <a:off x="5002213" y="5056187"/>
          <a:ext cx="10175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1" name="Equation" r:id="rId9" imgW="584200" imgH="203200" progId="Equation.DSMT4">
                  <p:embed/>
                </p:oleObj>
              </mc:Choice>
              <mc:Fallback>
                <p:oleObj name="Equation" r:id="rId9" imgW="584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2213" y="5056187"/>
                        <a:ext cx="1017587" cy="35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550728"/>
              </p:ext>
            </p:extLst>
          </p:nvPr>
        </p:nvGraphicFramePr>
        <p:xfrm>
          <a:off x="6008687" y="4876800"/>
          <a:ext cx="1306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2" name="Equation" r:id="rId11" imgW="749300" imgH="393700" progId="Equation.DSMT4">
                  <p:embed/>
                </p:oleObj>
              </mc:Choice>
              <mc:Fallback>
                <p:oleObj name="Equation" r:id="rId11" imgW="7493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8687" y="4876800"/>
                        <a:ext cx="1306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017775"/>
              </p:ext>
            </p:extLst>
          </p:nvPr>
        </p:nvGraphicFramePr>
        <p:xfrm>
          <a:off x="7239000" y="4876800"/>
          <a:ext cx="842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83" name="Equation" r:id="rId13" imgW="482600" imgH="393700" progId="Equation.DSMT4">
                  <p:embed/>
                </p:oleObj>
              </mc:Choice>
              <mc:Fallback>
                <p:oleObj name="Equation" r:id="rId13" imgW="482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39000" y="4876800"/>
                        <a:ext cx="842962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645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idx="4294967295"/>
          </p:nvPr>
        </p:nvSpPr>
        <p:spPr>
          <a:xfrm>
            <a:off x="457200" y="3200400"/>
            <a:ext cx="8382000" cy="2895600"/>
          </a:xfrm>
        </p:spPr>
        <p:txBody>
          <a:bodyPr/>
          <a:lstStyle/>
          <a:p>
            <a:r>
              <a:rPr lang="en-US" sz="2400" dirty="0">
                <a:cs typeface="ＭＳ Ｐゴシック" pitchFamily="-84" charset="-128"/>
              </a:rPr>
              <a:t>The angular momentum is aligned with the magnetic moment, and the torque between    </a:t>
            </a:r>
            <a:r>
              <a:rPr lang="en-US" sz="2400" dirty="0" smtClean="0">
                <a:cs typeface="ＭＳ Ｐゴシック" pitchFamily="-84" charset="-128"/>
              </a:rPr>
              <a:t>   and       causes </a:t>
            </a:r>
            <a:r>
              <a:rPr lang="en-US" sz="2400" dirty="0">
                <a:cs typeface="ＭＳ Ｐゴシック" pitchFamily="-84" charset="-128"/>
              </a:rPr>
              <a:t>a precession of</a:t>
            </a:r>
            <a:r>
              <a:rPr lang="en-US" sz="2400" dirty="0" smtClean="0">
                <a:cs typeface="ＭＳ Ｐゴシック" pitchFamily="-84" charset="-128"/>
              </a:rPr>
              <a:t>       .</a:t>
            </a:r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endParaRPr lang="en-US" sz="2400" dirty="0">
              <a:cs typeface="ＭＳ Ｐゴシック" pitchFamily="-84" charset="-128"/>
            </a:endParaRPr>
          </a:p>
          <a:p>
            <a:pPr>
              <a:buFont typeface="Wingdings" pitchFamily="-84" charset="2"/>
              <a:buNone/>
            </a:pPr>
            <a:r>
              <a:rPr lang="en-US" sz="2400" dirty="0">
                <a:cs typeface="ＭＳ Ｐゴシック" pitchFamily="-84" charset="-128"/>
              </a:rPr>
              <a:t>	Where </a:t>
            </a:r>
            <a:r>
              <a:rPr lang="el-GR" sz="2400" b="1" i="1" u="sng" dirty="0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sz="2400" b="1" u="sng" baseline="-25000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B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b="1" i="1" u="sng" dirty="0" err="1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="1" i="1" u="sng" dirty="0" err="1">
                <a:solidFill>
                  <a:srgbClr val="800000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ħ</a:t>
            </a:r>
            <a:r>
              <a:rPr lang="en-US" sz="2400" b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 / 2</a:t>
            </a:r>
            <a:r>
              <a:rPr lang="en-US" sz="2400" b="1" i="1" u="sng" dirty="0">
                <a:solidFill>
                  <a:srgbClr val="800000"/>
                </a:solidFill>
                <a:ea typeface="Arial" pitchFamily="-84" charset="0"/>
                <a:cs typeface="Arial" pitchFamily="-84" charset="0"/>
              </a:rPr>
              <a:t>m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is called </a:t>
            </a:r>
            <a:r>
              <a:rPr lang="en-US" sz="2400" dirty="0" smtClean="0">
                <a:cs typeface="ＭＳ Ｐゴシック" pitchFamily="-84" charset="-128"/>
              </a:rPr>
              <a:t>the </a:t>
            </a:r>
            <a:r>
              <a:rPr lang="en-US" sz="2400" b="1" u="sng" dirty="0">
                <a:solidFill>
                  <a:srgbClr val="800000"/>
                </a:solidFill>
                <a:cs typeface="ＭＳ Ｐゴシック" pitchFamily="-84" charset="-128"/>
              </a:rPr>
              <a:t>Bohr </a:t>
            </a:r>
            <a:r>
              <a:rPr lang="en-US" sz="2400" b="1" u="sng" dirty="0" err="1">
                <a:solidFill>
                  <a:srgbClr val="800000"/>
                </a:solidFill>
                <a:cs typeface="ＭＳ Ｐゴシック" pitchFamily="-84" charset="-128"/>
              </a:rPr>
              <a:t>magneton</a:t>
            </a:r>
            <a:r>
              <a:rPr lang="en-US" sz="2400" dirty="0">
                <a:cs typeface="ＭＳ Ｐゴシック" pitchFamily="-84" charset="-128"/>
              </a:rPr>
              <a:t>.</a:t>
            </a:r>
          </a:p>
          <a:p>
            <a:r>
              <a:rPr lang="en-US" sz="2400" dirty="0">
                <a:cs typeface="ＭＳ Ｐゴシック" pitchFamily="-84" charset="-128"/>
              </a:rPr>
              <a:t>    cannot align exactly in the </a:t>
            </a:r>
            <a:r>
              <a:rPr lang="en-US" sz="2400" dirty="0" err="1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 and </a:t>
            </a:r>
            <a:br>
              <a:rPr lang="en-US" sz="2400" dirty="0">
                <a:cs typeface="ＭＳ Ｐゴシック" pitchFamily="-84" charset="-128"/>
              </a:rPr>
            </a:br>
            <a:r>
              <a:rPr lang="en-US" sz="2400" dirty="0">
                <a:cs typeface="ＭＳ Ｐゴシック" pitchFamily="-84" charset="-128"/>
              </a:rPr>
              <a:t>has only certain allowed quantized orientations.</a:t>
            </a:r>
          </a:p>
        </p:txBody>
      </p:sp>
      <p:sp>
        <p:nvSpPr>
          <p:cNvPr id="173094" name="Rectangle 38"/>
          <p:cNvSpPr>
            <a:spLocks noChangeArrowheads="1"/>
          </p:cNvSpPr>
          <p:nvPr/>
        </p:nvSpPr>
        <p:spPr bwMode="auto">
          <a:xfrm>
            <a:off x="3810000" y="914400"/>
            <a:ext cx="4572000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</a:rPr>
              <a:t>If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there is no magnetic field to align them,    </a:t>
            </a: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    points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in random directions. </a:t>
            </a:r>
            <a:endParaRPr lang="en-US" dirty="0">
              <a:solidFill>
                <a:srgbClr val="3333CC"/>
              </a:solidFill>
              <a:latin typeface="+mn-lt"/>
              <a:ea typeface="ＭＳ Ｐゴシック" charset="0"/>
            </a:endParaRPr>
          </a:p>
          <a:p>
            <a:pPr marL="342900" indent="-342900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dirty="0" smtClean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The </a:t>
            </a:r>
            <a:r>
              <a:rPr lang="en-US" dirty="0">
                <a:solidFill>
                  <a:srgbClr val="3333CC"/>
                </a:solidFill>
                <a:latin typeface="+mn-lt"/>
                <a:ea typeface="ＭＳ Ｐゴシック" charset="0"/>
                <a:cs typeface="+mn-cs"/>
              </a:rPr>
              <a:t>dipole has a potential energy</a:t>
            </a:r>
          </a:p>
        </p:txBody>
      </p:sp>
      <p:sp>
        <p:nvSpPr>
          <p:cNvPr id="17308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pic>
        <p:nvPicPr>
          <p:cNvPr id="3585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342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980320"/>
              </p:ext>
            </p:extLst>
          </p:nvPr>
        </p:nvGraphicFramePr>
        <p:xfrm>
          <a:off x="4953000" y="1219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0" name="Equation" r:id="rId4" imgW="139700" imgH="241300" progId="Equation.DSMT4">
                  <p:embed/>
                </p:oleObj>
              </mc:Choice>
              <mc:Fallback>
                <p:oleObj name="Equation" r:id="rId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1219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51298"/>
              </p:ext>
            </p:extLst>
          </p:nvPr>
        </p:nvGraphicFramePr>
        <p:xfrm>
          <a:off x="5181600" y="2514600"/>
          <a:ext cx="2036763" cy="688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1" name="Equation" r:id="rId6" imgW="711200" imgH="241300" progId="Equation.DSMT4">
                  <p:embed/>
                </p:oleObj>
              </mc:Choice>
              <mc:Fallback>
                <p:oleObj name="Equation" r:id="rId6" imgW="7112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81600" y="2514600"/>
                        <a:ext cx="2036763" cy="688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027778"/>
              </p:ext>
            </p:extLst>
          </p:nvPr>
        </p:nvGraphicFramePr>
        <p:xfrm>
          <a:off x="2711324" y="3505200"/>
          <a:ext cx="336676" cy="578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2" name="Equation" r:id="rId8" imgW="139700" imgH="241300" progId="Equation.DSMT4">
                  <p:embed/>
                </p:oleObj>
              </mc:Choice>
              <mc:Fallback>
                <p:oleObj name="Equation" r:id="rId8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324" y="3505200"/>
                        <a:ext cx="336676" cy="578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303367"/>
              </p:ext>
            </p:extLst>
          </p:nvPr>
        </p:nvGraphicFramePr>
        <p:xfrm>
          <a:off x="6629400" y="34597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3" name="Equation" r:id="rId9" imgW="139700" imgH="241300" progId="Equation.DSMT4">
                  <p:embed/>
                </p:oleObj>
              </mc:Choice>
              <mc:Fallback>
                <p:oleObj name="Equation" r:id="rId9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34597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51161"/>
              </p:ext>
            </p:extLst>
          </p:nvPr>
        </p:nvGraphicFramePr>
        <p:xfrm>
          <a:off x="3581400" y="3486150"/>
          <a:ext cx="4159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4" name="Equation" r:id="rId10" imgW="152400" imgH="203200" progId="Equation.DSMT4">
                  <p:embed/>
                </p:oleObj>
              </mc:Choice>
              <mc:Fallback>
                <p:oleObj name="Equation" r:id="rId10" imgW="15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3486150"/>
                        <a:ext cx="41592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496803"/>
              </p:ext>
            </p:extLst>
          </p:nvPr>
        </p:nvGraphicFramePr>
        <p:xfrm>
          <a:off x="6629400" y="5137638"/>
          <a:ext cx="1600200" cy="95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5" name="Equation" r:id="rId12" imgW="698500" imgH="419100" progId="Equation.DSMT4">
                  <p:embed/>
                </p:oleObj>
              </mc:Choice>
              <mc:Fallback>
                <p:oleObj name="Equation" r:id="rId12" imgW="698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9400" y="5137638"/>
                        <a:ext cx="1600200" cy="95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937293"/>
              </p:ext>
            </p:extLst>
          </p:nvPr>
        </p:nvGraphicFramePr>
        <p:xfrm>
          <a:off x="762000" y="5212394"/>
          <a:ext cx="381000" cy="65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6" name="Equation" r:id="rId14" imgW="139700" imgH="241300" progId="Equation.DSMT4">
                  <p:embed/>
                </p:oleObj>
              </mc:Choice>
              <mc:Fallback>
                <p:oleObj name="Equation" r:id="rId14" imgW="1397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5212394"/>
                        <a:ext cx="381000" cy="655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875245"/>
              </p:ext>
            </p:extLst>
          </p:nvPr>
        </p:nvGraphicFramePr>
        <p:xfrm>
          <a:off x="5243513" y="4267200"/>
          <a:ext cx="1004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7" name="Equation" r:id="rId15" imgW="444500" imgH="203200" progId="Equation.DSMT4">
                  <p:embed/>
                </p:oleObj>
              </mc:Choice>
              <mc:Fallback>
                <p:oleObj name="Equation" r:id="rId15" imgW="444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243513" y="4267200"/>
                        <a:ext cx="1004887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323284"/>
              </p:ext>
            </p:extLst>
          </p:nvPr>
        </p:nvGraphicFramePr>
        <p:xfrm>
          <a:off x="2057400" y="4038600"/>
          <a:ext cx="19208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8" name="Equation" r:id="rId17" imgW="850900" imgH="393700" progId="Equation.DSMT4">
                  <p:embed/>
                </p:oleObj>
              </mc:Choice>
              <mc:Fallback>
                <p:oleObj name="Equation" r:id="rId17" imgW="8509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057400" y="4038600"/>
                        <a:ext cx="19208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200622"/>
              </p:ext>
            </p:extLst>
          </p:nvPr>
        </p:nvGraphicFramePr>
        <p:xfrm>
          <a:off x="3921125" y="4038600"/>
          <a:ext cx="12604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99" name="Equation" r:id="rId19" imgW="558800" imgH="393700" progId="Equation.DSMT4">
                  <p:embed/>
                </p:oleObj>
              </mc:Choice>
              <mc:Fallback>
                <p:oleObj name="Equation" r:id="rId19" imgW="5588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921125" y="4038600"/>
                        <a:ext cx="1260475" cy="88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3296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1730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6" descr="07p253a"/>
          <p:cNvPicPr>
            <a:picLocks noChangeAspect="1" noChangeArrowheads="1"/>
          </p:cNvPicPr>
          <p:nvPr/>
        </p:nvPicPr>
        <p:blipFill>
          <a:blip r:embed="rId3"/>
          <a:srcRect b="24588"/>
          <a:stretch>
            <a:fillRect/>
          </a:stretch>
        </p:blipFill>
        <p:spPr bwMode="auto">
          <a:xfrm>
            <a:off x="3276600" y="3810000"/>
            <a:ext cx="526669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8" name="Rectangle 28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The Normal Zeeman Effect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879475"/>
            <a:ext cx="8077200" cy="4530725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potential energy is quantized due to the magnetic quantum number </a:t>
            </a:r>
            <a:r>
              <a:rPr lang="en-US" i="1" dirty="0" err="1">
                <a:cs typeface="ＭＳ Ｐゴシック" pitchFamily="-84" charset="-128"/>
              </a:rPr>
              <a:t>m</a:t>
            </a:r>
            <a:r>
              <a:rPr lang="en-US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>
                <a:cs typeface="ＭＳ Ｐゴシック" pitchFamily="-84" charset="-128"/>
              </a:rPr>
              <a:t>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  <a:p>
            <a:pPr eaLnBrk="1" hangingPunct="1"/>
            <a:r>
              <a:rPr lang="en-US" dirty="0">
                <a:cs typeface="ＭＳ Ｐゴシック" pitchFamily="-84" charset="-128"/>
              </a:rPr>
              <a:t>When a magnetic field is applied, the 2</a:t>
            </a:r>
            <a:r>
              <a:rPr lang="en-US" i="1" dirty="0">
                <a:cs typeface="ＭＳ Ｐゴシック" pitchFamily="-84" charset="-128"/>
              </a:rPr>
              <a:t>p</a:t>
            </a:r>
            <a:r>
              <a:rPr lang="en-US" dirty="0">
                <a:cs typeface="ＭＳ Ｐゴシック" pitchFamily="-84" charset="-128"/>
              </a:rPr>
              <a:t> level of atomic hydrogen is split into three different energy states with </a:t>
            </a:r>
            <a:r>
              <a:rPr lang="en-US" dirty="0" smtClean="0">
                <a:cs typeface="ＭＳ Ｐゴシック" pitchFamily="-84" charset="-128"/>
              </a:rPr>
              <a:t>the electron energy </a:t>
            </a:r>
            <a:r>
              <a:rPr lang="en-US" dirty="0">
                <a:cs typeface="ＭＳ Ｐゴシック" pitchFamily="-84" charset="-128"/>
              </a:rPr>
              <a:t>difference of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μ</a:t>
            </a:r>
            <a:r>
              <a:rPr lang="en-US" baseline="-25000" dirty="0">
                <a:ea typeface="Arial" pitchFamily="-84" charset="0"/>
                <a:cs typeface="Arial" pitchFamily="-84" charset="0"/>
              </a:rPr>
              <a:t>B</a:t>
            </a:r>
            <a:r>
              <a:rPr lang="en-US" i="1" dirty="0">
                <a:ea typeface="Arial" pitchFamily="-84" charset="0"/>
                <a:cs typeface="Arial" pitchFamily="-84" charset="0"/>
              </a:rPr>
              <a:t>B </a:t>
            </a:r>
            <a:r>
              <a:rPr lang="el-GR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i="1" dirty="0">
                <a:ea typeface="Arial" pitchFamily="-84" charset="0"/>
                <a:cs typeface="Arial" pitchFamily="-84" charset="0"/>
              </a:rPr>
              <a:t>m</a:t>
            </a:r>
            <a:r>
              <a:rPr lang="el-GR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.</a:t>
            </a: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So split is into a total of 2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dirty="0" smtClean="0">
                <a:cs typeface="ＭＳ Ｐゴシック" pitchFamily="-84" charset="-128"/>
              </a:rPr>
              <a:t>+1 energy states</a:t>
            </a:r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  <a:p>
            <a:pPr eaLnBrk="1" hangingPunct="1"/>
            <a:endParaRPr lang="en-US" dirty="0">
              <a:cs typeface="ＭＳ Ｐゴシック" pitchFamily="-84" charset="-128"/>
            </a:endParaRPr>
          </a:p>
        </p:txBody>
      </p:sp>
      <p:graphicFrame>
        <p:nvGraphicFramePr>
          <p:cNvPr id="174133" name="Group 5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6790014"/>
              </p:ext>
            </p:extLst>
          </p:nvPr>
        </p:nvGraphicFramePr>
        <p:xfrm>
          <a:off x="990600" y="3886200"/>
          <a:ext cx="1981200" cy="1676400"/>
        </p:xfrm>
        <a:graphic>
          <a:graphicData uri="http://schemas.openxmlformats.org/drawingml/2006/table">
            <a:tbl>
              <a:tblPr/>
              <a:tblGrid>
                <a:gridCol w="613229"/>
                <a:gridCol w="1367971"/>
              </a:tblGrid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m</a:t>
                      </a:r>
                      <a:r>
                        <a:rPr kumimoji="0" lang="en-US" sz="15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ヒラギノ角ゴ Pro W3" pitchFamily="-84" charset="-128"/>
                          <a:cs typeface="ヒラギノ角ゴ Pro W3" pitchFamily="-84" charset="-128"/>
                        </a:rPr>
                        <a:t>ℓ</a:t>
                      </a:r>
                      <a:endParaRPr kumimoji="0" lang="en-US" sz="15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Energy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+ </a:t>
                      </a:r>
                      <a:r>
                        <a:rPr kumimoji="0" lang="el-GR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endParaRPr kumimoji="0" lang="el-GR" sz="15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84" charset="0"/>
                        <a:ea typeface="Arial" pitchFamily="-84" charset="0"/>
                        <a:cs typeface="Arial" pitchFamily="-84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1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-84" charset="2"/>
                        <a:buNone/>
                        <a:tabLst/>
                      </a:pP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E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0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Lucida Grande" pitchFamily="-84" charset="0"/>
                          <a:cs typeface="Lucida Grande" pitchFamily="-84" charset="0"/>
                        </a:rPr>
                        <a:t>−</a:t>
                      </a: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ＭＳ Ｐゴシック" pitchFamily="-84" charset="-128"/>
                          <a:cs typeface="ＭＳ Ｐゴシック" pitchFamily="-84" charset="-128"/>
                        </a:rPr>
                        <a:t> </a:t>
                      </a:r>
                      <a:r>
                        <a:rPr kumimoji="0" lang="el-GR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Grande" pitchFamily="-84" charset="0"/>
                          <a:ea typeface="Arial" pitchFamily="-84" charset="0"/>
                          <a:cs typeface="Arial" pitchFamily="-84" charset="0"/>
                        </a:rPr>
                        <a:t>μ</a:t>
                      </a:r>
                      <a:r>
                        <a:rPr kumimoji="0" lang="en-US" sz="1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  <a:r>
                        <a:rPr kumimoji="0" 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84" charset="0"/>
                          <a:ea typeface="Arial" pitchFamily="-84" charset="0"/>
                          <a:cs typeface="Arial" pitchFamily="-84" charset="0"/>
                        </a:rPr>
                        <a:t>B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00C52-892A-734C-9735-DFA415D8DA4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735098"/>
              </p:ext>
            </p:extLst>
          </p:nvPr>
        </p:nvGraphicFramePr>
        <p:xfrm>
          <a:off x="2133600" y="1774825"/>
          <a:ext cx="112395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0" name="Equation" r:id="rId4" imgW="317500" imgH="203200" progId="Equation.DSMT4">
                  <p:embed/>
                </p:oleObj>
              </mc:Choice>
              <mc:Fallback>
                <p:oleObj name="Equation" r:id="rId4" imgW="31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3600" y="1774825"/>
                        <a:ext cx="1123950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846878"/>
              </p:ext>
            </p:extLst>
          </p:nvPr>
        </p:nvGraphicFramePr>
        <p:xfrm>
          <a:off x="3124200" y="1752600"/>
          <a:ext cx="17557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1" name="Equation" r:id="rId6" imgW="495300" imgH="215900" progId="Equation.DSMT4">
                  <p:embed/>
                </p:oleObj>
              </mc:Choice>
              <mc:Fallback>
                <p:oleObj name="Equation" r:id="rId6" imgW="4953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24200" y="1752600"/>
                        <a:ext cx="175577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890721"/>
              </p:ext>
            </p:extLst>
          </p:nvPr>
        </p:nvGraphicFramePr>
        <p:xfrm>
          <a:off x="4846637" y="17526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2" name="Equation" r:id="rId8" imgW="546100" imgH="203200" progId="Equation.DSMT4">
                  <p:embed/>
                </p:oleObj>
              </mc:Choice>
              <mc:Fallback>
                <p:oleObj name="Equation" r:id="rId8" imgW="546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6637" y="1752600"/>
                        <a:ext cx="1935163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5867400" y="3733800"/>
            <a:ext cx="2667000" cy="1981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86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17510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19200"/>
            <a:ext cx="3276600" cy="457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1s to 2p</a:t>
            </a:r>
          </a:p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A transition from 2</a:t>
            </a:r>
            <a:r>
              <a:rPr lang="en-US" sz="4000" i="1" dirty="0" smtClean="0">
                <a:cs typeface="ＭＳ Ｐゴシック" pitchFamily="-84" charset="-128"/>
              </a:rPr>
              <a:t>p</a:t>
            </a:r>
            <a:r>
              <a:rPr lang="en-US" sz="4000" dirty="0" smtClean="0">
                <a:cs typeface="ＭＳ Ｐゴシック" pitchFamily="-84" charset="-128"/>
              </a:rPr>
              <a:t> to 1</a:t>
            </a:r>
            <a:r>
              <a:rPr lang="en-US" sz="4000" i="1" dirty="0" smtClean="0">
                <a:cs typeface="ＭＳ Ｐゴシック" pitchFamily="-84" charset="-128"/>
              </a:rPr>
              <a:t>s</a:t>
            </a:r>
            <a:endParaRPr lang="en-US" sz="4000" dirty="0" smtClean="0">
              <a:cs typeface="ＭＳ Ｐゴシック" pitchFamily="-84" charset="-128"/>
            </a:endParaRPr>
          </a:p>
        </p:txBody>
      </p:sp>
      <p:pic>
        <p:nvPicPr>
          <p:cNvPr id="3789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9906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629400" y="914400"/>
            <a:ext cx="22098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78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5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5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build="p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533400"/>
            <a:ext cx="8458200" cy="5410200"/>
          </a:xfrm>
        </p:spPr>
        <p:txBody>
          <a:bodyPr/>
          <a:lstStyle/>
          <a:p>
            <a:pPr eaLnBrk="1" hangingPunct="1"/>
            <a:r>
              <a:rPr lang="en-US" sz="2400" dirty="0">
                <a:cs typeface="ＭＳ Ｐゴシック" pitchFamily="-84" charset="-128"/>
              </a:rPr>
              <a:t>An atomic beam of particles in the 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= 1 state pass through a magnetic field along the </a:t>
            </a:r>
            <a:r>
              <a:rPr lang="en-US" sz="2400" i="1" dirty="0">
                <a:cs typeface="ＭＳ Ｐゴシック" pitchFamily="-84" charset="-128"/>
              </a:rPr>
              <a:t>z</a:t>
            </a:r>
            <a:r>
              <a:rPr lang="en-US" sz="2400" dirty="0">
                <a:cs typeface="ＭＳ Ｐゴシック" pitchFamily="-84" charset="-128"/>
              </a:rPr>
              <a:t> direction</a:t>
            </a:r>
            <a:r>
              <a:rPr lang="en-US" sz="2400" dirty="0" smtClean="0">
                <a:cs typeface="ＭＳ Ｐゴシック" pitchFamily="-84" charset="-128"/>
              </a:rPr>
              <a:t>. (Stern-</a:t>
            </a:r>
            <a:r>
              <a:rPr lang="en-US" sz="2400" dirty="0" err="1" smtClean="0">
                <a:cs typeface="ＭＳ Ｐゴシック" pitchFamily="-84" charset="-128"/>
              </a:rPr>
              <a:t>Gerlach</a:t>
            </a:r>
            <a:r>
              <a:rPr lang="en-US" sz="2400" dirty="0" smtClean="0">
                <a:cs typeface="ＭＳ Ｐゴシック" pitchFamily="-84" charset="-128"/>
              </a:rPr>
              <a:t> experiment)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>
              <a:cs typeface="ＭＳ Ｐゴシック" pitchFamily="-84" charset="-128"/>
            </a:endParaRPr>
          </a:p>
          <a:p>
            <a:pPr eaLnBrk="1" hangingPunct="1"/>
            <a:endParaRPr lang="en-US" sz="24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400" dirty="0" smtClean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 </a:t>
            </a:r>
          </a:p>
          <a:p>
            <a:pPr eaLnBrk="1" hangingPunct="1">
              <a:spcBef>
                <a:spcPct val="80000"/>
              </a:spcBef>
            </a:pPr>
            <a:r>
              <a:rPr lang="en-US" sz="2400" dirty="0">
                <a:cs typeface="ＭＳ Ｐゴシック" pitchFamily="-84" charset="-128"/>
              </a:rPr>
              <a:t>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+1 </a:t>
            </a:r>
            <a:r>
              <a:rPr lang="en-US" sz="2400" dirty="0">
                <a:cs typeface="ＭＳ Ｐゴシック" pitchFamily="-84" charset="-128"/>
              </a:rPr>
              <a:t>state will be deflected down,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1</a:t>
            </a:r>
            <a:r>
              <a:rPr lang="en-US" sz="2400" dirty="0">
                <a:cs typeface="ＭＳ Ｐゴシック" pitchFamily="-84" charset="-128"/>
              </a:rPr>
              <a:t> state up, and the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</a:t>
            </a:r>
            <a:r>
              <a:rPr lang="en-US" sz="2400" dirty="0">
                <a:cs typeface="ＭＳ Ｐゴシック" pitchFamily="-84" charset="-128"/>
              </a:rPr>
              <a:t> state will be </a:t>
            </a:r>
            <a:r>
              <a:rPr lang="en-US" sz="2400" dirty="0" err="1">
                <a:cs typeface="ＭＳ Ｐゴシック" pitchFamily="-84" charset="-128"/>
              </a:rPr>
              <a:t>undeflected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  <a:r>
              <a:rPr lang="en-US" sz="2400" dirty="0" smtClean="0">
                <a:cs typeface="ＭＳ Ｐゴシック" pitchFamily="-84" charset="-128"/>
                <a:sym typeface="Wingdings"/>
              </a:rPr>
              <a:t> saw only 2 with silver atoms</a:t>
            </a:r>
            <a:endParaRPr lang="en-US" sz="2400" dirty="0">
              <a:cs typeface="ＭＳ Ｐゴシック" pitchFamily="-84" charset="-128"/>
            </a:endParaRPr>
          </a:p>
          <a:p>
            <a:pPr eaLnBrk="1" hangingPunct="1"/>
            <a:r>
              <a:rPr lang="en-US" sz="2400" dirty="0">
                <a:cs typeface="ＭＳ Ｐゴシック" pitchFamily="-84" charset="-128"/>
              </a:rPr>
              <a:t>If the space quantization were due to the magnetic quantum number </a:t>
            </a:r>
            <a:r>
              <a:rPr lang="en-US" sz="2400" i="1" dirty="0">
                <a:cs typeface="ＭＳ Ｐゴシック" pitchFamily="-84" charset="-128"/>
              </a:rPr>
              <a:t>m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cs typeface="ＭＳ Ｐゴシック" pitchFamily="-84" charset="-128"/>
              </a:rPr>
              <a:t>, t</a:t>
            </a:r>
            <a:r>
              <a:rPr lang="en-US" sz="2400" dirty="0" smtClean="0">
                <a:cs typeface="ＭＳ Ｐゴシック" pitchFamily="-84" charset="-128"/>
              </a:rPr>
              <a:t>he number of </a:t>
            </a:r>
            <a:r>
              <a:rPr lang="en-US" sz="2400" i="1" dirty="0" smtClean="0">
                <a:cs typeface="ＭＳ Ｐゴシック" pitchFamily="-84" charset="-128"/>
              </a:rPr>
              <a:t>m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 smtClean="0">
                <a:cs typeface="ＭＳ Ｐゴシック" pitchFamily="-84" charset="-128"/>
              </a:rPr>
              <a:t> </a:t>
            </a:r>
            <a:r>
              <a:rPr lang="en-US" sz="2400" dirty="0">
                <a:cs typeface="ＭＳ Ｐゴシック" pitchFamily="-84" charset="-128"/>
              </a:rPr>
              <a:t>states is always odd </a:t>
            </a:r>
            <a:r>
              <a:rPr lang="en-US" sz="2400" dirty="0" smtClean="0">
                <a:cs typeface="ＭＳ Ｐゴシック" pitchFamily="-84" charset="-128"/>
              </a:rPr>
              <a:t>at (</a:t>
            </a:r>
            <a:r>
              <a:rPr lang="en-US" sz="2400" dirty="0">
                <a:cs typeface="ＭＳ Ｐゴシック" pitchFamily="-84" charset="-128"/>
              </a:rPr>
              <a:t>2</a:t>
            </a:r>
            <a:r>
              <a:rPr lang="en-US" sz="24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400" dirty="0">
                <a:cs typeface="ＭＳ Ｐゴシック" pitchFamily="-84" charset="-128"/>
              </a:rPr>
              <a:t>+ 1) and should have produced an odd number of lines</a:t>
            </a:r>
            <a:r>
              <a:rPr lang="en-US" sz="2400" dirty="0" smtClean="0">
                <a:cs typeface="ＭＳ Ｐゴシック" pitchFamily="-84" charset="-128"/>
              </a:rPr>
              <a:t>.</a:t>
            </a:r>
            <a:endParaRPr lang="en-US" sz="2400" dirty="0">
              <a:cs typeface="ＭＳ Ｐゴシック" pitchFamily="-84" charset="-128"/>
            </a:endParaRPr>
          </a:p>
        </p:txBody>
      </p:sp>
      <p:pic>
        <p:nvPicPr>
          <p:cNvPr id="38915" name="Picture 6" descr="0708"/>
          <p:cNvPicPr>
            <a:picLocks noChangeAspect="1" noChangeArrowheads="1"/>
          </p:cNvPicPr>
          <p:nvPr/>
        </p:nvPicPr>
        <p:blipFill>
          <a:blip r:embed="rId3"/>
          <a:srcRect b="8046"/>
          <a:stretch>
            <a:fillRect/>
          </a:stretch>
        </p:blipFill>
        <p:spPr bwMode="auto">
          <a:xfrm>
            <a:off x="2025650" y="1295400"/>
            <a:ext cx="50911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Normal Zeeman Effect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633073"/>
              </p:ext>
            </p:extLst>
          </p:nvPr>
        </p:nvGraphicFramePr>
        <p:xfrm>
          <a:off x="914400" y="3124200"/>
          <a:ext cx="1779588" cy="56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87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400" y="3124200"/>
                        <a:ext cx="1779588" cy="56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436742"/>
              </p:ext>
            </p:extLst>
          </p:nvPr>
        </p:nvGraphicFramePr>
        <p:xfrm>
          <a:off x="914400" y="3733800"/>
          <a:ext cx="2921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88" name="Equation" r:id="rId6" imgW="1104900" imgH="241300" progId="Equation.DSMT4">
                  <p:embed/>
                </p:oleObj>
              </mc:Choice>
              <mc:Fallback>
                <p:oleObj name="Equation" r:id="rId6" imgW="11049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3733800"/>
                        <a:ext cx="29210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745009"/>
              </p:ext>
            </p:extLst>
          </p:nvPr>
        </p:nvGraphicFramePr>
        <p:xfrm>
          <a:off x="3810000" y="3733800"/>
          <a:ext cx="18129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89" name="Equation" r:id="rId8" imgW="685800" imgH="241300" progId="Equation.DSMT4">
                  <p:embed/>
                </p:oleObj>
              </mc:Choice>
              <mc:Fallback>
                <p:oleObj name="Equation" r:id="rId8" imgW="6858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10000" y="3733800"/>
                        <a:ext cx="1812925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70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9154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dirty="0" smtClean="0"/>
              <a:t>Research paper deadline is Monday, Apr. 28</a:t>
            </a:r>
          </a:p>
          <a:p>
            <a:pPr eaLnBrk="1" hangingPunct="1">
              <a:spcBef>
                <a:spcPts val="168"/>
              </a:spcBef>
            </a:pPr>
            <a:r>
              <a:rPr lang="en-US" dirty="0" smtClean="0"/>
              <a:t>Research </a:t>
            </a:r>
            <a:r>
              <a:rPr lang="en-US" smtClean="0"/>
              <a:t>presentation file deadline </a:t>
            </a:r>
            <a:r>
              <a:rPr lang="en-US" dirty="0" smtClean="0"/>
              <a:t>is Sunday, Apr. 27</a:t>
            </a:r>
          </a:p>
          <a:p>
            <a:pPr eaLnBrk="1" hangingPunct="1">
              <a:spcBef>
                <a:spcPts val="168"/>
              </a:spcBef>
            </a:pPr>
            <a:r>
              <a:rPr lang="en-US" dirty="0" smtClean="0"/>
              <a:t>Reminder: Homework #5</a:t>
            </a:r>
            <a:endParaRPr lang="en-US" sz="2800" dirty="0"/>
          </a:p>
          <a:p>
            <a:pPr lvl="1" eaLnBrk="1" hangingPunct="1">
              <a:spcBef>
                <a:spcPts val="168"/>
              </a:spcBef>
            </a:pPr>
            <a:r>
              <a:rPr lang="en-US" dirty="0"/>
              <a:t>CH6 end of chapter problems: 34, 39, 46, 62 and 65</a:t>
            </a:r>
          </a:p>
          <a:p>
            <a:pPr lvl="1" eaLnBrk="1" hangingPunct="1">
              <a:spcBef>
                <a:spcPts val="168"/>
              </a:spcBef>
            </a:pPr>
            <a:r>
              <a:rPr lang="en-US" dirty="0" smtClean="0"/>
              <a:t>Due Wednesday, Apr. 16</a:t>
            </a:r>
          </a:p>
          <a:p>
            <a:pPr eaLnBrk="1" hangingPunct="1"/>
            <a:r>
              <a:rPr lang="en-US" dirty="0"/>
              <a:t>Homework </a:t>
            </a:r>
            <a:r>
              <a:rPr lang="en-US" dirty="0" smtClean="0"/>
              <a:t>#6</a:t>
            </a:r>
            <a:endParaRPr lang="en-US" dirty="0"/>
          </a:p>
          <a:p>
            <a:pPr lvl="1" eaLnBrk="1" hangingPunct="1"/>
            <a:r>
              <a:rPr lang="en-US" dirty="0"/>
              <a:t>CH7 end of chapter problems: 7, 8, 9, 12, 17 and 29</a:t>
            </a:r>
          </a:p>
          <a:p>
            <a:pPr lvl="1" eaLnBrk="1" hangingPunct="1"/>
            <a:r>
              <a:rPr lang="en-US" dirty="0"/>
              <a:t>Due on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Apr. 23, </a:t>
            </a:r>
            <a:r>
              <a:rPr lang="en-US" dirty="0"/>
              <a:t>in class </a:t>
            </a:r>
          </a:p>
          <a:p>
            <a:pPr eaLnBrk="1" hangingPunct="1"/>
            <a:r>
              <a:rPr lang="en-US" dirty="0"/>
              <a:t>Quiz number 4</a:t>
            </a:r>
          </a:p>
          <a:p>
            <a:pPr lvl="1" eaLnBrk="1" hangingPunct="1"/>
            <a:r>
              <a:rPr lang="en-US" dirty="0"/>
              <a:t>At the beginning of the class </a:t>
            </a:r>
            <a:r>
              <a:rPr lang="en-US" dirty="0" smtClean="0"/>
              <a:t>Wednesday</a:t>
            </a:r>
            <a:r>
              <a:rPr lang="en-US" dirty="0"/>
              <a:t>, </a:t>
            </a:r>
            <a:r>
              <a:rPr lang="en-US" dirty="0" smtClean="0"/>
              <a:t>Apr. 23</a:t>
            </a:r>
            <a:endParaRPr lang="en-US" dirty="0"/>
          </a:p>
          <a:p>
            <a:pPr lvl="1" eaLnBrk="1" hangingPunct="1"/>
            <a:r>
              <a:rPr lang="en-US" dirty="0"/>
              <a:t>Covers </a:t>
            </a:r>
            <a:r>
              <a:rPr lang="en-US" dirty="0" smtClean="0"/>
              <a:t>up to what we </a:t>
            </a:r>
            <a:r>
              <a:rPr lang="en-US" dirty="0"/>
              <a:t>finish </a:t>
            </a:r>
            <a:r>
              <a:rPr lang="en-US" dirty="0" smtClean="0"/>
              <a:t>Monday, Apr.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Intrinsic Spin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458200" cy="5257800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1920, to explain spectral line splitting of Stern-</a:t>
            </a:r>
            <a:r>
              <a:rPr lang="en-US" sz="2400" dirty="0" err="1" smtClean="0">
                <a:cs typeface="+mn-cs"/>
              </a:rPr>
              <a:t>Gerlach</a:t>
            </a:r>
            <a:r>
              <a:rPr lang="en-US" sz="2400" dirty="0" smtClean="0">
                <a:cs typeface="+mn-cs"/>
              </a:rPr>
              <a:t> experiment, Wolfgang Pauli proposed the forth quantum number assigned to electrons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1925, Samuel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George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in Holland proposed that </a:t>
            </a:r>
            <a:r>
              <a:rPr lang="en-US" sz="2400" i="1" dirty="0" smtClean="0">
                <a:cs typeface="+mn-cs"/>
              </a:rPr>
              <a:t>the </a:t>
            </a:r>
            <a:r>
              <a:rPr lang="en-US" sz="2400" b="1" i="1" u="sng" dirty="0" smtClean="0">
                <a:solidFill>
                  <a:srgbClr val="800000"/>
                </a:solidFill>
                <a:cs typeface="+mn-cs"/>
              </a:rPr>
              <a:t>electron must have an intrinsic angular momentum</a:t>
            </a:r>
            <a:r>
              <a:rPr lang="en-US" sz="2400" b="1" u="sng" dirty="0" smtClean="0">
                <a:solidFill>
                  <a:srgbClr val="800000"/>
                </a:solidFill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and therefore a magnetic moment.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Paul </a:t>
            </a:r>
            <a:r>
              <a:rPr lang="en-US" sz="2400" dirty="0" err="1" smtClean="0">
                <a:cs typeface="+mn-cs"/>
              </a:rPr>
              <a:t>Ehrenfest</a:t>
            </a:r>
            <a:r>
              <a:rPr lang="en-US" sz="2400" dirty="0" smtClean="0">
                <a:cs typeface="+mn-cs"/>
              </a:rPr>
              <a:t> showed that the surface of the spinning electron should be moving faster than the speed of light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 smtClean="0">
                <a:cs typeface="+mn-cs"/>
              </a:rPr>
              <a:t>to obtain the needed angular momentum!!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order to explain experimental data, </a:t>
            </a:r>
            <a:r>
              <a:rPr lang="en-US" sz="2400" dirty="0" err="1" smtClean="0">
                <a:cs typeface="+mn-cs"/>
              </a:rPr>
              <a:t>Goudsmit</a:t>
            </a:r>
            <a:r>
              <a:rPr lang="en-US" sz="2400" dirty="0" smtClean="0">
                <a:cs typeface="+mn-cs"/>
              </a:rPr>
              <a:t> and </a:t>
            </a:r>
            <a:r>
              <a:rPr lang="en-US" sz="2400" dirty="0" err="1" smtClean="0">
                <a:cs typeface="+mn-cs"/>
              </a:rPr>
              <a:t>Uhlenbeck</a:t>
            </a:r>
            <a:r>
              <a:rPr lang="en-US" sz="2400" dirty="0" smtClean="0">
                <a:cs typeface="+mn-cs"/>
              </a:rPr>
              <a:t> proposed that the electron must have an </a:t>
            </a:r>
            <a:r>
              <a:rPr lang="en-US" sz="2400" b="1" dirty="0" smtClean="0">
                <a:cs typeface="+mn-cs"/>
              </a:rPr>
              <a:t>intrinsic spin quantum number</a:t>
            </a:r>
            <a:r>
              <a:rPr lang="en-US" sz="2400" dirty="0" smtClean="0">
                <a:cs typeface="+mn-cs"/>
              </a:rPr>
              <a:t> </a:t>
            </a:r>
            <a:r>
              <a:rPr lang="en-US" sz="2400" i="1" dirty="0" err="1" smtClean="0">
                <a:cs typeface="+mn-cs"/>
              </a:rPr>
              <a:t>s</a:t>
            </a:r>
            <a:r>
              <a:rPr lang="en-US" sz="2400" dirty="0" smtClean="0">
                <a:cs typeface="+mn-cs"/>
              </a:rPr>
              <a:t> = ½.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62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05800" cy="5410200"/>
          </a:xfrm>
        </p:spPr>
        <p:txBody>
          <a:bodyPr/>
          <a:lstStyle/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 in the classical limit.  (15 points)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Apr.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1, 2014</a:t>
            </a:r>
          </a:p>
          <a:p>
            <a:pPr marL="571500" indent="-571500" algn="l" eaLnBrk="1" hangingPunct="1">
              <a:buFont typeface="Arial"/>
              <a:buChar char="•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571500" indent="-571500" algn="l" eaLnBrk="1" hangingPunct="1">
              <a:buFont typeface="Arial"/>
              <a:buChar char="•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7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Quantum Numbers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533400"/>
            <a:ext cx="82296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full solution of the radial equation requires an introduction of a quantum number, </a:t>
            </a:r>
            <a:r>
              <a:rPr lang="en-US" sz="2800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, which is a non-zero positive integer.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three quantum numbers: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/>
              <a:t>n</a:t>
            </a:r>
            <a:r>
              <a:rPr lang="en-US" sz="2400" dirty="0"/>
              <a:t>	Principal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	Orbital angular momentum quantum number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	Magnetic quantum number</a:t>
            </a:r>
          </a:p>
          <a:p>
            <a:pPr eaLnBrk="1" hangingPunct="1">
              <a:spcBef>
                <a:spcPts val="0"/>
              </a:spcBef>
              <a:tabLst>
                <a:tab pos="520700" algn="l"/>
                <a:tab pos="1492250" algn="l"/>
              </a:tabLst>
            </a:pPr>
            <a:r>
              <a:rPr lang="en-US" sz="2800" dirty="0">
                <a:cs typeface="ＭＳ Ｐゴシック" pitchFamily="-84" charset="-128"/>
              </a:rPr>
              <a:t>The boundary </a:t>
            </a:r>
            <a:r>
              <a:rPr lang="en-US" sz="2800" dirty="0" smtClean="0">
                <a:cs typeface="ＭＳ Ｐゴシック" pitchFamily="-84" charset="-128"/>
              </a:rPr>
              <a:t>conditions put restrictions on these</a:t>
            </a: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= </a:t>
            </a:r>
            <a:r>
              <a:rPr lang="en-US" sz="2400" dirty="0"/>
              <a:t>1, 2, 3, 4, . . .</a:t>
            </a:r>
            <a:r>
              <a:rPr lang="en-US" sz="2400" dirty="0" smtClean="0"/>
              <a:t> 				(</a:t>
            </a:r>
            <a:r>
              <a:rPr lang="en-US" sz="2400" dirty="0" err="1" smtClean="0"/>
              <a:t>n</a:t>
            </a:r>
            <a:r>
              <a:rPr lang="en-US" sz="2400" dirty="0" smtClean="0"/>
              <a:t>&gt;0)	  Integer</a:t>
            </a:r>
            <a:endParaRPr lang="en-US" sz="2400" dirty="0"/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0, 1, 2, 3, . . . ,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n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− 1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		(ℓ &lt;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n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)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  Integer</a:t>
            </a:r>
            <a:endParaRPr lang="en-US" sz="2400" dirty="0">
              <a:ea typeface="Arial" pitchFamily="-84" charset="0"/>
              <a:cs typeface="Arial" pitchFamily="-84" charset="0"/>
            </a:endParaRPr>
          </a:p>
          <a:p>
            <a:pPr lvl="1" eaLnBrk="1" hangingPunct="1">
              <a:tabLst>
                <a:tab pos="520700" algn="l"/>
                <a:tab pos="1492250" algn="l"/>
              </a:tabLst>
            </a:pPr>
            <a:r>
              <a:rPr lang="en-US" sz="2400" i="1" dirty="0" err="1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−ℓ, −ℓ + 1, . . . , 0, 1, . . . , ℓ − 1, 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	(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|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4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400" dirty="0" smtClean="0">
                <a:ea typeface="Arial" pitchFamily="-84" charset="0"/>
                <a:cs typeface="Arial" pitchFamily="-84" charset="0"/>
              </a:rPr>
              <a:t>| ≤ ℓ) Integer</a:t>
            </a:r>
          </a:p>
          <a:p>
            <a:pPr eaLnBrk="1" hangingPunct="1">
              <a:tabLst>
                <a:tab pos="520700" algn="l"/>
                <a:tab pos="1492250" algn="l"/>
              </a:tabLst>
            </a:pPr>
            <a:r>
              <a:rPr lang="en-US" sz="2800" dirty="0" smtClean="0">
                <a:cs typeface="ＭＳ Ｐゴシック" pitchFamily="-84" charset="-128"/>
              </a:rPr>
              <a:t>The predicted energy level 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734661"/>
              </p:ext>
            </p:extLst>
          </p:nvPr>
        </p:nvGraphicFramePr>
        <p:xfrm>
          <a:off x="4724400" y="5308325"/>
          <a:ext cx="1427733" cy="8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95" name="Equation" r:id="rId3" imgW="647700" imgH="393700" progId="Equation.DSMT4">
                  <p:embed/>
                </p:oleObj>
              </mc:Choice>
              <mc:Fallback>
                <p:oleObj name="Equation" r:id="rId3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308325"/>
                        <a:ext cx="1427733" cy="863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255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800" dirty="0" smtClean="0">
                <a:cs typeface="ＭＳ Ｐゴシック" pitchFamily="-84" charset="-128"/>
              </a:rPr>
              <a:t>What are the possible quantum numbers for the state n=4 in atomic hydrogen?  How many degenerate states are there?</a:t>
            </a:r>
            <a:endParaRPr lang="en-US" sz="28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7.3: Quantum Numbers &amp; Degeneracy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7" name="Rectangle 35"/>
          <p:cNvSpPr txBox="1">
            <a:spLocks noChangeArrowheads="1"/>
          </p:cNvSpPr>
          <p:nvPr/>
        </p:nvSpPr>
        <p:spPr bwMode="auto">
          <a:xfrm>
            <a:off x="228600" y="1752600"/>
            <a:ext cx="853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n		</a:t>
            </a:r>
            <a:r>
              <a:rPr lang="en-US" sz="28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 smtClean="0">
                <a:cs typeface="Symbol" charset="2"/>
              </a:rPr>
              <a:t>	</a:t>
            </a:r>
            <a:r>
              <a:rPr lang="en-US" sz="2800" dirty="0">
                <a:cs typeface="Symbol" charset="2"/>
              </a:rPr>
              <a:t>	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ℓ</a:t>
            </a:r>
            <a:r>
              <a:rPr lang="en-US" sz="2800" dirty="0">
                <a:cs typeface="Symbol" charset="2"/>
              </a:rPr>
              <a:t>	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Symbol" charset="2"/>
              </a:rPr>
              <a:t>		4		0		0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1	       -1, 0, +1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2	  -2, -1, 0, +1, +2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>
                <a:cs typeface="Symbol" charset="2"/>
              </a:rPr>
              <a:t>	</a:t>
            </a:r>
            <a:r>
              <a:rPr lang="en-US" sz="2800" dirty="0" smtClean="0">
                <a:cs typeface="Symbol" charset="2"/>
              </a:rPr>
              <a:t>	4		3      -3, -2, -1, 0, +1, +2, +3</a:t>
            </a:r>
            <a:endParaRPr lang="en-US" sz="2800" dirty="0">
              <a:cs typeface="Symbol" charset="2"/>
            </a:endParaRPr>
          </a:p>
        </p:txBody>
      </p:sp>
      <p:sp>
        <p:nvSpPr>
          <p:cNvPr id="18" name="Rectangle 35"/>
          <p:cNvSpPr txBox="1">
            <a:spLocks noChangeArrowheads="1"/>
          </p:cNvSpPr>
          <p:nvPr/>
        </p:nvSpPr>
        <p:spPr bwMode="auto">
          <a:xfrm>
            <a:off x="228600" y="419100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The energy of a atomic hydrogen state is determined only by the primary quantum number, thus, all these quantum states, 1+3+5+7 = 16, are in the same energy state. </a:t>
            </a:r>
            <a:endParaRPr lang="en-US" sz="2800" dirty="0">
              <a:cs typeface="Symbol" charset="2"/>
            </a:endParaRPr>
          </a:p>
        </p:txBody>
      </p:sp>
      <p:sp>
        <p:nvSpPr>
          <p:cNvPr id="19" name="Rectangle 35"/>
          <p:cNvSpPr txBox="1">
            <a:spLocks noChangeArrowheads="1"/>
          </p:cNvSpPr>
          <p:nvPr/>
        </p:nvSpPr>
        <p:spPr bwMode="auto">
          <a:xfrm>
            <a:off x="228600" y="54864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sz="2800" dirty="0" smtClean="0">
                <a:cs typeface="ＭＳ Ｐゴシック" pitchFamily="-84" charset="-128"/>
              </a:rPr>
              <a:t>Thus, there are 16 degenerate states for the state n=4.</a:t>
            </a:r>
            <a:endParaRPr lang="en-US" sz="2800" dirty="0"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73128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17" grpId="0" build="p"/>
      <p:bldP spid="18" grpId="0" build="p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Hydrogen Atom Radial Wave Functions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762000"/>
            <a:ext cx="8226425" cy="5638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The radial solution is specified by the values of </a:t>
            </a:r>
            <a:r>
              <a:rPr lang="en-US" sz="2800" i="1" dirty="0" err="1" smtClean="0">
                <a:cs typeface="ＭＳ Ｐゴシック" pitchFamily="-84" charset="-128"/>
              </a:rPr>
              <a:t>n</a:t>
            </a:r>
            <a:r>
              <a:rPr lang="en-US" sz="2800" dirty="0" smtClean="0">
                <a:cs typeface="ＭＳ Ｐゴシック" pitchFamily="-84" charset="-128"/>
              </a:rPr>
              <a:t> and ℓ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First </a:t>
            </a:r>
            <a:r>
              <a:rPr lang="en-US" sz="2800" dirty="0">
                <a:cs typeface="ＭＳ Ｐゴシック" pitchFamily="-84" charset="-128"/>
              </a:rPr>
              <a:t>few radial wave functions </a:t>
            </a:r>
            <a:r>
              <a:rPr lang="en-US" sz="2800" i="1" dirty="0" err="1">
                <a:cs typeface="ＭＳ Ｐゴシック" pitchFamily="-84" charset="-128"/>
              </a:rPr>
              <a:t>R</a:t>
            </a:r>
            <a:r>
              <a:rPr lang="en-US" sz="2800" i="1" baseline="-25000" dirty="0" err="1">
                <a:cs typeface="ＭＳ Ｐゴシック" pitchFamily="-84" charset="-128"/>
              </a:rPr>
              <a:t>n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800" baseline="-25000" dirty="0">
              <a:ea typeface="Arial" pitchFamily="-84" charset="0"/>
              <a:cs typeface="Arial" pitchFamily="-84" charset="0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245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1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Solution of the Angular and </a:t>
            </a:r>
            <a:r>
              <a:rPr lang="en-US" sz="4800" dirty="0" err="1" smtClean="0">
                <a:cs typeface="+mj-cs"/>
              </a:rPr>
              <a:t>Azimuthal</a:t>
            </a:r>
            <a:r>
              <a:rPr lang="en-US" sz="4800" dirty="0" smtClean="0">
                <a:cs typeface="+mj-cs"/>
              </a:rPr>
              <a:t> Equations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529638" cy="4344987"/>
          </a:xfrm>
        </p:spPr>
        <p:txBody>
          <a:bodyPr/>
          <a:lstStyle/>
          <a:p>
            <a:pPr eaLnBrk="1" hangingPunct="1"/>
            <a:r>
              <a:rPr lang="en-US" sz="3600" dirty="0" smtClean="0">
                <a:cs typeface="ＭＳ Ｐゴシック" pitchFamily="-84" charset="-128"/>
              </a:rPr>
              <a:t>Solutions of the azimuthal eq. are         or 	</a:t>
            </a: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Solutions to the angular and </a:t>
            </a:r>
            <a:r>
              <a:rPr lang="en-US" sz="3600" dirty="0" err="1">
                <a:cs typeface="ＭＳ Ｐゴシック" pitchFamily="-84" charset="-128"/>
              </a:rPr>
              <a:t>azimuthal</a:t>
            </a:r>
            <a:r>
              <a:rPr lang="en-US" sz="3600" dirty="0">
                <a:cs typeface="ＭＳ Ｐゴシック" pitchFamily="-84" charset="-128"/>
              </a:rPr>
              <a:t> equations are linked because both have </a:t>
            </a:r>
            <a:r>
              <a:rPr lang="en-US" sz="3600" i="1" dirty="0" err="1">
                <a:cs typeface="ＭＳ Ｐゴシック" pitchFamily="-84" charset="-128"/>
              </a:rPr>
              <a:t>m</a:t>
            </a:r>
            <a:r>
              <a:rPr lang="en-US" sz="36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3600" dirty="0">
              <a:cs typeface="ＭＳ Ｐゴシック" pitchFamily="-84" charset="-128"/>
            </a:endParaRPr>
          </a:p>
          <a:p>
            <a:pPr eaLnBrk="1" hangingPunct="1"/>
            <a:r>
              <a:rPr lang="en-US" sz="3600" dirty="0">
                <a:cs typeface="ＭＳ Ｐゴシック" pitchFamily="-84" charset="-128"/>
              </a:rPr>
              <a:t>Group these solutions together into functions</a:t>
            </a:r>
            <a:endParaRPr lang="en-US" sz="3600" b="1" dirty="0">
              <a:solidFill>
                <a:srgbClr val="000000"/>
              </a:solidFill>
              <a:cs typeface="ＭＳ Ｐゴシック" pitchFamily="-84" charset="-128"/>
            </a:endParaRPr>
          </a:p>
        </p:txBody>
      </p:sp>
      <p:sp>
        <p:nvSpPr>
          <p:cNvPr id="161810" name="Rectangle 18"/>
          <p:cNvSpPr>
            <a:spLocks noChangeArrowheads="1"/>
          </p:cNvSpPr>
          <p:nvPr/>
        </p:nvSpPr>
        <p:spPr bwMode="auto">
          <a:xfrm>
            <a:off x="4419600" y="5029200"/>
            <a:ext cx="3999412" cy="58477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---- 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ＭＳ Ｐゴシック" charset="0"/>
                <a:cs typeface="+mn-cs"/>
              </a:rPr>
              <a:t>spherical harmonics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828800" y="4114799"/>
          <a:ext cx="4572000" cy="84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02" name="Equation" r:id="rId3" imgW="1231900" imgH="228600" progId="Equation.DSMT4">
                  <p:embed/>
                </p:oleObj>
              </mc:Choice>
              <mc:Fallback>
                <p:oleObj name="Equation" r:id="rId3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14799"/>
                        <a:ext cx="4572000" cy="8456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971068"/>
              </p:ext>
            </p:extLst>
          </p:nvPr>
        </p:nvGraphicFramePr>
        <p:xfrm>
          <a:off x="6515100" y="1524000"/>
          <a:ext cx="7239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03" name="Equation" r:id="rId5" imgW="279400" imgH="190500" progId="Equation.DSMT4">
                  <p:embed/>
                </p:oleObj>
              </mc:Choice>
              <mc:Fallback>
                <p:oleObj name="Equation" r:id="rId5" imgW="279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100" y="1524000"/>
                        <a:ext cx="7239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6628"/>
              </p:ext>
            </p:extLst>
          </p:nvPr>
        </p:nvGraphicFramePr>
        <p:xfrm>
          <a:off x="7848600" y="1524000"/>
          <a:ext cx="8874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04" name="Equation" r:id="rId7" imgW="342900" imgH="190500" progId="Equation.DSMT4">
                  <p:embed/>
                </p:oleObj>
              </mc:Choice>
              <mc:Fallback>
                <p:oleObj name="Equation" r:id="rId7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1524000"/>
                        <a:ext cx="8874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909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1618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Normalized Spherical Harmonics</a:t>
            </a:r>
          </a:p>
        </p:txBody>
      </p:sp>
      <p:pic>
        <p:nvPicPr>
          <p:cNvPr id="2662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762000"/>
            <a:ext cx="6553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F9CF5-C078-EB47-929F-B0A3FA3F95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8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8534400" cy="9144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400" dirty="0" smtClean="0">
                <a:cs typeface="ＭＳ Ｐゴシック" pitchFamily="-84" charset="-128"/>
              </a:rPr>
              <a:t>Show that the spherical harmonic function Y11(</a:t>
            </a:r>
            <a:r>
              <a:rPr lang="en-US" sz="2400" dirty="0">
                <a:latin typeface="Symbol" charset="2"/>
                <a:cs typeface="ＭＳ Ｐゴシック" pitchFamily="-84" charset="-128"/>
                <a:sym typeface="Symbol"/>
              </a:rPr>
              <a:t></a:t>
            </a:r>
            <a:r>
              <a:rPr lang="en-US" sz="2400" dirty="0" smtClean="0">
                <a:latin typeface="Symbol" charset="2"/>
                <a:cs typeface="Symbol" charset="2"/>
              </a:rPr>
              <a:t>,</a:t>
            </a:r>
            <a:r>
              <a:rPr lang="en-US" sz="2400" dirty="0" smtClean="0">
                <a:latin typeface="Symbol" charset="2"/>
                <a:cs typeface="Symbol" charset="2"/>
                <a:sym typeface="Symbol"/>
              </a:rPr>
              <a:t></a:t>
            </a:r>
            <a:r>
              <a:rPr lang="en-US" sz="2400" dirty="0" smtClean="0">
                <a:cs typeface="ＭＳ Ｐゴシック" pitchFamily="-84" charset="-128"/>
              </a:rPr>
              <a:t>) satisfies the angular Schrodinger equation. </a:t>
            </a:r>
            <a:endParaRPr lang="en-US" sz="2400" dirty="0">
              <a:cs typeface="Symbol" charset="2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Ex 7.1: Spherical Harmonic Function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Apr. 16,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5304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74397"/>
              </p:ext>
            </p:extLst>
          </p:nvPr>
        </p:nvGraphicFramePr>
        <p:xfrm>
          <a:off x="468312" y="1516062"/>
          <a:ext cx="3417888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4" name="Equation" r:id="rId3" imgW="1790700" imgH="444500" progId="Equation.DSMT4">
                  <p:embed/>
                </p:oleObj>
              </mc:Choice>
              <mc:Fallback>
                <p:oleObj name="Equation" r:id="rId3" imgW="1790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1516062"/>
                        <a:ext cx="3417888" cy="846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86649"/>
              </p:ext>
            </p:extLst>
          </p:nvPr>
        </p:nvGraphicFramePr>
        <p:xfrm>
          <a:off x="304800" y="2286000"/>
          <a:ext cx="842391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5" name="Equation" r:id="rId5" imgW="4521200" imgH="203200" progId="Equation.DSMT4">
                  <p:embed/>
                </p:oleObj>
              </mc:Choice>
              <mc:Fallback>
                <p:oleObj name="Equation" r:id="rId5" imgW="4521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0"/>
                        <a:ext cx="842391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893855"/>
              </p:ext>
            </p:extLst>
          </p:nvPr>
        </p:nvGraphicFramePr>
        <p:xfrm>
          <a:off x="468312" y="2743200"/>
          <a:ext cx="81422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6" name="Equation" r:id="rId7" imgW="5054600" imgH="431800" progId="Equation.DSMT4">
                  <p:embed/>
                </p:oleObj>
              </mc:Choice>
              <mc:Fallback>
                <p:oleObj name="Equation" r:id="rId7" imgW="5054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" y="2743200"/>
                        <a:ext cx="8142288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98339"/>
              </p:ext>
            </p:extLst>
          </p:nvPr>
        </p:nvGraphicFramePr>
        <p:xfrm>
          <a:off x="3962400" y="1695361"/>
          <a:ext cx="1066800" cy="43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7" name="Equation" r:id="rId9" imgW="431800" imgH="177800" progId="Equation.DSMT4">
                  <p:embed/>
                </p:oleObj>
              </mc:Choice>
              <mc:Fallback>
                <p:oleObj name="Equation" r:id="rId9" imgW="4318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95361"/>
                        <a:ext cx="1066800" cy="438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978705"/>
              </p:ext>
            </p:extLst>
          </p:nvPr>
        </p:nvGraphicFramePr>
        <p:xfrm>
          <a:off x="228600" y="3505200"/>
          <a:ext cx="87344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8" name="Equation" r:id="rId11" imgW="5422900" imgH="431800" progId="Equation.DSMT4">
                  <p:embed/>
                </p:oleObj>
              </mc:Choice>
              <mc:Fallback>
                <p:oleObj name="Equation" r:id="rId11" imgW="5422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34425" cy="695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057082"/>
              </p:ext>
            </p:extLst>
          </p:nvPr>
        </p:nvGraphicFramePr>
        <p:xfrm>
          <a:off x="228600" y="4335463"/>
          <a:ext cx="75692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09" name="Equation" r:id="rId13" imgW="4699000" imgH="431800" progId="Equation.DSMT4">
                  <p:embed/>
                </p:oleObj>
              </mc:Choice>
              <mc:Fallback>
                <p:oleObj name="Equation" r:id="rId13" imgW="4699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35463"/>
                        <a:ext cx="7569200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829389"/>
              </p:ext>
            </p:extLst>
          </p:nvPr>
        </p:nvGraphicFramePr>
        <p:xfrm>
          <a:off x="282575" y="5173663"/>
          <a:ext cx="809942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0" name="Equation" r:id="rId15" imgW="5029200" imgH="431800" progId="Equation.DSMT4">
                  <p:embed/>
                </p:oleObj>
              </mc:Choice>
              <mc:Fallback>
                <p:oleObj name="Equation" r:id="rId15" imgW="5029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" y="5173663"/>
                        <a:ext cx="8099425" cy="6937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348888"/>
              </p:ext>
            </p:extLst>
          </p:nvPr>
        </p:nvGraphicFramePr>
        <p:xfrm>
          <a:off x="4654550" y="990600"/>
          <a:ext cx="43370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11" name="Equation" r:id="rId17" imgW="2733480" imgH="456840" progId="Equation.DSMT4">
                  <p:embed/>
                </p:oleObj>
              </mc:Choice>
              <mc:Fallback>
                <p:oleObj name="Equation" r:id="rId17" imgW="2733480" imgH="456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990600"/>
                        <a:ext cx="4337050" cy="7381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579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56795</TotalTime>
  <Words>1395</Words>
  <Application>Microsoft Office PowerPoint</Application>
  <PresentationFormat>On-screen Show (4:3)</PresentationFormat>
  <Paragraphs>208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phys1443-spring02</vt:lpstr>
      <vt:lpstr>Equation</vt:lpstr>
      <vt:lpstr>PHYS 3313 – Section 001 Lecture #23</vt:lpstr>
      <vt:lpstr>Announcements</vt:lpstr>
      <vt:lpstr>Reminder: Special project #5</vt:lpstr>
      <vt:lpstr>Quantum Numbers</vt:lpstr>
      <vt:lpstr>Ex 7.3: Quantum Numbers &amp; Degeneracy</vt:lpstr>
      <vt:lpstr>Hydrogen Atom Radial Wave Functions</vt:lpstr>
      <vt:lpstr>Solution of the Angular and Azimuthal Equations</vt:lpstr>
      <vt:lpstr>Normalized Spherical Harmonics</vt:lpstr>
      <vt:lpstr>Ex 7.1: Spherical Harmonic Function</vt:lpstr>
      <vt:lpstr>Solution of the Angular and Azimuthal Equations</vt:lpstr>
      <vt:lpstr>Orbital Angular Momentum Quantum Number ℓ</vt:lpstr>
      <vt:lpstr>Orbital Angular Momentum Quantum Number ℓ</vt:lpstr>
      <vt:lpstr>Magnetic Quantum Number mℓ    </vt:lpstr>
      <vt:lpstr>Magnetic Quantum Number mℓ</vt:lpstr>
      <vt:lpstr>Magnetic Effects on Atomic Spectra—The Normal Zeeman Effect</vt:lpstr>
      <vt:lpstr>The Normal Zeeman Effect</vt:lpstr>
      <vt:lpstr>The Normal Zeeman Effect</vt:lpstr>
      <vt:lpstr>The Normal Zeeman Effect</vt:lpstr>
      <vt:lpstr>The Normal Zeeman Effect</vt:lpstr>
      <vt:lpstr>Intrinsic Spin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Mark Sosebee</cp:lastModifiedBy>
  <cp:revision>1261</cp:revision>
  <dcterms:created xsi:type="dcterms:W3CDTF">2012-08-29T20:00:19Z</dcterms:created>
  <dcterms:modified xsi:type="dcterms:W3CDTF">2014-04-17T01:15:18Z</dcterms:modified>
</cp:coreProperties>
</file>