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5" r:id="rId3"/>
    <p:sldId id="1005" r:id="rId4"/>
    <p:sldId id="1006" r:id="rId5"/>
    <p:sldId id="1007" r:id="rId6"/>
    <p:sldId id="943" r:id="rId7"/>
    <p:sldId id="944" r:id="rId8"/>
    <p:sldId id="945" r:id="rId9"/>
    <p:sldId id="946" r:id="rId10"/>
    <p:sldId id="947" r:id="rId11"/>
    <p:sldId id="948" r:id="rId12"/>
    <p:sldId id="950" r:id="rId13"/>
    <p:sldId id="949" r:id="rId14"/>
    <p:sldId id="951" r:id="rId15"/>
    <p:sldId id="952" r:id="rId16"/>
    <p:sldId id="870" r:id="rId17"/>
    <p:sldId id="871" r:id="rId18"/>
    <p:sldId id="873" r:id="rId19"/>
    <p:sldId id="874" r:id="rId20"/>
    <p:sldId id="875" r:id="rId21"/>
    <p:sldId id="878" r:id="rId22"/>
    <p:sldId id="879" r:id="rId23"/>
    <p:sldId id="931" r:id="rId24"/>
    <p:sldId id="933" r:id="rId25"/>
    <p:sldId id="935" r:id="rId26"/>
    <p:sldId id="938" r:id="rId27"/>
    <p:sldId id="939" r:id="rId28"/>
    <p:sldId id="940" r:id="rId29"/>
    <p:sldId id="941" r:id="rId30"/>
    <p:sldId id="942" r:id="rId3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172" y="1447800"/>
            <a:ext cx="281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Apr. 21,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Liquid Helium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Superconductivity Theory, The Cooper Pair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Application of Superconductivity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Nano-technology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 err="1" smtClean="0">
                <a:solidFill>
                  <a:schemeClr val="accent2"/>
                </a:solidFill>
                <a:latin typeface="+mn-lt"/>
              </a:rPr>
              <a:t>Graphene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64809"/>
              </p:ext>
            </p:extLst>
          </p:nvPr>
        </p:nvGraphicFramePr>
        <p:xfrm>
          <a:off x="2852738" y="281940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81940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9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5400" dirty="0" smtClean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altLang="ja-JP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Superconductivity is characterized by the absence of electrical resistance and the expulsion of magnetic flux from 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superconductor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and was discovered 100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ago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It is characterized by two macroscopic features: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ja-JP" sz="2400" b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sz="2400" b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ero resistivity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First discovered in 1911 by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Onnes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who achieved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temperatures approaching 1 K with liquid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helium.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superconductor the resistivity drops abruptly to zero at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critical 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transition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temperature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Superconducting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behavior tends to be similar within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given column of the periodic table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1956 – 1958, British physicists led by S.C. Collins established a current in a superconducting ring without a power source 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7440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</a:t>
            </a:r>
            <a:r>
              <a:rPr lang="en-US" altLang="ja-JP" sz="34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 Effect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509000" cy="56388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complete expulsion of magnetic flux from within a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superconductor by generating a screening current discovered in 1933 by W.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and R.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Oschenfeld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effect works only to the point where the </a:t>
            </a:r>
            <a:r>
              <a:rPr lang="en-US" altLang="ja-JP" sz="2000" b="1" dirty="0">
                <a:ea typeface="ＭＳ Ｐゴシック" pitchFamily="-84" charset="-128"/>
                <a:cs typeface="ＭＳ Ｐゴシック" pitchFamily="-84" charset="-128"/>
              </a:rPr>
              <a:t>critical field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exceeded, and the superconductivity is lost until the magnetic field is reduced to below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critical field varies with temperature.</a:t>
            </a: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To use a superconducting wire to carry current without resistance, there will be a limit (critical current) to the current that can be used.</a:t>
            </a:r>
          </a:p>
        </p:txBody>
      </p:sp>
      <p:pic>
        <p:nvPicPr>
          <p:cNvPr id="77827" name="Picture 7" descr="1030"/>
          <p:cNvPicPr preferRelativeResize="0"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971800" y="2393950"/>
            <a:ext cx="3429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 Zero Resistivity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680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52600"/>
            <a:ext cx="5511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4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467600" y="3657600"/>
            <a:ext cx="45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67600" y="4191000"/>
            <a:ext cx="457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7563" cy="865187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143001"/>
            <a:ext cx="7621587" cy="49530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There is a lower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and an upper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c2.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755650" y="2349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II: </a:t>
            </a:r>
            <a:r>
              <a:rPr kumimoji="1" lang="en-US" altLang="ja-JP" dirty="0"/>
              <a:t>B</a:t>
            </a:r>
            <a:r>
              <a:rPr kumimoji="1" lang="en-US" altLang="ja-JP" dirty="0" smtClean="0">
                <a:solidFill>
                  <a:schemeClr val="tx1"/>
                </a:solidFill>
              </a:rPr>
              <a:t>elow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c1</a:t>
            </a:r>
            <a:r>
              <a:rPr kumimoji="1" lang="en-US" altLang="ja-JP" dirty="0">
                <a:solidFill>
                  <a:schemeClr val="tx1"/>
                </a:solidFill>
              </a:rPr>
              <a:t> and above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c2</a:t>
            </a:r>
            <a:r>
              <a:rPr kumimoji="1" lang="en-US" altLang="ja-JP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2" name="Oval 9"/>
          <p:cNvSpPr>
            <a:spLocks noChangeArrowheads="1"/>
          </p:cNvSpPr>
          <p:nvPr/>
        </p:nvSpPr>
        <p:spPr bwMode="auto">
          <a:xfrm>
            <a:off x="755650" y="4508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I: Below and above </a:t>
            </a:r>
            <a:r>
              <a:rPr kumimoji="1" lang="en-US" altLang="ja-JP" i="1" dirty="0" err="1" smtClean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chemeClr val="tx1"/>
                </a:solidFill>
              </a:rPr>
              <a:t>c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3924300" y="36449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4" name="AutoShape 10"/>
          <p:cNvSpPr>
            <a:spLocks noChangeArrowheads="1"/>
          </p:cNvSpPr>
          <p:nvPr/>
        </p:nvSpPr>
        <p:spPr bwMode="auto">
          <a:xfrm>
            <a:off x="2771775" y="3284538"/>
            <a:ext cx="3600450" cy="1152525"/>
          </a:xfrm>
          <a:prstGeom prst="upDownArrow">
            <a:avLst>
              <a:gd name="adj1" fmla="val 44269"/>
              <a:gd name="adj2" fmla="val 36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3886200" y="35004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dirty="0">
                <a:solidFill>
                  <a:srgbClr val="800000"/>
                </a:solidFill>
                <a:latin typeface="+mn-lt"/>
              </a:rPr>
              <a:t>Behave in the same manner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  <p:bldP spid="78851" grpId="0" animBg="1"/>
      <p:bldP spid="78852" grpId="0" animBg="1"/>
      <p:bldP spid="78854" grpId="0" animBg="1"/>
      <p:bldP spid="788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(vortex state), there is a partial penetration of magnetic flux although the zero resistivity is not lost.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Lenz’s law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phenomenon from classical physics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changing magnetic flux generates a current in a conductor in such way that the current produced will oppose the change in the original magnetic flux.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834673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98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828800"/>
            <a:ext cx="27432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200" y="1828800"/>
            <a:ext cx="30480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build="p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2388"/>
            <a:ext cx="7772400" cy="577212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4876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Bardeen-Cooper-Schrieffer theory (electron-phonon interaction)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Electrons form </a:t>
            </a:r>
            <a:r>
              <a:rPr lang="en-US" altLang="ja-JP" sz="2000" b="1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Cooper pairs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which propagate throughout the lattice.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Propagation is without resistance because the electrons move in resonance with the lattice vibrations (</a:t>
            </a:r>
            <a:r>
              <a:rPr lang="en-US" altLang="ja-JP" sz="2000" b="1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phonons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How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is it possible for two electrons to form a coherent pair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b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Each of the two electrons experiences a net attraction toward the nearest positive ion. 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Relatively stable electron pairs can be formed. The two fermions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(spin ½ particles) combine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to form a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boson (integer spin).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Then the collection of these bosons condense to form the superconducting state.</a:t>
            </a:r>
          </a:p>
        </p:txBody>
      </p:sp>
      <p:pic>
        <p:nvPicPr>
          <p:cNvPr id="819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661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82012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533400"/>
            <a:ext cx="8686800" cy="5181600"/>
          </a:xfrm>
        </p:spPr>
        <p:txBody>
          <a:bodyPr/>
          <a:lstStyle/>
          <a:p>
            <a:pPr marL="338138" indent="-338138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onsidering just one of the two electrons, the propagation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wave that is created by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lattice deformation due to 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Coulomb attraction between the electron and ions is associated with phonon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transmission,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and the electron-phonon resonance allows the electron to move without resistance.</a:t>
            </a: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38138" indent="-338138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complete BCS theory predicts other observed phenomena.</a:t>
            </a: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An isotope effect with an exponent very close to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0.5 of mass. (M</a:t>
            </a:r>
            <a:r>
              <a:rPr lang="en-US" altLang="ja-JP" sz="2000" baseline="30000" dirty="0" smtClean="0">
                <a:ea typeface="ＭＳ Ｐゴシック" pitchFamily="-84" charset="-128"/>
                <a:cs typeface="ＭＳ Ｐゴシック" pitchFamily="-84" charset="-128"/>
              </a:rPr>
              <a:t>0.5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=constant)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It gives a critical field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altLang="ja-JP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1130300" lvl="1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Predicts that metals with higher resistivity in room temperature are better superconductors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294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336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82317"/>
              </p:ext>
            </p:extLst>
          </p:nvPr>
        </p:nvGraphicFramePr>
        <p:xfrm>
          <a:off x="3886200" y="4876800"/>
          <a:ext cx="3048000" cy="104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8" name="Equation" r:id="rId4" imgW="1638300" imgH="558800" progId="Equation.DSMT4">
                  <p:embed/>
                </p:oleObj>
              </mc:Choice>
              <mc:Fallback>
                <p:oleObj name="Equation" r:id="rId4" imgW="1638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4876800"/>
                        <a:ext cx="3048000" cy="104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4876800" y="2286000"/>
            <a:ext cx="609600" cy="17526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 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Keeping materials at extremely low temperatures is very expensive and requires cumbersome insulation techniques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Making liquid He is very hard 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499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creen Shot 2012-11-26 at 10.5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4958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" y="5257800"/>
            <a:ext cx="3733800" cy="5334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baseline="-25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copper oxide superconductors fall into a category of </a:t>
            </a: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ceramics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Most ceramic materials are not easy to mold into convenient shapes.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There is a regular variation of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altLang="ja-JP" sz="2400" b="1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="1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 of thallium-copper oxide with </a:t>
            </a:r>
            <a:r>
              <a:rPr lang="en-US" altLang="ja-JP" sz="2400" b="1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400" b="1" dirty="0">
                <a:ea typeface="ＭＳ Ｐゴシック" pitchFamily="-84" charset="-128"/>
                <a:cs typeface="ＭＳ Ｐゴシック" pitchFamily="-84" charset="-128"/>
              </a:rPr>
              <a:t> = 3</a:t>
            </a:r>
          </a:p>
        </p:txBody>
      </p:sp>
      <p:pic>
        <p:nvPicPr>
          <p:cNvPr id="86019" name="Picture 8" descr="1037"/>
          <p:cNvPicPr>
            <a:picLocks noChangeAspect="1" noChangeArrowheads="1"/>
          </p:cNvPicPr>
          <p:nvPr/>
        </p:nvPicPr>
        <p:blipFill>
          <a:blip r:embed="rId2"/>
          <a:srcRect b="5067"/>
          <a:stretch>
            <a:fillRect/>
          </a:stretch>
        </p:blipFill>
        <p:spPr bwMode="auto">
          <a:xfrm>
            <a:off x="1600200" y="2819400"/>
            <a:ext cx="592026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eaLnBrk="1" hangingPunct="1"/>
            <a:r>
              <a:rPr lang="en-US" sz="2400" dirty="0"/>
              <a:t>Reminder Homework #6</a:t>
            </a:r>
          </a:p>
          <a:p>
            <a:pPr lvl="1" eaLnBrk="1" hangingPunct="1"/>
            <a:r>
              <a:rPr lang="en-US" sz="2000" dirty="0"/>
              <a:t>CH7 end of chapter problems: 7, 8, 9, 12, 17 and 29</a:t>
            </a:r>
          </a:p>
          <a:p>
            <a:pPr lvl="1" eaLnBrk="1" hangingPunct="1"/>
            <a:r>
              <a:rPr lang="en-US" sz="2000" dirty="0"/>
              <a:t>Due on Wednesday, Apr. 23, in class </a:t>
            </a:r>
            <a:endParaRPr lang="en-US" dirty="0"/>
          </a:p>
          <a:p>
            <a:pPr eaLnBrk="1" hangingPunct="1"/>
            <a:r>
              <a:rPr lang="en-US" sz="2400" dirty="0"/>
              <a:t>Quiz #4</a:t>
            </a:r>
          </a:p>
          <a:p>
            <a:pPr lvl="1" eaLnBrk="1" hangingPunct="1"/>
            <a:r>
              <a:rPr lang="en-US" sz="2000" dirty="0"/>
              <a:t>This Wednesday at the beginning of the class</a:t>
            </a:r>
          </a:p>
          <a:p>
            <a:pPr lvl="1" eaLnBrk="1" hangingPunct="1"/>
            <a:r>
              <a:rPr lang="en-US" sz="2000" dirty="0"/>
              <a:t>Covers CH6 through what we finish </a:t>
            </a:r>
            <a:r>
              <a:rPr lang="en-US" sz="2000" dirty="0" smtClean="0"/>
              <a:t>today</a:t>
            </a:r>
          </a:p>
          <a:p>
            <a:pPr eaLnBrk="1" hangingPunct="1"/>
            <a:r>
              <a:rPr lang="en-US" sz="2400" dirty="0" smtClean="0"/>
              <a:t>Final </a:t>
            </a:r>
            <a:r>
              <a:rPr lang="en-US" sz="2400" dirty="0" smtClean="0"/>
              <a:t>exam is 11am – 1:30pm, Monday, May</a:t>
            </a:r>
            <a:r>
              <a:rPr lang="en-US" sz="2400" dirty="0"/>
              <a:t> </a:t>
            </a:r>
            <a:r>
              <a:rPr lang="en-US" sz="2400" dirty="0" smtClean="0"/>
              <a:t>5, SH103</a:t>
            </a:r>
          </a:p>
          <a:p>
            <a:pPr lvl="1" eaLnBrk="1" hangingPunct="1"/>
            <a:r>
              <a:rPr lang="en-US" sz="2000" dirty="0"/>
              <a:t>Comprehensive exam covering </a:t>
            </a:r>
            <a:r>
              <a:rPr lang="en-US" sz="2000" dirty="0" smtClean="0"/>
              <a:t>from CH1.1 to what we finish this Wednesday + </a:t>
            </a:r>
            <a:r>
              <a:rPr lang="en-US" sz="2000" dirty="0"/>
              <a:t>appendices 3 – 7</a:t>
            </a:r>
          </a:p>
          <a:p>
            <a:pPr lvl="1" eaLnBrk="1" hangingPunct="1"/>
            <a:r>
              <a:rPr lang="en-US" sz="2000" dirty="0"/>
              <a:t>BYOF: one handwritten, letter size, front and back</a:t>
            </a:r>
          </a:p>
          <a:p>
            <a:pPr lvl="2" eaLnBrk="1" hangingPunct="1"/>
            <a:r>
              <a:rPr lang="en-US" sz="1800" dirty="0"/>
              <a:t>No derivations or solutions of any problems allowed!</a:t>
            </a:r>
          </a:p>
          <a:p>
            <a:pPr eaLnBrk="1" hangingPunct="1"/>
            <a:r>
              <a:rPr lang="en-US" sz="2400" dirty="0" smtClean="0"/>
              <a:t>Reading assignments</a:t>
            </a:r>
          </a:p>
          <a:p>
            <a:pPr lvl="1" eaLnBrk="1" hangingPunct="1"/>
            <a:r>
              <a:rPr lang="en-US" sz="2000" dirty="0" smtClean="0"/>
              <a:t>CH10.1, 10.3 and 10.4 </a:t>
            </a:r>
          </a:p>
          <a:p>
            <a:pPr eaLnBrk="1" hangingPunct="1"/>
            <a:r>
              <a:rPr lang="en-US" sz="2400" dirty="0" smtClean="0"/>
              <a:t>Please be sure to fill out the feedback survey. </a:t>
            </a:r>
          </a:p>
          <a:p>
            <a:pPr eaLnBrk="1" hangingPunct="1"/>
            <a:r>
              <a:rPr lang="en-US" sz="2400" dirty="0" smtClean="0"/>
              <a:t>Colloquium this Wednesday</a:t>
            </a:r>
            <a:r>
              <a:rPr lang="en-US" sz="2400" dirty="0"/>
              <a:t> </a:t>
            </a:r>
            <a:r>
              <a:rPr lang="en-US" sz="2400" dirty="0" smtClean="0"/>
              <a:t>at 4pm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The Search for a Higher </a:t>
            </a:r>
            <a:r>
              <a:rPr lang="en-US" altLang="ja-JP" sz="40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4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sz="4000" baseline="-25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853112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Higher values of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correspond to more stacked layers of copper and oxygen.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b="1" dirty="0">
                <a:ea typeface="ＭＳ Ｐゴシック" pitchFamily="-84" charset="-128"/>
                <a:cs typeface="ＭＳ Ｐゴシック" pitchFamily="-84" charset="-128"/>
              </a:rPr>
              <a:t>thallium-based superconductor</a:t>
            </a:r>
          </a:p>
        </p:txBody>
      </p:sp>
      <p:pic>
        <p:nvPicPr>
          <p:cNvPr id="87043" name="Picture 5" descr="1038"/>
          <p:cNvPicPr>
            <a:picLocks noChangeAspect="1" noChangeArrowheads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714500" y="2144712"/>
            <a:ext cx="5905500" cy="406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2388"/>
            <a:ext cx="7772400" cy="882012"/>
          </a:xfrm>
        </p:spPr>
        <p:txBody>
          <a:bodyPr/>
          <a:lstStyle/>
          <a:p>
            <a:pPr eaLnBrk="1" hangingPunct="1"/>
            <a:r>
              <a:rPr lang="en-US" altLang="ja-JP" sz="3400" dirty="0">
                <a:ea typeface="ＭＳ Ｐゴシック" pitchFamily="-84" charset="-128"/>
                <a:cs typeface="ＭＳ Ｐゴシック" pitchFamily="-84" charset="-128"/>
              </a:rPr>
              <a:t>Applications of Superconductivity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71488" y="838200"/>
            <a:ext cx="6615112" cy="533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Maglev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: Magnetic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levitation of trains</a:t>
            </a:r>
          </a:p>
        </p:txBody>
      </p:sp>
      <p:pic>
        <p:nvPicPr>
          <p:cNvPr id="90116" name="Picture 1"/>
          <p:cNvPicPr>
            <a:picLocks/>
          </p:cNvPicPr>
          <p:nvPr/>
        </p:nvPicPr>
        <p:blipFill>
          <a:blip r:embed="rId2"/>
          <a:srcRect l="58824"/>
          <a:stretch>
            <a:fillRect/>
          </a:stretch>
        </p:blipFill>
        <p:spPr bwMode="auto">
          <a:xfrm>
            <a:off x="533400" y="39624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"/>
          <p:cNvPicPr>
            <a:picLocks/>
          </p:cNvPicPr>
          <p:nvPr/>
        </p:nvPicPr>
        <p:blipFill>
          <a:blip r:embed="rId2"/>
          <a:srcRect r="56177"/>
          <a:stretch>
            <a:fillRect/>
          </a:stretch>
        </p:blipFill>
        <p:spPr bwMode="auto">
          <a:xfrm>
            <a:off x="685800" y="15240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1447800"/>
            <a:ext cx="5943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altLang="ja-JP" dirty="0" smtClean="0">
                <a:solidFill>
                  <a:srgbClr val="3333CC"/>
                </a:solidFill>
              </a:rPr>
              <a:t>In an electro-</a:t>
            </a:r>
            <a:r>
              <a:rPr lang="en-US" altLang="ja-JP" dirty="0">
                <a:solidFill>
                  <a:srgbClr val="3333CC"/>
                </a:solidFill>
              </a:rPr>
              <a:t>dynamic system (EDS), </a:t>
            </a:r>
            <a:r>
              <a:rPr lang="en-US" altLang="ja-JP" dirty="0" smtClean="0">
                <a:solidFill>
                  <a:srgbClr val="3333CC"/>
                </a:solidFill>
              </a:rPr>
              <a:t>magnets on the guide-way repel the car to lift it.</a:t>
            </a:r>
          </a:p>
          <a:p>
            <a:pPr marL="0" indent="0">
              <a:buClr>
                <a:srgbClr val="3333CC"/>
              </a:buClr>
              <a:buSzPct val="65000"/>
              <a:buNone/>
            </a:pPr>
            <a:endParaRPr lang="en-US" altLang="ja-JP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altLang="ja-JP" dirty="0" smtClean="0">
                <a:solidFill>
                  <a:srgbClr val="3333CC"/>
                </a:solidFill>
              </a:rPr>
              <a:t>In an electromagnetic </a:t>
            </a:r>
            <a:r>
              <a:rPr lang="en-US" altLang="ja-JP" dirty="0">
                <a:solidFill>
                  <a:srgbClr val="3333CC"/>
                </a:solidFill>
              </a:rPr>
              <a:t>system (EMS) , </a:t>
            </a:r>
            <a:r>
              <a:rPr lang="en-US" altLang="ja-JP" dirty="0" smtClean="0">
                <a:solidFill>
                  <a:srgbClr val="3333CC"/>
                </a:solidFill>
              </a:rPr>
              <a:t>magnets attached to the bottom of the car lie below the guide-way and are attracted upward toward the guide-way to lift the car.</a:t>
            </a:r>
            <a:endParaRPr lang="en-US" altLang="ja-JP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  <p:bldP spid="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Generation and Transmission of Electricity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4497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Significant energy savings if the heavy iron cores used today could be replaced by lighter superconducting magnets.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Expensive transformers would no longer have to be used to step up voltage for transmission and down again for use.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Energy loss rate for transformers is</a:t>
            </a: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MRI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obtains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clearer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pictures of the body’s soft tissues, allowing them to detect tumors and other disorders of the brain, muscles, organs, and connective tissues.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14228"/>
              </p:ext>
            </p:extLst>
          </p:nvPr>
        </p:nvGraphicFramePr>
        <p:xfrm>
          <a:off x="1905000" y="3779838"/>
          <a:ext cx="14430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4" name="Equation" r:id="rId3" imgW="393700" imgH="203200" progId="Equation.DSMT4">
                  <p:embed/>
                </p:oleObj>
              </mc:Choice>
              <mc:Fallback>
                <p:oleObj name="Equation" r:id="rId3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779838"/>
                        <a:ext cx="1443037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57599"/>
              </p:ext>
            </p:extLst>
          </p:nvPr>
        </p:nvGraphicFramePr>
        <p:xfrm>
          <a:off x="3200400" y="3733800"/>
          <a:ext cx="14430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5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3733800"/>
                        <a:ext cx="1443037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77101"/>
              </p:ext>
            </p:extLst>
          </p:nvPr>
        </p:nvGraphicFramePr>
        <p:xfrm>
          <a:off x="4589463" y="3733800"/>
          <a:ext cx="24209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6" name="Equation" r:id="rId7" imgW="660400" imgH="228600" progId="Equation.DSMT4">
                  <p:embed/>
                </p:oleObj>
              </mc:Choice>
              <mc:Fallback>
                <p:oleObj name="Equation" r:id="rId7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9463" y="3733800"/>
                        <a:ext cx="242093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Nanotechnology &amp; Carbon Nanotubes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453072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Nanotechnology is generally defined as the scientific study and manufacture of materials on a submicron scale.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These scales range from single atoms 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on 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the order of 0.1 nm up to 1 micron (1000 nm).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This technology has applications in engineering, chemistry, and the life sciences and, as such, is interdisciplinary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In 1991, following the discovery of C</a:t>
            </a:r>
            <a:r>
              <a:rPr lang="en-US" sz="2800" baseline="-25000" dirty="0">
                <a:solidFill>
                  <a:srgbClr val="3333CC"/>
                </a:solidFill>
                <a:ea typeface="ＭＳ Ｐゴシック" charset="0"/>
              </a:rPr>
              <a:t>60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ea typeface="ＭＳ Ｐゴシック" charset="0"/>
              </a:rPr>
              <a:t>buckminsterfullerenes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, or </a:t>
            </a:r>
            <a:r>
              <a:rPr lang="ja-JP" altLang="en-US" sz="2800" dirty="0">
                <a:solidFill>
                  <a:srgbClr val="3333CC"/>
                </a:solidFill>
                <a:ea typeface="ＭＳ Ｐゴシック" charset="0"/>
              </a:rPr>
              <a:t>“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buckyballs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,</a:t>
            </a:r>
            <a:r>
              <a:rPr lang="ja-JP" altLang="en-US" sz="2800" dirty="0">
                <a:solidFill>
                  <a:srgbClr val="3333CC"/>
                </a:solidFill>
                <a:ea typeface="ＭＳ Ｐゴシック" charset="0"/>
              </a:rPr>
              <a:t>”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Japanese physicist 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Sumio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altLang="ja-JP" sz="2800" dirty="0" err="1">
                <a:solidFill>
                  <a:srgbClr val="3333CC"/>
                </a:solidFill>
                <a:ea typeface="ＭＳ Ｐゴシック" charset="0"/>
              </a:rPr>
              <a:t>Iijima</a:t>
            </a:r>
            <a:r>
              <a:rPr lang="en-US" altLang="ja-JP" sz="2800" dirty="0">
                <a:solidFill>
                  <a:srgbClr val="3333CC"/>
                </a:solidFill>
                <a:ea typeface="ＭＳ Ｐゴシック" charset="0"/>
              </a:rPr>
              <a:t> discovered a new geometric arrangement of pure carbon into large molecules.</a:t>
            </a: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In this arrangement, known as a carbon nanotube, hexagonal arrays of carbon atoms lie along a cylindrical tube instead of a spherical ball</a:t>
            </a: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.</a:t>
            </a: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dirty="0">
              <a:solidFill>
                <a:srgbClr val="3333CC"/>
              </a:solidFill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Structure of a Carbon Nanotube</a:t>
            </a:r>
          </a:p>
        </p:txBody>
      </p:sp>
      <p:pic>
        <p:nvPicPr>
          <p:cNvPr id="6861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58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495800" cy="5791200"/>
          </a:xfrm>
        </p:spPr>
        <p:txBody>
          <a:bodyPr/>
          <a:lstStyle/>
          <a:p>
            <a:pPr>
              <a:buClr>
                <a:srgbClr val="3333CC"/>
              </a:buClr>
              <a:buSzPct val="65000"/>
            </a:pPr>
            <a:r>
              <a:rPr lang="en-US" sz="2400" dirty="0" smtClean="0">
                <a:solidFill>
                  <a:srgbClr val="3333CC"/>
                </a:solidFill>
              </a:rPr>
              <a:t>There </a:t>
            </a:r>
            <a:r>
              <a:rPr lang="en-US" sz="2400" dirty="0">
                <a:solidFill>
                  <a:srgbClr val="3333CC"/>
                </a:solidFill>
              </a:rPr>
              <a:t>is virtually no limit to the length of the tube. </a:t>
            </a:r>
            <a:r>
              <a:rPr lang="en-US" sz="2400" i="1" dirty="0">
                <a:solidFill>
                  <a:srgbClr val="3333CC"/>
                </a:solidFill>
              </a:rPr>
              <a:t>From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i="1" dirty="0">
                <a:solidFill>
                  <a:srgbClr val="3333CC"/>
                </a:solidFill>
              </a:rPr>
              <a:t>Chris </a:t>
            </a:r>
            <a:r>
              <a:rPr lang="en-US" sz="2400" i="1" dirty="0" err="1">
                <a:solidFill>
                  <a:srgbClr val="3333CC"/>
                </a:solidFill>
              </a:rPr>
              <a:t>Ewels</a:t>
            </a:r>
            <a:r>
              <a:rPr lang="en-US" sz="2400" i="1" dirty="0">
                <a:solidFill>
                  <a:srgbClr val="3333CC"/>
                </a:solidFill>
              </a:rPr>
              <a:t>/</a:t>
            </a:r>
            <a:r>
              <a:rPr lang="en-US" sz="2400" i="1" dirty="0" err="1">
                <a:solidFill>
                  <a:srgbClr val="3333CC"/>
                </a:solidFill>
              </a:rPr>
              <a:t>www.ewels.info</a:t>
            </a:r>
            <a:endParaRPr lang="en-US" sz="2400" i="1" dirty="0">
              <a:solidFill>
                <a:srgbClr val="3333CC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leads to two types of nanotubes. A single-walled nanotube has just the single shell of hexagons as shown.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In a multi-walled nanotube, multiple layers are nested like the rings in a tree trunk. </a:t>
            </a:r>
            <a:endParaRPr lang="en-US" sz="2400" b="1" dirty="0">
              <a:solidFill>
                <a:srgbClr val="3333CC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Single-walled nanotubes tend to have fewer defects, and they are therefore stronger structurally but they are also more expensive and difficult to make.</a:t>
            </a:r>
          </a:p>
          <a:p>
            <a:pPr>
              <a:buClr>
                <a:srgbClr val="3333CC"/>
              </a:buClr>
              <a:buSzPct val="65000"/>
              <a:buNone/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None/>
            </a:pPr>
            <a:endParaRPr lang="en-US" sz="2400" b="1" dirty="0">
              <a:solidFill>
                <a:srgbClr val="3333CC"/>
              </a:solidFill>
            </a:endParaRPr>
          </a:p>
          <a:p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581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Applications of Nanotubes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Because of their strengths, they are used as structural reinforcements in the manufacture of composite materials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(batteries in cell-phones use nanotubes in this way)</a:t>
            </a:r>
            <a:endParaRPr lang="en-US" sz="2400" dirty="0" smtClean="0">
              <a:cs typeface="+mn-cs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3333CC"/>
                </a:solidFill>
                <a:cs typeface="+mn-cs"/>
              </a:rPr>
              <a:t>Nanotubes have very high electrical and thermal conductivities, and as such lead to high current densities in high-temperature superconductors.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3333CC"/>
                </a:solidFill>
              </a:rPr>
              <a:t>One problem in the development of truly small-scale electronic devices is that the connecting wires in any circuit need to be as small as possible, so that they do not overwhelm the </a:t>
            </a:r>
            <a:r>
              <a:rPr lang="en-US" sz="2400" dirty="0" err="1">
                <a:solidFill>
                  <a:srgbClr val="3333CC"/>
                </a:solidFill>
              </a:rPr>
              <a:t>nanoscale</a:t>
            </a:r>
            <a:r>
              <a:rPr lang="en-US" sz="2400" dirty="0">
                <a:solidFill>
                  <a:srgbClr val="3333CC"/>
                </a:solidFill>
              </a:rPr>
              <a:t> components they connect.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3333CC"/>
                </a:solidFill>
              </a:rPr>
              <a:t>In addition to the nanotubes already described, semiconductor wires (for example indium phosphide) have been fabricated with diameters as small as 5 nm</a:t>
            </a:r>
            <a:r>
              <a:rPr lang="en-US" sz="2400" dirty="0" smtClean="0">
                <a:solidFill>
                  <a:srgbClr val="3333CC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These </a:t>
            </a:r>
            <a:r>
              <a:rPr lang="en-US" sz="2400" b="1" dirty="0">
                <a:solidFill>
                  <a:srgbClr val="3333CC"/>
                </a:solidFill>
                <a:ea typeface="ＭＳ Ｐゴシック" charset="0"/>
              </a:rPr>
              <a:t>nanowires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 have been shown useful in connecting </a:t>
            </a:r>
            <a:r>
              <a:rPr lang="en-US" sz="2400" dirty="0" err="1">
                <a:solidFill>
                  <a:srgbClr val="3333CC"/>
                </a:solidFill>
                <a:ea typeface="ＭＳ Ｐゴシック" charset="0"/>
              </a:rPr>
              <a:t>nanoscale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 transistors and memory </a:t>
            </a:r>
            <a:r>
              <a:rPr lang="en-US" sz="2400" dirty="0" smtClean="0">
                <a:solidFill>
                  <a:srgbClr val="3333CC"/>
                </a:solidFill>
                <a:ea typeface="ＭＳ Ｐゴシック" charset="0"/>
              </a:rPr>
              <a:t>circuits. These </a:t>
            </a:r>
            <a:r>
              <a:rPr lang="en-US" sz="2400" dirty="0">
                <a:solidFill>
                  <a:srgbClr val="3333CC"/>
                </a:solidFill>
                <a:ea typeface="ＭＳ Ｐゴシック" charset="0"/>
              </a:rPr>
              <a:t>are referred to as </a:t>
            </a:r>
            <a:r>
              <a:rPr lang="en-US" sz="2400" b="1" dirty="0" err="1">
                <a:solidFill>
                  <a:srgbClr val="3333CC"/>
                </a:solidFill>
                <a:ea typeface="ＭＳ Ｐゴシック" charset="0"/>
              </a:rPr>
              <a:t>nanotransistors</a:t>
            </a:r>
            <a:endParaRPr lang="en-US" sz="2400" dirty="0">
              <a:solidFill>
                <a:srgbClr val="3333C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rgbClr val="3333CC"/>
              </a:solidFill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5400" dirty="0" err="1">
                <a:solidFill>
                  <a:srgbClr val="800000"/>
                </a:solidFill>
                <a:ea typeface="ＭＳ Ｐゴシック" charset="0"/>
              </a:rPr>
              <a:t>Graphene</a:t>
            </a:r>
            <a:endParaRPr lang="en-US" sz="5400" dirty="0">
              <a:solidFill>
                <a:srgbClr val="800000"/>
              </a:solidFill>
              <a:ea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A new material called </a:t>
            </a:r>
            <a:r>
              <a:rPr lang="en-US" b="1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was ﬁrst isolated in 2004.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is a single layer of hexagonal carbon, essentially the way a single plane of atoms appears in common graphite.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A.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Geim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and K. </a:t>
            </a:r>
            <a:r>
              <a:rPr lang="en-US" dirty="0" err="1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Novoselov</a:t>
            </a:r>
            <a:r>
              <a:rPr 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 received the 2010 Nobel Prize in Physics for </a:t>
            </a:r>
            <a:r>
              <a:rPr lang="ja-JP" altLang="en-US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“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ground</a:t>
            </a:r>
            <a:r>
              <a:rPr lang="en-US" altLang="ja-JP" sz="4000" dirty="0">
                <a:solidFill>
                  <a:srgbClr val="3333CC"/>
                </a:solidFill>
                <a:ea typeface="ＭＳ Ｐゴシック" charset="0"/>
                <a:cs typeface="Arial (Body)" charset="0"/>
              </a:rPr>
              <a:t>-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breaking experiments.</a:t>
            </a:r>
            <a:r>
              <a:rPr lang="ja-JP" altLang="en-US" dirty="0">
                <a:solidFill>
                  <a:srgbClr val="3333CC"/>
                </a:solidFill>
                <a:ea typeface="ＭＳ Ｐゴシック" charset="0"/>
              </a:rPr>
              <a:t>”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 Pure </a:t>
            </a:r>
            <a:r>
              <a:rPr lang="en-US" altLang="ja-JP" dirty="0" err="1">
                <a:solidFill>
                  <a:srgbClr val="3333CC"/>
                </a:solidFill>
                <a:ea typeface="ＭＳ Ｐゴシック" charset="0"/>
              </a:rPr>
              <a:t>graphene</a:t>
            </a:r>
            <a:r>
              <a:rPr lang="en-US" altLang="ja-JP" dirty="0">
                <a:solidFill>
                  <a:srgbClr val="3333CC"/>
                </a:solidFill>
                <a:ea typeface="ＭＳ Ｐゴシック" charset="0"/>
              </a:rPr>
              <a:t> conducts electrons much faster than other materials at room temperature. 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3333CC"/>
                </a:solidFill>
                <a:ea typeface="ＭＳ Ｐゴシック" charset="0"/>
              </a:rPr>
              <a:t>Graphene</a:t>
            </a:r>
            <a:r>
              <a:rPr lang="en-US" dirty="0">
                <a:solidFill>
                  <a:srgbClr val="3333CC"/>
                </a:solidFill>
                <a:ea typeface="ＭＳ Ｐゴシック" charset="0"/>
              </a:rPr>
              <a:t> transistors may one day result in faster computing.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1600"/>
            <a:ext cx="8636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42900" y="5256213"/>
            <a:ext cx="8458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</a:rPr>
              <a:t>Figure 11.33 Schematic diagram of </a:t>
            </a:r>
            <a:r>
              <a:rPr lang="en-US" sz="1800" dirty="0" err="1">
                <a:solidFill>
                  <a:srgbClr val="0000FF"/>
                </a:solidFill>
                <a:latin typeface="+mj-lt"/>
              </a:rPr>
              <a:t>graphene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-based transistor developed at the University of Manchester. The passage of a single electron from source to drain registers 1 bit of information—a 0 or 1 in binary code.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err="1">
                <a:solidFill>
                  <a:srgbClr val="800000"/>
                </a:solidFill>
                <a:ea typeface="ＭＳ Ｐゴシック" charset="0"/>
              </a:rPr>
              <a:t>Graphene</a:t>
            </a:r>
            <a:endParaRPr lang="en-US" sz="5400" dirty="0">
              <a:solidFill>
                <a:srgbClr val="800000"/>
              </a:solidFill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85800" y="-10856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0"/>
              </a:rPr>
              <a:t>Quantum Dots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</a:rPr>
              <a:t>Quantum dots are nanostructures made of semiconductor materials.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They </a:t>
            </a:r>
            <a:r>
              <a:rPr lang="en-US" sz="2400" dirty="0">
                <a:ea typeface="ＭＳ Ｐゴシック" charset="0"/>
              </a:rPr>
              <a:t>are typically only a few nm across, containing up to 1000 atoms. </a:t>
            </a:r>
          </a:p>
          <a:p>
            <a:pPr lvl="1"/>
            <a:r>
              <a:rPr lang="en-US" sz="2400" dirty="0">
                <a:ea typeface="ＭＳ Ｐゴシック" charset="0"/>
              </a:rPr>
              <a:t>Each contains an electron-hole pair </a:t>
            </a:r>
            <a:r>
              <a:rPr lang="en-US" sz="2400" dirty="0" smtClean="0">
                <a:ea typeface="ＭＳ Ｐゴシック" charset="0"/>
              </a:rPr>
              <a:t>confined </a:t>
            </a:r>
            <a:r>
              <a:rPr lang="en-US" sz="2400" dirty="0">
                <a:ea typeface="ＭＳ Ｐゴシック" charset="0"/>
              </a:rPr>
              <a:t>within the </a:t>
            </a:r>
            <a:r>
              <a:rPr lang="en-US" sz="2400" dirty="0" smtClean="0">
                <a:ea typeface="ＭＳ Ｐゴシック" charset="0"/>
              </a:rPr>
              <a:t>dot’</a:t>
            </a:r>
            <a:r>
              <a:rPr lang="en-US" altLang="ja-JP" sz="2400" dirty="0" smtClean="0">
                <a:ea typeface="ＭＳ Ｐゴシック" charset="0"/>
              </a:rPr>
              <a:t>s </a:t>
            </a:r>
            <a:r>
              <a:rPr lang="en-US" altLang="ja-JP" sz="2400" dirty="0">
                <a:ea typeface="ＭＳ Ｐゴシック" charset="0"/>
              </a:rPr>
              <a:t>boundaries, (somewhat analogous to a particle conﬁned to a potential well discussed in Chapter 6. 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</a:rPr>
              <a:t>Properties result from the fact that the band gap varies over a wide range and can be controlled precisely by manipulating the quantum </a:t>
            </a:r>
            <a:r>
              <a:rPr lang="en-US" sz="2800" dirty="0" smtClean="0">
                <a:ea typeface="ＭＳ Ｐゴシック" charset="0"/>
              </a:rPr>
              <a:t>dot’</a:t>
            </a:r>
            <a:r>
              <a:rPr lang="en-US" altLang="ja-JP" sz="2800" dirty="0" smtClean="0">
                <a:ea typeface="ＭＳ Ｐゴシック" charset="0"/>
              </a:rPr>
              <a:t>s </a:t>
            </a:r>
            <a:r>
              <a:rPr lang="en-US" altLang="ja-JP" sz="2800" dirty="0">
                <a:ea typeface="ＭＳ Ｐゴシック" charset="0"/>
              </a:rPr>
              <a:t>size and shape.</a:t>
            </a:r>
          </a:p>
          <a:p>
            <a:pPr lvl="1"/>
            <a:r>
              <a:rPr lang="en-US" sz="2400" dirty="0">
                <a:ea typeface="ＭＳ Ｐゴシック" charset="0"/>
              </a:rPr>
              <a:t>They can be made with band gaps that are nearly continuous throughout the visible light range (1.8 to 3.1 </a:t>
            </a:r>
            <a:r>
              <a:rPr lang="en-US" sz="2400" dirty="0" err="1">
                <a:ea typeface="ＭＳ Ｐゴシック" charset="0"/>
              </a:rPr>
              <a:t>eV</a:t>
            </a:r>
            <a:r>
              <a:rPr lang="en-US" sz="2400" dirty="0">
                <a:ea typeface="ＭＳ Ｐゴシック" charset="0"/>
              </a:rPr>
              <a:t>) and beyond.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108"/>
            <a:ext cx="7772400" cy="103169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Nanotechnology and the Life Sciences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cs typeface="+mn-cs"/>
              </a:rPr>
              <a:t>The complex molecules needed for the variety of life on Earth are themselves examples of </a:t>
            </a:r>
            <a:r>
              <a:rPr lang="en-US" dirty="0" err="1" smtClean="0">
                <a:cs typeface="+mn-cs"/>
              </a:rPr>
              <a:t>nanoscale</a:t>
            </a:r>
            <a:r>
              <a:rPr lang="en-US" dirty="0" smtClean="0">
                <a:cs typeface="+mn-cs"/>
              </a:rPr>
              <a:t> design.</a:t>
            </a:r>
            <a:endParaRPr lang="en-US" b="1" dirty="0">
              <a:cs typeface="+mn-cs"/>
            </a:endParaRPr>
          </a:p>
          <a:p>
            <a:pPr algn="just" eaLnBrk="1" hangingPunct="1">
              <a:defRPr/>
            </a:pPr>
            <a:r>
              <a:rPr lang="en-US" dirty="0" smtClean="0">
                <a:cs typeface="+mn-cs"/>
              </a:rPr>
              <a:t>Examples of unusual materials designed for specific purposes include the molecules that make up claws, feathers, and even tooth enamel.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Apr. 28, 2014</a:t>
            </a:r>
          </a:p>
        </p:txBody>
      </p:sp>
    </p:spTree>
    <p:extLst>
      <p:ext uri="{BB962C8B-B14F-4D97-AF65-F5344CB8AC3E}">
        <p14:creationId xmlns:p14="http://schemas.microsoft.com/office/powerpoint/2010/main" val="1939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Information Science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algn="just" eaLnBrk="1" hangingPunct="1"/>
            <a:r>
              <a:rPr lang="en-US" sz="2800" dirty="0" smtClean="0">
                <a:ea typeface="ＭＳ Ｐゴシック" charset="0"/>
              </a:rPr>
              <a:t>It’</a:t>
            </a:r>
            <a:r>
              <a:rPr lang="en-US" altLang="ja-JP" sz="2800" dirty="0" smtClean="0">
                <a:ea typeface="ＭＳ Ｐゴシック" charset="0"/>
              </a:rPr>
              <a:t>s </a:t>
            </a:r>
            <a:r>
              <a:rPr lang="en-US" altLang="ja-JP" sz="2800" dirty="0">
                <a:ea typeface="ＭＳ Ｐゴシック" charset="0"/>
              </a:rPr>
              <a:t>possible that current photolithographic techniques for making computer chips could be extended into the hard-UV or soft x-ray range, with wavelengths on the order of 1 nm, to fabricate silicon-based chips on that </a:t>
            </a:r>
            <a:r>
              <a:rPr lang="en-US" altLang="ja-JP" sz="2800" dirty="0" smtClean="0">
                <a:ea typeface="ＭＳ Ｐゴシック" charset="0"/>
              </a:rPr>
              <a:t>scale</a:t>
            </a:r>
            <a:endParaRPr lang="en-US" sz="2400" dirty="0">
              <a:ea typeface="ＭＳ Ｐゴシック" charset="0"/>
            </a:endParaRPr>
          </a:p>
          <a:p>
            <a:pPr algn="just"/>
            <a:r>
              <a:rPr lang="en-US" sz="2800" dirty="0">
                <a:ea typeface="ＭＳ Ｐゴシック" charset="0"/>
              </a:rPr>
              <a:t>In the 1990s physicists learned that it is possible to take advantage of quantum effects to store and process information more efficiently than a traditional computer. To date, such quantum computers have been built in prototype but not mass-produced.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 descr="Screen Shot 2014-04-21 at 9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research groups makes a 12+3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min presentation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12min presentation + 3min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Apr. 27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Apr. 28 or in class Wednesday, Apr. 30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91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light, has high speed and so escapes outside 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1600200" y="2362200"/>
            <a:ext cx="53721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ＭＳ Ｐゴシック" pitchFamily="-84" charset="-128"/>
              </a:rPr>
              <a:t>lambda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990600"/>
            <a:ext cx="3810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990600"/>
            <a:ext cx="44958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fine holes that do not allow 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5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45664</TotalTime>
  <Words>2702</Words>
  <Application>Microsoft Macintosh PowerPoint</Application>
  <PresentationFormat>On-screen Show (4:3)</PresentationFormat>
  <Paragraphs>297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phys1443-spring02</vt:lpstr>
      <vt:lpstr>Equation</vt:lpstr>
      <vt:lpstr>PHYS 3313 – Section 001 Lecture #24</vt:lpstr>
      <vt:lpstr>Announcements</vt:lpstr>
      <vt:lpstr>Reminder: Research Project Report</vt:lpstr>
      <vt:lpstr>PowerPoint Presentation</vt:lpstr>
      <vt:lpstr>Research Presentations</vt:lpstr>
      <vt:lpstr>Liquid Helium</vt:lpstr>
      <vt:lpstr>Liquid Helium</vt:lpstr>
      <vt:lpstr>He Transition to Superfluid State</vt:lpstr>
      <vt:lpstr>Liquid Helium</vt:lpstr>
      <vt:lpstr>Liquid Helium</vt:lpstr>
      <vt:lpstr>Superconductivity</vt:lpstr>
      <vt:lpstr>Superconductivity –Meissner Effect</vt:lpstr>
      <vt:lpstr>Superconductivity – Zero Resistivity</vt:lpstr>
      <vt:lpstr>Type I and Type II Superconductors</vt:lpstr>
      <vt:lpstr>Type I and Type II Superconductors</vt:lpstr>
      <vt:lpstr>Superconductivity</vt:lpstr>
      <vt:lpstr>Superconductivity</vt:lpstr>
      <vt:lpstr>The Search for a Higher Tc  </vt:lpstr>
      <vt:lpstr>The Search for a Higher Tc</vt:lpstr>
      <vt:lpstr>The Search for a Higher Tc</vt:lpstr>
      <vt:lpstr>Applications of Superconductivity</vt:lpstr>
      <vt:lpstr>Generation and Transmission of Electricity</vt:lpstr>
      <vt:lpstr>Nanotechnology &amp; Carbon Nanotubes</vt:lpstr>
      <vt:lpstr>Structure of a Carbon Nanotube</vt:lpstr>
      <vt:lpstr>Applications of Nanotubes</vt:lpstr>
      <vt:lpstr>Graphene</vt:lpstr>
      <vt:lpstr>Graphene</vt:lpstr>
      <vt:lpstr>Quantum Dots</vt:lpstr>
      <vt:lpstr>Nanotechnology and the Life Sciences</vt:lpstr>
      <vt:lpstr>Information Science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2726</cp:revision>
  <dcterms:created xsi:type="dcterms:W3CDTF">2012-11-17T23:29:11Z</dcterms:created>
  <dcterms:modified xsi:type="dcterms:W3CDTF">2014-04-21T20:17:34Z</dcterms:modified>
</cp:coreProperties>
</file>