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5.bin" ContentType="application/vnd.openxmlformats-officedocument.oleObject"/>
  <Override PartName="/ppt/notesSlides/notesSlide5.xml" ContentType="application/vnd.openxmlformats-officedocument.presentationml.notesSlide+xml"/>
  <Override PartName="/ppt/embeddings/oleObject26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335" r:id="rId3"/>
    <p:sldId id="953" r:id="rId4"/>
    <p:sldId id="954" r:id="rId5"/>
    <p:sldId id="955" r:id="rId6"/>
    <p:sldId id="956" r:id="rId7"/>
    <p:sldId id="957" r:id="rId8"/>
    <p:sldId id="958" r:id="rId9"/>
    <p:sldId id="960" r:id="rId10"/>
    <p:sldId id="961" r:id="rId11"/>
    <p:sldId id="962" r:id="rId12"/>
    <p:sldId id="1005" r:id="rId13"/>
    <p:sldId id="963" r:id="rId14"/>
    <p:sldId id="965" r:id="rId15"/>
    <p:sldId id="966" r:id="rId16"/>
    <p:sldId id="970" r:id="rId17"/>
    <p:sldId id="971" r:id="rId18"/>
    <p:sldId id="972" r:id="rId19"/>
    <p:sldId id="1007" r:id="rId20"/>
    <p:sldId id="973" r:id="rId21"/>
    <p:sldId id="974" r:id="rId22"/>
    <p:sldId id="975" r:id="rId23"/>
    <p:sldId id="976" r:id="rId24"/>
    <p:sldId id="977" r:id="rId25"/>
    <p:sldId id="978" r:id="rId26"/>
    <p:sldId id="979" r:id="rId27"/>
    <p:sldId id="980" r:id="rId28"/>
    <p:sldId id="1006" r:id="rId29"/>
    <p:sldId id="1008" r:id="rId30"/>
    <p:sldId id="1009" r:id="rId31"/>
    <p:sldId id="1010" r:id="rId32"/>
    <p:sldId id="1011" r:id="rId33"/>
    <p:sldId id="1012" r:id="rId34"/>
    <p:sldId id="1013" r:id="rId35"/>
    <p:sldId id="1014" r:id="rId36"/>
    <p:sldId id="1015" r:id="rId37"/>
    <p:sldId id="1016" r:id="rId38"/>
    <p:sldId id="1017" r:id="rId39"/>
    <p:sldId id="1018" r:id="rId40"/>
    <p:sldId id="1019" r:id="rId41"/>
    <p:sldId id="1020" r:id="rId42"/>
    <p:sldId id="1021" r:id="rId43"/>
    <p:sldId id="1022" r:id="rId44"/>
    <p:sldId id="1023" r:id="rId45"/>
    <p:sldId id="1024" r:id="rId46"/>
    <p:sldId id="1025" r:id="rId47"/>
    <p:sldId id="1026" r:id="rId48"/>
    <p:sldId id="1002" r:id="rId49"/>
    <p:sldId id="1027" r:id="rId50"/>
    <p:sldId id="1028" r:id="rId51"/>
    <p:sldId id="1029" r:id="rId52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6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4" Type="http://schemas.openxmlformats.org/officeDocument/2006/relationships/slide" Target="slides/slide26.xml"/><Relationship Id="rId1" Type="http://schemas.openxmlformats.org/officeDocument/2006/relationships/slide" Target="slides/slide9.xml"/><Relationship Id="rId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wmf"/><Relationship Id="rId5" Type="http://schemas.openxmlformats.org/officeDocument/2006/relationships/image" Target="../media/image6.wmf"/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wmf"/><Relationship Id="rId7" Type="http://schemas.openxmlformats.org/officeDocument/2006/relationships/image" Target="../media/image14.emf"/><Relationship Id="rId1" Type="http://schemas.openxmlformats.org/officeDocument/2006/relationships/image" Target="../media/image8.wmf"/><Relationship Id="rId2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954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58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976104-2B83-5E44-B28F-AFF5BC5893A7}" type="slidenum">
              <a:rPr lang="en-US"/>
              <a:pPr/>
              <a:t>9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53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590E7-FF1A-E647-882C-260E949ED95D}" type="slidenum">
              <a:rPr lang="en-US"/>
              <a:pPr/>
              <a:t>10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53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19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99BF9-BEA9-1348-B7BF-B284A489CECA}" type="slidenum">
              <a:rPr lang="en-US" smtClean="0">
                <a:latin typeface="Times New Roman" pitchFamily="-84" charset="0"/>
              </a:rPr>
              <a:pPr/>
              <a:t>21</a:t>
            </a:fld>
            <a:endParaRPr lang="en-US" smtClean="0">
              <a:latin typeface="Times New Roman" pitchFamily="-8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21F47-6221-2D42-ADA7-6060D9869B4F}" type="slidenum">
              <a:rPr lang="en-US"/>
              <a:pPr/>
              <a:t>23</a:t>
            </a:fld>
            <a:endParaRPr lang="en-US"/>
          </a:p>
        </p:txBody>
      </p:sp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527050"/>
            <a:ext cx="6215063" cy="46624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355" y="5340568"/>
            <a:ext cx="6445741" cy="3158888"/>
          </a:xfrm>
        </p:spPr>
        <p:txBody>
          <a:bodyPr lIns="90698" tIns="45350" rIns="90698" bIns="45350"/>
          <a:lstStyle/>
          <a:p>
            <a:pPr eaLnBrk="0" hangingPunct="0">
              <a:spcBef>
                <a:spcPct val="0"/>
              </a:spcBef>
            </a:pPr>
            <a:r>
              <a:rPr lang="en-US" sz="2300"/>
              <a:t>The Run 2 detector. Schematically how it works.</a:t>
            </a:r>
          </a:p>
          <a:p>
            <a:pPr eaLnBrk="0" hangingPunct="0">
              <a:spcBef>
                <a:spcPct val="0"/>
              </a:spcBef>
            </a:pPr>
            <a:r>
              <a:rPr lang="en-US" sz="2300"/>
              <a:t>SVX and the like.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37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999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12.w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13.wmf"/><Relationship Id="rId15" Type="http://schemas.openxmlformats.org/officeDocument/2006/relationships/oleObject" Target="../embeddings/oleObject17.bin"/><Relationship Id="rId16" Type="http://schemas.openxmlformats.org/officeDocument/2006/relationships/image" Target="../media/image1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1.bin"/><Relationship Id="rId4" Type="http://schemas.openxmlformats.org/officeDocument/2006/relationships/image" Target="../media/image8.w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9.w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0.w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2.wmf"/><Relationship Id="rId5" Type="http://schemas.openxmlformats.org/officeDocument/2006/relationships/image" Target="../media/image19.png"/><Relationship Id="rId6" Type="http://schemas.openxmlformats.org/officeDocument/2006/relationships/oleObject" Target="../embeddings/oleObject22.bin"/><Relationship Id="rId7" Type="http://schemas.openxmlformats.org/officeDocument/2006/relationships/image" Target="../media/image18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2.wmf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jpeg"/><Relationship Id="rId12" Type="http://schemas.openxmlformats.org/officeDocument/2006/relationships/image" Target="../media/image28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2.wmf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1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2.wmf"/><Relationship Id="rId5" Type="http://schemas.openxmlformats.org/officeDocument/2006/relationships/image" Target="../media/image34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wmf"/><Relationship Id="rId3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.wmf"/><Relationship Id="rId5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3313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#25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842037" y="1447800"/>
            <a:ext cx="31519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Wednesday, Apr. 23, 2014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 Jaehoon Yu</a:t>
            </a:r>
            <a:endParaRPr lang="en-US" b="1" dirty="0">
              <a:solidFill>
                <a:srgbClr val="FF0066"/>
              </a:solidFill>
              <a:latin typeface="Monotype Corsiva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676400" y="2362200"/>
            <a:ext cx="6705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Introduction to Particle Physics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Particle Accelerators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Particle Physics Detectors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Hot topics in Particle Physics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What’s coming in the </a:t>
            </a:r>
            <a:r>
              <a:rPr lang="en-US" sz="3600" dirty="0" smtClean="0">
                <a:solidFill>
                  <a:schemeClr val="accent2"/>
                </a:solidFill>
                <a:latin typeface="+mj-lt"/>
              </a:rPr>
              <a:t>future</a:t>
            </a:r>
            <a:r>
              <a:rPr lang="en-US" sz="3600" dirty="0">
                <a:solidFill>
                  <a:schemeClr val="accent2"/>
                </a:solidFill>
                <a:latin typeface="+mj-lt"/>
              </a:rPr>
              <a:t>?</a:t>
            </a:r>
            <a:endParaRPr lang="en-US" sz="3600" dirty="0" smtClean="0">
              <a:solidFill>
                <a:schemeClr val="accent2"/>
              </a:solidFill>
              <a:latin typeface="+mj-lt"/>
            </a:endParaRPr>
          </a:p>
          <a:p>
            <a:pPr marL="609600" indent="-609600">
              <a:spcBef>
                <a:spcPct val="20000"/>
              </a:spcBef>
              <a:buFontTx/>
              <a:buChar char="•"/>
            </a:pPr>
            <a:endParaRPr lang="en-US" sz="3600" dirty="0" smtClean="0">
              <a:solidFill>
                <a:schemeClr val="accent2"/>
              </a:solidFill>
              <a:latin typeface="+mj-lt"/>
            </a:endParaRPr>
          </a:p>
          <a:p>
            <a:pPr marL="609600" indent="-609600">
              <a:spcBef>
                <a:spcPct val="20000"/>
              </a:spcBef>
              <a:buFontTx/>
              <a:buChar char="•"/>
            </a:pPr>
            <a:endParaRPr lang="en-US" sz="3600" dirty="0" smtClean="0">
              <a:solidFill>
                <a:schemeClr val="accent2"/>
              </a:solidFill>
              <a:latin typeface="+mj-lt"/>
            </a:endParaRPr>
          </a:p>
          <a:p>
            <a:pPr marL="609600" indent="-609600">
              <a:spcBef>
                <a:spcPct val="20000"/>
              </a:spcBef>
              <a:buFontTx/>
              <a:buChar char="•"/>
            </a:pPr>
            <a:endParaRPr lang="en-US" sz="3600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E6D4-2743-8241-992F-0A901CFB9839}" type="slidenum">
              <a:rPr lang="en-US"/>
              <a:pPr/>
              <a:t>10</a:t>
            </a:fld>
            <a:endParaRPr lang="en-US"/>
          </a:p>
        </p:txBody>
      </p:sp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609600"/>
          </a:xfrm>
        </p:spPr>
        <p:txBody>
          <a:bodyPr/>
          <a:lstStyle/>
          <a:p>
            <a:r>
              <a:rPr lang="en-US" dirty="0"/>
              <a:t>The Standard Model of Particle Physics</a:t>
            </a:r>
          </a:p>
        </p:txBody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15400" cy="5181600"/>
          </a:xfrm>
          <a:noFill/>
          <a:ln/>
        </p:spPr>
        <p:txBody>
          <a:bodyPr/>
          <a:lstStyle/>
          <a:p>
            <a:pPr marL="609600" indent="-609600"/>
            <a:r>
              <a:rPr lang="en-US" sz="2800" dirty="0"/>
              <a:t>By early </a:t>
            </a:r>
            <a:r>
              <a:rPr lang="en-US" sz="2800" dirty="0" smtClean="0"/>
              <a:t>70</a:t>
            </a:r>
            <a:r>
              <a:rPr lang="en-US" sz="2800" dirty="0" smtClean="0">
                <a:latin typeface="Arial"/>
              </a:rPr>
              <a:t>’</a:t>
            </a:r>
            <a:r>
              <a:rPr lang="en-US" sz="2800" dirty="0" smtClean="0"/>
              <a:t>s</a:t>
            </a:r>
            <a:r>
              <a:rPr lang="en-US" sz="2800" dirty="0"/>
              <a:t>, it was clear that hadrons (baryons and mesons) are not fundamental point-like objects</a:t>
            </a:r>
          </a:p>
          <a:p>
            <a:pPr marL="609600" indent="-609600"/>
            <a:r>
              <a:rPr lang="en-US" sz="2800" dirty="0"/>
              <a:t>But leptons did not show any evidence of internal structure</a:t>
            </a:r>
          </a:p>
          <a:p>
            <a:pPr marL="990600" lvl="1" indent="-533400"/>
            <a:r>
              <a:rPr lang="en-US" sz="2400" dirty="0"/>
              <a:t>Even at high energies they still do not show any structure</a:t>
            </a:r>
          </a:p>
          <a:p>
            <a:pPr marL="990600" lvl="1" indent="-533400"/>
            <a:r>
              <a:rPr lang="en-US" sz="2400" dirty="0"/>
              <a:t>Can be regarded as elementary particles</a:t>
            </a:r>
          </a:p>
          <a:p>
            <a:pPr marL="609600" indent="-609600"/>
            <a:r>
              <a:rPr lang="en-US" sz="2800" dirty="0"/>
              <a:t>The phenomenological understanding along with observation from electron scattering (Deep Inelastic Scattering, DIS) and the quark model</a:t>
            </a:r>
          </a:p>
          <a:p>
            <a:pPr marL="609600" indent="-609600"/>
            <a:r>
              <a:rPr lang="en-US" sz="2800" dirty="0"/>
              <a:t>Resulted in the Standard Model that can describe three of the four known forces along with quarks, leptons and gauge bosons as the fundamental particles</a:t>
            </a:r>
          </a:p>
        </p:txBody>
      </p:sp>
    </p:spTree>
    <p:extLst>
      <p:ext uri="{BB962C8B-B14F-4D97-AF65-F5344CB8AC3E}">
        <p14:creationId xmlns:p14="http://schemas.microsoft.com/office/powerpoint/2010/main" val="98487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A012-A609-6C4F-A646-19B3692D5731}" type="slidenum">
              <a:rPr lang="en-US"/>
              <a:pPr/>
              <a:t>11</a:t>
            </a:fld>
            <a:endParaRPr lang="en-US"/>
          </a:p>
        </p:txBody>
      </p:sp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82000" cy="609600"/>
          </a:xfrm>
        </p:spPr>
        <p:txBody>
          <a:bodyPr/>
          <a:lstStyle/>
          <a:p>
            <a:r>
              <a:rPr lang="en-US"/>
              <a:t>Quarks and Leptons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15400" cy="54864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800" dirty="0"/>
              <a:t>In SM, there are three families of leptons</a:t>
            </a:r>
          </a:p>
          <a:p>
            <a:pPr marL="609600" indent="-609600">
              <a:lnSpc>
                <a:spcPct val="90000"/>
              </a:lnSpc>
            </a:pPr>
            <a:endParaRPr lang="en-US" sz="2800" dirty="0"/>
          </a:p>
          <a:p>
            <a:pPr marL="609600" indent="-609600">
              <a:lnSpc>
                <a:spcPct val="90000"/>
              </a:lnSpc>
            </a:pPr>
            <a:endParaRPr lang="en-US" sz="2800" dirty="0"/>
          </a:p>
          <a:p>
            <a:pPr marL="990600" lvl="1" indent="-533400">
              <a:lnSpc>
                <a:spcPct val="90000"/>
              </a:lnSpc>
            </a:pPr>
            <a:endParaRPr lang="en-US" sz="2400" dirty="0">
              <a:sym typeface="Wingdings" charset="0"/>
            </a:endParaRPr>
          </a:p>
          <a:p>
            <a:pPr marL="990600" lvl="1" indent="-533400">
              <a:lnSpc>
                <a:spcPct val="90000"/>
              </a:lnSpc>
            </a:pPr>
            <a:r>
              <a:rPr lang="en-US" sz="2400" dirty="0">
                <a:sym typeface="Wingdings" charset="0"/>
              </a:rPr>
              <a:t> Increasing order of lepton masses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sz="2400" dirty="0">
                <a:sym typeface="Wingdings" charset="0"/>
              </a:rPr>
              <a:t>Convention used in strong </a:t>
            </a:r>
            <a:r>
              <a:rPr lang="en-US" sz="2400" dirty="0" err="1">
                <a:sym typeface="Wingdings" charset="0"/>
              </a:rPr>
              <a:t>isospin</a:t>
            </a:r>
            <a:r>
              <a:rPr lang="en-US" sz="2400" dirty="0">
                <a:sym typeface="Wingdings" charset="0"/>
              </a:rPr>
              <a:t> symmetry, higher member of </a:t>
            </a:r>
            <a:r>
              <a:rPr lang="en-US" sz="2400" dirty="0" err="1">
                <a:sym typeface="Wingdings" charset="0"/>
              </a:rPr>
              <a:t>multiplet</a:t>
            </a:r>
            <a:r>
              <a:rPr lang="en-US" sz="2400" dirty="0">
                <a:sym typeface="Wingdings" charset="0"/>
              </a:rPr>
              <a:t> carries higher electrical charge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ym typeface="Wingdings" charset="0"/>
              </a:rPr>
              <a:t>And three families of quark constituents</a:t>
            </a: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ym typeface="Wingdings" charset="0"/>
              </a:rPr>
              <a:t>All these fundamental particles are fermions w/ spin </a:t>
            </a:r>
            <a:endParaRPr lang="en-US" sz="2800" dirty="0"/>
          </a:p>
        </p:txBody>
      </p:sp>
      <p:graphicFrame>
        <p:nvGraphicFramePr>
          <p:cNvPr id="889860" name="Object 4"/>
          <p:cNvGraphicFramePr>
            <a:graphicFrameLocks noChangeAspect="1"/>
          </p:cNvGraphicFramePr>
          <p:nvPr/>
        </p:nvGraphicFramePr>
        <p:xfrm>
          <a:off x="1371600" y="1423988"/>
          <a:ext cx="765175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54" name="Equation" r:id="rId3" imgW="317160" imgH="469800" progId="Equation.DSMT4">
                  <p:embed/>
                </p:oleObj>
              </mc:Choice>
              <mc:Fallback>
                <p:oleObj name="Equation" r:id="rId3" imgW="3171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423988"/>
                        <a:ext cx="765175" cy="111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1" name="Object 5"/>
          <p:cNvGraphicFramePr>
            <a:graphicFrameLocks noChangeAspect="1"/>
          </p:cNvGraphicFramePr>
          <p:nvPr/>
        </p:nvGraphicFramePr>
        <p:xfrm>
          <a:off x="3295650" y="1403350"/>
          <a:ext cx="827088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55" name="Equation" r:id="rId5" imgW="342720" imgH="482400" progId="Equation.DSMT4">
                  <p:embed/>
                </p:oleObj>
              </mc:Choice>
              <mc:Fallback>
                <p:oleObj name="Equation" r:id="rId5" imgW="3427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1403350"/>
                        <a:ext cx="827088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2" name="Object 6"/>
          <p:cNvGraphicFramePr>
            <a:graphicFrameLocks noChangeAspect="1"/>
          </p:cNvGraphicFramePr>
          <p:nvPr/>
        </p:nvGraphicFramePr>
        <p:xfrm>
          <a:off x="5295900" y="1422400"/>
          <a:ext cx="76517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56" name="Equation" r:id="rId7" imgW="317160" imgH="469800" progId="Equation.DSMT4">
                  <p:embed/>
                </p:oleObj>
              </mc:Choice>
              <mc:Fallback>
                <p:oleObj name="Equation" r:id="rId7" imgW="3171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900" y="1422400"/>
                        <a:ext cx="765175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3" name="Object 7"/>
          <p:cNvGraphicFramePr>
            <a:graphicFrameLocks noChangeAspect="1"/>
          </p:cNvGraphicFramePr>
          <p:nvPr/>
        </p:nvGraphicFramePr>
        <p:xfrm>
          <a:off x="1295400" y="4227513"/>
          <a:ext cx="919163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57" name="Equation" r:id="rId9" imgW="266400" imgH="431640" progId="Equation.DSMT4">
                  <p:embed/>
                </p:oleObj>
              </mc:Choice>
              <mc:Fallback>
                <p:oleObj name="Equation" r:id="rId9" imgW="2664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227513"/>
                        <a:ext cx="919163" cy="146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4" name="Object 8"/>
          <p:cNvGraphicFramePr>
            <a:graphicFrameLocks noChangeAspect="1"/>
          </p:cNvGraphicFramePr>
          <p:nvPr/>
        </p:nvGraphicFramePr>
        <p:xfrm>
          <a:off x="3265488" y="4222750"/>
          <a:ext cx="8763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58" name="Equation" r:id="rId11" imgW="253800" imgH="431640" progId="Equation.DSMT4">
                  <p:embed/>
                </p:oleObj>
              </mc:Choice>
              <mc:Fallback>
                <p:oleObj name="Equation" r:id="rId11" imgW="253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488" y="4222750"/>
                        <a:ext cx="8763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5" name="Object 9"/>
          <p:cNvGraphicFramePr>
            <a:graphicFrameLocks noChangeAspect="1"/>
          </p:cNvGraphicFramePr>
          <p:nvPr/>
        </p:nvGraphicFramePr>
        <p:xfrm>
          <a:off x="5235575" y="4225925"/>
          <a:ext cx="876300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59" name="Equation" r:id="rId13" imgW="253800" imgH="431640" progId="Equation.DSMT4">
                  <p:embed/>
                </p:oleObj>
              </mc:Choice>
              <mc:Fallback>
                <p:oleObj name="Equation" r:id="rId13" imgW="253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575" y="4225925"/>
                        <a:ext cx="876300" cy="146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9866" name="Text Box 10"/>
          <p:cNvSpPr txBox="1">
            <a:spLocks noChangeArrowheads="1"/>
          </p:cNvSpPr>
          <p:nvPr/>
        </p:nvSpPr>
        <p:spPr bwMode="auto">
          <a:xfrm>
            <a:off x="6724650" y="4313238"/>
            <a:ext cx="758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+2/3</a:t>
            </a:r>
          </a:p>
        </p:txBody>
      </p:sp>
      <p:sp>
        <p:nvSpPr>
          <p:cNvPr id="889867" name="Text Box 11"/>
          <p:cNvSpPr txBox="1">
            <a:spLocks noChangeArrowheads="1"/>
          </p:cNvSpPr>
          <p:nvPr/>
        </p:nvSpPr>
        <p:spPr bwMode="auto">
          <a:xfrm>
            <a:off x="6761163" y="507523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-1/3</a:t>
            </a:r>
          </a:p>
        </p:txBody>
      </p:sp>
      <p:sp>
        <p:nvSpPr>
          <p:cNvPr id="889868" name="Text Box 12"/>
          <p:cNvSpPr txBox="1">
            <a:spLocks noChangeArrowheads="1"/>
          </p:cNvSpPr>
          <p:nvPr/>
        </p:nvSpPr>
        <p:spPr bwMode="auto">
          <a:xfrm>
            <a:off x="6899275" y="3765550"/>
            <a:ext cx="411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Q</a:t>
            </a:r>
          </a:p>
        </p:txBody>
      </p:sp>
      <p:graphicFrame>
        <p:nvGraphicFramePr>
          <p:cNvPr id="88986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833173"/>
              </p:ext>
            </p:extLst>
          </p:nvPr>
        </p:nvGraphicFramePr>
        <p:xfrm>
          <a:off x="7586663" y="5583238"/>
          <a:ext cx="41433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60" name="Equation" r:id="rId15" imgW="228600" imgH="381000" progId="Equation.DSMT4">
                  <p:embed/>
                </p:oleObj>
              </mc:Choice>
              <mc:Fallback>
                <p:oleObj name="Equation" r:id="rId15" imgW="2286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6663" y="5583238"/>
                        <a:ext cx="414337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9870" name="Text Box 14"/>
          <p:cNvSpPr txBox="1">
            <a:spLocks noChangeArrowheads="1"/>
          </p:cNvSpPr>
          <p:nvPr/>
        </p:nvSpPr>
        <p:spPr bwMode="auto">
          <a:xfrm>
            <a:off x="6892925" y="1417638"/>
            <a:ext cx="34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0</a:t>
            </a:r>
          </a:p>
        </p:txBody>
      </p:sp>
      <p:sp>
        <p:nvSpPr>
          <p:cNvPr id="889871" name="Text Box 15"/>
          <p:cNvSpPr txBox="1">
            <a:spLocks noChangeArrowheads="1"/>
          </p:cNvSpPr>
          <p:nvPr/>
        </p:nvSpPr>
        <p:spPr bwMode="auto">
          <a:xfrm>
            <a:off x="6858000" y="1936750"/>
            <a:ext cx="442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-1</a:t>
            </a:r>
          </a:p>
        </p:txBody>
      </p:sp>
      <p:sp>
        <p:nvSpPr>
          <p:cNvPr id="889872" name="Text Box 16"/>
          <p:cNvSpPr txBox="1">
            <a:spLocks noChangeArrowheads="1"/>
          </p:cNvSpPr>
          <p:nvPr/>
        </p:nvSpPr>
        <p:spPr bwMode="auto">
          <a:xfrm>
            <a:off x="6880225" y="869950"/>
            <a:ext cx="411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25971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340054" cy="1792044"/>
            <a:chOff x="5148964" y="457200"/>
            <a:chExt cx="2266740" cy="2067743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1" y="1708151"/>
              <a:ext cx="1243503" cy="816792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836644" cy="665585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4137498" cy="1168063"/>
            <a:chOff x="1600200" y="3200400"/>
            <a:chExt cx="3352800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752600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2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9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DAD6-6500-4C41-924C-460078E918FA}" type="slidenum">
              <a:rPr lang="en-US"/>
              <a:pPr/>
              <a:t>14</a:t>
            </a:fld>
            <a:endParaRPr lang="en-US"/>
          </a:p>
        </p:txBody>
      </p:sp>
      <p:sp>
        <p:nvSpPr>
          <p:cNvPr id="68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8915400" cy="5867400"/>
          </a:xfrm>
        </p:spPr>
        <p:txBody>
          <a:bodyPr/>
          <a:lstStyle/>
          <a:p>
            <a:r>
              <a:rPr lang="en-US" sz="2800" dirty="0"/>
              <a:t>How can one obtain high energy particles?</a:t>
            </a:r>
          </a:p>
          <a:p>
            <a:pPr lvl="1"/>
            <a:r>
              <a:rPr lang="en-US" sz="2400" dirty="0"/>
              <a:t>Cosmic ray </a:t>
            </a:r>
            <a:r>
              <a:rPr lang="en-US" sz="2400" dirty="0">
                <a:sym typeface="Wingdings" charset="0"/>
              </a:rPr>
              <a:t> Sometimes we observe 1000TeV cosmic rays</a:t>
            </a:r>
          </a:p>
          <a:p>
            <a:pPr lvl="2"/>
            <a:r>
              <a:rPr lang="en-US" sz="2000" dirty="0"/>
              <a:t>Low flux and cannot control energies too well</a:t>
            </a:r>
          </a:p>
          <a:p>
            <a:r>
              <a:rPr lang="en-US" sz="2800" dirty="0"/>
              <a:t>Need to look into small distances to probe the fundamental constituents with full control of particle energies and fluxes</a:t>
            </a:r>
          </a:p>
          <a:p>
            <a:pPr lvl="1"/>
            <a:r>
              <a:rPr lang="en-US" sz="2400" dirty="0"/>
              <a:t>Particle accelerators</a:t>
            </a:r>
          </a:p>
          <a:p>
            <a:r>
              <a:rPr lang="en-US" sz="2800" dirty="0"/>
              <a:t>Accelerators need not only to accelerate particles but also to</a:t>
            </a:r>
          </a:p>
          <a:p>
            <a:pPr lvl="1"/>
            <a:r>
              <a:rPr lang="en-US" sz="2400" dirty="0" smtClean="0"/>
              <a:t>Track </a:t>
            </a:r>
            <a:r>
              <a:rPr lang="en-US" sz="2400" dirty="0"/>
              <a:t>them</a:t>
            </a:r>
          </a:p>
          <a:p>
            <a:pPr lvl="1"/>
            <a:r>
              <a:rPr lang="en-US" sz="2400" dirty="0"/>
              <a:t>Maneuver them</a:t>
            </a:r>
          </a:p>
          <a:p>
            <a:pPr lvl="1"/>
            <a:r>
              <a:rPr lang="en-US" sz="2400" dirty="0"/>
              <a:t>Constrain their motions to the order of </a:t>
            </a:r>
            <a:r>
              <a:rPr lang="en-US" sz="2400" dirty="0" smtClean="0"/>
              <a:t>1</a:t>
            </a:r>
            <a:r>
              <a:rPr lang="en-US" sz="2400" dirty="0" smtClean="0">
                <a:latin typeface="Symbol" charset="0"/>
              </a:rPr>
              <a:t>μ</a:t>
            </a:r>
            <a:r>
              <a:rPr lang="en-US" sz="2400" dirty="0" smtClean="0"/>
              <a:t>m or better</a:t>
            </a:r>
            <a:endParaRPr lang="en-US" sz="2400" dirty="0"/>
          </a:p>
          <a:p>
            <a:r>
              <a:rPr lang="en-US" sz="2800" dirty="0"/>
              <a:t>Why?</a:t>
            </a:r>
          </a:p>
          <a:p>
            <a:pPr lvl="1"/>
            <a:r>
              <a:rPr lang="en-US" sz="2400" dirty="0"/>
              <a:t>Must correct particle paths and momenta to increase fluxes and control momenta</a:t>
            </a:r>
          </a:p>
        </p:txBody>
      </p:sp>
      <p:graphicFrame>
        <p:nvGraphicFramePr>
          <p:cNvPr id="68710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6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71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Accelerators</a:t>
            </a:r>
          </a:p>
        </p:txBody>
      </p:sp>
    </p:spTree>
    <p:extLst>
      <p:ext uri="{BB962C8B-B14F-4D97-AF65-F5344CB8AC3E}">
        <p14:creationId xmlns:p14="http://schemas.microsoft.com/office/powerpoint/2010/main" val="406867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0A46-FD56-6B41-AD5F-975A48EEC39E}" type="slidenum">
              <a:rPr lang="en-US"/>
              <a:pPr/>
              <a:t>15</a:t>
            </a:fld>
            <a:endParaRPr lang="en-US"/>
          </a:p>
        </p:txBody>
      </p:sp>
      <p:sp>
        <p:nvSpPr>
          <p:cNvPr id="67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8915400" cy="586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Depending on what the main goals of physics are, one needs different kinds of accelerator experiments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Fixed target experiments: Probe the nature of the nucleons </a:t>
            </a:r>
            <a:r>
              <a:rPr lang="en-US" sz="2800" dirty="0">
                <a:sym typeface="Wingdings" charset="0"/>
              </a:rPr>
              <a:t> Structure functions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Results also can be used for producing secondary particles for further accelerations </a:t>
            </a:r>
            <a:r>
              <a:rPr lang="en-US" sz="2400" dirty="0">
                <a:sym typeface="Wingdings" charset="0"/>
              </a:rPr>
              <a:t> </a:t>
            </a:r>
            <a:r>
              <a:rPr lang="en-US" sz="2400" dirty="0" err="1">
                <a:sym typeface="Wingdings" charset="0"/>
              </a:rPr>
              <a:t>Tevatron</a:t>
            </a:r>
            <a:r>
              <a:rPr lang="en-US" sz="2400" dirty="0">
                <a:sym typeface="Wingdings" charset="0"/>
              </a:rPr>
              <a:t> anti-proton production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Colliders: Probes the interactions between fundamental constituents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Hadron colliders: Wide kinematic ranges and high discovery potential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Proton-anti-proton: </a:t>
            </a:r>
            <a:r>
              <a:rPr lang="en-US" sz="2000" dirty="0" err="1"/>
              <a:t>TeVatron</a:t>
            </a:r>
            <a:r>
              <a:rPr lang="en-US" sz="2000" dirty="0"/>
              <a:t> at </a:t>
            </a:r>
            <a:r>
              <a:rPr lang="en-US" sz="2000" dirty="0" err="1"/>
              <a:t>Fermilab</a:t>
            </a:r>
            <a:r>
              <a:rPr lang="en-US" sz="2000" dirty="0"/>
              <a:t>,  </a:t>
            </a:r>
            <a:r>
              <a:rPr lang="en-US" sz="2000" dirty="0" smtClean="0"/>
              <a:t>          at </a:t>
            </a:r>
            <a:r>
              <a:rPr lang="en-US" sz="2000" dirty="0"/>
              <a:t>CERN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Proton-Proton: Large Hadron Collider at CERN </a:t>
            </a:r>
            <a:r>
              <a:rPr lang="en-US" sz="2000" dirty="0" smtClean="0"/>
              <a:t>(turned on early 2010)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Lepton colliders: Very narrow kinematic reach, so it is used for precision measurements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Electron-positron: LEP at CERN, Petra at DESY, PEP at SLAC, Tristan at KEK, ILC in the med-range future</a:t>
            </a:r>
          </a:p>
          <a:p>
            <a:pPr lvl="2">
              <a:lnSpc>
                <a:spcPct val="80000"/>
              </a:lnSpc>
            </a:pPr>
            <a:r>
              <a:rPr lang="en-US" sz="2000" dirty="0" err="1"/>
              <a:t>Muon</a:t>
            </a:r>
            <a:r>
              <a:rPr lang="en-US" sz="2000" dirty="0"/>
              <a:t>-anti-</a:t>
            </a:r>
            <a:r>
              <a:rPr lang="en-US" sz="2000" dirty="0" err="1"/>
              <a:t>muon</a:t>
            </a:r>
            <a:r>
              <a:rPr lang="en-US" sz="2000" dirty="0"/>
              <a:t>: Conceptual accelerator in the far future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Lepton-hadron colliders: HERA at DESY</a:t>
            </a:r>
          </a:p>
        </p:txBody>
      </p:sp>
      <p:graphicFrame>
        <p:nvGraphicFramePr>
          <p:cNvPr id="6758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9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Accelerators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287186"/>
              </p:ext>
            </p:extLst>
          </p:nvPr>
        </p:nvGraphicFramePr>
        <p:xfrm>
          <a:off x="5105400" y="3733800"/>
          <a:ext cx="649371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93" name="Equation" r:id="rId5" imgW="368300" imgH="241300" progId="Equation.DSMT4">
                  <p:embed/>
                </p:oleObj>
              </mc:Choice>
              <mc:Fallback>
                <p:oleObj name="Equation" r:id="rId5" imgW="3683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5400" y="3733800"/>
                        <a:ext cx="649371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3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A610-B30D-CE47-9B75-D1DE566EB262}" type="slidenum">
              <a:rPr lang="en-US"/>
              <a:pPr/>
              <a:t>16</a:t>
            </a:fld>
            <a:endParaRPr lang="en-US"/>
          </a:p>
        </p:txBody>
      </p:sp>
      <p:sp>
        <p:nvSpPr>
          <p:cNvPr id="68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54102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Invented by E. Lawrence at Berkeley in 1930’s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While </a:t>
            </a:r>
            <a:r>
              <a:rPr lang="en-US" sz="2000" dirty="0"/>
              <a:t>the </a:t>
            </a:r>
            <a:r>
              <a:rPr lang="en-US" sz="2000" dirty="0" smtClean="0"/>
              <a:t>D</a:t>
            </a:r>
            <a:r>
              <a:rPr lang="en-US" sz="2000" dirty="0" smtClean="0">
                <a:latin typeface="Arial"/>
              </a:rPr>
              <a:t>’</a:t>
            </a:r>
            <a:r>
              <a:rPr lang="en-US" sz="2000" dirty="0" smtClean="0"/>
              <a:t>s </a:t>
            </a:r>
            <a:r>
              <a:rPr lang="en-US" sz="2000" dirty="0"/>
              <a:t>are connected to HV sources, there is no electric field inside the chamber due to Faraday effect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Strong electric field exists only in the gap between the </a:t>
            </a:r>
            <a:r>
              <a:rPr lang="en-US" sz="2000" dirty="0" smtClean="0"/>
              <a:t>D</a:t>
            </a:r>
            <a:r>
              <a:rPr lang="en-US" sz="2000" dirty="0" smtClean="0">
                <a:latin typeface="Arial"/>
              </a:rPr>
              <a:t>’</a:t>
            </a:r>
            <a:r>
              <a:rPr lang="en-US" sz="2000" dirty="0" smtClean="0"/>
              <a:t>s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An ion source is placed in the gap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path is circular due to the perpendicular magnetic field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Ion does not feel any acceleration inside a D but gets bent due to magnetic field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When the particle exits a D, the direction of voltage can be changed and the ion gets accelerated before entering into the D on the other side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If the frequency of the alternating voltage is just </a:t>
            </a:r>
            <a:r>
              <a:rPr lang="en-US" sz="2000" dirty="0" smtClean="0"/>
              <a:t>right (cyclotron frequency), </a:t>
            </a:r>
            <a:r>
              <a:rPr lang="en-US" sz="2000" dirty="0"/>
              <a:t>the charged particle gets accelerated continuously until it is </a:t>
            </a:r>
            <a:r>
              <a:rPr lang="en-US" sz="2000" dirty="0" smtClean="0"/>
              <a:t>extracted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The maximum energy is determined by the accelerator radius and the magnetic field strength</a:t>
            </a:r>
            <a:endParaRPr lang="en-US" sz="2000" dirty="0"/>
          </a:p>
        </p:txBody>
      </p:sp>
      <p:graphicFrame>
        <p:nvGraphicFramePr>
          <p:cNvPr id="6809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88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09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Resonance Accelerators: Cyclotron</a:t>
            </a:r>
          </a:p>
        </p:txBody>
      </p:sp>
      <p:pic>
        <p:nvPicPr>
          <p:cNvPr id="680965" name="Picture 5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5242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680552"/>
              </p:ext>
            </p:extLst>
          </p:nvPr>
        </p:nvGraphicFramePr>
        <p:xfrm>
          <a:off x="5334000" y="5565699"/>
          <a:ext cx="3657600" cy="835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89" name="Equation" r:id="rId6" imgW="2108160" imgH="431640" progId="Equation.DSMT4">
                  <p:embed/>
                </p:oleObj>
              </mc:Choice>
              <mc:Fallback>
                <p:oleObj name="Equation" r:id="rId6" imgW="21081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565699"/>
                        <a:ext cx="3657600" cy="8351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 rot="904664">
            <a:off x="6553200" y="2514600"/>
            <a:ext cx="685800" cy="1066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2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F64D-A489-2A4E-B956-D906687827CD}" type="slidenum">
              <a:rPr lang="en-US"/>
              <a:pPr/>
              <a:t>17</a:t>
            </a:fld>
            <a:endParaRPr lang="en-US"/>
          </a:p>
        </p:txBody>
      </p:sp>
      <p:sp>
        <p:nvSpPr>
          <p:cNvPr id="68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686800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Accelerates particles along a linear path using resonance principle</a:t>
            </a:r>
          </a:p>
          <a:p>
            <a:pPr>
              <a:lnSpc>
                <a:spcPct val="90000"/>
              </a:lnSpc>
            </a:pPr>
            <a:r>
              <a:rPr lang="en-US" sz="2400"/>
              <a:t>A series of metal tubes are located in a vacuum vessel and connected successively to alternating terminals of radio frequency oscillator</a:t>
            </a:r>
          </a:p>
          <a:p>
            <a:pPr>
              <a:lnSpc>
                <a:spcPct val="90000"/>
              </a:lnSpc>
            </a:pPr>
            <a:r>
              <a:rPr lang="en-US" sz="2400"/>
              <a:t>The directions of the electric fields changes before the particles exits the given tube</a:t>
            </a:r>
          </a:p>
          <a:p>
            <a:pPr>
              <a:lnSpc>
                <a:spcPct val="90000"/>
              </a:lnSpc>
            </a:pPr>
            <a:r>
              <a:rPr lang="en-US" sz="2400"/>
              <a:t>The tube length needs to get longer as the particle gets accelerated to keep up with the phase</a:t>
            </a:r>
          </a:p>
          <a:p>
            <a:pPr>
              <a:lnSpc>
                <a:spcPct val="90000"/>
              </a:lnSpc>
            </a:pPr>
            <a:r>
              <a:rPr lang="en-US" sz="2400"/>
              <a:t>These accelerators are used for accelerating light particles to very high energies</a:t>
            </a:r>
          </a:p>
        </p:txBody>
      </p:sp>
      <p:graphicFrame>
        <p:nvGraphicFramePr>
          <p:cNvPr id="68301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3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30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Resonance Accelerators: Linear Accelerator</a:t>
            </a:r>
          </a:p>
        </p:txBody>
      </p:sp>
      <p:pic>
        <p:nvPicPr>
          <p:cNvPr id="683013" name="Picture 5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571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3014" name="Picture 6" descr="lin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4114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4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5CB3-8378-A64D-B53F-FF38DEA4CCF1}" type="slidenum">
              <a:rPr lang="en-US"/>
              <a:pPr/>
              <a:t>18</a:t>
            </a:fld>
            <a:endParaRPr lang="en-US"/>
          </a:p>
        </p:txBody>
      </p:sp>
      <p:pic>
        <p:nvPicPr>
          <p:cNvPr id="686082" name="Picture 2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495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4038600" cy="5257800"/>
          </a:xfrm>
        </p:spPr>
        <p:txBody>
          <a:bodyPr/>
          <a:lstStyle/>
          <a:p>
            <a:r>
              <a:rPr lang="en-US" sz="2800" dirty="0" err="1"/>
              <a:t>Synchrotons</a:t>
            </a:r>
            <a:r>
              <a:rPr lang="en-US" sz="2800" dirty="0"/>
              <a:t> use magnets arranged in a ring-like </a:t>
            </a:r>
            <a:r>
              <a:rPr lang="en-US" sz="2800" dirty="0" smtClean="0"/>
              <a:t>fashion with varying magnetic field and frequency</a:t>
            </a:r>
            <a:endParaRPr lang="en-US" sz="2800" dirty="0"/>
          </a:p>
          <a:p>
            <a:r>
              <a:rPr lang="en-US" sz="2800" dirty="0"/>
              <a:t>Multiple stages of accelerations are needed before reaching over </a:t>
            </a:r>
            <a:r>
              <a:rPr lang="en-US" sz="2800" dirty="0" err="1"/>
              <a:t>GeV</a:t>
            </a:r>
            <a:r>
              <a:rPr lang="en-US" sz="2800" dirty="0"/>
              <a:t> ranges of energies</a:t>
            </a:r>
          </a:p>
          <a:p>
            <a:r>
              <a:rPr lang="en-US" sz="2800" dirty="0"/>
              <a:t>RF power stations are located through the ring to pump electric energies into the particles</a:t>
            </a:r>
          </a:p>
        </p:txBody>
      </p:sp>
      <p:graphicFrame>
        <p:nvGraphicFramePr>
          <p:cNvPr id="686084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5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err="1">
                <a:solidFill>
                  <a:srgbClr val="A50021"/>
                </a:solidFill>
                <a:latin typeface="+mj-lt"/>
              </a:rPr>
              <a:t>Synchroton</a:t>
            </a:r>
            <a:r>
              <a:rPr lang="en-US" sz="4000" dirty="0">
                <a:solidFill>
                  <a:srgbClr val="A50021"/>
                </a:solidFill>
                <a:latin typeface="+mj-lt"/>
              </a:rPr>
              <a:t> Accelerators</a:t>
            </a:r>
          </a:p>
        </p:txBody>
      </p:sp>
      <p:pic>
        <p:nvPicPr>
          <p:cNvPr id="686086" name="Picture 6" descr="tevatron-accelertor-ch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657600" cy="29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87" name="Picture 7" descr="cockcroft-wal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86400"/>
            <a:ext cx="666750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88" name="Picture 8" descr="lina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57800"/>
            <a:ext cx="49371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89" name="Picture 9" descr="boost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800600"/>
            <a:ext cx="658813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90" name="Picture 10" descr="aproton-acc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14800"/>
            <a:ext cx="844550" cy="6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91" name="Picture 11" descr="main-injec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1039813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92" name="Picture 12" descr="tevatr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12954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81mi/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193mi/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hutdown in Feb. 2013 &amp; on track to resume Mar. 2015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97242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458200" cy="5943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Due for your research materials</a:t>
            </a:r>
          </a:p>
          <a:p>
            <a:pPr lvl="1" eaLnBrk="1" hangingPunct="1"/>
            <a:r>
              <a:rPr lang="en-US" sz="2400" dirty="0" smtClean="0"/>
              <a:t>Research presentation PPT files by 8pm this Sunday, Apr. 27</a:t>
            </a:r>
          </a:p>
          <a:p>
            <a:pPr lvl="1" eaLnBrk="1" hangingPunct="1"/>
            <a:r>
              <a:rPr lang="en-US" sz="2400" dirty="0" smtClean="0"/>
              <a:t>Research papers double-sided and stapled by beginning of the class Monday, Apr. 28</a:t>
            </a:r>
          </a:p>
          <a:p>
            <a:pPr eaLnBrk="1" hangingPunct="1"/>
            <a:r>
              <a:rPr lang="en-US" sz="2800" dirty="0" smtClean="0"/>
              <a:t>Final exam is 11am – 1:30pm, Monday, May</a:t>
            </a:r>
            <a:r>
              <a:rPr lang="en-US" sz="2800" dirty="0"/>
              <a:t> </a:t>
            </a:r>
            <a:r>
              <a:rPr lang="en-US" sz="2800" dirty="0" smtClean="0"/>
              <a:t>5, SH103</a:t>
            </a:r>
          </a:p>
          <a:p>
            <a:pPr lvl="1" eaLnBrk="1" hangingPunct="1"/>
            <a:r>
              <a:rPr lang="en-US" sz="2400" dirty="0"/>
              <a:t>Comprehensive exam covering </a:t>
            </a:r>
            <a:r>
              <a:rPr lang="en-US" sz="2400" dirty="0" smtClean="0"/>
              <a:t>from CH1.1- CH7.6, CH9.7 (Liquid He), CH10.5 and CH14.1 – CH14.8 + </a:t>
            </a:r>
            <a:r>
              <a:rPr lang="en-US" sz="2400" dirty="0"/>
              <a:t>appendices 3 – 7</a:t>
            </a:r>
          </a:p>
          <a:p>
            <a:pPr lvl="1" eaLnBrk="1" hangingPunct="1"/>
            <a:r>
              <a:rPr lang="en-US" sz="2400" dirty="0"/>
              <a:t>BYOF: one handwritten, letter size, front and back</a:t>
            </a:r>
          </a:p>
          <a:p>
            <a:pPr lvl="2" eaLnBrk="1" hangingPunct="1"/>
            <a:r>
              <a:rPr lang="en-US" sz="2000" dirty="0"/>
              <a:t>No derivations or solutions of any problems allowed!</a:t>
            </a:r>
          </a:p>
          <a:p>
            <a:pPr eaLnBrk="1" hangingPunct="1"/>
            <a:r>
              <a:rPr lang="en-US" sz="2800" dirty="0" smtClean="0"/>
              <a:t>Submit your planetarium extra-credit sheet</a:t>
            </a:r>
          </a:p>
          <a:p>
            <a:pPr lvl="1" eaLnBrk="1" hangingPunct="1"/>
            <a:r>
              <a:rPr lang="en-US" sz="2400" dirty="0" smtClean="0"/>
              <a:t>At the beginning of the exam, Monday, May 5</a:t>
            </a:r>
          </a:p>
          <a:p>
            <a:pPr eaLnBrk="1" hangingPunct="1"/>
            <a:r>
              <a:rPr lang="en-US" sz="2800" dirty="0" smtClean="0"/>
              <a:t>Please be sure to fill out the feedback survey. </a:t>
            </a:r>
          </a:p>
          <a:p>
            <a:pPr eaLnBrk="1" hangingPunct="1"/>
            <a:r>
              <a:rPr lang="en-US" sz="2800" dirty="0" smtClean="0"/>
              <a:t>Colloquium today at 4pm in SH101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762000"/>
          </a:xfrm>
        </p:spPr>
        <p:txBody>
          <a:bodyPr/>
          <a:lstStyle/>
          <a:p>
            <a:r>
              <a:rPr lang="en-US" dirty="0" smtClean="0"/>
              <a:t>Comparisons between </a:t>
            </a:r>
            <a:r>
              <a:rPr lang="en-US" dirty="0" err="1" smtClean="0"/>
              <a:t>Tevatron</a:t>
            </a:r>
            <a:r>
              <a:rPr lang="en-US" dirty="0" smtClean="0"/>
              <a:t> and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105400"/>
          </a:xfrm>
        </p:spPr>
        <p:txBody>
          <a:bodyPr/>
          <a:lstStyle/>
          <a:p>
            <a:r>
              <a:rPr lang="en-US" sz="2800" dirty="0" err="1" smtClean="0"/>
              <a:t>Tevatron</a:t>
            </a:r>
            <a:r>
              <a:rPr lang="en-US" sz="2800" dirty="0" smtClean="0"/>
              <a:t>: </a:t>
            </a:r>
            <a:r>
              <a:rPr lang="en-US" sz="2400" dirty="0" smtClean="0"/>
              <a:t>A proton-anti proton collider at 2TeV</a:t>
            </a:r>
          </a:p>
          <a:p>
            <a:pPr lvl="1"/>
            <a:r>
              <a:rPr lang="en-US" sz="2400" dirty="0" smtClean="0"/>
              <a:t>Need to produce anti-protons using accelerated protons at 150GeV</a:t>
            </a:r>
          </a:p>
          <a:p>
            <a:pPr lvl="1"/>
            <a:r>
              <a:rPr lang="en-US" sz="2400" dirty="0" smtClean="0"/>
              <a:t>Takes time to store sufficient number of anti-protons</a:t>
            </a:r>
          </a:p>
          <a:p>
            <a:pPr lvl="2"/>
            <a:r>
              <a:rPr lang="en-US" sz="2000" dirty="0" smtClean="0"/>
              <a:t>Need a storage accelerator for anti-protons</a:t>
            </a:r>
          </a:p>
          <a:p>
            <a:pPr lvl="1"/>
            <a:r>
              <a:rPr lang="en-US" sz="2400" dirty="0" smtClean="0"/>
              <a:t>Can use the same magnet and acceleration ring to circulate and accelerator particles</a:t>
            </a:r>
          </a:p>
          <a:p>
            <a:r>
              <a:rPr lang="en-US" sz="2800" dirty="0" smtClean="0"/>
              <a:t>LHC: </a:t>
            </a:r>
            <a:r>
              <a:rPr lang="en-US" sz="2400" dirty="0" smtClean="0"/>
              <a:t>A proton-proton collier at 14TeV design energy</a:t>
            </a:r>
          </a:p>
          <a:p>
            <a:pPr lvl="1"/>
            <a:r>
              <a:rPr lang="en-US" sz="2400" dirty="0" smtClean="0"/>
              <a:t>Protons are easy to harvest</a:t>
            </a:r>
          </a:p>
          <a:p>
            <a:pPr lvl="1"/>
            <a:r>
              <a:rPr lang="en-US" sz="2400" dirty="0" smtClean="0"/>
              <a:t>Takes virtually no time to between a fresh fill of particles into the accelerator</a:t>
            </a:r>
          </a:p>
          <a:p>
            <a:pPr lvl="1"/>
            <a:r>
              <a:rPr lang="en-US" sz="2400" dirty="0" smtClean="0"/>
              <a:t>Must use two separate magnet and acceleration rings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1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>
              <a:latin typeface="Monotype Corsiva" pitchFamily="-108" charset="0"/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BC4F0D-8A23-B949-91FB-7647F8BB2988}" type="slidenum">
              <a:rPr lang="en-US">
                <a:latin typeface="Arial Narrow" pitchFamily="-84" charset="0"/>
              </a:rPr>
              <a:pPr/>
              <a:t>21</a:t>
            </a:fld>
            <a:endParaRPr lang="en-US">
              <a:latin typeface="Arial Narrow" pitchFamily="-84" charset="0"/>
            </a:endParaRPr>
          </a:p>
        </p:txBody>
      </p:sp>
      <p:pic>
        <p:nvPicPr>
          <p:cNvPr id="221186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LHC @ CERN Aerial View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Geneva Airport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CMS</a:t>
            </a: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France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Swizerland</a:t>
            </a:r>
          </a:p>
        </p:txBody>
      </p:sp>
    </p:spTree>
    <p:extLst>
      <p:ext uri="{BB962C8B-B14F-4D97-AF65-F5344CB8AC3E}">
        <p14:creationId xmlns:p14="http://schemas.microsoft.com/office/powerpoint/2010/main" val="301251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0C83-0B44-F045-8A58-F3621309A5EF}" type="slidenum">
              <a:rPr lang="en-US"/>
              <a:pPr/>
              <a:t>22</a:t>
            </a:fld>
            <a:endParaRPr lang="en-US"/>
          </a:p>
        </p:txBody>
      </p:sp>
      <p:sp>
        <p:nvSpPr>
          <p:cNvPr id="611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Subatomic particles cannot be seen by naked eyes but can be detected through their interactions within matter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do you think we need to know first to construct a detector?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What kind of particles do we want to detect?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Charged particles and neutral particles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What do we want to measure?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Their </a:t>
            </a:r>
            <a:r>
              <a:rPr lang="en-US" sz="2000" dirty="0" smtClean="0"/>
              <a:t>momenta measured by tracking detectors and magnetic field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2000" dirty="0" smtClean="0"/>
              <a:t>Trajectories measured by tracking detectors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2000" dirty="0" smtClean="0"/>
              <a:t>Energies measured by the calorimeter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2000" dirty="0"/>
              <a:t>Origin of </a:t>
            </a:r>
            <a:r>
              <a:rPr lang="en-US" sz="2000" dirty="0" smtClean="0"/>
              <a:t>interaction </a:t>
            </a:r>
            <a:r>
              <a:rPr lang="en-US" sz="2000" dirty="0"/>
              <a:t>(interaction vertex</a:t>
            </a:r>
            <a:r>
              <a:rPr lang="en-US" sz="2000" dirty="0" smtClean="0"/>
              <a:t>) measured by a precision tracking det.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2000" dirty="0" err="1"/>
              <a:t>Etc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To what precision do we want to measure?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Depending on the answers to the above questions we use different detection techniques </a:t>
            </a:r>
          </a:p>
        </p:txBody>
      </p:sp>
      <p:graphicFrame>
        <p:nvGraphicFramePr>
          <p:cNvPr id="61133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78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32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Detectors</a:t>
            </a:r>
          </a:p>
        </p:txBody>
      </p:sp>
    </p:spTree>
    <p:extLst>
      <p:ext uri="{BB962C8B-B14F-4D97-AF65-F5344CB8AC3E}">
        <p14:creationId xmlns:p14="http://schemas.microsoft.com/office/powerpoint/2010/main" val="252988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9939-EE80-2F45-89D4-D3FEA7FF5C8C}" type="slidenum">
              <a:rPr lang="en-US"/>
              <a:pPr/>
              <a:t>23</a:t>
            </a:fld>
            <a:endParaRPr lang="en-US"/>
          </a:p>
        </p:txBody>
      </p:sp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4000" b="1" u="sng" dirty="0"/>
              <a:t>Particle </a:t>
            </a:r>
            <a:r>
              <a:rPr lang="en-US" sz="4000" b="1" u="sng" dirty="0" smtClean="0"/>
              <a:t>Detection Techniques</a:t>
            </a:r>
            <a:endParaRPr lang="en-US" sz="4000" b="1" u="sng" dirty="0"/>
          </a:p>
        </p:txBody>
      </p:sp>
      <p:grpSp>
        <p:nvGrpSpPr>
          <p:cNvPr id="911363" name="Group 3"/>
          <p:cNvGrpSpPr>
            <a:grpSpLocks/>
          </p:cNvGrpSpPr>
          <p:nvPr/>
        </p:nvGrpSpPr>
        <p:grpSpPr bwMode="auto">
          <a:xfrm>
            <a:off x="625475" y="1603375"/>
            <a:ext cx="958850" cy="876300"/>
            <a:chOff x="394" y="1298"/>
            <a:chExt cx="604" cy="552"/>
          </a:xfrm>
        </p:grpSpPr>
        <p:sp>
          <p:nvSpPr>
            <p:cNvPr id="911364" name="Line 4"/>
            <p:cNvSpPr>
              <a:spLocks noChangeShapeType="1"/>
            </p:cNvSpPr>
            <p:nvPr/>
          </p:nvSpPr>
          <p:spPr bwMode="auto">
            <a:xfrm>
              <a:off x="636" y="170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5" name="Line 5"/>
            <p:cNvSpPr>
              <a:spLocks noChangeShapeType="1"/>
            </p:cNvSpPr>
            <p:nvPr/>
          </p:nvSpPr>
          <p:spPr bwMode="auto">
            <a:xfrm flipH="1">
              <a:off x="636" y="170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6" name="Text Box 6"/>
            <p:cNvSpPr txBox="1">
              <a:spLocks noChangeArrowheads="1"/>
            </p:cNvSpPr>
            <p:nvPr/>
          </p:nvSpPr>
          <p:spPr bwMode="auto">
            <a:xfrm>
              <a:off x="394" y="1298"/>
              <a:ext cx="60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Interaction</a:t>
              </a:r>
            </a:p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Point</a:t>
              </a:r>
            </a:p>
          </p:txBody>
        </p:sp>
      </p:grpSp>
      <p:grpSp>
        <p:nvGrpSpPr>
          <p:cNvPr id="911367" name="Group 7"/>
          <p:cNvGrpSpPr>
            <a:grpSpLocks/>
          </p:cNvGrpSpPr>
          <p:nvPr/>
        </p:nvGrpSpPr>
        <p:grpSpPr bwMode="auto">
          <a:xfrm>
            <a:off x="762000" y="4025900"/>
            <a:ext cx="4838700" cy="533400"/>
            <a:chOff x="480" y="2824"/>
            <a:chExt cx="3048" cy="336"/>
          </a:xfrm>
        </p:grpSpPr>
        <p:sp>
          <p:nvSpPr>
            <p:cNvPr id="911368" name="Oval 8"/>
            <p:cNvSpPr>
              <a:spLocks noChangeArrowheads="1"/>
            </p:cNvSpPr>
            <p:nvPr/>
          </p:nvSpPr>
          <p:spPr bwMode="auto">
            <a:xfrm>
              <a:off x="2760" y="2824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9" name="Oval 9"/>
            <p:cNvSpPr>
              <a:spLocks noChangeArrowheads="1"/>
            </p:cNvSpPr>
            <p:nvPr/>
          </p:nvSpPr>
          <p:spPr bwMode="auto">
            <a:xfrm>
              <a:off x="2712" y="2872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0" name="Oval 10"/>
            <p:cNvSpPr>
              <a:spLocks noChangeArrowheads="1"/>
            </p:cNvSpPr>
            <p:nvPr/>
          </p:nvSpPr>
          <p:spPr bwMode="auto">
            <a:xfrm>
              <a:off x="2856" y="2920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1" name="Oval 11"/>
            <p:cNvSpPr>
              <a:spLocks noChangeArrowheads="1"/>
            </p:cNvSpPr>
            <p:nvPr/>
          </p:nvSpPr>
          <p:spPr bwMode="auto">
            <a:xfrm>
              <a:off x="2904" y="2968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2" name="Oval 12"/>
            <p:cNvSpPr>
              <a:spLocks noChangeArrowheads="1"/>
            </p:cNvSpPr>
            <p:nvPr/>
          </p:nvSpPr>
          <p:spPr bwMode="auto">
            <a:xfrm>
              <a:off x="2712" y="3016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3" name="Oval 13"/>
            <p:cNvSpPr>
              <a:spLocks noChangeArrowheads="1"/>
            </p:cNvSpPr>
            <p:nvPr/>
          </p:nvSpPr>
          <p:spPr bwMode="auto">
            <a:xfrm>
              <a:off x="2904" y="3064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4" name="Oval 14"/>
            <p:cNvSpPr>
              <a:spLocks noChangeArrowheads="1"/>
            </p:cNvSpPr>
            <p:nvPr/>
          </p:nvSpPr>
          <p:spPr bwMode="auto">
            <a:xfrm>
              <a:off x="2568" y="2920"/>
              <a:ext cx="624" cy="96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75" name="Group 15"/>
            <p:cNvGrpSpPr>
              <a:grpSpLocks/>
            </p:cNvGrpSpPr>
            <p:nvPr/>
          </p:nvGrpSpPr>
          <p:grpSpPr bwMode="auto">
            <a:xfrm>
              <a:off x="480" y="2920"/>
              <a:ext cx="48" cy="96"/>
              <a:chOff x="528" y="2448"/>
              <a:chExt cx="48" cy="96"/>
            </a:xfrm>
          </p:grpSpPr>
          <p:sp>
            <p:nvSpPr>
              <p:cNvPr id="911376" name="Line 16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77" name="Line 17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378" name="Line 18"/>
            <p:cNvSpPr>
              <a:spLocks noChangeShapeType="1"/>
            </p:cNvSpPr>
            <p:nvPr/>
          </p:nvSpPr>
          <p:spPr bwMode="auto">
            <a:xfrm>
              <a:off x="504" y="2968"/>
              <a:ext cx="17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9" name="Line 19"/>
            <p:cNvSpPr>
              <a:spLocks noChangeShapeType="1"/>
            </p:cNvSpPr>
            <p:nvPr/>
          </p:nvSpPr>
          <p:spPr bwMode="auto">
            <a:xfrm flipV="1">
              <a:off x="504" y="2920"/>
              <a:ext cx="2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0" name="Line 20"/>
            <p:cNvSpPr>
              <a:spLocks noChangeShapeType="1"/>
            </p:cNvSpPr>
            <p:nvPr/>
          </p:nvSpPr>
          <p:spPr bwMode="auto">
            <a:xfrm flipV="1">
              <a:off x="504" y="2872"/>
              <a:ext cx="2544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1" name="Line 21"/>
            <p:cNvSpPr>
              <a:spLocks noChangeShapeType="1"/>
            </p:cNvSpPr>
            <p:nvPr/>
          </p:nvSpPr>
          <p:spPr bwMode="auto">
            <a:xfrm>
              <a:off x="504" y="2968"/>
              <a:ext cx="268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2" name="Line 22"/>
            <p:cNvSpPr>
              <a:spLocks noChangeShapeType="1"/>
            </p:cNvSpPr>
            <p:nvPr/>
          </p:nvSpPr>
          <p:spPr bwMode="auto">
            <a:xfrm>
              <a:off x="504" y="2968"/>
              <a:ext cx="22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3" name="Line 23"/>
            <p:cNvSpPr>
              <a:spLocks noChangeShapeType="1"/>
            </p:cNvSpPr>
            <p:nvPr/>
          </p:nvSpPr>
          <p:spPr bwMode="auto">
            <a:xfrm>
              <a:off x="504" y="2968"/>
              <a:ext cx="2448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4" name="Line 24"/>
            <p:cNvSpPr>
              <a:spLocks noChangeShapeType="1"/>
            </p:cNvSpPr>
            <p:nvPr/>
          </p:nvSpPr>
          <p:spPr bwMode="auto">
            <a:xfrm>
              <a:off x="504" y="2968"/>
              <a:ext cx="2544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1385" name="Group 25"/>
          <p:cNvGrpSpPr>
            <a:grpSpLocks/>
          </p:cNvGrpSpPr>
          <p:nvPr/>
        </p:nvGrpSpPr>
        <p:grpSpPr bwMode="auto">
          <a:xfrm>
            <a:off x="762000" y="3098800"/>
            <a:ext cx="3581400" cy="304800"/>
            <a:chOff x="480" y="2240"/>
            <a:chExt cx="2384" cy="192"/>
          </a:xfrm>
        </p:grpSpPr>
        <p:sp>
          <p:nvSpPr>
            <p:cNvPr id="911386" name="Line 26"/>
            <p:cNvSpPr>
              <a:spLocks noChangeShapeType="1"/>
            </p:cNvSpPr>
            <p:nvPr/>
          </p:nvSpPr>
          <p:spPr bwMode="auto">
            <a:xfrm>
              <a:off x="552" y="228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7" name="Arc 27"/>
            <p:cNvSpPr>
              <a:spLocks/>
            </p:cNvSpPr>
            <p:nvPr/>
          </p:nvSpPr>
          <p:spPr bwMode="auto">
            <a:xfrm>
              <a:off x="504" y="2288"/>
              <a:ext cx="2064" cy="9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8" name="Oval 28"/>
            <p:cNvSpPr>
              <a:spLocks noChangeArrowheads="1"/>
            </p:cNvSpPr>
            <p:nvPr/>
          </p:nvSpPr>
          <p:spPr bwMode="auto">
            <a:xfrm>
              <a:off x="2520" y="2336"/>
              <a:ext cx="34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89" name="Group 29"/>
            <p:cNvGrpSpPr>
              <a:grpSpLocks/>
            </p:cNvGrpSpPr>
            <p:nvPr/>
          </p:nvGrpSpPr>
          <p:grpSpPr bwMode="auto">
            <a:xfrm>
              <a:off x="480" y="2240"/>
              <a:ext cx="48" cy="96"/>
              <a:chOff x="528" y="2448"/>
              <a:chExt cx="48" cy="96"/>
            </a:xfrm>
          </p:grpSpPr>
          <p:sp>
            <p:nvSpPr>
              <p:cNvPr id="911390" name="Line 30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1" name="Line 31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392" name="Text Box 32"/>
          <p:cNvSpPr txBox="1">
            <a:spLocks noChangeArrowheads="1"/>
          </p:cNvSpPr>
          <p:nvPr/>
        </p:nvSpPr>
        <p:spPr bwMode="auto">
          <a:xfrm>
            <a:off x="4724400" y="3098800"/>
            <a:ext cx="852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accent2"/>
                </a:solidFill>
              </a:rPr>
              <a:t>electron</a:t>
            </a:r>
          </a:p>
        </p:txBody>
      </p:sp>
      <p:grpSp>
        <p:nvGrpSpPr>
          <p:cNvPr id="911393" name="Group 33"/>
          <p:cNvGrpSpPr>
            <a:grpSpLocks/>
          </p:cNvGrpSpPr>
          <p:nvPr/>
        </p:nvGrpSpPr>
        <p:grpSpPr bwMode="auto">
          <a:xfrm>
            <a:off x="762000" y="3657600"/>
            <a:ext cx="3581400" cy="127000"/>
            <a:chOff x="480" y="2576"/>
            <a:chExt cx="2376" cy="96"/>
          </a:xfrm>
        </p:grpSpPr>
        <p:sp>
          <p:nvSpPr>
            <p:cNvPr id="911394" name="Oval 34"/>
            <p:cNvSpPr>
              <a:spLocks noChangeArrowheads="1"/>
            </p:cNvSpPr>
            <p:nvPr/>
          </p:nvSpPr>
          <p:spPr bwMode="auto">
            <a:xfrm>
              <a:off x="2520" y="2576"/>
              <a:ext cx="33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95" name="Group 35"/>
            <p:cNvGrpSpPr>
              <a:grpSpLocks/>
            </p:cNvGrpSpPr>
            <p:nvPr/>
          </p:nvGrpSpPr>
          <p:grpSpPr bwMode="auto">
            <a:xfrm>
              <a:off x="480" y="2576"/>
              <a:ext cx="48" cy="96"/>
              <a:chOff x="528" y="2448"/>
              <a:chExt cx="48" cy="96"/>
            </a:xfrm>
          </p:grpSpPr>
          <p:sp>
            <p:nvSpPr>
              <p:cNvPr id="911396" name="Line 36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7" name="Line 37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398" name="Text Box 38"/>
          <p:cNvSpPr txBox="1">
            <a:spLocks noChangeArrowheads="1"/>
          </p:cNvSpPr>
          <p:nvPr/>
        </p:nvSpPr>
        <p:spPr bwMode="auto">
          <a:xfrm>
            <a:off x="4762500" y="3479800"/>
            <a:ext cx="760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photon</a:t>
            </a:r>
          </a:p>
        </p:txBody>
      </p:sp>
      <p:sp>
        <p:nvSpPr>
          <p:cNvPr id="911399" name="Text Box 39"/>
          <p:cNvSpPr txBox="1">
            <a:spLocks noChangeArrowheads="1"/>
          </p:cNvSpPr>
          <p:nvPr/>
        </p:nvSpPr>
        <p:spPr bwMode="auto">
          <a:xfrm>
            <a:off x="5676900" y="4087813"/>
            <a:ext cx="382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jet</a:t>
            </a:r>
          </a:p>
        </p:txBody>
      </p:sp>
      <p:sp>
        <p:nvSpPr>
          <p:cNvPr id="911400" name="Text Box 40"/>
          <p:cNvSpPr txBox="1">
            <a:spLocks noChangeArrowheads="1"/>
          </p:cNvSpPr>
          <p:nvPr/>
        </p:nvSpPr>
        <p:spPr bwMode="auto">
          <a:xfrm>
            <a:off x="8305800" y="4891088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muon</a:t>
            </a:r>
          </a:p>
        </p:txBody>
      </p:sp>
      <p:grpSp>
        <p:nvGrpSpPr>
          <p:cNvPr id="911402" name="Group 42"/>
          <p:cNvGrpSpPr>
            <a:grpSpLocks/>
          </p:cNvGrpSpPr>
          <p:nvPr/>
        </p:nvGrpSpPr>
        <p:grpSpPr bwMode="auto">
          <a:xfrm>
            <a:off x="457200" y="5156200"/>
            <a:ext cx="685800" cy="685800"/>
            <a:chOff x="288" y="3536"/>
            <a:chExt cx="432" cy="432"/>
          </a:xfrm>
        </p:grpSpPr>
        <p:sp>
          <p:nvSpPr>
            <p:cNvPr id="911403" name="AutoShape 43" descr="Light vertical"/>
            <p:cNvSpPr>
              <a:spLocks noChangeArrowheads="1"/>
            </p:cNvSpPr>
            <p:nvPr/>
          </p:nvSpPr>
          <p:spPr bwMode="auto">
            <a:xfrm>
              <a:off x="288" y="3536"/>
              <a:ext cx="432" cy="432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pattFill prst="ltVert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04" name="Oval 44"/>
            <p:cNvSpPr>
              <a:spLocks noChangeArrowheads="1"/>
            </p:cNvSpPr>
            <p:nvPr/>
          </p:nvSpPr>
          <p:spPr bwMode="auto">
            <a:xfrm>
              <a:off x="288" y="3728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5" name="Oval 45"/>
            <p:cNvSpPr>
              <a:spLocks noChangeArrowheads="1"/>
            </p:cNvSpPr>
            <p:nvPr/>
          </p:nvSpPr>
          <p:spPr bwMode="auto">
            <a:xfrm>
              <a:off x="298" y="3764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6" name="Oval 46"/>
            <p:cNvSpPr>
              <a:spLocks noChangeArrowheads="1"/>
            </p:cNvSpPr>
            <p:nvPr/>
          </p:nvSpPr>
          <p:spPr bwMode="auto">
            <a:xfrm>
              <a:off x="296" y="3686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7" name="Oval 47"/>
            <p:cNvSpPr>
              <a:spLocks noChangeArrowheads="1"/>
            </p:cNvSpPr>
            <p:nvPr/>
          </p:nvSpPr>
          <p:spPr bwMode="auto">
            <a:xfrm>
              <a:off x="300" y="3670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grpSp>
          <p:nvGrpSpPr>
            <p:cNvPr id="911408" name="Group 48"/>
            <p:cNvGrpSpPr>
              <a:grpSpLocks/>
            </p:cNvGrpSpPr>
            <p:nvPr/>
          </p:nvGrpSpPr>
          <p:grpSpPr bwMode="auto">
            <a:xfrm>
              <a:off x="480" y="3700"/>
              <a:ext cx="48" cy="96"/>
              <a:chOff x="528" y="2448"/>
              <a:chExt cx="48" cy="96"/>
            </a:xfrm>
          </p:grpSpPr>
          <p:sp>
            <p:nvSpPr>
              <p:cNvPr id="911409" name="Line 49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0" name="Line 50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1411" name="Group 51"/>
            <p:cNvGrpSpPr>
              <a:grpSpLocks/>
            </p:cNvGrpSpPr>
            <p:nvPr/>
          </p:nvGrpSpPr>
          <p:grpSpPr bwMode="auto">
            <a:xfrm>
              <a:off x="360" y="3698"/>
              <a:ext cx="144" cy="96"/>
              <a:chOff x="1248" y="3792"/>
              <a:chExt cx="144" cy="96"/>
            </a:xfrm>
          </p:grpSpPr>
          <p:sp>
            <p:nvSpPr>
              <p:cNvPr id="911412" name="Line 52"/>
              <p:cNvSpPr>
                <a:spLocks noChangeShapeType="1"/>
              </p:cNvSpPr>
              <p:nvPr/>
            </p:nvSpPr>
            <p:spPr bwMode="auto">
              <a:xfrm>
                <a:off x="1248" y="3792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3" name="Line 53"/>
              <p:cNvSpPr>
                <a:spLocks noChangeShapeType="1"/>
              </p:cNvSpPr>
              <p:nvPr/>
            </p:nvSpPr>
            <p:spPr bwMode="auto">
              <a:xfrm>
                <a:off x="1248" y="3840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4" name="Line 54"/>
              <p:cNvSpPr>
                <a:spLocks noChangeShapeType="1"/>
              </p:cNvSpPr>
              <p:nvPr/>
            </p:nvSpPr>
            <p:spPr bwMode="auto">
              <a:xfrm flipV="1">
                <a:off x="1248" y="3840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415" name="Text Box 55"/>
          <p:cNvSpPr txBox="1">
            <a:spLocks noChangeArrowheads="1"/>
          </p:cNvSpPr>
          <p:nvPr/>
        </p:nvSpPr>
        <p:spPr bwMode="auto">
          <a:xfrm>
            <a:off x="1257300" y="5156200"/>
            <a:ext cx="3352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600">
                <a:solidFill>
                  <a:schemeClr val="accent2"/>
                </a:solidFill>
              </a:rPr>
              <a:t>neutrino -- or any non-interacting particle missing transverse momentum</a:t>
            </a:r>
          </a:p>
        </p:txBody>
      </p:sp>
      <p:grpSp>
        <p:nvGrpSpPr>
          <p:cNvPr id="911416" name="Group 56"/>
          <p:cNvGrpSpPr>
            <a:grpSpLocks/>
          </p:cNvGrpSpPr>
          <p:nvPr/>
        </p:nvGrpSpPr>
        <p:grpSpPr bwMode="auto">
          <a:xfrm>
            <a:off x="1104900" y="1117600"/>
            <a:ext cx="2514600" cy="1552575"/>
            <a:chOff x="696" y="992"/>
            <a:chExt cx="1584" cy="978"/>
          </a:xfrm>
        </p:grpSpPr>
        <p:sp>
          <p:nvSpPr>
            <p:cNvPr id="911417" name="AutoShape 57"/>
            <p:cNvSpPr>
              <a:spLocks noChangeArrowheads="1"/>
            </p:cNvSpPr>
            <p:nvPr/>
          </p:nvSpPr>
          <p:spPr bwMode="auto">
            <a:xfrm rot="-5400000">
              <a:off x="1296" y="986"/>
              <a:ext cx="384" cy="1584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18" name="Rectangle 58"/>
            <p:cNvSpPr>
              <a:spLocks noChangeArrowheads="1"/>
            </p:cNvSpPr>
            <p:nvPr/>
          </p:nvSpPr>
          <p:spPr bwMode="auto">
            <a:xfrm>
              <a:off x="1910" y="1682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grpSp>
          <p:nvGrpSpPr>
            <p:cNvPr id="911419" name="Group 59"/>
            <p:cNvGrpSpPr>
              <a:grpSpLocks/>
            </p:cNvGrpSpPr>
            <p:nvPr/>
          </p:nvGrpSpPr>
          <p:grpSpPr bwMode="auto">
            <a:xfrm>
              <a:off x="2064" y="1680"/>
              <a:ext cx="204" cy="250"/>
              <a:chOff x="2001" y="1682"/>
              <a:chExt cx="204" cy="250"/>
            </a:xfrm>
          </p:grpSpPr>
          <p:sp>
            <p:nvSpPr>
              <p:cNvPr id="911420" name="Text Box 60"/>
              <p:cNvSpPr txBox="1">
                <a:spLocks noChangeArrowheads="1"/>
              </p:cNvSpPr>
              <p:nvPr/>
            </p:nvSpPr>
            <p:spPr bwMode="auto">
              <a:xfrm>
                <a:off x="2001" y="1682"/>
                <a:ext cx="2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2000">
                    <a:solidFill>
                      <a:schemeClr val="accent2"/>
                    </a:solidFill>
                  </a:rPr>
                  <a:t>B</a:t>
                </a:r>
              </a:p>
            </p:txBody>
          </p:sp>
          <p:sp>
            <p:nvSpPr>
              <p:cNvPr id="911421" name="Line 61"/>
              <p:cNvSpPr>
                <a:spLocks noChangeShapeType="1"/>
              </p:cNvSpPr>
              <p:nvPr/>
            </p:nvSpPr>
            <p:spPr bwMode="auto">
              <a:xfrm>
                <a:off x="2064" y="173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422" name="Text Box 62"/>
            <p:cNvSpPr txBox="1">
              <a:spLocks noChangeArrowheads="1"/>
            </p:cNvSpPr>
            <p:nvPr/>
          </p:nvSpPr>
          <p:spPr bwMode="auto">
            <a:xfrm>
              <a:off x="1152" y="1152"/>
              <a:ext cx="81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Scintillating Fiber</a:t>
              </a:r>
            </a:p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Silicon Tracking</a:t>
              </a:r>
            </a:p>
          </p:txBody>
        </p:sp>
        <p:sp>
          <p:nvSpPr>
            <p:cNvPr id="911423" name="Line 63"/>
            <p:cNvSpPr>
              <a:spLocks noChangeShapeType="1"/>
            </p:cNvSpPr>
            <p:nvPr/>
          </p:nvSpPr>
          <p:spPr bwMode="auto">
            <a:xfrm>
              <a:off x="1632" y="144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24" name="Text Box 64"/>
            <p:cNvSpPr txBox="1">
              <a:spLocks noChangeArrowheads="1"/>
            </p:cNvSpPr>
            <p:nvPr/>
          </p:nvSpPr>
          <p:spPr bwMode="auto">
            <a:xfrm>
              <a:off x="869" y="992"/>
              <a:ext cx="13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FF3300"/>
                  </a:solidFill>
                </a:rPr>
                <a:t>Charged Particle Tracks</a:t>
              </a:r>
            </a:p>
          </p:txBody>
        </p:sp>
      </p:grpSp>
      <p:grpSp>
        <p:nvGrpSpPr>
          <p:cNvPr id="911425" name="Group 65"/>
          <p:cNvGrpSpPr>
            <a:grpSpLocks/>
          </p:cNvGrpSpPr>
          <p:nvPr/>
        </p:nvGrpSpPr>
        <p:grpSpPr bwMode="auto">
          <a:xfrm>
            <a:off x="3695700" y="1117600"/>
            <a:ext cx="2438400" cy="1828800"/>
            <a:chOff x="2328" y="704"/>
            <a:chExt cx="1536" cy="1152"/>
          </a:xfrm>
        </p:grpSpPr>
        <p:sp>
          <p:nvSpPr>
            <p:cNvPr id="911426" name="Text Box 66"/>
            <p:cNvSpPr txBox="1">
              <a:spLocks noChangeArrowheads="1"/>
            </p:cNvSpPr>
            <p:nvPr/>
          </p:nvSpPr>
          <p:spPr bwMode="auto">
            <a:xfrm>
              <a:off x="2504" y="934"/>
              <a:ext cx="11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Calorimeter (dense)</a:t>
              </a:r>
            </a:p>
          </p:txBody>
        </p:sp>
        <p:grpSp>
          <p:nvGrpSpPr>
            <p:cNvPr id="911427" name="Group 67"/>
            <p:cNvGrpSpPr>
              <a:grpSpLocks/>
            </p:cNvGrpSpPr>
            <p:nvPr/>
          </p:nvGrpSpPr>
          <p:grpSpPr bwMode="auto">
            <a:xfrm>
              <a:off x="2328" y="704"/>
              <a:ext cx="1536" cy="1152"/>
              <a:chOff x="2328" y="992"/>
              <a:chExt cx="1536" cy="1152"/>
            </a:xfrm>
          </p:grpSpPr>
          <p:sp>
            <p:nvSpPr>
              <p:cNvPr id="911428" name="AutoShape 68" descr="Dark vertical"/>
              <p:cNvSpPr>
                <a:spLocks noChangeArrowheads="1"/>
              </p:cNvSpPr>
              <p:nvPr/>
            </p:nvSpPr>
            <p:spPr bwMode="auto">
              <a:xfrm rot="5400000">
                <a:off x="2304" y="1562"/>
                <a:ext cx="480" cy="432"/>
              </a:xfrm>
              <a:custGeom>
                <a:avLst/>
                <a:gdLst>
                  <a:gd name="G0" fmla="+- 1889 0 0"/>
                  <a:gd name="G1" fmla="+- 21600 0 1889"/>
                  <a:gd name="G2" fmla="*/ 1889 1 2"/>
                  <a:gd name="G3" fmla="+- 21600 0 G2"/>
                  <a:gd name="G4" fmla="+/ 1889 21600 2"/>
                  <a:gd name="G5" fmla="+/ G1 0 2"/>
                  <a:gd name="G6" fmla="*/ 21600 21600 1889"/>
                  <a:gd name="G7" fmla="*/ G6 1 2"/>
                  <a:gd name="G8" fmla="+- 21600 0 G7"/>
                  <a:gd name="G9" fmla="*/ 21600 1 2"/>
                  <a:gd name="G10" fmla="+- 1889 0 G9"/>
                  <a:gd name="G11" fmla="?: G10 G8 0"/>
                  <a:gd name="G12" fmla="?: G10 G7 21600"/>
                  <a:gd name="T0" fmla="*/ 20655 w 21600"/>
                  <a:gd name="T1" fmla="*/ 10800 h 21600"/>
                  <a:gd name="T2" fmla="*/ 10800 w 21600"/>
                  <a:gd name="T3" fmla="*/ 21600 h 21600"/>
                  <a:gd name="T4" fmla="*/ 945 w 21600"/>
                  <a:gd name="T5" fmla="*/ 10800 h 21600"/>
                  <a:gd name="T6" fmla="*/ 10800 w 21600"/>
                  <a:gd name="T7" fmla="*/ 0 h 21600"/>
                  <a:gd name="T8" fmla="*/ 2745 w 21600"/>
                  <a:gd name="T9" fmla="*/ 2745 h 21600"/>
                  <a:gd name="T10" fmla="*/ 18855 w 21600"/>
                  <a:gd name="T11" fmla="*/ 1885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889" y="21600"/>
                    </a:lnTo>
                    <a:lnTo>
                      <a:pt x="1971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dkVert">
                <a:fgClr>
                  <a:schemeClr val="accent2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eaLnBrk="0" hangingPunct="0"/>
                <a:endParaRPr lang="en-US" sz="2400"/>
              </a:p>
            </p:txBody>
          </p:sp>
          <p:sp>
            <p:nvSpPr>
              <p:cNvPr id="911429" name="AutoShape 69" descr="Light vertical"/>
              <p:cNvSpPr>
                <a:spLocks noChangeArrowheads="1"/>
              </p:cNvSpPr>
              <p:nvPr/>
            </p:nvSpPr>
            <p:spPr bwMode="auto">
              <a:xfrm rot="5400000">
                <a:off x="2976" y="1256"/>
                <a:ext cx="720" cy="1056"/>
              </a:xfrm>
              <a:custGeom>
                <a:avLst/>
                <a:gdLst>
                  <a:gd name="G0" fmla="+- 3299 0 0"/>
                  <a:gd name="G1" fmla="+- 21600 0 3299"/>
                  <a:gd name="G2" fmla="*/ 3299 1 2"/>
                  <a:gd name="G3" fmla="+- 21600 0 G2"/>
                  <a:gd name="G4" fmla="+/ 3299 21600 2"/>
                  <a:gd name="G5" fmla="+/ G1 0 2"/>
                  <a:gd name="G6" fmla="*/ 21600 21600 3299"/>
                  <a:gd name="G7" fmla="*/ G6 1 2"/>
                  <a:gd name="G8" fmla="+- 21600 0 G7"/>
                  <a:gd name="G9" fmla="*/ 21600 1 2"/>
                  <a:gd name="G10" fmla="+- 3299 0 G9"/>
                  <a:gd name="G11" fmla="?: G10 G8 0"/>
                  <a:gd name="G12" fmla="?: G10 G7 21600"/>
                  <a:gd name="T0" fmla="*/ 19950 w 21600"/>
                  <a:gd name="T1" fmla="*/ 10800 h 21600"/>
                  <a:gd name="T2" fmla="*/ 10800 w 21600"/>
                  <a:gd name="T3" fmla="*/ 21600 h 21600"/>
                  <a:gd name="T4" fmla="*/ 1650 w 21600"/>
                  <a:gd name="T5" fmla="*/ 10800 h 21600"/>
                  <a:gd name="T6" fmla="*/ 10800 w 21600"/>
                  <a:gd name="T7" fmla="*/ 0 h 21600"/>
                  <a:gd name="T8" fmla="*/ 3450 w 21600"/>
                  <a:gd name="T9" fmla="*/ 3450 h 21600"/>
                  <a:gd name="T10" fmla="*/ 18150 w 21600"/>
                  <a:gd name="T11" fmla="*/ 1815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299" y="21600"/>
                    </a:lnTo>
                    <a:lnTo>
                      <a:pt x="183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ltVert">
                <a:fgClr>
                  <a:schemeClr val="accent2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0" name="Rectangle 70"/>
              <p:cNvSpPr>
                <a:spLocks noChangeArrowheads="1"/>
              </p:cNvSpPr>
              <p:nvPr/>
            </p:nvSpPr>
            <p:spPr bwMode="auto">
              <a:xfrm>
                <a:off x="2424" y="1730"/>
                <a:ext cx="240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1" name="Text Box 71"/>
              <p:cNvSpPr txBox="1">
                <a:spLocks noChangeArrowheads="1"/>
              </p:cNvSpPr>
              <p:nvPr/>
            </p:nvSpPr>
            <p:spPr bwMode="auto">
              <a:xfrm>
                <a:off x="2376" y="1682"/>
                <a:ext cx="3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chemeClr val="accent2"/>
                    </a:solidFill>
                  </a:rPr>
                  <a:t>EM</a:t>
                </a:r>
              </a:p>
            </p:txBody>
          </p:sp>
          <p:sp>
            <p:nvSpPr>
              <p:cNvPr id="911432" name="Rectangle 72"/>
              <p:cNvSpPr>
                <a:spLocks noChangeArrowheads="1"/>
              </p:cNvSpPr>
              <p:nvPr/>
            </p:nvSpPr>
            <p:spPr bwMode="auto">
              <a:xfrm>
                <a:off x="3000" y="1730"/>
                <a:ext cx="576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3" name="Text Box 73"/>
              <p:cNvSpPr txBox="1">
                <a:spLocks noChangeArrowheads="1"/>
              </p:cNvSpPr>
              <p:nvPr/>
            </p:nvSpPr>
            <p:spPr bwMode="auto">
              <a:xfrm>
                <a:off x="2952" y="1682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chemeClr val="accent2"/>
                    </a:solidFill>
                  </a:rPr>
                  <a:t>hadronic</a:t>
                </a:r>
              </a:p>
            </p:txBody>
          </p:sp>
          <p:sp>
            <p:nvSpPr>
              <p:cNvPr id="911434" name="Text Box 74"/>
              <p:cNvSpPr txBox="1">
                <a:spLocks noChangeArrowheads="1"/>
              </p:cNvSpPr>
              <p:nvPr/>
            </p:nvSpPr>
            <p:spPr bwMode="auto">
              <a:xfrm>
                <a:off x="2827" y="992"/>
                <a:ext cx="47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</a:rPr>
                  <a:t>Energy</a:t>
                </a:r>
              </a:p>
            </p:txBody>
          </p:sp>
        </p:grpSp>
      </p:grpSp>
      <p:grpSp>
        <p:nvGrpSpPr>
          <p:cNvPr id="911435" name="Group 75"/>
          <p:cNvGrpSpPr>
            <a:grpSpLocks/>
          </p:cNvGrpSpPr>
          <p:nvPr/>
        </p:nvGrpSpPr>
        <p:grpSpPr bwMode="auto">
          <a:xfrm>
            <a:off x="6362700" y="1041400"/>
            <a:ext cx="1600200" cy="2851150"/>
            <a:chOff x="4008" y="944"/>
            <a:chExt cx="1008" cy="1796"/>
          </a:xfrm>
        </p:grpSpPr>
        <p:sp>
          <p:nvSpPr>
            <p:cNvPr id="911436" name="Rectangle 76"/>
            <p:cNvSpPr>
              <a:spLocks noChangeArrowheads="1"/>
            </p:cNvSpPr>
            <p:nvPr/>
          </p:nvSpPr>
          <p:spPr bwMode="auto">
            <a:xfrm>
              <a:off x="4008" y="1346"/>
              <a:ext cx="144" cy="86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7" name="Rectangle 77"/>
            <p:cNvSpPr>
              <a:spLocks noChangeArrowheads="1"/>
            </p:cNvSpPr>
            <p:nvPr/>
          </p:nvSpPr>
          <p:spPr bwMode="auto">
            <a:xfrm>
              <a:off x="4248" y="1250"/>
              <a:ext cx="240" cy="105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8" name="Rectangle 78"/>
            <p:cNvSpPr>
              <a:spLocks noChangeArrowheads="1"/>
            </p:cNvSpPr>
            <p:nvPr/>
          </p:nvSpPr>
          <p:spPr bwMode="auto">
            <a:xfrm>
              <a:off x="4584" y="1346"/>
              <a:ext cx="144" cy="86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9" name="Rectangle 79"/>
            <p:cNvSpPr>
              <a:spLocks noChangeArrowheads="1"/>
            </p:cNvSpPr>
            <p:nvPr/>
          </p:nvSpPr>
          <p:spPr bwMode="auto">
            <a:xfrm>
              <a:off x="4872" y="1250"/>
              <a:ext cx="144" cy="10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0" name="Text Box 80"/>
            <p:cNvSpPr txBox="1">
              <a:spLocks noChangeArrowheads="1"/>
            </p:cNvSpPr>
            <p:nvPr/>
          </p:nvSpPr>
          <p:spPr bwMode="auto">
            <a:xfrm>
              <a:off x="4049" y="2528"/>
              <a:ext cx="8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Wire Chambers</a:t>
              </a:r>
            </a:p>
          </p:txBody>
        </p:sp>
        <p:sp>
          <p:nvSpPr>
            <p:cNvPr id="911441" name="Line 81"/>
            <p:cNvSpPr>
              <a:spLocks noChangeShapeType="1"/>
            </p:cNvSpPr>
            <p:nvPr/>
          </p:nvSpPr>
          <p:spPr bwMode="auto">
            <a:xfrm>
              <a:off x="4056" y="2288"/>
              <a:ext cx="192" cy="2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2" name="Line 82"/>
            <p:cNvSpPr>
              <a:spLocks noChangeShapeType="1"/>
            </p:cNvSpPr>
            <p:nvPr/>
          </p:nvSpPr>
          <p:spPr bwMode="auto">
            <a:xfrm flipH="1">
              <a:off x="4728" y="2384"/>
              <a:ext cx="192" cy="14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3" name="Line 83"/>
            <p:cNvSpPr>
              <a:spLocks noChangeShapeType="1"/>
            </p:cNvSpPr>
            <p:nvPr/>
          </p:nvSpPr>
          <p:spPr bwMode="auto">
            <a:xfrm flipH="1">
              <a:off x="4536" y="2288"/>
              <a:ext cx="96" cy="2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4" name="Text Box 84"/>
            <p:cNvSpPr txBox="1">
              <a:spLocks noChangeArrowheads="1"/>
            </p:cNvSpPr>
            <p:nvPr/>
          </p:nvSpPr>
          <p:spPr bwMode="auto">
            <a:xfrm rot="-5400000">
              <a:off x="4128" y="1726"/>
              <a:ext cx="4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600">
                  <a:solidFill>
                    <a:schemeClr val="accent2"/>
                  </a:solidFill>
                </a:rPr>
                <a:t>Magnet</a:t>
              </a:r>
            </a:p>
          </p:txBody>
        </p:sp>
        <p:sp>
          <p:nvSpPr>
            <p:cNvPr id="911445" name="Text Box 85"/>
            <p:cNvSpPr txBox="1">
              <a:spLocks noChangeArrowheads="1"/>
            </p:cNvSpPr>
            <p:nvPr/>
          </p:nvSpPr>
          <p:spPr bwMode="auto">
            <a:xfrm>
              <a:off x="4105" y="944"/>
              <a:ext cx="7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chemeClr val="accent1"/>
                  </a:solidFill>
                </a:rPr>
                <a:t>Muon Tracks</a:t>
              </a:r>
            </a:p>
          </p:txBody>
        </p:sp>
      </p:grpSp>
      <p:grpSp>
        <p:nvGrpSpPr>
          <p:cNvPr id="911446" name="Group 86"/>
          <p:cNvGrpSpPr>
            <a:grpSpLocks/>
          </p:cNvGrpSpPr>
          <p:nvPr/>
        </p:nvGrpSpPr>
        <p:grpSpPr bwMode="auto">
          <a:xfrm>
            <a:off x="762000" y="4775200"/>
            <a:ext cx="7505700" cy="374650"/>
            <a:chOff x="480" y="3296"/>
            <a:chExt cx="4728" cy="236"/>
          </a:xfrm>
        </p:grpSpPr>
        <p:sp>
          <p:nvSpPr>
            <p:cNvPr id="911447" name="Line 87"/>
            <p:cNvSpPr>
              <a:spLocks noChangeShapeType="1"/>
            </p:cNvSpPr>
            <p:nvPr/>
          </p:nvSpPr>
          <p:spPr bwMode="auto">
            <a:xfrm>
              <a:off x="504" y="3344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448" name="Group 88"/>
            <p:cNvGrpSpPr>
              <a:grpSpLocks/>
            </p:cNvGrpSpPr>
            <p:nvPr/>
          </p:nvGrpSpPr>
          <p:grpSpPr bwMode="auto">
            <a:xfrm>
              <a:off x="480" y="3296"/>
              <a:ext cx="48" cy="96"/>
              <a:chOff x="528" y="2448"/>
              <a:chExt cx="48" cy="96"/>
            </a:xfrm>
          </p:grpSpPr>
          <p:sp>
            <p:nvSpPr>
              <p:cNvPr id="911449" name="Line 89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50" name="Line 90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451" name="Arc 91"/>
            <p:cNvSpPr>
              <a:spLocks/>
            </p:cNvSpPr>
            <p:nvPr/>
          </p:nvSpPr>
          <p:spPr bwMode="auto">
            <a:xfrm>
              <a:off x="504" y="3348"/>
              <a:ext cx="3560" cy="1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349"/>
                <a:gd name="T1" fmla="*/ 0 h 21600"/>
                <a:gd name="T2" fmla="*/ 16349 w 16349"/>
                <a:gd name="T3" fmla="*/ 7484 h 21600"/>
                <a:gd name="T4" fmla="*/ 0 w 163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349" h="21600" fill="none" extrusionOk="0">
                  <a:moveTo>
                    <a:pt x="0" y="-1"/>
                  </a:moveTo>
                  <a:cubicBezTo>
                    <a:pt x="6278" y="-1"/>
                    <a:pt x="12246" y="2731"/>
                    <a:pt x="16349" y="7483"/>
                  </a:cubicBezTo>
                </a:path>
                <a:path w="16349" h="21600" stroke="0" extrusionOk="0">
                  <a:moveTo>
                    <a:pt x="0" y="-1"/>
                  </a:moveTo>
                  <a:cubicBezTo>
                    <a:pt x="6278" y="-1"/>
                    <a:pt x="12246" y="2731"/>
                    <a:pt x="16349" y="748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2" name="Freeform 92"/>
            <p:cNvSpPr>
              <a:spLocks/>
            </p:cNvSpPr>
            <p:nvPr/>
          </p:nvSpPr>
          <p:spPr bwMode="auto">
            <a:xfrm rot="113895">
              <a:off x="4056" y="3422"/>
              <a:ext cx="1152" cy="48"/>
            </a:xfrm>
            <a:custGeom>
              <a:avLst/>
              <a:gdLst>
                <a:gd name="T0" fmla="*/ 0 w 2256"/>
                <a:gd name="T1" fmla="*/ 24 h 168"/>
                <a:gd name="T2" fmla="*/ 1200 w 2256"/>
                <a:gd name="T3" fmla="*/ 24 h 168"/>
                <a:gd name="T4" fmla="*/ 2256 w 2256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6" h="168">
                  <a:moveTo>
                    <a:pt x="0" y="24"/>
                  </a:moveTo>
                  <a:cubicBezTo>
                    <a:pt x="412" y="12"/>
                    <a:pt x="824" y="0"/>
                    <a:pt x="1200" y="24"/>
                  </a:cubicBezTo>
                  <a:cubicBezTo>
                    <a:pt x="1576" y="48"/>
                    <a:pt x="1916" y="108"/>
                    <a:pt x="2256" y="16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53" name="Text Box 93"/>
          <p:cNvSpPr txBox="1">
            <a:spLocks noChangeArrowheads="1"/>
          </p:cNvSpPr>
          <p:nvPr/>
        </p:nvSpPr>
        <p:spPr bwMode="auto">
          <a:xfrm>
            <a:off x="4648200" y="5137150"/>
            <a:ext cx="3352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We know x,y starting momenta is zero, but</a:t>
            </a:r>
          </a:p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along the z axis it is not, so many of our measurements are in the xy plane, or transverse</a:t>
            </a:r>
          </a:p>
        </p:txBody>
      </p:sp>
    </p:spTree>
    <p:extLst>
      <p:ext uri="{BB962C8B-B14F-4D97-AF65-F5344CB8AC3E}">
        <p14:creationId xmlns:p14="http://schemas.microsoft.com/office/powerpoint/2010/main" val="171433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4953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CC0000"/>
                </a:solidFill>
                <a:latin typeface="Arial" charset="0"/>
              </a:rPr>
              <a:t>The ATLAS and CMS Detectors</a:t>
            </a:r>
            <a:endParaRPr lang="en-US" sz="40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Fully multi-purpose detectors with emphasis on lepton ID &amp; precision E &amp; P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Weighs 7000 tons and 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200 – 400 collisions/second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MB/second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over 2 PB per year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rgbClr val="CC0000"/>
                </a:solidFill>
                <a:latin typeface="+mn-lt"/>
                <a:sym typeface="Wingdings"/>
              </a:rPr>
              <a:t>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 200*Printed material of the US Lib. of Congress</a:t>
            </a: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22722"/>
            <a:ext cx="4572000" cy="3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6606"/>
      </p:ext>
    </p:extLst>
  </p:cSld>
  <p:clrMapOvr>
    <a:masterClrMapping/>
  </p:clrMapOvr>
  <p:transition xmlns:p14="http://schemas.microsoft.com/office/powerpoint/2010/main" advClick="0" advTm="1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8266-63E8-474B-B89F-741FE86D41CF}" type="slidenum">
              <a:rPr lang="en-US"/>
              <a:pPr/>
              <a:t>25</a:t>
            </a:fld>
            <a:endParaRPr lang="en-US"/>
          </a:p>
        </p:txBody>
      </p:sp>
      <p:graphicFrame>
        <p:nvGraphicFramePr>
          <p:cNvPr id="670722" name="Object 2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0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07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Electron </a:t>
            </a:r>
            <a:r>
              <a:rPr lang="en-US" sz="4000" dirty="0" smtClean="0">
                <a:solidFill>
                  <a:srgbClr val="A50021"/>
                </a:solidFill>
                <a:latin typeface="+mj-lt"/>
              </a:rPr>
              <a:t>Interactions in material (showering)</a:t>
            </a:r>
            <a:endParaRPr lang="en-US" sz="4000" dirty="0">
              <a:solidFill>
                <a:srgbClr val="A50021"/>
              </a:solidFill>
              <a:latin typeface="+mj-lt"/>
            </a:endParaRPr>
          </a:p>
        </p:txBody>
      </p:sp>
      <p:pic>
        <p:nvPicPr>
          <p:cNvPr id="670724" name="Picture 4" descr="emsh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486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0725" name="Oval 5"/>
          <p:cNvSpPr>
            <a:spLocks noChangeArrowheads="1"/>
          </p:cNvSpPr>
          <p:nvPr/>
        </p:nvSpPr>
        <p:spPr bwMode="auto">
          <a:xfrm rot="-900562">
            <a:off x="2362200" y="2971800"/>
            <a:ext cx="16002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26" name="Text Box 6"/>
          <p:cNvSpPr txBox="1">
            <a:spLocks noChangeArrowheads="1"/>
          </p:cNvSpPr>
          <p:nvPr/>
        </p:nvSpPr>
        <p:spPr bwMode="auto">
          <a:xfrm>
            <a:off x="2286000" y="2587823"/>
            <a:ext cx="9028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Photon, </a:t>
            </a:r>
            <a:r>
              <a:rPr lang="en-US" sz="1400" b="1" dirty="0" err="1" smtClean="0">
                <a:solidFill>
                  <a:srgbClr val="FF0000"/>
                </a:solidFill>
                <a:latin typeface="Symbol" charset="0"/>
              </a:rPr>
              <a:t>γ</a:t>
            </a:r>
            <a:endParaRPr lang="en-US" sz="1400" b="1" dirty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14588" y="5791200"/>
            <a:ext cx="7972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A50021"/>
                </a:solidFill>
                <a:latin typeface="+mj-lt"/>
              </a:rPr>
              <a:t>Method of measuring the particle energy in a calorimeter!!</a:t>
            </a:r>
            <a:endParaRPr lang="en-US" sz="2800" dirty="0">
              <a:solidFill>
                <a:srgbClr val="A500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26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5D7C-47DA-574A-82C8-478C6D2DEB63}" type="slidenum">
              <a:rPr lang="en-US"/>
              <a:pPr/>
              <a:t>26</a:t>
            </a:fld>
            <a:endParaRPr lang="en-US"/>
          </a:p>
        </p:txBody>
      </p:sp>
      <p:pic>
        <p:nvPicPr>
          <p:cNvPr id="673794" name="Picture 2" descr="ww800_true_j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343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3795" name="Picture 3" descr="ww800_j1_recons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3434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3796" name="Group 4"/>
          <p:cNvGrpSpPr>
            <a:grpSpLocks/>
          </p:cNvGrpSpPr>
          <p:nvPr/>
        </p:nvGrpSpPr>
        <p:grpSpPr bwMode="auto">
          <a:xfrm>
            <a:off x="6197600" y="3581400"/>
            <a:ext cx="641350" cy="2362200"/>
            <a:chOff x="3904" y="2256"/>
            <a:chExt cx="404" cy="1488"/>
          </a:xfrm>
        </p:grpSpPr>
        <p:sp>
          <p:nvSpPr>
            <p:cNvPr id="673797" name="Text Box 5"/>
            <p:cNvSpPr txBox="1">
              <a:spLocks noChangeArrowheads="1"/>
            </p:cNvSpPr>
            <p:nvPr/>
          </p:nvSpPr>
          <p:spPr bwMode="auto">
            <a:xfrm>
              <a:off x="3904" y="3456"/>
              <a:ext cx="404" cy="288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FFFF00"/>
                  </a:solidFill>
                  <a:latin typeface="Times New Roman" charset="0"/>
                </a:rPr>
                <a:t>EM</a:t>
              </a:r>
              <a:endParaRPr lang="en-GB" sz="2400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673798" name="Line 6"/>
            <p:cNvSpPr>
              <a:spLocks noChangeShapeType="1"/>
            </p:cNvSpPr>
            <p:nvPr/>
          </p:nvSpPr>
          <p:spPr bwMode="auto">
            <a:xfrm flipV="1">
              <a:off x="4032" y="2256"/>
              <a:ext cx="144" cy="120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3799" name="Group 7"/>
          <p:cNvGrpSpPr>
            <a:grpSpLocks/>
          </p:cNvGrpSpPr>
          <p:nvPr/>
        </p:nvGrpSpPr>
        <p:grpSpPr bwMode="auto">
          <a:xfrm>
            <a:off x="7667625" y="2286000"/>
            <a:ext cx="1098550" cy="1676400"/>
            <a:chOff x="4830" y="1440"/>
            <a:chExt cx="692" cy="1056"/>
          </a:xfrm>
        </p:grpSpPr>
        <p:sp>
          <p:nvSpPr>
            <p:cNvPr id="673800" name="Text Box 8"/>
            <p:cNvSpPr txBox="1">
              <a:spLocks noChangeArrowheads="1"/>
            </p:cNvSpPr>
            <p:nvPr/>
          </p:nvSpPr>
          <p:spPr bwMode="auto">
            <a:xfrm>
              <a:off x="4830" y="1440"/>
              <a:ext cx="6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99FF"/>
                  </a:solidFill>
                  <a:latin typeface="Times New Roman" charset="0"/>
                </a:rPr>
                <a:t>Hadron</a:t>
              </a:r>
              <a:endParaRPr lang="en-GB" sz="2400">
                <a:solidFill>
                  <a:srgbClr val="0099FF"/>
                </a:solidFill>
                <a:latin typeface="Times New Roman" charset="0"/>
              </a:endParaRPr>
            </a:p>
          </p:txBody>
        </p:sp>
        <p:sp>
          <p:nvSpPr>
            <p:cNvPr id="673801" name="Line 9"/>
            <p:cNvSpPr>
              <a:spLocks noChangeShapeType="1"/>
            </p:cNvSpPr>
            <p:nvPr/>
          </p:nvSpPr>
          <p:spPr bwMode="auto">
            <a:xfrm>
              <a:off x="4992" y="1728"/>
              <a:ext cx="240" cy="768"/>
            </a:xfrm>
            <a:prstGeom prst="line">
              <a:avLst/>
            </a:prstGeom>
            <a:noFill/>
            <a:ln w="25400">
              <a:solidFill>
                <a:srgbClr val="00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3802" name="Rectangle 10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How particle showers look in detectors</a:t>
            </a:r>
          </a:p>
        </p:txBody>
      </p:sp>
    </p:spTree>
    <p:extLst>
      <p:ext uri="{BB962C8B-B14F-4D97-AF65-F5344CB8AC3E}">
        <p14:creationId xmlns:p14="http://schemas.microsoft.com/office/powerpoint/2010/main" val="84162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ED73-A8E0-844D-BC5C-F01656C44BBD}" type="slidenum">
              <a:rPr lang="en-US"/>
              <a:pPr/>
              <a:t>27</a:t>
            </a:fld>
            <a:endParaRPr lang="en-US"/>
          </a:p>
        </p:txBody>
      </p:sp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/>
              <a:t>Example Hadronic Shower (20GeV)</a:t>
            </a:r>
          </a:p>
        </p:txBody>
      </p:sp>
      <p:pic>
        <p:nvPicPr>
          <p:cNvPr id="68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14888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8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143000"/>
            <a:ext cx="4922837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35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 but where is the Higgs?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only three apparent forces?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~95% of the universe?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How about extra-dimensions?</a:t>
            </a: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any other theories that describe the universe better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Where is new physics?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665517"/>
            <a:ext cx="2438400" cy="20588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8600" y="1447800"/>
            <a:ext cx="5486400" cy="430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 Higgs mechanism, did we find the Higgs?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-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What are the current hot issues?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6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9C-CF7F-944E-AAB7-1B72509D6511}" type="slidenum">
              <a:rPr lang="en-US"/>
              <a:pPr/>
              <a:t>3</a:t>
            </a:fld>
            <a:endParaRPr lang="en-US"/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6106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What are elementary particles?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Particles that make up </a:t>
            </a:r>
            <a:r>
              <a:rPr lang="en-US" sz="2400" dirty="0" smtClean="0"/>
              <a:t>all matters </a:t>
            </a:r>
            <a:r>
              <a:rPr lang="en-US" sz="2400" dirty="0"/>
              <a:t>in the universe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are the requirements for elementary particles?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be broken into smaller pieces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have sizes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The notion of </a:t>
            </a:r>
            <a:r>
              <a:rPr lang="ja-JP" altLang="en-US" sz="2800" dirty="0">
                <a:latin typeface="Arial"/>
              </a:rPr>
              <a:t>“</a:t>
            </a:r>
            <a:r>
              <a:rPr lang="en-US" sz="2800" dirty="0"/>
              <a:t>elementary particles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have changed from </a:t>
            </a:r>
            <a:r>
              <a:rPr lang="en-US" sz="2800" dirty="0" smtClean="0"/>
              <a:t>early 1900</a:t>
            </a:r>
            <a:r>
              <a:rPr lang="en-US" sz="2800" dirty="0" smtClean="0">
                <a:latin typeface="Arial"/>
              </a:rPr>
              <a:t>’</a:t>
            </a:r>
            <a:r>
              <a:rPr lang="en-US" sz="2800" dirty="0" smtClean="0"/>
              <a:t>s </a:t>
            </a:r>
            <a:r>
              <a:rPr lang="en-US" sz="2800" dirty="0"/>
              <a:t>through present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 the past, people thought protons, neutrons, </a:t>
            </a:r>
            <a:r>
              <a:rPr lang="en-US" sz="2400" dirty="0" err="1"/>
              <a:t>pions</a:t>
            </a:r>
            <a:r>
              <a:rPr lang="en-US" sz="2400" dirty="0"/>
              <a:t>, </a:t>
            </a:r>
            <a:r>
              <a:rPr lang="en-US" sz="2400" dirty="0" err="1"/>
              <a:t>kaons</a:t>
            </a:r>
            <a:r>
              <a:rPr lang="en-US" sz="2400" dirty="0" smtClean="0"/>
              <a:t>,</a:t>
            </a:r>
            <a:r>
              <a:rPr lang="en-US" sz="2400" dirty="0" smtClean="0">
                <a:latin typeface="Symbol" charset="0"/>
              </a:rPr>
              <a:t> </a:t>
            </a:r>
            <a:r>
              <a:rPr lang="en-US" sz="2400" dirty="0" err="1" smtClean="0">
                <a:latin typeface="Symbol" charset="0"/>
              </a:rPr>
              <a:t>ρ</a:t>
            </a:r>
            <a:r>
              <a:rPr lang="en-US" sz="2400" dirty="0" smtClean="0"/>
              <a:t>-</a:t>
            </a:r>
            <a:r>
              <a:rPr lang="en-US" sz="2400" dirty="0"/>
              <a:t>mesons, </a:t>
            </a:r>
            <a:r>
              <a:rPr lang="en-US" sz="2400" dirty="0" err="1"/>
              <a:t>etc</a:t>
            </a:r>
            <a:r>
              <a:rPr lang="en-US" sz="2400" dirty="0"/>
              <a:t>, as elementary particles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Why?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Due to the increasing energies of accelerators that </a:t>
            </a:r>
            <a:r>
              <a:rPr lang="en-US" sz="2400" dirty="0" smtClean="0"/>
              <a:t>allowed </a:t>
            </a:r>
            <a:r>
              <a:rPr lang="en-US" sz="2400" dirty="0"/>
              <a:t>us to probe smaller distance scales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is the energy needed to probe 0.1–</a:t>
            </a:r>
            <a:r>
              <a:rPr lang="en-US" sz="2800" dirty="0" err="1"/>
              <a:t>fm</a:t>
            </a:r>
            <a:r>
              <a:rPr lang="en-US" sz="28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From de Broglie Wavelength, we obtain  </a:t>
            </a:r>
          </a:p>
        </p:txBody>
      </p:sp>
      <p:graphicFrame>
        <p:nvGraphicFramePr>
          <p:cNvPr id="64307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2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30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rgbClr val="A50021"/>
                </a:solidFill>
                <a:latin typeface="+mj-lt"/>
              </a:rPr>
              <a:t>Introduction</a:t>
            </a:r>
            <a:endParaRPr lang="en-US" sz="4000" dirty="0">
              <a:solidFill>
                <a:srgbClr val="A50021"/>
              </a:solidFill>
              <a:latin typeface="+mj-lt"/>
            </a:endParaRPr>
          </a:p>
        </p:txBody>
      </p:sp>
      <p:graphicFrame>
        <p:nvGraphicFramePr>
          <p:cNvPr id="643077" name="Object 5"/>
          <p:cNvGraphicFramePr>
            <a:graphicFrameLocks noChangeAspect="1"/>
          </p:cNvGraphicFramePr>
          <p:nvPr/>
        </p:nvGraphicFramePr>
        <p:xfrm>
          <a:off x="4495800" y="5791200"/>
          <a:ext cx="8239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23" name="Equation" r:id="rId5" imgW="495000" imgH="368280" progId="Equation.DSMT4">
                  <p:embed/>
                </p:oleObj>
              </mc:Choice>
              <mc:Fallback>
                <p:oleObj name="Equation" r:id="rId5" imgW="4950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791200"/>
                        <a:ext cx="823913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78" name="Object 6"/>
          <p:cNvGraphicFramePr>
            <a:graphicFrameLocks noChangeAspect="1"/>
          </p:cNvGraphicFramePr>
          <p:nvPr/>
        </p:nvGraphicFramePr>
        <p:xfrm>
          <a:off x="5318125" y="5791200"/>
          <a:ext cx="5492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24" name="Equation" r:id="rId7" imgW="330120" imgH="368280" progId="Equation.DSMT4">
                  <p:embed/>
                </p:oleObj>
              </mc:Choice>
              <mc:Fallback>
                <p:oleObj name="Equation" r:id="rId7" imgW="3301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25" y="5791200"/>
                        <a:ext cx="549275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79" name="Object 7"/>
          <p:cNvGraphicFramePr>
            <a:graphicFrameLocks noChangeAspect="1"/>
          </p:cNvGraphicFramePr>
          <p:nvPr/>
        </p:nvGraphicFramePr>
        <p:xfrm>
          <a:off x="7543800" y="5943600"/>
          <a:ext cx="12668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25" name="Equation" r:id="rId9" imgW="761760" imgH="164880" progId="Equation.DSMT4">
                  <p:embed/>
                </p:oleObj>
              </mc:Choice>
              <mc:Fallback>
                <p:oleObj name="Equation" r:id="rId9" imgW="7617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5943600"/>
                        <a:ext cx="1266825" cy="306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80" name="Object 8"/>
          <p:cNvGraphicFramePr>
            <a:graphicFrameLocks noChangeAspect="1"/>
          </p:cNvGraphicFramePr>
          <p:nvPr/>
        </p:nvGraphicFramePr>
        <p:xfrm>
          <a:off x="5943600" y="5791200"/>
          <a:ext cx="15605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26" name="Equation" r:id="rId11" imgW="939600" imgH="368280" progId="Equation.DSMT4">
                  <p:embed/>
                </p:oleObj>
              </mc:Choice>
              <mc:Fallback>
                <p:oleObj name="Equation" r:id="rId11" imgW="9396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791200"/>
                        <a:ext cx="1560513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278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4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8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14600" y="4953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a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6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990600"/>
            <a:ext cx="8382000" cy="5715000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US" sz="3200" dirty="0" smtClean="0"/>
              <a:t>Higgs particle is so heavy they decay into other lighter particles instantaneously</a:t>
            </a:r>
          </a:p>
          <a:p>
            <a:pPr>
              <a:spcBef>
                <a:spcPts val="168"/>
              </a:spcBef>
            </a:pPr>
            <a:r>
              <a:rPr lang="en-US" sz="3200" dirty="0" smtClean="0"/>
              <a:t>When one searches for new particles, one looks for the easiest way to get at them</a:t>
            </a:r>
          </a:p>
          <a:p>
            <a:pPr>
              <a:spcBef>
                <a:spcPts val="168"/>
              </a:spcBef>
            </a:pPr>
            <a:r>
              <a:rPr lang="en-US" sz="3200" dirty="0" smtClean="0"/>
              <a:t>Of many signatures of the Higgs, some are much easier to find, if it were the Standard Model Higgs</a:t>
            </a: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/>
              </a:rPr>
              <a:t> </a:t>
            </a:r>
            <a:r>
              <a:rPr lang="en-US" altLang="ko-KR" sz="2800" dirty="0" err="1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  <a:sym typeface="Wingdings"/>
              </a:rPr>
              <a:t>γγ</a:t>
            </a:r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 </a:t>
            </a:r>
            <a:r>
              <a:rPr lang="en-US" altLang="ko-KR" sz="2800" dirty="0" err="1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ZZ* </a:t>
            </a:r>
            <a:r>
              <a:rPr lang="en-US" altLang="ko-KR" sz="2800" dirty="0" err="1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4e, 4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, 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μ,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 smtClean="0">
              <a:solidFill>
                <a:schemeClr val="bg2"/>
              </a:solidFill>
              <a:ea typeface="굴림" pitchFamily="1" charset="-127"/>
              <a:cs typeface="굴림" pitchFamily="1" charset="-127"/>
              <a:sym typeface="Wingdings" pitchFamily="1" charset="2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H WW*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 smtClean="0">
              <a:solidFill>
                <a:srgbClr val="996633"/>
              </a:solidFill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And many more complicated signatures</a:t>
            </a:r>
          </a:p>
          <a:p>
            <a:pPr lvl="1">
              <a:spcBef>
                <a:spcPts val="168"/>
              </a:spcBef>
            </a:pPr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7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How do we look for the Higgs?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 smtClean="0"/>
              <a:t>Identify Higgs candidate events</a:t>
            </a: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7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lumivsyear-1203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525000" cy="6329514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ea typeface="ＭＳ Ｐゴシック" charset="-128"/>
                <a:cs typeface="ＭＳ Ｐゴシック" charset="-128"/>
              </a:rPr>
              <a:t>Amount of </a:t>
            </a:r>
            <a:r>
              <a:rPr lang="en-US" dirty="0" smtClean="0"/>
              <a:t>LHC</a:t>
            </a:r>
            <a:r>
              <a:rPr lang="en-US" sz="4400" dirty="0" smtClean="0">
                <a:ea typeface="ＭＳ Ｐゴシック" charset="-128"/>
                <a:cs typeface="ＭＳ Ｐゴシック" charset="-128"/>
              </a:rPr>
              <a:t> Data</a:t>
            </a:r>
            <a:endParaRPr lang="en-US" sz="4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200" y="4976336"/>
            <a:ext cx="915635" cy="738664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2010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0.05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at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1775936"/>
            <a:ext cx="1524000" cy="73866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2012</a:t>
            </a:r>
            <a:r>
              <a:rPr lang="en-US" sz="1400" smtClean="0">
                <a:solidFill>
                  <a:schemeClr val="bg1"/>
                </a:solidFill>
                <a:effectLst/>
              </a:rPr>
              <a:t>:</a:t>
            </a:r>
            <a:r>
              <a:rPr lang="en-US" sz="1400" smtClean="0">
                <a:solidFill>
                  <a:schemeClr val="bg1"/>
                </a:solidFill>
              </a:rPr>
              <a:t>21.2</a:t>
            </a:r>
            <a:r>
              <a:rPr lang="en-US" sz="140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otal at 7 and 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~1fb</a:t>
            </a:r>
            <a:r>
              <a:rPr lang="en-US" sz="1400" baseline="30000" dirty="0" smtClean="0">
                <a:solidFill>
                  <a:schemeClr val="bg1"/>
                </a:solidFill>
              </a:rPr>
              <a:t>-1</a:t>
            </a:r>
            <a:r>
              <a:rPr lang="en-US" sz="1400" dirty="0" smtClean="0">
                <a:solidFill>
                  <a:schemeClr val="bg1"/>
                </a:solidFill>
              </a:rPr>
              <a:t>/week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0800" y="4191000"/>
            <a:ext cx="915635" cy="73866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2011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5.6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  <a:effectLst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614937"/>
            <a:ext cx="12192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+mj-lt"/>
                <a:cs typeface="Calibri" pitchFamily="34" charset="0"/>
              </a:rPr>
              <a:t>The </a:t>
            </a:r>
            <a:r>
              <a:rPr lang="en-US" sz="1400" dirty="0" smtClean="0">
                <a:latin typeface="+mj-lt"/>
                <a:cs typeface="Calibri" pitchFamily="34" charset="0"/>
              </a:rPr>
              <a:t>discovery</a:t>
            </a:r>
            <a:r>
              <a:rPr lang="en-US" sz="1400" dirty="0" smtClean="0">
                <a:effectLst/>
                <a:latin typeface="+mj-lt"/>
                <a:cs typeface="Calibri" pitchFamily="34" charset="0"/>
              </a:rPr>
              <a:t>  announcement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800600" y="4148336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81600" y="2646402"/>
            <a:ext cx="1605014" cy="553998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Max inst. luminosity:</a:t>
            </a:r>
          </a:p>
          <a:p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~ </a:t>
            </a:r>
            <a:r>
              <a:rPr lang="en-US" sz="15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7.7 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x10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33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 cm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-2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 s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-</a:t>
            </a:r>
            <a:r>
              <a:rPr lang="en-US" sz="1500" baseline="300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1</a:t>
            </a:r>
            <a:endParaRPr lang="en-US" sz="1500" dirty="0" smtClean="0">
              <a:solidFill>
                <a:srgbClr val="800000"/>
              </a:solidFill>
              <a:effectLst/>
              <a:latin typeface="Arial Narrow"/>
              <a:cs typeface="Arial Narrow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00200" y="838200"/>
            <a:ext cx="3657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2819400"/>
            <a:ext cx="2161845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Superb performance!!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8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 smtClean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  <a:endParaRPr lang="en-US" sz="36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 smtClean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g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95800" cy="5791199"/>
          </a:xfrm>
          <a:prstGeom prst="rect">
            <a:avLst/>
          </a:prstGeom>
        </p:spPr>
      </p:pic>
      <p:pic>
        <p:nvPicPr>
          <p:cNvPr id="9" name="Picture 8" descr="cms-m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419600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ATLAS and CMS Mass Bump Plots (</a:t>
            </a:r>
            <a:r>
              <a:rPr lang="en-US" sz="4000" b="1" dirty="0" err="1"/>
              <a:t>H</a:t>
            </a:r>
            <a:r>
              <a:rPr lang="en-US" sz="4000" b="1" dirty="0" err="1">
                <a:sym typeface="Wingdings"/>
              </a:rPr>
              <a:t></a:t>
            </a:r>
            <a:r>
              <a:rPr lang="en-US" sz="4000" b="1" dirty="0" err="1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4000" b="1" dirty="0">
                <a:sym typeface="Wingdings"/>
              </a:rPr>
              <a:t> </a:t>
            </a:r>
            <a:r>
              <a:rPr lang="en-US" sz="4000" b="1" dirty="0" smtClean="0">
                <a:sym typeface="Wingdings"/>
              </a:rPr>
              <a:t>)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4186535"/>
            <a:ext cx="745366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CMS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22098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5052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05000" y="48006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267200"/>
            <a:ext cx="3429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5943600"/>
            <a:ext cx="3475030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Ma!  Bumps!!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0"/>
            <a:endCxn id="12" idx="5"/>
          </p:cNvCxnSpPr>
          <p:nvPr/>
        </p:nvCxnSpPr>
        <p:spPr bwMode="auto">
          <a:xfrm flipH="1" flipV="1">
            <a:off x="2490367" y="2925248"/>
            <a:ext cx="2066548" cy="3018352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>
            <a:stCxn id="16" idx="0"/>
            <a:endCxn id="13" idx="3"/>
          </p:cNvCxnSpPr>
          <p:nvPr/>
        </p:nvCxnSpPr>
        <p:spPr bwMode="auto">
          <a:xfrm rot="5400000" flipH="1" flipV="1">
            <a:off x="4629498" y="4148065"/>
            <a:ext cx="1722952" cy="1868118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14400" y="4191000"/>
            <a:ext cx="1007157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ATLAS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2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8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A696-94C7-9146-9BAE-B1B2410211B9}" type="slidenum">
              <a:rPr lang="en-US"/>
              <a:pPr/>
              <a:t>4</a:t>
            </a:fld>
            <a:endParaRPr lang="en-US"/>
          </a:p>
        </p:txBody>
      </p:sp>
      <p:sp>
        <p:nvSpPr>
          <p:cNvPr id="65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10600" cy="5257800"/>
          </a:xfrm>
        </p:spPr>
        <p:txBody>
          <a:bodyPr/>
          <a:lstStyle/>
          <a:p>
            <a:r>
              <a:rPr lang="en-US" dirty="0"/>
              <a:t>The ranges of forces also affect interaction time</a:t>
            </a:r>
          </a:p>
          <a:p>
            <a:pPr lvl="1"/>
            <a:r>
              <a:rPr lang="en-US" dirty="0"/>
              <a:t>Typical time for Strong interaction ~10</a:t>
            </a:r>
            <a:r>
              <a:rPr lang="en-US" baseline="30000" dirty="0"/>
              <a:t>-24</a:t>
            </a:r>
            <a:r>
              <a:rPr lang="en-US" dirty="0"/>
              <a:t>sec</a:t>
            </a:r>
          </a:p>
          <a:p>
            <a:pPr lvl="2"/>
            <a:r>
              <a:rPr lang="en-US" dirty="0"/>
              <a:t>What is </a:t>
            </a:r>
            <a:r>
              <a:rPr lang="en-US" dirty="0" smtClean="0"/>
              <a:t>this time scale?</a:t>
            </a:r>
            <a:endParaRPr lang="en-US" dirty="0"/>
          </a:p>
          <a:p>
            <a:pPr lvl="2"/>
            <a:r>
              <a:rPr lang="en-US" dirty="0"/>
              <a:t>A time that takes light to traverse the size of a proton (~1 </a:t>
            </a:r>
            <a:r>
              <a:rPr lang="en-US" dirty="0" err="1"/>
              <a:t>fm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Typical time for EM force ~10</a:t>
            </a:r>
            <a:r>
              <a:rPr lang="en-US" baseline="30000" dirty="0"/>
              <a:t>-20</a:t>
            </a:r>
            <a:r>
              <a:rPr lang="en-US" dirty="0"/>
              <a:t> – 10</a:t>
            </a:r>
            <a:r>
              <a:rPr lang="en-US" baseline="30000" dirty="0"/>
              <a:t>-16</a:t>
            </a:r>
            <a:r>
              <a:rPr lang="en-US" dirty="0"/>
              <a:t> sec</a:t>
            </a:r>
          </a:p>
          <a:p>
            <a:pPr lvl="1"/>
            <a:r>
              <a:rPr lang="en-US" dirty="0"/>
              <a:t>Typical time for Weak force ~10</a:t>
            </a:r>
            <a:r>
              <a:rPr lang="en-US" baseline="30000" dirty="0"/>
              <a:t>-13</a:t>
            </a:r>
            <a:r>
              <a:rPr lang="en-US" dirty="0"/>
              <a:t> – 10</a:t>
            </a:r>
            <a:r>
              <a:rPr lang="en-US" baseline="30000" dirty="0"/>
              <a:t>-6</a:t>
            </a:r>
            <a:r>
              <a:rPr lang="en-US" dirty="0"/>
              <a:t> sec</a:t>
            </a:r>
          </a:p>
          <a:p>
            <a:r>
              <a:rPr lang="en-US" dirty="0"/>
              <a:t>In </a:t>
            </a:r>
            <a:r>
              <a:rPr lang="en-US" dirty="0" err="1"/>
              <a:t>GeV</a:t>
            </a:r>
            <a:r>
              <a:rPr lang="en-US" dirty="0"/>
              <a:t> ranges, the four forces </a:t>
            </a:r>
            <a:r>
              <a:rPr lang="en-US" dirty="0" smtClean="0"/>
              <a:t>(now three since EM and Weak forces are unified!) are </a:t>
            </a:r>
            <a:r>
              <a:rPr lang="en-US" dirty="0"/>
              <a:t>different</a:t>
            </a:r>
          </a:p>
          <a:p>
            <a:r>
              <a:rPr lang="en-US" dirty="0"/>
              <a:t>These are used to classify elementary particles</a:t>
            </a:r>
          </a:p>
          <a:p>
            <a:pPr lvl="2"/>
            <a:endParaRPr lang="en-US" dirty="0"/>
          </a:p>
        </p:txBody>
      </p:sp>
      <p:graphicFrame>
        <p:nvGraphicFramePr>
          <p:cNvPr id="6502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8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024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A50021"/>
                </a:solidFill>
                <a:latin typeface="+mj-lt"/>
              </a:rPr>
              <a:t>Interaction Time</a:t>
            </a:r>
          </a:p>
        </p:txBody>
      </p:sp>
    </p:spTree>
    <p:extLst>
      <p:ext uri="{BB962C8B-B14F-4D97-AF65-F5344CB8AC3E}">
        <p14:creationId xmlns:p14="http://schemas.microsoft.com/office/powerpoint/2010/main" val="61444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2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Probability of winning the $0.5B Power Ball Jackpot was 175,233,510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5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dirty="0" smtClean="0"/>
              <a:t>Long Term LHC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153400" cy="54864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2013 – 2014: shutdown (LS1) ongoing to go to the design energy (13 – 14TeV) at high inst. Luminosity</a:t>
            </a:r>
          </a:p>
          <a:p>
            <a:r>
              <a:rPr lang="en-US" dirty="0" smtClean="0"/>
              <a:t>2015 – 2017: √s=13 – 14TeV, L~10</a:t>
            </a:r>
            <a:r>
              <a:rPr lang="en-US" baseline="30000" dirty="0" smtClean="0"/>
              <a:t>34</a:t>
            </a:r>
            <a:r>
              <a:rPr lang="en-US" dirty="0" smtClean="0"/>
              <a:t>, 2 times the energy and 4 times the data we have now</a:t>
            </a:r>
            <a:endParaRPr lang="en-US" baseline="30000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2018: Shut-down (LS2) for detector upgrades</a:t>
            </a:r>
          </a:p>
          <a:p>
            <a:r>
              <a:rPr lang="en-US" dirty="0" smtClean="0"/>
              <a:t>2019 – 2021: √s~=13 – 14TeV, L~2x10</a:t>
            </a:r>
            <a:r>
              <a:rPr lang="en-US" baseline="30000" dirty="0" smtClean="0"/>
              <a:t>34</a:t>
            </a:r>
            <a:r>
              <a:rPr lang="en-US" dirty="0" smtClean="0"/>
              <a:t>, 3 times the data in 2015 – 2017 </a:t>
            </a:r>
            <a:endParaRPr lang="en-US" baseline="30000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2022 – 2023: Shut-down (LS3) </a:t>
            </a:r>
          </a:p>
          <a:p>
            <a:r>
              <a:rPr lang="en-US" dirty="0" smtClean="0"/>
              <a:t>2023 – 2030(?): √s=13 – 14TeV, L~5x10</a:t>
            </a:r>
            <a:r>
              <a:rPr lang="en-US" baseline="30000" dirty="0" smtClean="0"/>
              <a:t>34 </a:t>
            </a:r>
            <a:r>
              <a:rPr lang="en-US" dirty="0" smtClean="0"/>
              <a:t>(HL-LHC), 10 times the data in 2019 – 2021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8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why is this discovery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410200"/>
          </a:xfrm>
        </p:spPr>
        <p:txBody>
          <a:bodyPr/>
          <a:lstStyle/>
          <a:p>
            <a:r>
              <a:rPr lang="en-US" dirty="0" smtClean="0"/>
              <a:t>This is the giant first in completing the Standard Model</a:t>
            </a:r>
          </a:p>
          <a:p>
            <a:r>
              <a:rPr lang="en-US" dirty="0" smtClean="0"/>
              <a:t>Will help understand the origin of mass and the mechanism at which mass is acquired</a:t>
            </a:r>
          </a:p>
          <a:p>
            <a:r>
              <a:rPr lang="en-US" dirty="0" smtClean="0"/>
              <a:t>Will help understand the origin and the structure of the universe and the inter-relations of the forces</a:t>
            </a:r>
          </a:p>
          <a:p>
            <a:r>
              <a:rPr lang="en-US" dirty="0" smtClean="0"/>
              <a:t>Will help us make our lives better</a:t>
            </a:r>
          </a:p>
          <a:p>
            <a:r>
              <a:rPr lang="en-US" dirty="0" smtClean="0"/>
              <a:t>Generate excitements and interests on science and train the next generation  </a:t>
            </a:r>
          </a:p>
          <a:p>
            <a:pPr lvl="1"/>
            <a:r>
              <a:rPr lang="en-US" dirty="0" smtClean="0"/>
              <a:t>UTA Had a Nobel laureate visit for a public lecture in 2012</a:t>
            </a:r>
          </a:p>
          <a:p>
            <a:pPr lvl="2"/>
            <a:r>
              <a:rPr lang="en-US" dirty="0" smtClean="0"/>
              <a:t>1200 people attended the lecture!!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6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aa-ilc-carto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940" b="-2940"/>
          <a:stretch>
            <a:fillRect/>
          </a:stretch>
        </p:blipFill>
        <p:spPr>
          <a:xfrm>
            <a:off x="228600" y="3124200"/>
            <a:ext cx="8763000" cy="3657600"/>
          </a:xfrm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</a:rPr>
              <a:t>What’s next? Future Linear Collider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28600" y="533400"/>
            <a:ext cx="861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that we have found a new boson, precision measurement of the particle’s properties becomes important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 Narrow" charset="0"/>
              </a:rPr>
              <a:t>An </a:t>
            </a:r>
            <a:r>
              <a:rPr lang="en-US" dirty="0">
                <a:solidFill>
                  <a:srgbClr val="000090"/>
                </a:solidFill>
                <a:latin typeface="Arial Narrow" charset="0"/>
              </a:rPr>
              <a:t>electron-positron collider on a straight line for precision measurements</a:t>
            </a:r>
            <a:endParaRPr lang="en-US" dirty="0" smtClean="0">
              <a:solidFill>
                <a:srgbClr val="000090"/>
              </a:solidFill>
              <a:latin typeface="Arial Narrow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10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~15 years from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(In Dec. 2011, Japanese PM announced that they would bid for a LC in Japan and reaffirmed by the new PM in 2013)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</a:rPr>
              <a:t>O</a:t>
            </a: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ur Japanese colleagues have declared that they will bid for building ILC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Japan just announced the selection of the site for the ILC in Aug. 2013!!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 Narrow" charset="0"/>
              </a:rPr>
              <a:t>Takes 10 years to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build a 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detector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791200" y="5715000"/>
            <a:ext cx="2057400" cy="3810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  <a:latin typeface="Arial Narrow" charset="0"/>
              </a:rPr>
              <a:t>L</a:t>
            </a:r>
            <a:r>
              <a:rPr lang="en-US" b="1" dirty="0" smtClean="0">
                <a:solidFill>
                  <a:srgbClr val="CC0000"/>
                </a:solidFill>
                <a:latin typeface="Arial Narrow" charset="0"/>
              </a:rPr>
              <a:t>~31km (~20 mi)</a:t>
            </a:r>
            <a:endParaRPr lang="en-US" b="1" dirty="0">
              <a:solidFill>
                <a:srgbClr val="CC0000"/>
              </a:solidFill>
              <a:latin typeface="Arial Narrow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14800" y="54102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Circumference ~6.6km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15200" y="54864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~300 soccer fields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5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9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965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8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Now </a:t>
            </a:r>
            <a:r>
              <a:rPr lang="en-US" sz="2400" dirty="0" smtClean="0"/>
              <a:t>the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It is time for us to look into the 95% </a:t>
            </a:r>
            <a:r>
              <a:rPr lang="en-US" sz="2800" dirty="0"/>
              <a:t>of the universe!!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of </a:t>
            </a:r>
            <a:r>
              <a:rPr lang="en-US" sz="2400" dirty="0" smtClean="0"/>
              <a:t>DM: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How</a:t>
            </a:r>
            <a:r>
              <a:rPr lang="en-US" sz="2400" dirty="0"/>
              <a:t> </a:t>
            </a:r>
            <a:r>
              <a:rPr lang="en-US" sz="2400" dirty="0" smtClean="0"/>
              <a:t>does a DM event look in an experiment?:</a:t>
            </a:r>
            <a:endParaRPr lang="en-US" sz="2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LBNE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 smtClean="0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1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D501-248C-3347-8593-2D5CD58FC771}" type="slidenum">
              <a:rPr lang="en-US"/>
              <a:pPr/>
              <a:t>5</a:t>
            </a:fld>
            <a:endParaRPr lang="en-US"/>
          </a:p>
        </p:txBody>
      </p:sp>
      <p:sp>
        <p:nvSpPr>
          <p:cNvPr id="65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5257800"/>
          </a:xfrm>
        </p:spPr>
        <p:txBody>
          <a:bodyPr/>
          <a:lstStyle/>
          <a:p>
            <a:r>
              <a:rPr lang="en-US" dirty="0"/>
              <a:t>Before the quark </a:t>
            </a:r>
            <a:r>
              <a:rPr lang="en-US" dirty="0" smtClean="0"/>
              <a:t>concept in 70’s, </a:t>
            </a:r>
            <a:r>
              <a:rPr lang="en-US" dirty="0"/>
              <a:t>all known elementary particles were grouped in four depending on the nature of their interactions</a:t>
            </a:r>
          </a:p>
          <a:p>
            <a:pPr lvl="2"/>
            <a:endParaRPr lang="en-US" dirty="0"/>
          </a:p>
        </p:txBody>
      </p:sp>
      <p:graphicFrame>
        <p:nvGraphicFramePr>
          <p:cNvPr id="65126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1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Elementary Particles</a:t>
            </a:r>
          </a:p>
        </p:txBody>
      </p:sp>
      <p:pic>
        <p:nvPicPr>
          <p:cNvPr id="651269" name="Picture 5" descr="tabl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87600"/>
            <a:ext cx="73152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8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altLang="ko-KR" sz="5400" dirty="0" smtClean="0">
                <a:ea typeface="굴림" charset="-127"/>
                <a:cs typeface="굴림" charset="-127"/>
              </a:rPr>
              <a:t>Conclusions!</a:t>
            </a:r>
            <a:endParaRPr lang="en-US" sz="6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 LHC opened up a whole new world!!</a:t>
            </a:r>
            <a:endParaRPr lang="en-US" sz="28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</a:rPr>
              <a:t>Discovered one new charge neutral particle that couples to vector force carriers and whose m</a:t>
            </a:r>
            <a:r>
              <a:rPr lang="en-US" sz="2800" dirty="0" smtClean="0">
                <a:latin typeface="Arial Narrow" charset="0"/>
                <a:ea typeface="ＭＳ Ｐゴシック" charset="-128"/>
                <a:cs typeface="ＭＳ Ｐゴシック" charset="-128"/>
              </a:rPr>
              <a:t>easured mass is 125 times the proton mass</a:t>
            </a:r>
            <a:endParaRPr lang="en-US" sz="2800" dirty="0" smtClean="0">
              <a:latin typeface="Arial Narrow" charset="0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The discovery is no longer a matter of significance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</a:rPr>
              <a:t>Properties of the discovered particle being intensely studied</a:t>
            </a: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</a:rPr>
              <a:t>Confirmed that </a:t>
            </a:r>
            <a:r>
              <a:rPr lang="en-US" sz="2400" dirty="0" smtClean="0">
                <a:latin typeface="Arial Narrow" charset="0"/>
                <a:cs typeface="ＭＳ Ｐゴシック" charset="-128"/>
              </a:rPr>
              <a:t>some </a:t>
            </a: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</a:rPr>
              <a:t>properties are like the Standard Model Higgs Particle </a:t>
            </a: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  <a:sym typeface="Wingdings"/>
              </a:rPr>
              <a:t> Walks like the Higgs and Quacks like the Higgs</a:t>
            </a: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Still not enough though…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Linear collider and advanced detectors are being developed for future precision measurements of Higgs and other newly discovered </a:t>
            </a:r>
            <a:r>
              <a:rPr lang="en-US" sz="2800" dirty="0" smtClean="0">
                <a:latin typeface="Arial Narrow" charset="0"/>
              </a:rPr>
              <a:t>particles</a:t>
            </a:r>
            <a:endParaRPr lang="en-US" sz="2800" dirty="0">
              <a:latin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7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ea typeface="굴림" charset="-127"/>
                <a:cs typeface="굴림" charset="-127"/>
              </a:rPr>
              <a:t>Conclusions, </a:t>
            </a:r>
            <a:r>
              <a:rPr lang="en-US" dirty="0" err="1" smtClean="0">
                <a:ea typeface="굴림" charset="-127"/>
                <a:cs typeface="굴림" charset="-127"/>
              </a:rPr>
              <a:t>cnt’d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The new frontier at </a:t>
            </a:r>
            <a:r>
              <a:rPr lang="en-US" dirty="0" err="1" smtClean="0"/>
              <a:t>Fermilab</a:t>
            </a:r>
            <a:r>
              <a:rPr lang="en-US" dirty="0" smtClean="0"/>
              <a:t> will give us a chance to look for dark matter at an accelerator and possibly making DM beams, Yeah!!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Outcome </a:t>
            </a:r>
            <a:r>
              <a:rPr lang="en-US" dirty="0"/>
              <a:t>and the bi-product of HEP research </a:t>
            </a:r>
            <a:r>
              <a:rPr lang="en-US" dirty="0" smtClean="0"/>
              <a:t>improves </a:t>
            </a:r>
            <a:r>
              <a:rPr lang="en-US" dirty="0"/>
              <a:t>our daily lives </a:t>
            </a:r>
            <a:r>
              <a:rPr lang="en-US" dirty="0" smtClean="0"/>
              <a:t>directly and indirectly</a:t>
            </a:r>
            <a:endParaRPr lang="en-US" dirty="0"/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GEM </a:t>
            </a:r>
            <a:r>
              <a:rPr lang="en-US" dirty="0"/>
              <a:t>will make a large screen low dosage X-ray imaging </a:t>
            </a:r>
            <a:r>
              <a:rPr lang="en-US" dirty="0" smtClean="0"/>
              <a:t>possible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Many technological advances happened through the last 100 years &amp; will happen through the coming 100 </a:t>
            </a:r>
            <a:r>
              <a:rPr lang="en-US" dirty="0" err="1" smtClean="0"/>
              <a:t>yrs</a:t>
            </a:r>
            <a:endParaRPr lang="en-US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UTA is a big contributor in this endeavor!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Continued and sufficient investments to forefront scientific endeavor is essential for the future!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01008" y="538453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0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CDA3-EFFE-7948-858F-CCDA2DB3F72B}" type="slidenum">
              <a:rPr lang="en-US"/>
              <a:pPr/>
              <a:t>6</a:t>
            </a:fld>
            <a:endParaRPr lang="en-US"/>
          </a:p>
        </p:txBody>
      </p:sp>
      <p:sp>
        <p:nvSpPr>
          <p:cNvPr id="65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763000" cy="5562600"/>
          </a:xfrm>
        </p:spPr>
        <p:txBody>
          <a:bodyPr/>
          <a:lstStyle/>
          <a:p>
            <a:r>
              <a:rPr lang="en-US" sz="3600" dirty="0"/>
              <a:t>How do </a:t>
            </a:r>
            <a:r>
              <a:rPr lang="en-US" sz="3600" dirty="0" smtClean="0"/>
              <a:t>the elementary </a:t>
            </a:r>
            <a:r>
              <a:rPr lang="en-US" sz="3600" dirty="0"/>
              <a:t>particles interact??</a:t>
            </a:r>
          </a:p>
          <a:p>
            <a:pPr lvl="1"/>
            <a:r>
              <a:rPr lang="en-US" dirty="0"/>
              <a:t>All particles, including photons and neutrinos, participate in gravitational interactions</a:t>
            </a:r>
          </a:p>
          <a:p>
            <a:pPr lvl="1"/>
            <a:r>
              <a:rPr lang="en-US" dirty="0"/>
              <a:t>Photons can interact electromagnetically with any particles with electric charge</a:t>
            </a:r>
          </a:p>
          <a:p>
            <a:pPr lvl="1"/>
            <a:r>
              <a:rPr lang="en-US" dirty="0"/>
              <a:t>All charged leptons participate in both EM and weak interactions</a:t>
            </a:r>
          </a:p>
          <a:p>
            <a:pPr lvl="1"/>
            <a:r>
              <a:rPr lang="en-US" dirty="0"/>
              <a:t>Neutral leptons do not have EM couplings</a:t>
            </a:r>
          </a:p>
          <a:p>
            <a:pPr lvl="1"/>
            <a:r>
              <a:rPr lang="en-US" dirty="0"/>
              <a:t>All hadrons (Mesons and baryons) </a:t>
            </a:r>
            <a:r>
              <a:rPr lang="en-US" dirty="0" smtClean="0"/>
              <a:t>respond </a:t>
            </a:r>
            <a:r>
              <a:rPr lang="en-US" dirty="0"/>
              <a:t>to the strong force and appears to participate in all the interactions</a:t>
            </a:r>
          </a:p>
        </p:txBody>
      </p:sp>
      <p:graphicFrame>
        <p:nvGraphicFramePr>
          <p:cNvPr id="65229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66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Elementary </a:t>
            </a:r>
            <a:r>
              <a:rPr lang="en-US" sz="4000" dirty="0" smtClean="0">
                <a:solidFill>
                  <a:srgbClr val="A50021"/>
                </a:solidFill>
                <a:latin typeface="+mj-lt"/>
              </a:rPr>
              <a:t>Particle Interactions</a:t>
            </a:r>
            <a:endParaRPr lang="en-US" sz="4000" dirty="0">
              <a:solidFill>
                <a:srgbClr val="A500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48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0B1F-A4F8-0442-AEC2-EE3F9807AF1E}" type="slidenum">
              <a:rPr lang="en-US"/>
              <a:pPr/>
              <a:t>7</a:t>
            </a:fld>
            <a:endParaRPr lang="en-US"/>
          </a:p>
        </p:txBody>
      </p:sp>
      <p:sp>
        <p:nvSpPr>
          <p:cNvPr id="65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763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Bosons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have integer spin angular </a:t>
            </a:r>
            <a:r>
              <a:rPr lang="en-US" sz="2400" dirty="0" smtClean="0"/>
              <a:t>momentum, follow BE statistics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All mesons </a:t>
            </a:r>
            <a:r>
              <a:rPr lang="en-US" sz="2400" dirty="0" smtClean="0"/>
              <a:t>(consists of two quarks) are </a:t>
            </a:r>
            <a:r>
              <a:rPr lang="en-US" sz="2400" dirty="0"/>
              <a:t>bosons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Fermions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have half integer spin angular </a:t>
            </a:r>
            <a:r>
              <a:rPr lang="en-US" sz="2400" dirty="0" smtClean="0"/>
              <a:t>momentum follow FD statistics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All leptons and baryons </a:t>
            </a:r>
            <a:r>
              <a:rPr lang="en-US" sz="2400" dirty="0" smtClean="0"/>
              <a:t>(consist of three quarks) are </a:t>
            </a:r>
            <a:r>
              <a:rPr lang="en-US" sz="2400" dirty="0"/>
              <a:t>fermions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All particles have anti-particles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are anti-particles?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Particles that has same mass as particles but with opposite quantum numbers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is the anti-particle of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</a:t>
            </a:r>
            <a:r>
              <a:rPr lang="en-US" sz="2000" dirty="0" smtClean="0">
                <a:latin typeface="Symbol" charset="0"/>
              </a:rPr>
              <a:t>π</a:t>
            </a:r>
            <a:r>
              <a:rPr lang="en-US" sz="2000" baseline="30000" dirty="0" smtClean="0"/>
              <a:t>0</a:t>
            </a:r>
            <a:r>
              <a:rPr lang="en-US" sz="2000" dirty="0"/>
              <a:t>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neutron?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K</a:t>
            </a:r>
            <a:r>
              <a:rPr lang="en-US" sz="2000" baseline="30000" dirty="0"/>
              <a:t>0</a:t>
            </a:r>
            <a:r>
              <a:rPr lang="en-US" sz="2000" dirty="0"/>
              <a:t>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</a:t>
            </a:r>
            <a:r>
              <a:rPr lang="en-US" sz="2000" dirty="0" smtClean="0"/>
              <a:t>Neutrino?</a:t>
            </a:r>
            <a:endParaRPr lang="en-US" sz="2000" dirty="0"/>
          </a:p>
        </p:txBody>
      </p:sp>
      <p:graphicFrame>
        <p:nvGraphicFramePr>
          <p:cNvPr id="65433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9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43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Bosons, Fermions, Particles and Antiparticles</a:t>
            </a:r>
          </a:p>
        </p:txBody>
      </p:sp>
    </p:spTree>
    <p:extLst>
      <p:ext uri="{BB962C8B-B14F-4D97-AF65-F5344CB8AC3E}">
        <p14:creationId xmlns:p14="http://schemas.microsoft.com/office/powerpoint/2010/main" val="124243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5935-8E43-714D-AE89-71B9F30218E8}" type="slidenum">
              <a:rPr lang="en-US"/>
              <a:pPr/>
              <a:t>8</a:t>
            </a:fld>
            <a:endParaRPr lang="en-US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8392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When can an interaction occur?</a:t>
            </a:r>
          </a:p>
          <a:p>
            <a:pPr lvl="1">
              <a:lnSpc>
                <a:spcPct val="90000"/>
              </a:lnSpc>
            </a:pPr>
            <a:r>
              <a:rPr lang="en-US"/>
              <a:t>If it is kinematically allowed</a:t>
            </a:r>
          </a:p>
          <a:p>
            <a:pPr lvl="1">
              <a:lnSpc>
                <a:spcPct val="90000"/>
              </a:lnSpc>
            </a:pPr>
            <a:r>
              <a:rPr lang="en-US"/>
              <a:t>If it does not violate any recognized conservation laws</a:t>
            </a:r>
          </a:p>
          <a:p>
            <a:pPr lvl="2">
              <a:lnSpc>
                <a:spcPct val="90000"/>
              </a:lnSpc>
            </a:pPr>
            <a:r>
              <a:rPr lang="en-US"/>
              <a:t>Eg. A reaction that violates charge conservation will not occur</a:t>
            </a:r>
          </a:p>
          <a:p>
            <a:pPr lvl="1">
              <a:lnSpc>
                <a:spcPct val="90000"/>
              </a:lnSpc>
            </a:pPr>
            <a:r>
              <a:rPr lang="en-US"/>
              <a:t>In order to deduce conservation laws, a full theoretical understanding of forces are necessary</a:t>
            </a:r>
          </a:p>
          <a:p>
            <a:pPr>
              <a:lnSpc>
                <a:spcPct val="90000"/>
              </a:lnSpc>
            </a:pPr>
            <a:r>
              <a:rPr lang="en-US"/>
              <a:t>Since we do not have full theory for all the forces</a:t>
            </a:r>
          </a:p>
          <a:p>
            <a:pPr lvl="1">
              <a:lnSpc>
                <a:spcPct val="90000"/>
              </a:lnSpc>
            </a:pPr>
            <a:r>
              <a:rPr lang="en-US"/>
              <a:t>Many of general conservation rules for particles are based on experiments</a:t>
            </a:r>
          </a:p>
          <a:p>
            <a:pPr>
              <a:lnSpc>
                <a:spcPct val="90000"/>
              </a:lnSpc>
            </a:pPr>
            <a:r>
              <a:rPr lang="en-US"/>
              <a:t>One of the clearest conservation is the lepton number conservation</a:t>
            </a:r>
          </a:p>
          <a:p>
            <a:pPr lvl="1">
              <a:lnSpc>
                <a:spcPct val="90000"/>
              </a:lnSpc>
            </a:pPr>
            <a:r>
              <a:rPr lang="en-US"/>
              <a:t>While photon and meson numbers are not conserved </a:t>
            </a:r>
          </a:p>
        </p:txBody>
      </p:sp>
      <p:graphicFrame>
        <p:nvGraphicFramePr>
          <p:cNvPr id="6553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4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rgbClr val="A50021"/>
                </a:solidFill>
                <a:latin typeface="+mj-lt"/>
              </a:rPr>
              <a:t>Allowed Interactions</a:t>
            </a:r>
            <a:endParaRPr lang="en-US" sz="4000" dirty="0">
              <a:solidFill>
                <a:srgbClr val="A500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649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91000-61E2-1C4F-9D49-04116BB82A0B}" type="slidenum">
              <a:rPr lang="en-US"/>
              <a:pPr/>
              <a:t>9</a:t>
            </a:fld>
            <a:endParaRPr lang="en-US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609600"/>
          </a:xfrm>
        </p:spPr>
        <p:txBody>
          <a:bodyPr/>
          <a:lstStyle/>
          <a:p>
            <a:r>
              <a:rPr lang="en-US" dirty="0"/>
              <a:t>The Standard Model of Particle Physics</a:t>
            </a:r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763000" cy="53340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dirty="0"/>
              <a:t>In late </a:t>
            </a:r>
            <a:r>
              <a:rPr lang="en-US" dirty="0" smtClean="0"/>
              <a:t>60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s</a:t>
            </a:r>
            <a:r>
              <a:rPr lang="en-US" dirty="0"/>
              <a:t>, Jerome Friedman, Henry Kendall and Rich Taylor designed an experiment with electron beam scattering off of hadrons and deuterium at SLAC (Stanford Linear Accelerator Center) 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Data could be easily understood if protons and neutrons are composed of point-like objects with charges -1/3e and +2/3e.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A point-like electrons scattering off of point-like quark </a:t>
            </a:r>
            <a:r>
              <a:rPr lang="en-US" dirty="0" err="1"/>
              <a:t>partons</a:t>
            </a:r>
            <a:r>
              <a:rPr lang="en-US" dirty="0"/>
              <a:t> inside the nucleons and hadrons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dirty="0"/>
              <a:t>Corresponds to modern day Rutherford scattering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dirty="0"/>
              <a:t>Higher energies of the incident electrons could break apart the target particles, revealing the internal structure  </a:t>
            </a:r>
          </a:p>
        </p:txBody>
      </p:sp>
    </p:spTree>
    <p:extLst>
      <p:ext uri="{BB962C8B-B14F-4D97-AF65-F5344CB8AC3E}">
        <p14:creationId xmlns:p14="http://schemas.microsoft.com/office/powerpoint/2010/main" val="398199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45926</TotalTime>
  <Words>4520</Words>
  <Application>Microsoft Macintosh PowerPoint</Application>
  <PresentationFormat>On-screen Show (4:3)</PresentationFormat>
  <Paragraphs>555</Paragraphs>
  <Slides>51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phys1443-spring02</vt:lpstr>
      <vt:lpstr>Equation</vt:lpstr>
      <vt:lpstr>PHYS 3313 – Section 001 Lecture #25</vt:lpstr>
      <vt:lpstr>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 Model of Particle Physics</vt:lpstr>
      <vt:lpstr>The Standard Model of Particle Physics</vt:lpstr>
      <vt:lpstr>Quarks and Leptons</vt:lpstr>
      <vt:lpstr>HEP and the Standard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Fermilab Tevatron and LHC at CERN</vt:lpstr>
      <vt:lpstr>Comparisons between Tevatron and LHC</vt:lpstr>
      <vt:lpstr>LHC @ CERN Aerial View</vt:lpstr>
      <vt:lpstr>PowerPoint Presentation</vt:lpstr>
      <vt:lpstr>Particle Detection Techniques</vt:lpstr>
      <vt:lpstr>PowerPoint Presentation</vt:lpstr>
      <vt:lpstr>PowerPoint Presentation</vt:lpstr>
      <vt:lpstr>PowerPoint Presentation</vt:lpstr>
      <vt:lpstr>Example Hadronic Shower (20GeV)</vt:lpstr>
      <vt:lpstr>PowerPoint Presentation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How do we look for the Higgs?</vt:lpstr>
      <vt:lpstr>Amount of LHC Data</vt:lpstr>
      <vt:lpstr>PowerPoint Presentation</vt:lpstr>
      <vt:lpstr>ATLAS and CMS Mass Bump Plots (Hγγ )</vt:lpstr>
      <vt:lpstr>What did statistics do for Higgs?</vt:lpstr>
      <vt:lpstr>How about this?</vt:lpstr>
      <vt:lpstr>Statistical Significance Table</vt:lpstr>
      <vt:lpstr>So have we seen the Higgs particle?</vt:lpstr>
      <vt:lpstr>Long Term LHC Plans</vt:lpstr>
      <vt:lpstr>So why is this discovery important?</vt:lpstr>
      <vt:lpstr>What’s next? Future Linear Collider</vt:lpstr>
      <vt:lpstr>Bi-product of High Energy Physics Research</vt:lpstr>
      <vt:lpstr>And in not too distant future, we could do …</vt:lpstr>
      <vt:lpstr>GEM Application Potential</vt:lpstr>
      <vt:lpstr>Light DM Production at High Intensity Accelerator </vt:lpstr>
      <vt:lpstr>Conclusions!</vt:lpstr>
      <vt:lpstr>Conclusions, cnt’d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2748</cp:revision>
  <dcterms:created xsi:type="dcterms:W3CDTF">2012-11-17T23:29:11Z</dcterms:created>
  <dcterms:modified xsi:type="dcterms:W3CDTF">2014-04-23T19:56:46Z</dcterms:modified>
</cp:coreProperties>
</file>