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35" r:id="rId3"/>
    <p:sldId id="479" r:id="rId4"/>
    <p:sldId id="480" r:id="rId5"/>
    <p:sldId id="481" r:id="rId6"/>
    <p:sldId id="482" r:id="rId7"/>
    <p:sldId id="483" r:id="rId8"/>
    <p:sldId id="484" r:id="rId9"/>
    <p:sldId id="485" r:id="rId10"/>
    <p:sldId id="486" r:id="rId11"/>
    <p:sldId id="487" r:id="rId12"/>
    <p:sldId id="488" r:id="rId13"/>
    <p:sldId id="507" r:id="rId14"/>
    <p:sldId id="331" r:id="rId15"/>
    <p:sldId id="406" r:id="rId16"/>
    <p:sldId id="408" r:id="rId17"/>
    <p:sldId id="525" r:id="rId18"/>
    <p:sldId id="409" r:id="rId19"/>
    <p:sldId id="416" r:id="rId20"/>
    <p:sldId id="455" r:id="rId21"/>
    <p:sldId id="456" r:id="rId2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4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632E8E-D1C9-1C49-93BE-92B7F5B7047E}" type="slidenum">
              <a:rPr lang="en-US">
                <a:latin typeface="Times New Roman" pitchFamily="-84" charset="0"/>
              </a:rPr>
              <a:pPr/>
              <a:t>8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9D100D-66B7-1A4B-84AE-7DEB030B9E08}" type="slidenum">
              <a:rPr lang="en-US">
                <a:latin typeface="Times New Roman" pitchFamily="-84" charset="0"/>
              </a:rPr>
              <a:pPr/>
              <a:t>9</a:t>
            </a:fld>
            <a:endParaRPr lang="en-US">
              <a:latin typeface="Times New Roman" pitchFamily="-8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999BF9-BEA9-1348-B7BF-B284A489CECA}" type="slidenum">
              <a:rPr lang="en-US" smtClean="0">
                <a:latin typeface="Times New Roman" pitchFamily="-84" charset="0"/>
              </a:rPr>
              <a:pPr/>
              <a:t>10</a:t>
            </a:fld>
            <a:endParaRPr lang="en-US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11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82" tIns="42941" rIns="85882" bIns="42941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teaching/fall12-3313-001/fall12-3313-001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54356" y="1683603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Jan.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21,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52600" y="2590800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From Higgs to Dark Matter!!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How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is this class organized?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do we want from this class?</a:t>
            </a:r>
            <a:endParaRPr lang="en-US" sz="28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Brief </a:t>
            </a:r>
            <a:r>
              <a:rPr lang="en-US" sz="2800" dirty="0">
                <a:solidFill>
                  <a:schemeClr val="accent2"/>
                </a:solidFill>
                <a:latin typeface="Arial Narrow" pitchFamily="-84" charset="0"/>
              </a:rPr>
              <a:t>history of</a:t>
            </a:r>
            <a:r>
              <a:rPr lang="en-US" sz="2800" dirty="0" smtClean="0">
                <a:solidFill>
                  <a:schemeClr val="accent2"/>
                </a:solidFill>
                <a:latin typeface="Arial Narrow" pitchFamily="-84" charset="0"/>
              </a:rPr>
              <a:t> modern physics</a:t>
            </a:r>
            <a:endParaRPr lang="en-US" sz="28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BC4F0D-8A23-B949-91FB-7647F8BB2988}" type="slidenum">
              <a:rPr lang="en-US">
                <a:latin typeface="Arial Narrow" pitchFamily="-84" charset="0"/>
              </a:rPr>
              <a:pPr/>
              <a:t>10</a:t>
            </a:fld>
            <a:endParaRPr lang="en-US">
              <a:latin typeface="Arial Narrow" pitchFamily="-84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ea typeface="ＭＳ Ｐゴシック" pitchFamily="-84" charset="-128"/>
                <a:cs typeface="ＭＳ Ｐゴシック" pitchFamily="-84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3758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276"/>
          <a:stretch>
            <a:fillRect/>
          </a:stretch>
        </p:blipFill>
        <p:spPr bwMode="auto">
          <a:xfrm>
            <a:off x="4690874" y="31242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2362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</a:t>
            </a:r>
            <a:r>
              <a:rPr lang="en-US" sz="1600" dirty="0" smtClean="0"/>
              <a:t>(2.5mi) circumference</a:t>
            </a: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</a:t>
            </a:r>
            <a:r>
              <a:rPr lang="en-US" sz="1600" dirty="0" err="1" smtClean="0">
                <a:solidFill>
                  <a:srgbClr val="FF0000"/>
                </a:solidFill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sym typeface="Wingdings" charset="2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err="1" smtClean="0">
                <a:solidFill>
                  <a:srgbClr val="A50021"/>
                </a:solidFill>
                <a:sym typeface="Wingdings" charset="2"/>
              </a:rPr>
              <a:t>Tevatron</a:t>
            </a: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 was shut down in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Vibrant other programs running, including the search for dark matter</a:t>
            </a:r>
            <a:r>
              <a:rPr lang="en-US" sz="1600" b="1" dirty="0">
                <a:solidFill>
                  <a:srgbClr val="008000"/>
                </a:solidFill>
                <a:sym typeface="Wingdings" charset="2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sym typeface="Wingdings" charset="2"/>
              </a:rPr>
              <a:t>with beams!!</a:t>
            </a:r>
            <a:endParaRPr lang="en-US" sz="16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572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(17mi) circumference, 100m (300ft)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hr</a:t>
            </a:r>
            <a:endParaRPr lang="en-US" sz="1600" dirty="0" smtClean="0">
              <a:solidFill>
                <a:srgbClr val="FF0000"/>
              </a:solidFill>
              <a:latin typeface="Arial Narrow" charset="0"/>
              <a:sym typeface="Wingdings" charset="2"/>
            </a:endParaRP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Large amount of data accumulated in 2010 – 2013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>
                <a:solidFill>
                  <a:srgbClr val="A50021"/>
                </a:solidFill>
                <a:latin typeface="Arial Narrow" charset="0"/>
                <a:sym typeface="Wingdings" charset="2"/>
              </a:rPr>
              <a:t>S</a:t>
            </a: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hutdown in Feb. 2013 &amp; on track to resume Mar. 2015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60360"/>
      </p:ext>
    </p:extLst>
  </p:cSld>
  <p:clrMapOvr>
    <a:masterClrMapping/>
  </p:clrMapOvr>
  <p:transition xmlns:p14="http://schemas.microsoft.com/office/powerpoint/2010/main" advClick="0" advTm="2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464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2" name="Rectangle 13"/>
          <p:cNvSpPr>
            <a:spLocks noChangeArrowheads="1"/>
          </p:cNvSpPr>
          <p:nvPr/>
        </p:nvSpPr>
        <p:spPr bwMode="auto">
          <a:xfrm>
            <a:off x="7620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 dirty="0" smtClean="0">
                <a:solidFill>
                  <a:srgbClr val="800000"/>
                </a:solidFill>
                <a:latin typeface="Arial Narrow"/>
                <a:cs typeface="Arial Narrow"/>
              </a:rPr>
              <a:t>The ATLAS and CMS Detectors</a:t>
            </a:r>
            <a:endParaRPr lang="en-US" sz="4000" dirty="0">
              <a:solidFill>
                <a:srgbClr val="800000"/>
              </a:solidFill>
              <a:latin typeface="Arial Narrow"/>
              <a:cs typeface="Arial Narrow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" y="4114800"/>
            <a:ext cx="8305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Weighs 7000 tons and ~10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200 – 400 collisions/second (out of 50million)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approximately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350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 MB/second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pic>
        <p:nvPicPr>
          <p:cNvPr id="8" name="Picture 7" descr="cms_3d_detector_50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838200"/>
            <a:ext cx="4572000" cy="3292078"/>
          </a:xfrm>
          <a:prstGeom prst="rect">
            <a:avLst/>
          </a:prstGeom>
        </p:spPr>
      </p:pic>
      <p:pic>
        <p:nvPicPr>
          <p:cNvPr id="2" name="Picture 1" descr="Library-of-Congres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7630" y="4800600"/>
            <a:ext cx="3009182" cy="1752600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609600" y="5181600"/>
            <a:ext cx="525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Records ~2 PB per year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</a:rPr>
              <a:t> 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 </a:t>
            </a:r>
            <a:r>
              <a:rPr lang="en-US" sz="2000" b="1" dirty="0">
                <a:solidFill>
                  <a:srgbClr val="CC0000"/>
                </a:solidFill>
                <a:latin typeface="+mn-lt"/>
                <a:sym typeface="Wingdings"/>
              </a:rPr>
              <a:t>2</a:t>
            </a: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00*Printed material of the US Lib. of Congress</a:t>
            </a:r>
            <a:endParaRPr lang="en-US" sz="2000" dirty="0" smtClean="0">
              <a:solidFill>
                <a:schemeClr val="accent2"/>
              </a:solidFill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562600" y="56388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sz="2000" b="1" dirty="0" smtClean="0">
                <a:solidFill>
                  <a:srgbClr val="CC0000"/>
                </a:solidFill>
                <a:latin typeface="+mn-lt"/>
                <a:sym typeface="Wingdings"/>
              </a:rPr>
              <a:t>200x</a:t>
            </a:r>
            <a:endParaRPr kumimoji="0" lang="en-US" sz="20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5647"/>
      </p:ext>
    </p:extLst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13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Course web page: 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http://www-hep.uta.edu/%7Eyu/teaching/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spring15-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3313-001/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spring15-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  <a:hlinkClick r:id="rId2"/>
              </a:rPr>
              <a:t>3313-001.html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Primary communication tool is e-mail: Make sure that your e-mail at the time of course registration is the one you most frequently read!!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Office Hours: 2:30 – 3:40pm, Mondays and Wednesdays or by appointments</a:t>
            </a:r>
          </a:p>
        </p:txBody>
      </p:sp>
    </p:spTree>
    <p:extLst>
      <p:ext uri="{BB962C8B-B14F-4D97-AF65-F5344CB8AC3E}">
        <p14:creationId xmlns:p14="http://schemas.microsoft.com/office/powerpoint/2010/main" val="384127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5D9F57-A737-A840-8C4B-2C7CC2124182}" type="slidenum">
              <a:rPr lang="en-US">
                <a:latin typeface="Arial Narrow" pitchFamily="-84" charset="0"/>
              </a:rPr>
              <a:pPr/>
              <a:t>14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Textbook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Title: Modern Physics for Scientists and Engineers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4</a:t>
            </a:r>
            <a:r>
              <a:rPr lang="en-US" baseline="30000" dirty="0" smtClean="0">
                <a:ea typeface="ＭＳ Ｐゴシック" pitchFamily="-84" charset="-128"/>
                <a:cs typeface="ＭＳ Ｐゴシック" pitchFamily="-84" charset="-128"/>
              </a:rPr>
              <a:t>th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edition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Authors: S.T. Thornton and A. Rex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ISBN: 978-1-133-10372-1</a:t>
            </a:r>
          </a:p>
        </p:txBody>
      </p:sp>
      <p:pic>
        <p:nvPicPr>
          <p:cNvPr id="7" name="Picture 6" descr="Screen Shot 2012-08-27 at 11.36.13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971800"/>
            <a:ext cx="75438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5797066-9E70-DF4E-B61B-A6DC8A529E44}" type="slidenum">
              <a:rPr lang="en-US">
                <a:latin typeface="Arial Narrow" pitchFamily="-84" charset="0"/>
              </a:rPr>
              <a:pPr/>
              <a:t>15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172200"/>
          </a:xfrm>
          <a:solidFill>
            <a:srgbClr val="FFFFFF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Homework: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dirty="0" smtClean="0">
                <a:ea typeface="굴림" pitchFamily="-84" charset="-127"/>
                <a:cs typeface="굴림" pitchFamily="-84" charset="-127"/>
              </a:rPr>
              <a:t>30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%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Exams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Mid-term Exam (Wed., Mar. </a:t>
            </a:r>
            <a:r>
              <a:rPr lang="en-US" dirty="0"/>
              <a:t>4</a:t>
            </a:r>
            <a:r>
              <a:rPr lang="en-US" dirty="0" smtClean="0"/>
              <a:t>): 20%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Final </a:t>
            </a:r>
            <a:r>
              <a:rPr lang="en-US" dirty="0"/>
              <a:t>Comprehensive </a:t>
            </a:r>
            <a:r>
              <a:rPr lang="en-US" dirty="0" smtClean="0"/>
              <a:t>Exam (11 – 1:30pm, Mon, May. 11): 25%</a:t>
            </a:r>
            <a:endParaRPr lang="en-US" sz="2400" dirty="0" smtClean="0">
              <a:ea typeface="ＭＳ Ｐゴシック" pitchFamily="-84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</a:rPr>
              <a:t>Missing </a:t>
            </a:r>
            <a:r>
              <a:rPr lang="en-US" dirty="0">
                <a:ea typeface="ＭＳ Ｐゴシック" pitchFamily="-84" charset="-128"/>
              </a:rPr>
              <a:t>an exam is not permissible unless pre-approved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</a:rPr>
              <a:t>No makeup test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u="sng" dirty="0">
                <a:solidFill>
                  <a:srgbClr val="A50021"/>
                </a:solidFill>
                <a:ea typeface="ＭＳ Ｐゴシック" pitchFamily="-84" charset="-128"/>
              </a:rPr>
              <a:t>You will get an F if you miss any of the exams without a prior approval</a:t>
            </a:r>
            <a:endParaRPr lang="en-US" u="sng" dirty="0" smtClean="0">
              <a:solidFill>
                <a:srgbClr val="A50021"/>
              </a:solidFill>
              <a:ea typeface="ＭＳ Ｐゴシック" pitchFamily="-8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Group Research Project: 15%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Pop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Extra credits: 10% of the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total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Grading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will be done on a sliding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scale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55% of the grade is in your hand!!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4953000"/>
            <a:ext cx="7880350" cy="396875"/>
            <a:chOff x="28" y="2551"/>
            <a:chExt cx="4964" cy="250"/>
          </a:xfrm>
        </p:grpSpPr>
        <p:sp>
          <p:nvSpPr>
            <p:cNvPr id="44040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1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 dirty="0">
                  <a:solidFill>
                    <a:srgbClr val="FF0066"/>
                  </a:solidFill>
                  <a:latin typeface="Arial Narrow" pitchFamily="-84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E5F3A6-3E30-694B-929C-F6646257190C}" type="slidenum">
              <a:rPr lang="en-US">
                <a:latin typeface="Arial Narrow" pitchFamily="-84" charset="0"/>
              </a:rPr>
              <a:pPr/>
              <a:t>16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6858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Solving homework problems is the only way to comprehend class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Consists of a lot of reading, deriving and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Each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ALL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Home work will constitute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30</a:t>
            </a:r>
            <a:r>
              <a:rPr lang="en-US" altLang="ko-KR" sz="3600" b="1" u="sng" dirty="0" smtClean="0">
                <a:solidFill>
                  <a:srgbClr val="A50021"/>
                </a:solidFill>
                <a:ea typeface="굴림" pitchFamily="-84" charset="-127"/>
                <a:cs typeface="굴림" pitchFamily="-84" charset="-127"/>
              </a:rPr>
              <a:t>%</a:t>
            </a:r>
            <a:r>
              <a:rPr lang="en-US" sz="3600" b="1" u="sng" dirty="0" smtClean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600" b="1" u="sng" dirty="0">
                <a:solidFill>
                  <a:srgbClr val="A50021"/>
                </a:solidFill>
                <a:ea typeface="ＭＳ Ｐゴシック" pitchFamily="-84" charset="-128"/>
                <a:cs typeface="ＭＳ Ｐゴシック" pitchFamily="-84" charset="-128"/>
              </a:rPr>
              <a:t>of the total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A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Strongly encouraged to collaborate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600" dirty="0" smtClean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  <a:sym typeface="Wingdings" pitchFamily="-84" charset="2"/>
              </a:rPr>
              <a:t>Just make sure to submit your own answers written in your OWN way!!</a:t>
            </a:r>
            <a:endParaRPr lang="en-US" dirty="0">
              <a:ea typeface="ＭＳ Ｐゴシック" pitchFamily="-84" charset="-128"/>
              <a:cs typeface="ＭＳ Ｐゴシック" pitchFamily="-84" charset="-128"/>
              <a:sym typeface="Wingdings" pitchFamily="-84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n-US" dirty="0" smtClean="0"/>
              <a:t>Research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838200"/>
            <a:ext cx="7239000" cy="5334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Black body radiation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Michelson–Morley Experiment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Photoelectric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Property of Molecules, Brownian 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Compton Effect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Discovery of </a:t>
            </a:r>
            <a:r>
              <a:rPr lang="en-US" dirty="0"/>
              <a:t>E</a:t>
            </a:r>
            <a:r>
              <a:rPr lang="en-US" dirty="0" smtClean="0"/>
              <a:t>lectron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Rutherford Scattering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Super-</a:t>
            </a:r>
            <a:r>
              <a:rPr lang="en-US" dirty="0" smtClean="0"/>
              <a:t>conductivity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Discovery of Radioactivity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0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DDFA2E-DC40-C340-BB90-95012A4DAC1F}" type="slidenum">
              <a:rPr lang="en-US">
                <a:latin typeface="Arial Narrow" pitchFamily="-84" charset="0"/>
              </a:rPr>
              <a:pPr/>
              <a:t>18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4" charset="-128"/>
                <a:cs typeface="ＭＳ Ｐゴシック" pitchFamily="-84" charset="-128"/>
              </a:rPr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/>
              <a:t>The lecture notes will be posted on the web </a:t>
            </a:r>
            <a:r>
              <a:rPr lang="en-US" b="1" u="sng">
                <a:solidFill>
                  <a:srgbClr val="A50021"/>
                </a:solidFill>
              </a:rPr>
              <a:t>AFTER</a:t>
            </a:r>
            <a:r>
              <a:rPr lang="en-US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/>
              <a:t>Active participation through questions and discussions are </a:t>
            </a:r>
            <a:r>
              <a:rPr lang="en-US" b="1" u="sng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/>
              <a:t> encouraged </a:t>
            </a:r>
            <a:r>
              <a:rPr lang="en-US">
                <a:sym typeface="Wingdings" charset="2"/>
              </a:rPr>
              <a:t>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Extra credit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696200" cy="5638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Up to 10% addition to the total</a:t>
            </a:r>
          </a:p>
          <a:p>
            <a:pPr lvl="1"/>
            <a:r>
              <a:rPr lang="en-US" dirty="0" smtClean="0"/>
              <a:t>Could boost a B to A, C to B or D to C</a:t>
            </a:r>
          </a:p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Physics Colloquium Participations</a:t>
            </a: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Many other </a:t>
            </a:r>
            <a:r>
              <a:rPr lang="en-US" dirty="0" smtClean="0"/>
              <a:t>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First extra credit opportunity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Subscribe to the class e-mail distribution list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5 points if subscribed by this Friday, Jan. 23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 smtClean="0"/>
              <a:t>3 points if done by next Monday, Jan.26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481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038FEA5-A5EF-C74E-86F1-EFBD46AFFCF1}" type="slidenum">
              <a:rPr lang="en-US" smtClean="0">
                <a:latin typeface="Arial Narrow" pitchFamily="-84" charset="0"/>
              </a:rPr>
              <a:pPr/>
              <a:t>19</a:t>
            </a:fld>
            <a:endParaRPr lang="en-US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PHYS 3313-001, Spring 2015                      Dr. Jaehoon </a:t>
            </a:r>
            <a:r>
              <a:rPr lang="nl-NL" dirty="0" err="1" smtClean="0"/>
              <a:t>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Plea to you:  Please turn off your cell-phones, pagers and computers  in the class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Reading assignment #1: Read and follow through appendices 3, 5, 6 and 7 by Monday, Jan. 26</a:t>
            </a:r>
          </a:p>
          <a:p>
            <a:pPr lvl="1" eaLnBrk="1" hangingPunct="1"/>
            <a:r>
              <a:rPr lang="en-US" dirty="0" smtClean="0"/>
              <a:t>There will be a quiz next Wednesday,  Jan. 28, on these reading </a:t>
            </a:r>
            <a:r>
              <a:rPr lang="en-US" dirty="0" smtClean="0"/>
              <a:t>assignments</a:t>
            </a:r>
          </a:p>
          <a:p>
            <a:pPr eaLnBrk="1" hangingPunct="1"/>
            <a:r>
              <a:rPr lang="en-US" dirty="0" smtClean="0"/>
              <a:t>Special </a:t>
            </a:r>
            <a:r>
              <a:rPr lang="en-US" dirty="0" smtClean="0"/>
              <a:t>colloquium next week:</a:t>
            </a:r>
          </a:p>
          <a:p>
            <a:pPr lvl="1" eaLnBrk="1" hangingPunct="1"/>
            <a:r>
              <a:rPr lang="en-US" dirty="0" smtClean="0"/>
              <a:t>4pm Tuesday, Jan. 27, in SH101: Dr. James </a:t>
            </a:r>
            <a:r>
              <a:rPr lang="en-US" dirty="0" err="1" smtClean="0"/>
              <a:t>Siegrist</a:t>
            </a:r>
            <a:r>
              <a:rPr lang="en-US" dirty="0" smtClean="0"/>
              <a:t> of US Department of Energy</a:t>
            </a:r>
          </a:p>
          <a:p>
            <a:pPr lvl="1" eaLnBrk="1" hangingPunct="1"/>
            <a:r>
              <a:rPr lang="en-US" dirty="0" smtClean="0"/>
              <a:t>Special triple extra credit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Valid Planetarium Shows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685800" y="533400"/>
            <a:ext cx="7772400" cy="6096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Regular running shows</a:t>
            </a:r>
          </a:p>
          <a:p>
            <a:pPr lvl="1"/>
            <a:r>
              <a:rPr lang="en-US" sz="1600" dirty="0" smtClean="0"/>
              <a:t>Black Holes (up to 2 times) </a:t>
            </a:r>
            <a:r>
              <a:rPr lang="en-US" sz="1600" dirty="0" smtClean="0"/>
              <a:t>– </a:t>
            </a:r>
            <a:r>
              <a:rPr lang="en-US" sz="1600" dirty="0"/>
              <a:t>Thursdays at 6:00, Saturdays </a:t>
            </a:r>
            <a:r>
              <a:rPr lang="en-US" sz="1600" dirty="0" smtClean="0"/>
              <a:t>at 2:</a:t>
            </a:r>
            <a:r>
              <a:rPr lang="en-US" sz="1600" dirty="0" smtClean="0"/>
              <a:t>30pm </a:t>
            </a:r>
            <a:endParaRPr lang="en-US" sz="1600" dirty="0" smtClean="0"/>
          </a:p>
          <a:p>
            <a:pPr lvl="1"/>
            <a:r>
              <a:rPr lang="en-US" sz="1600" dirty="0" smtClean="0"/>
              <a:t>Dynamic Earth– </a:t>
            </a:r>
            <a:r>
              <a:rPr lang="en-US" sz="1600" dirty="0"/>
              <a:t>Fridays at 6:</a:t>
            </a:r>
            <a:r>
              <a:rPr lang="en-US" sz="1600" dirty="0" smtClean="0"/>
              <a:t>00pm, </a:t>
            </a:r>
            <a:r>
              <a:rPr lang="en-US" sz="1600" dirty="0" smtClean="0"/>
              <a:t>Saturdays </a:t>
            </a:r>
            <a:r>
              <a:rPr lang="en-US" sz="1600" dirty="0"/>
              <a:t>at </a:t>
            </a:r>
            <a:r>
              <a:rPr lang="en-US" sz="1600" dirty="0"/>
              <a:t>5</a:t>
            </a:r>
            <a:r>
              <a:rPr lang="en-US" sz="1600" dirty="0" smtClean="0"/>
              <a:t>:30pm and Sundays at 1:30pm</a:t>
            </a:r>
            <a:endParaRPr lang="en-US" sz="1600" dirty="0" smtClean="0"/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Shows that need special arrangements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Astronaut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Bad Astronomy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Experience </a:t>
            </a:r>
            <a:r>
              <a:rPr lang="en-US" sz="1400" dirty="0"/>
              <a:t>the </a:t>
            </a:r>
            <a:r>
              <a:rPr lang="en-US" sz="1400" dirty="0" smtClean="0"/>
              <a:t>Aurora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IBEX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Ice Worlds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Magnificent Sun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Mayan Prophecies</a:t>
            </a:r>
          </a:p>
          <a:p>
            <a:pPr lvl="1">
              <a:spcBef>
                <a:spcPts val="0"/>
              </a:spcBef>
            </a:pPr>
            <a:r>
              <a:rPr lang="en-US" sz="1400" dirty="0" err="1" smtClean="0"/>
              <a:t>Nanocam</a:t>
            </a:r>
            <a:endParaRPr lang="en-US" sz="1400" dirty="0" smtClean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Stars of </a:t>
            </a:r>
            <a:r>
              <a:rPr lang="en-US" sz="1400" dirty="0" err="1" smtClean="0"/>
              <a:t>Pharaoes</a:t>
            </a:r>
            <a:endParaRPr lang="en-US" sz="1400" dirty="0"/>
          </a:p>
          <a:p>
            <a:pPr lvl="1">
              <a:spcBef>
                <a:spcPts val="0"/>
              </a:spcBef>
            </a:pPr>
            <a:r>
              <a:rPr lang="en-US" sz="1400" dirty="0" smtClean="0"/>
              <a:t>Two </a:t>
            </a:r>
            <a:r>
              <a:rPr lang="en-US" sz="1400" dirty="0"/>
              <a:t>Small Pieces of </a:t>
            </a:r>
            <a:r>
              <a:rPr lang="en-US" sz="1400" dirty="0" smtClean="0"/>
              <a:t>Glass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Unseen </a:t>
            </a:r>
            <a:r>
              <a:rPr lang="en-US" sz="1400" dirty="0"/>
              <a:t>Universe: The Vision of </a:t>
            </a:r>
            <a:r>
              <a:rPr lang="en-US" sz="1400" dirty="0" smtClean="0"/>
              <a:t>SOFIA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Violent Universe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We </a:t>
            </a:r>
            <a:r>
              <a:rPr lang="en-US" sz="1400" dirty="0"/>
              <a:t>Are </a:t>
            </a:r>
            <a:r>
              <a:rPr lang="en-US" sz="1400" dirty="0" smtClean="0"/>
              <a:t>Astronomers</a:t>
            </a:r>
          </a:p>
          <a:p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CCB1A0-9A65-E743-B849-47E7AFE45095}" type="slidenum">
              <a:rPr lang="en-US">
                <a:latin typeface="Arial Narrow" pitchFamily="-84" charset="0"/>
              </a:rPr>
              <a:pPr/>
              <a:t>21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84" charset="-128"/>
                <a:cs typeface="ＭＳ Ｐゴシック" pitchFamily="-84" charset="-128"/>
              </a:rPr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458200" cy="61722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All A’s would be perfect for you, wouldn’t it?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But easy come easy go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Must put in efforts to make it last and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meaningful</a:t>
            </a:r>
            <a:r>
              <a:rPr lang="en-US" sz="2000" dirty="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This class is going to be challenging!!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Exams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and quizzes</a:t>
            </a:r>
            <a:r>
              <a:rPr lang="en-US" sz="2000" dirty="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But you have a great control of your grade in your hands, up to 45%!!!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is 30</a:t>
            </a:r>
            <a:r>
              <a:rPr lang="en-US" sz="2000" dirty="0" smtClean="0"/>
              <a:t>%</a:t>
            </a:r>
            <a:r>
              <a:rPr lang="en-US" altLang="ko-KR" sz="2000" dirty="0" smtClean="0">
                <a:ea typeface="굴림" pitchFamily="-84" charset="-127"/>
                <a:cs typeface="굴림" pitchFamily="-84" charset="-127"/>
              </a:rPr>
              <a:t> of the total grade</a:t>
            </a:r>
            <a:r>
              <a:rPr lang="en-US" sz="2000" dirty="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ea typeface="ＭＳ Ｐゴシック" pitchFamily="-84" charset="-128"/>
              </a:rPr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much more than </a:t>
            </a:r>
            <a:r>
              <a:rPr lang="en-US" altLang="ko-KR" sz="1600" dirty="0" smtClean="0">
                <a:ea typeface="굴림" pitchFamily="-84" charset="-127"/>
                <a:cs typeface="굴림" pitchFamily="-84" charset="-127"/>
              </a:rPr>
              <a:t>any </a:t>
            </a:r>
            <a:r>
              <a:rPr lang="en-US" sz="1600" dirty="0" smtClean="0">
                <a:ea typeface="ＭＳ Ｐゴシック" pitchFamily="-84" charset="-128"/>
              </a:rPr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 smtClean="0">
                <a:ea typeface="ＭＳ Ｐゴシック" pitchFamily="-84" charset="-128"/>
              </a:rPr>
              <a:t>Exam’s problems will be easier that homework problems but the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80772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Name: Dr. </a:t>
            </a:r>
            <a:r>
              <a:rPr lang="en-US" sz="2400" dirty="0">
                <a:solidFill>
                  <a:srgbClr val="FF0066"/>
                </a:solidFill>
              </a:rPr>
              <a:t>Jae</a:t>
            </a:r>
            <a:r>
              <a:rPr lang="en-US" sz="2400" dirty="0"/>
              <a:t>hoon </a:t>
            </a:r>
            <a:r>
              <a:rPr lang="en-US" sz="2400" dirty="0">
                <a:solidFill>
                  <a:srgbClr val="FF0066"/>
                </a:solidFill>
              </a:rPr>
              <a:t>Yu </a:t>
            </a:r>
            <a:r>
              <a:rPr lang="en-US" sz="2400" dirty="0"/>
              <a:t>(You can call me</a:t>
            </a:r>
            <a:r>
              <a:rPr lang="en-US" sz="2400" dirty="0">
                <a:solidFill>
                  <a:srgbClr val="FF0066"/>
                </a:solidFill>
              </a:rPr>
              <a:t> </a:t>
            </a:r>
            <a:r>
              <a:rPr lang="en-US" sz="2400" b="1" u="sng" dirty="0">
                <a:solidFill>
                  <a:srgbClr val="FF0066"/>
                </a:solidFill>
              </a:rPr>
              <a:t>Dr. Yu</a:t>
            </a:r>
            <a:r>
              <a:rPr lang="en-US" sz="2400" dirty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Office: </a:t>
            </a:r>
            <a:r>
              <a:rPr lang="en-US" sz="2400" dirty="0" err="1"/>
              <a:t>Rm</a:t>
            </a:r>
            <a:r>
              <a:rPr lang="en-US" sz="2400" dirty="0"/>
              <a:t>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Extension: x22814, E-mail: </a:t>
            </a:r>
            <a:r>
              <a:rPr lang="en-US" sz="2400" i="1" dirty="0">
                <a:hlinkClick r:id="rId2"/>
              </a:rPr>
              <a:t>jaehoonyu@uta.edu</a:t>
            </a:r>
            <a:r>
              <a:rPr lang="en-US" sz="2400" i="1" dirty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Origin of </a:t>
            </a:r>
            <a:r>
              <a:rPr lang="en-US" sz="1800" dirty="0" smtClean="0"/>
              <a:t>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Search for Dark Matter</a:t>
            </a:r>
            <a:endParaRPr lang="en-US" sz="1800" dirty="0"/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Creation of Universe (</a:t>
            </a:r>
            <a:r>
              <a:rPr lang="en-US" sz="1800" b="1" dirty="0"/>
              <a:t>Big Bang</a:t>
            </a:r>
            <a:r>
              <a:rPr lang="en-US" sz="1800" dirty="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Indirect product of research contribute to every day lives; </a:t>
            </a:r>
            <a:r>
              <a:rPr lang="en-US" sz="1800" dirty="0" err="1"/>
              <a:t>eg</a:t>
            </a:r>
            <a:r>
              <a:rPr lang="en-US" sz="1800" dirty="0"/>
              <a:t>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/>
              <a:t>Make our everyday lives </a:t>
            </a:r>
            <a:r>
              <a:rPr lang="en-US" sz="1800" dirty="0" smtClean="0"/>
              <a:t>better to help us live well as an integral part of the universe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8989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rryN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21, 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683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rial Narrow" charset="0"/>
              </a:rPr>
              <a:t>We always wonder…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" name="Cloud Callout 1"/>
          <p:cNvSpPr/>
          <p:nvPr/>
        </p:nvSpPr>
        <p:spPr bwMode="auto">
          <a:xfrm>
            <a:off x="685800" y="762000"/>
            <a:ext cx="7772400" cy="3429000"/>
          </a:xfrm>
          <a:prstGeom prst="cloudCallout">
            <a:avLst>
              <a:gd name="adj1" fmla="val -42196"/>
              <a:gd name="adj2" fmla="val 34100"/>
            </a:avLst>
          </a:prstGeom>
          <a:solidFill>
            <a:schemeClr val="accent6">
              <a:lumMod val="75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295400"/>
            <a:ext cx="5715000" cy="2590800"/>
          </a:xfrm>
        </p:spPr>
        <p:txBody>
          <a:bodyPr/>
          <a:lstStyle/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makes up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the 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universe?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How does the universe work?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What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holds the universe together?</a:t>
            </a:r>
          </a:p>
          <a:p>
            <a:pPr marL="347472">
              <a:spcBef>
                <a:spcPts val="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How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can we live in the universe well?</a:t>
            </a:r>
          </a:p>
          <a:p>
            <a:pPr marL="347472"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Where do we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 all come </a:t>
            </a:r>
            <a:r>
              <a:rPr lang="en-US" sz="2800" dirty="0">
                <a:solidFill>
                  <a:srgbClr val="FFFFFF"/>
                </a:solidFill>
                <a:latin typeface="Arial Narrow" charset="0"/>
              </a:rPr>
              <a:t>from</a:t>
            </a:r>
            <a:r>
              <a:rPr lang="en-US" sz="2800" dirty="0" smtClean="0">
                <a:solidFill>
                  <a:srgbClr val="FFFFFF"/>
                </a:solidFill>
                <a:latin typeface="Arial Narrow" charset="0"/>
              </a:rPr>
              <a:t>?</a:t>
            </a:r>
            <a:endParaRPr lang="en-US" sz="2800" dirty="0">
              <a:solidFill>
                <a:srgbClr val="FFFFFF"/>
              </a:solidFill>
              <a:latin typeface="Arial Narrow" charset="0"/>
            </a:endParaRPr>
          </a:p>
        </p:txBody>
      </p:sp>
      <p:pic>
        <p:nvPicPr>
          <p:cNvPr id="10" name="Picture 8" descr="thinker-femal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 t="433" r="6992" b="9245"/>
          <a:stretch>
            <a:fillRect/>
          </a:stretch>
        </p:blipFill>
        <p:spPr bwMode="auto">
          <a:xfrm>
            <a:off x="157323" y="3581400"/>
            <a:ext cx="197627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2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685800"/>
            <a:ext cx="7162799" cy="472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763163" y="1219200"/>
            <a:ext cx="2390237" cy="2286000"/>
            <a:chOff x="5148964" y="457200"/>
            <a:chExt cx="2390237" cy="2286000"/>
          </a:xfrm>
        </p:grpSpPr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148964" y="457200"/>
              <a:ext cx="947036" cy="685800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12"/>
            <p:cNvSpPr txBox="1">
              <a:spLocks noChangeArrowheads="1"/>
            </p:cNvSpPr>
            <p:nvPr/>
          </p:nvSpPr>
          <p:spPr bwMode="auto">
            <a:xfrm>
              <a:off x="6172200" y="1708150"/>
              <a:ext cx="1367001" cy="1035050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Arial Narrow" charset="0"/>
                </a:rPr>
                <a:t>Discovered in 1995, ~</a:t>
              </a:r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175m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0" name="AutoShape 13"/>
            <p:cNvCxnSpPr>
              <a:cxnSpLocks noChangeShapeType="1"/>
              <a:stCxn id="8" idx="5"/>
              <a:endCxn id="9" idx="0"/>
            </p:cNvCxnSpPr>
            <p:nvPr/>
          </p:nvCxnSpPr>
          <p:spPr bwMode="auto">
            <a:xfrm rot="16200000" flipH="1">
              <a:off x="6073714" y="926162"/>
              <a:ext cx="665583" cy="898391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57200" y="5410200"/>
            <a:ext cx="8305800" cy="1219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Total of 16 particles (12+4 force mediators) make up all the visible matter in the universe! </a:t>
            </a:r>
            <a:r>
              <a:rPr lang="en-US" kern="0" dirty="0" err="1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</a:t>
            </a:r>
            <a:r>
              <a:rPr lang="en-US" kern="0" dirty="0" smtClean="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  <a:sym typeface="Wingdings"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Simple and elegant!!!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  <a:sym typeface="Wingdings" charset="2"/>
              </a:rPr>
              <a:t>Tested to a precision of 1 part per million!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  <a:sym typeface="Wingdings" charset="2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2971800"/>
            <a:ext cx="3352800" cy="1168063"/>
            <a:chOff x="1600200" y="3200400"/>
            <a:chExt cx="3352800" cy="1168063"/>
          </a:xfrm>
        </p:grpSpPr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1600200" y="3200400"/>
              <a:ext cx="838200" cy="1143000"/>
            </a:xfrm>
            <a:prstGeom prst="ellipse">
              <a:avLst/>
            </a:prstGeom>
            <a:solidFill>
              <a:srgbClr val="00FF00">
                <a:alpha val="20000"/>
              </a:srgbClr>
            </a:solidFill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3352800"/>
              <a:ext cx="1752600" cy="1015663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latin typeface="Arial Narrow" charset="0"/>
                </a:rPr>
                <a:t>Make up most ordinary matters ~0.1m</a:t>
              </a:r>
              <a:r>
                <a:rPr lang="en-US" sz="2000" baseline="-25000" dirty="0" smtClean="0">
                  <a:solidFill>
                    <a:srgbClr val="FF0000"/>
                  </a:solidFill>
                  <a:latin typeface="Arial Narrow" charset="0"/>
                </a:rPr>
                <a:t>p</a:t>
              </a:r>
              <a:endParaRPr lang="en-US" sz="2000" baseline="-25000" dirty="0">
                <a:solidFill>
                  <a:srgbClr val="FF0000"/>
                </a:solidFill>
                <a:latin typeface="Arial Narrow" charset="0"/>
              </a:endParaRPr>
            </a:p>
          </p:txBody>
        </p:sp>
        <p:cxnSp>
          <p:nvCxnSpPr>
            <p:cNvPr id="18" name="AutoShape 13"/>
            <p:cNvCxnSpPr>
              <a:cxnSpLocks noChangeShapeType="1"/>
              <a:stCxn id="16" idx="6"/>
              <a:endCxn id="17" idx="1"/>
            </p:cNvCxnSpPr>
            <p:nvPr/>
          </p:nvCxnSpPr>
          <p:spPr bwMode="auto">
            <a:xfrm>
              <a:off x="2438400" y="3771900"/>
              <a:ext cx="762000" cy="88732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7815964" y="1143000"/>
            <a:ext cx="947036" cy="685800"/>
          </a:xfrm>
          <a:prstGeom prst="ellipse">
            <a:avLst/>
          </a:prstGeom>
          <a:solidFill>
            <a:srgbClr val="CC00CC">
              <a:alpha val="18000"/>
            </a:srgbClr>
          </a:solidFill>
          <a:ln w="57150">
            <a:solidFill>
              <a:srgbClr val="FF33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787" y="816302"/>
            <a:ext cx="2045613" cy="4365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HEP: A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field of </a:t>
            </a:r>
            <a:r>
              <a:rPr lang="en-US" sz="2800" dirty="0" smtClean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physics that studies the fundamental </a:t>
            </a:r>
            <a:r>
              <a:rPr lang="en-US" sz="2800" dirty="0">
                <a:solidFill>
                  <a:srgbClr val="0000FF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constituents of matter and basic principles of interactions between them.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772400" cy="762000"/>
          </a:xfrm>
        </p:spPr>
        <p:txBody>
          <a:bodyPr/>
          <a:lstStyle/>
          <a:p>
            <a:r>
              <a:rPr lang="en-US" dirty="0" smtClean="0"/>
              <a:t>HEP and the Standard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5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nergy-matter-proportions-in-univer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895600"/>
            <a:ext cx="2617136" cy="2209800"/>
          </a:xfrm>
          <a:prstGeom prst="rect">
            <a:avLst/>
          </a:prstGeom>
        </p:spPr>
      </p:pic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685800"/>
            <a:ext cx="89154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mass range so large (0.1m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 – 175 m</a:t>
            </a:r>
            <a:r>
              <a:rPr lang="en-US" sz="2800" baseline="-250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)?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How do matters acquire mass? 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  <a:sym typeface="Wingdings" charset="2"/>
            </a:endParaRP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Higgs mechanism! </a:t>
            </a:r>
            <a:r>
              <a:rPr lang="en-US" sz="2400" dirty="0">
                <a:latin typeface="Arial Narrow" charset="0"/>
                <a:sym typeface="Wingdings" charset="2"/>
              </a:rPr>
              <a:t>D</a:t>
            </a:r>
            <a:r>
              <a:rPr lang="en-US" sz="24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id we find the Higgs particle?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the matter in the universe made only of particles?</a:t>
            </a:r>
            <a:endParaRPr lang="en-US" sz="2800" dirty="0" smtClean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Neutrinos have mass!! What are the mixing parameters, CP violations and mass ordering?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Why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there only three apparent forces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Can the forces be unified?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Is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 picture we present the real thing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makes up the 96% of the universe?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  <a:cs typeface="ＭＳ Ｐゴシック" charset="-128"/>
              </a:rPr>
              <a:t>What is the dark matter and dark energy?</a:t>
            </a:r>
            <a:endParaRPr lang="en-US" sz="2400" dirty="0" smtClean="0">
              <a:latin typeface="Arial Narrow" charset="0"/>
              <a:ea typeface="ＭＳ Ｐゴシック" charset="-128"/>
              <a:cs typeface="ＭＳ Ｐゴシック" charset="-128"/>
            </a:endParaRP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Are </a:t>
            </a:r>
            <a:r>
              <a:rPr lang="en-US" sz="2800" dirty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there any other theories that describe the universe better</a:t>
            </a:r>
            <a:r>
              <a:rPr lang="en-US" sz="2800" dirty="0" smtClean="0">
                <a:solidFill>
                  <a:srgbClr val="0033CC"/>
                </a:solidFill>
                <a:latin typeface="Arial Narrow" charset="0"/>
                <a:ea typeface="ＭＳ Ｐゴシック" charset="-128"/>
                <a:cs typeface="ＭＳ Ｐゴシック" charset="-128"/>
              </a:rPr>
              <a:t>?</a:t>
            </a:r>
          </a:p>
          <a:p>
            <a:pPr lvl="1"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400" dirty="0" smtClean="0">
                <a:latin typeface="Arial Narrow" charset="0"/>
              </a:rPr>
              <a:t>Does the super-symmetry exist? </a:t>
            </a:r>
          </a:p>
          <a:p>
            <a:pPr eaLnBrk="1" hangingPunct="1">
              <a:lnSpc>
                <a:spcPct val="90000"/>
              </a:lnSpc>
              <a:spcBef>
                <a:spcPts val="300"/>
              </a:spcBef>
            </a:pPr>
            <a:r>
              <a:rPr lang="en-US" sz="2800" dirty="0" smtClean="0">
                <a:solidFill>
                  <a:srgbClr val="0033CC"/>
                </a:solidFill>
                <a:latin typeface="Arial Narrow" charset="0"/>
              </a:rPr>
              <a:t>How is the universe created, the Big Bang?</a:t>
            </a:r>
            <a:endParaRPr lang="en-US" sz="2800" dirty="0">
              <a:solidFill>
                <a:srgbClr val="0033CC"/>
              </a:solidFill>
              <a:latin typeface="Arial Narrow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Wednesday, Jan. 21, 2015</a:t>
            </a:r>
            <a:endParaRPr lang="en-US" smtClean="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nl-NL" smtClean="0"/>
              <a:t>PHYS 3313-001, Spring 2015                      Dr. Jaehoon Yu</a:t>
            </a:r>
            <a:endParaRPr lang="en-US" smtClean="0">
              <a:latin typeface="Monotype Corsiva" charset="0"/>
            </a:endParaRPr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So what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’</a:t>
            </a:r>
            <a:r>
              <a:rPr lang="en-US" dirty="0" smtClean="0"/>
              <a:t>s the problem?</a:t>
            </a:r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0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Jan. 21, 2015</a:t>
            </a:r>
            <a:endParaRPr lang="en-US"/>
          </a:p>
        </p:txBody>
      </p:sp>
      <p:pic>
        <p:nvPicPr>
          <p:cNvPr id="160770" name="Picture 2" descr="Forces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DD456A-AC27-D043-BC72-1A49498E49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22FB09-19A4-AE4A-A079-1E52119AFB96}" type="slidenum">
              <a:rPr lang="en-US">
                <a:latin typeface="Arial Narrow" pitchFamily="-84" charset="0"/>
              </a:rPr>
              <a:pPr/>
              <a:t>8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solidFill>
                <a:srgbClr val="3366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(poorer resolution)</a:t>
            </a:r>
          </a:p>
        </p:txBody>
      </p:sp>
    </p:spTree>
    <p:extLst>
      <p:ext uri="{BB962C8B-B14F-4D97-AF65-F5344CB8AC3E}">
        <p14:creationId xmlns:p14="http://schemas.microsoft.com/office/powerpoint/2010/main" val="236551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21, 2015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2015                      Dr. Jaehoon Yu</a:t>
            </a: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31F6E4-B467-6C4E-8699-6D4142A8F3B3}" type="slidenum">
              <a:rPr lang="en-US">
                <a:latin typeface="Arial Narrow" pitchFamily="-84" charset="0"/>
              </a:rPr>
              <a:pPr/>
              <a:t>9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23557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-84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pitchFamily="-84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pitchFamily="-84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pitchFamily="-84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pitchFamily="-84" charset="0"/>
              </a:rPr>
              <a:t>2</a:t>
            </a:r>
            <a:r>
              <a:rPr lang="en-US" sz="3200">
                <a:latin typeface="Arial" pitchFamily="-84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pitchFamily="-84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pitchFamily="-84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pitchFamily="-84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pitchFamily="-8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3567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8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3565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66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pitchFamily="-84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pitchFamily="-84" charset="0"/>
                </a:rPr>
                <a:t>energy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500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9533</TotalTime>
  <Words>2128</Words>
  <Application>Microsoft Macintosh PowerPoint</Application>
  <PresentationFormat>On-screen Show (4:3)</PresentationFormat>
  <Paragraphs>295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phys1443-spring02</vt:lpstr>
      <vt:lpstr>PHYS 3313 – Section 001 Lecture #1</vt:lpstr>
      <vt:lpstr>Announcements</vt:lpstr>
      <vt:lpstr>Who am I?</vt:lpstr>
      <vt:lpstr>We always wonder…</vt:lpstr>
      <vt:lpstr>HEP and the Standard Model</vt:lpstr>
      <vt:lpstr>So what’s the problem?</vt:lpstr>
      <vt:lpstr>PowerPoint Presentation</vt:lpstr>
      <vt:lpstr>PowerPoint Presentation</vt:lpstr>
      <vt:lpstr>PowerPoint Presentation</vt:lpstr>
      <vt:lpstr>LHC @ CERN Aerial View</vt:lpstr>
      <vt:lpstr>Fermilab Tevatron and LHC at CERN</vt:lpstr>
      <vt:lpstr>PowerPoint Presentation</vt:lpstr>
      <vt:lpstr>Information &amp; Communication Source</vt:lpstr>
      <vt:lpstr>Textbook</vt:lpstr>
      <vt:lpstr>Evaluation Policy</vt:lpstr>
      <vt:lpstr>Homework</vt:lpstr>
      <vt:lpstr>Research Topics</vt:lpstr>
      <vt:lpstr>Attendances and Class Style</vt:lpstr>
      <vt:lpstr>Extra credit</vt:lpstr>
      <vt:lpstr>Valid Planetarium Shows</vt:lpstr>
      <vt:lpstr>What can you expect from this class?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479</cp:revision>
  <cp:lastPrinted>2013-08-26T21:25:15Z</cp:lastPrinted>
  <dcterms:created xsi:type="dcterms:W3CDTF">2012-08-27T21:13:02Z</dcterms:created>
  <dcterms:modified xsi:type="dcterms:W3CDTF">2015-01-21T20:49:43Z</dcterms:modified>
</cp:coreProperties>
</file>