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35" r:id="rId3"/>
    <p:sldId id="479" r:id="rId4"/>
    <p:sldId id="480" r:id="rId5"/>
    <p:sldId id="481" r:id="rId6"/>
    <p:sldId id="482" r:id="rId7"/>
    <p:sldId id="483" r:id="rId8"/>
    <p:sldId id="484" r:id="rId9"/>
    <p:sldId id="485" r:id="rId10"/>
    <p:sldId id="486" r:id="rId11"/>
    <p:sldId id="487" r:id="rId12"/>
    <p:sldId id="488" r:id="rId13"/>
    <p:sldId id="507" r:id="rId14"/>
    <p:sldId id="331" r:id="rId15"/>
    <p:sldId id="406" r:id="rId16"/>
    <p:sldId id="408" r:id="rId17"/>
    <p:sldId id="525" r:id="rId18"/>
    <p:sldId id="409" r:id="rId19"/>
    <p:sldId id="416" r:id="rId20"/>
    <p:sldId id="455" r:id="rId21"/>
    <p:sldId id="456" r:id="rId22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46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0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632E8E-D1C9-1C49-93BE-92B7F5B7047E}" type="slidenum">
              <a:rPr lang="en-US">
                <a:latin typeface="Times New Roman" pitchFamily="-84" charset="0"/>
              </a:rPr>
              <a:pPr/>
              <a:t>8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9D100D-66B7-1A4B-84AE-7DEB030B9E08}" type="slidenum">
              <a:rPr lang="en-US">
                <a:latin typeface="Times New Roman" pitchFamily="-84" charset="0"/>
              </a:rPr>
              <a:pPr/>
              <a:t>9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999BF9-BEA9-1348-B7BF-B284A489CECA}" type="slidenum">
              <a:rPr lang="en-US" smtClean="0">
                <a:latin typeface="Times New Roman" pitchFamily="-84" charset="0"/>
              </a:rPr>
              <a:pPr/>
              <a:t>10</a:t>
            </a:fld>
            <a:endParaRPr lang="en-US" smtClean="0">
              <a:latin typeface="Times New Roman" pitchFamily="-8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0A593B-25BF-524C-9325-CE03B02965B3}" type="slidenum">
              <a:rPr lang="en-US"/>
              <a:pPr/>
              <a:t>11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87388"/>
            <a:ext cx="4578350" cy="3433762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5882" tIns="42941" rIns="85882" bIns="42941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21,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21,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21,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21,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21,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21,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21,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21,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21, 2015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21, 2015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21,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21,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Jan. 21, 2015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-hep.uta.edu/~yu/teaching/fall12-3313-001/fall12-3313-001.htm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jaehoonyu@uta.ed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21, 2015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#1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54356" y="1683603"/>
            <a:ext cx="31273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Jan.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21,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2015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752600" y="2590800"/>
            <a:ext cx="5715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Who am I?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From Higgs to Dark Matter!!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How </a:t>
            </a: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is this class organized?</a:t>
            </a:r>
            <a:endParaRPr lang="en-US" sz="2800" dirty="0" smtClean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What </a:t>
            </a: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do we want from this class?</a:t>
            </a:r>
            <a:endParaRPr lang="en-US" sz="2800" dirty="0" smtClean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What is Physics?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Brief </a:t>
            </a: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history of</a:t>
            </a: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 modern physics</a:t>
            </a:r>
            <a:endParaRPr lang="en-US" sz="2800" dirty="0">
              <a:solidFill>
                <a:schemeClr val="accent2"/>
              </a:solidFill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21, 2015</a:t>
            </a:r>
            <a:endParaRPr lang="en-US"/>
          </a:p>
        </p:txBody>
      </p:sp>
      <p:sp>
        <p:nvSpPr>
          <p:cNvPr id="3686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>
              <a:latin typeface="Monotype Corsiva" pitchFamily="-108" charset="0"/>
            </a:endParaRPr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BC4F0D-8A23-B949-91FB-7647F8BB2988}" type="slidenum">
              <a:rPr lang="en-US">
                <a:latin typeface="Arial Narrow" pitchFamily="-84" charset="0"/>
              </a:rPr>
              <a:pPr/>
              <a:t>10</a:t>
            </a:fld>
            <a:endParaRPr lang="en-US">
              <a:latin typeface="Arial Narrow" pitchFamily="-84" charset="0"/>
            </a:endParaRPr>
          </a:p>
        </p:txBody>
      </p:sp>
      <p:pic>
        <p:nvPicPr>
          <p:cNvPr id="221186" name="Picture 2" descr="lhc-aerial-vi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118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990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FF"/>
                </a:solidFill>
                <a:ea typeface="ＭＳ Ｐゴシック" pitchFamily="-84" charset="-128"/>
                <a:cs typeface="ＭＳ Ｐゴシック" pitchFamily="-84" charset="-128"/>
              </a:rPr>
              <a:t>LHC @ CERN Aerial View</a:t>
            </a:r>
          </a:p>
        </p:txBody>
      </p:sp>
      <p:sp>
        <p:nvSpPr>
          <p:cNvPr id="221188" name="Text Box 4"/>
          <p:cNvSpPr txBox="1">
            <a:spLocks noChangeArrowheads="1"/>
          </p:cNvSpPr>
          <p:nvPr/>
        </p:nvSpPr>
        <p:spPr bwMode="auto">
          <a:xfrm>
            <a:off x="8061325" y="3092450"/>
            <a:ext cx="1082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Geneva Airport</a:t>
            </a:r>
          </a:p>
        </p:txBody>
      </p:sp>
      <p:sp>
        <p:nvSpPr>
          <p:cNvPr id="221189" name="Text Box 5"/>
          <p:cNvSpPr txBox="1">
            <a:spLocks noChangeArrowheads="1"/>
          </p:cNvSpPr>
          <p:nvPr/>
        </p:nvSpPr>
        <p:spPr bwMode="auto">
          <a:xfrm>
            <a:off x="5013325" y="4814888"/>
            <a:ext cx="1082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ATLAS</a:t>
            </a:r>
          </a:p>
        </p:txBody>
      </p:sp>
      <p:sp>
        <p:nvSpPr>
          <p:cNvPr id="221190" name="Text Box 6"/>
          <p:cNvSpPr txBox="1">
            <a:spLocks noChangeArrowheads="1"/>
          </p:cNvSpPr>
          <p:nvPr/>
        </p:nvSpPr>
        <p:spPr bwMode="auto">
          <a:xfrm>
            <a:off x="4953000" y="1905000"/>
            <a:ext cx="701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CMS</a:t>
            </a:r>
          </a:p>
        </p:txBody>
      </p:sp>
      <p:sp>
        <p:nvSpPr>
          <p:cNvPr id="221191" name="Text Box 7"/>
          <p:cNvSpPr txBox="1">
            <a:spLocks noChangeArrowheads="1"/>
          </p:cNvSpPr>
          <p:nvPr/>
        </p:nvSpPr>
        <p:spPr bwMode="auto">
          <a:xfrm>
            <a:off x="3048000" y="28956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France</a:t>
            </a:r>
          </a:p>
        </p:txBody>
      </p:sp>
      <p:sp>
        <p:nvSpPr>
          <p:cNvPr id="221192" name="Text Box 8"/>
          <p:cNvSpPr txBox="1">
            <a:spLocks noChangeArrowheads="1"/>
          </p:cNvSpPr>
          <p:nvPr/>
        </p:nvSpPr>
        <p:spPr bwMode="auto">
          <a:xfrm>
            <a:off x="6629400" y="47386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Swizerland</a:t>
            </a:r>
          </a:p>
        </p:txBody>
      </p:sp>
      <p:pic>
        <p:nvPicPr>
          <p:cNvPr id="12" name="Picture 11" descr="Picture 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5000" y="4419600"/>
            <a:ext cx="14732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Picture 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82938" y="4419600"/>
            <a:ext cx="154146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3758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2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7" grpId="0"/>
      <p:bldP spid="221188" grpId="0"/>
      <p:bldP spid="221189" grpId="0"/>
      <p:bldP spid="221190" grpId="0"/>
      <p:bldP spid="221191" grpId="0"/>
      <p:bldP spid="22119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4" name="Picture 20" descr="LHCUnder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6"/>
          <a:stretch>
            <a:fillRect/>
          </a:stretch>
        </p:blipFill>
        <p:spPr bwMode="auto">
          <a:xfrm>
            <a:off x="4690874" y="3124201"/>
            <a:ext cx="4681726" cy="365759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15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err="1">
                <a:solidFill>
                  <a:srgbClr val="CC0000"/>
                </a:solidFill>
              </a:rPr>
              <a:t>Fermilab</a:t>
            </a:r>
            <a:r>
              <a:rPr lang="en-US" sz="4000" dirty="0">
                <a:solidFill>
                  <a:srgbClr val="CC0000"/>
                </a:solidFill>
              </a:rPr>
              <a:t> </a:t>
            </a:r>
            <a:r>
              <a:rPr lang="en-US" sz="4000" dirty="0" err="1">
                <a:solidFill>
                  <a:srgbClr val="CC0000"/>
                </a:solidFill>
              </a:rPr>
              <a:t>Tevatron</a:t>
            </a:r>
            <a:r>
              <a:rPr lang="en-US" sz="4000" dirty="0">
                <a:solidFill>
                  <a:srgbClr val="CC0000"/>
                </a:solidFill>
              </a:rPr>
              <a:t> and LHC at CERN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4724400" cy="2362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World’s </a:t>
            </a:r>
            <a:r>
              <a:rPr lang="en-US" sz="1800" dirty="0"/>
              <a:t>Highest Energy proton-anti-proton collider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4km </a:t>
            </a:r>
            <a:r>
              <a:rPr lang="en-US" sz="1600" dirty="0" smtClean="0"/>
              <a:t>(2.5mi) circumference</a:t>
            </a:r>
            <a:endParaRPr lang="en-US" sz="1600" dirty="0"/>
          </a:p>
          <a:p>
            <a:pPr lvl="1" eaLnBrk="1" hangingPunct="1">
              <a:lnSpc>
                <a:spcPct val="80000"/>
              </a:lnSpc>
            </a:pPr>
            <a:r>
              <a:rPr lang="en-US" sz="1600" dirty="0" err="1"/>
              <a:t>E</a:t>
            </a:r>
            <a:r>
              <a:rPr lang="en-US" sz="1600" baseline="-25000" dirty="0" err="1"/>
              <a:t>cm</a:t>
            </a:r>
            <a:r>
              <a:rPr lang="en-US" sz="1600" dirty="0" smtClean="0"/>
              <a:t>=1.96 </a:t>
            </a:r>
            <a:r>
              <a:rPr lang="en-US" sz="1600" dirty="0" err="1"/>
              <a:t>TeV</a:t>
            </a:r>
            <a:r>
              <a:rPr lang="en-US" sz="1600" dirty="0"/>
              <a:t> (=6.3x10</a:t>
            </a:r>
            <a:r>
              <a:rPr lang="en-US" sz="1600" baseline="30000" dirty="0"/>
              <a:t>-7</a:t>
            </a:r>
            <a:r>
              <a:rPr lang="en-US" sz="1600" dirty="0"/>
              <a:t>J/p</a:t>
            </a:r>
            <a:r>
              <a:rPr lang="en-US" sz="1600" dirty="0">
                <a:sym typeface="Wingdings" charset="2"/>
              </a:rPr>
              <a:t> 13M Joules </a:t>
            </a:r>
            <a:r>
              <a:rPr lang="en-US" sz="1600" dirty="0" smtClean="0">
                <a:sym typeface="Wingdings" charset="2"/>
              </a:rPr>
              <a:t>on the area smaller than </a:t>
            </a:r>
            <a:r>
              <a:rPr lang="en-US" sz="1600" dirty="0">
                <a:sym typeface="Wingdings" charset="2"/>
              </a:rPr>
              <a:t>10</a:t>
            </a:r>
            <a:r>
              <a:rPr lang="en-US" sz="1600" baseline="30000" dirty="0">
                <a:sym typeface="Wingdings" charset="2"/>
              </a:rPr>
              <a:t>-4</a:t>
            </a:r>
            <a:r>
              <a:rPr lang="en-US" sz="1600" dirty="0">
                <a:sym typeface="Wingdings" charset="2"/>
              </a:rPr>
              <a:t>m</a:t>
            </a:r>
            <a:r>
              <a:rPr lang="en-US" sz="1600" baseline="30000" dirty="0">
                <a:sym typeface="Wingdings" charset="2"/>
              </a:rPr>
              <a:t>2</a:t>
            </a:r>
            <a:r>
              <a:rPr lang="en-US" sz="1600" dirty="0" smtClean="0">
                <a:sym typeface="Wingdings" charset="2"/>
              </a:rPr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solidFill>
                  <a:srgbClr val="FF0000"/>
                </a:solidFill>
                <a:sym typeface="Wingdings" charset="2"/>
              </a:rPr>
              <a:t>Equivalent </a:t>
            </a:r>
            <a:r>
              <a:rPr lang="en-US" sz="1600" dirty="0">
                <a:solidFill>
                  <a:srgbClr val="FF0000"/>
                </a:solidFill>
                <a:sym typeface="Wingdings" charset="2"/>
              </a:rPr>
              <a:t>to the kinetic energy of a 20t truck at</a:t>
            </a:r>
            <a:r>
              <a:rPr lang="en-US" sz="1600" dirty="0" smtClean="0">
                <a:solidFill>
                  <a:srgbClr val="FF0000"/>
                </a:solidFill>
                <a:sym typeface="Wingdings" charset="2"/>
              </a:rPr>
              <a:t> the </a:t>
            </a:r>
            <a:r>
              <a:rPr lang="en-US" sz="1600" dirty="0">
                <a:solidFill>
                  <a:srgbClr val="FF0000"/>
                </a:solidFill>
                <a:sym typeface="Wingdings" charset="2"/>
              </a:rPr>
              <a:t>speed 81mi/</a:t>
            </a:r>
            <a:r>
              <a:rPr lang="en-US" sz="1600" dirty="0" err="1" smtClean="0">
                <a:solidFill>
                  <a:srgbClr val="FF0000"/>
                </a:solidFill>
                <a:sym typeface="Wingdings" charset="2"/>
              </a:rPr>
              <a:t>hr</a:t>
            </a:r>
            <a:endParaRPr lang="en-US" sz="1600" dirty="0" smtClean="0">
              <a:solidFill>
                <a:srgbClr val="FF0000"/>
              </a:solidFill>
              <a:sym typeface="Wingdings" charset="2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sz="1200" dirty="0" smtClean="0">
                <a:solidFill>
                  <a:srgbClr val="000090"/>
                </a:solidFill>
                <a:sym typeface="Wingdings" charset="2"/>
              </a:rPr>
              <a:t>~100,000 times the energy density at the ground 0 of the Hiroshima atom bomb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b="1" u="sng" dirty="0" err="1" smtClean="0">
                <a:solidFill>
                  <a:srgbClr val="A50021"/>
                </a:solidFill>
                <a:sym typeface="Wingdings" charset="2"/>
              </a:rPr>
              <a:t>Tevatron</a:t>
            </a:r>
            <a:r>
              <a:rPr lang="en-US" sz="1600" b="1" u="sng" dirty="0" smtClean="0">
                <a:solidFill>
                  <a:srgbClr val="A50021"/>
                </a:solidFill>
                <a:sym typeface="Wingdings" charset="2"/>
              </a:rPr>
              <a:t> was shut down in 2011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008000"/>
                </a:solidFill>
                <a:sym typeface="Wingdings" charset="2"/>
              </a:rPr>
              <a:t>Vibrant other programs running, including the search for dark matter</a:t>
            </a:r>
            <a:r>
              <a:rPr lang="en-US" sz="1600" b="1" dirty="0">
                <a:solidFill>
                  <a:srgbClr val="008000"/>
                </a:solidFill>
                <a:sym typeface="Wingdings" charset="2"/>
              </a:rPr>
              <a:t> </a:t>
            </a:r>
            <a:r>
              <a:rPr lang="en-US" sz="1600" b="1" dirty="0" smtClean="0">
                <a:solidFill>
                  <a:srgbClr val="008000"/>
                </a:solidFill>
                <a:sym typeface="Wingdings" charset="2"/>
              </a:rPr>
              <a:t>with beams!!</a:t>
            </a:r>
            <a:endParaRPr lang="en-US" sz="1600" b="1" dirty="0">
              <a:solidFill>
                <a:srgbClr val="00800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8600" y="2895600"/>
            <a:ext cx="4419600" cy="3810000"/>
            <a:chOff x="144" y="1152"/>
            <a:chExt cx="5472" cy="3072"/>
          </a:xfrm>
        </p:grpSpPr>
        <p:pic>
          <p:nvPicPr>
            <p:cNvPr id="26636" name="Picture 5" descr="99-901-10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152"/>
              <a:ext cx="5472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7" name="Text Box 6"/>
            <p:cNvSpPr txBox="1">
              <a:spLocks noChangeArrowheads="1"/>
            </p:cNvSpPr>
            <p:nvPr/>
          </p:nvSpPr>
          <p:spPr bwMode="auto">
            <a:xfrm>
              <a:off x="3226" y="1152"/>
              <a:ext cx="1240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1">
                  <a:solidFill>
                    <a:srgbClr val="FFFF66"/>
                  </a:solidFill>
                  <a:latin typeface="Tahoma" charset="0"/>
                </a:rPr>
                <a:t>Chicago</a:t>
              </a: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104" y="2352"/>
              <a:ext cx="3597" cy="816"/>
              <a:chOff x="3211" y="1948"/>
              <a:chExt cx="1993" cy="828"/>
            </a:xfrm>
          </p:grpSpPr>
          <p:sp>
            <p:nvSpPr>
              <p:cNvPr id="26645" name="Text Box 8"/>
              <p:cNvSpPr txBox="1">
                <a:spLocks noChangeArrowheads="1"/>
              </p:cNvSpPr>
              <p:nvPr/>
            </p:nvSpPr>
            <p:spPr bwMode="auto">
              <a:xfrm>
                <a:off x="3822" y="2334"/>
                <a:ext cx="752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FFFF66"/>
                    </a:solidFill>
                    <a:latin typeface="Tahoma" charset="0"/>
                  </a:rPr>
                  <a:t>Tevatron</a:t>
                </a:r>
              </a:p>
            </p:txBody>
          </p:sp>
          <p:sp>
            <p:nvSpPr>
              <p:cNvPr id="26646" name="Text Box 9"/>
              <p:cNvSpPr txBox="1">
                <a:spLocks noChangeArrowheads="1"/>
              </p:cNvSpPr>
              <p:nvPr/>
            </p:nvSpPr>
            <p:spPr bwMode="auto">
              <a:xfrm>
                <a:off x="4989" y="2380"/>
                <a:ext cx="215" cy="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600" b="1">
                    <a:solidFill>
                      <a:srgbClr val="FF0000"/>
                    </a:solidFill>
                    <a:latin typeface="Tahoma" charset="0"/>
                    <a:sym typeface="Symbol" charset="2"/>
                  </a:rPr>
                  <a:t>p</a:t>
                </a:r>
                <a:r>
                  <a:rPr lang="en-US" sz="1600" b="1">
                    <a:solidFill>
                      <a:schemeClr val="hlink"/>
                    </a:solidFill>
                    <a:latin typeface="Tahoma" charset="0"/>
                    <a:sym typeface="Symbol" charset="2"/>
                  </a:rPr>
                  <a:t> </a:t>
                </a:r>
                <a:endParaRPr lang="en-US" sz="1600" b="1">
                  <a:solidFill>
                    <a:schemeClr val="hlink"/>
                  </a:solidFill>
                  <a:latin typeface="Tahoma" charset="0"/>
                </a:endParaRPr>
              </a:p>
            </p:txBody>
          </p:sp>
          <p:sp>
            <p:nvSpPr>
              <p:cNvPr id="26647" name="Text Box 10"/>
              <p:cNvSpPr txBox="1">
                <a:spLocks noChangeArrowheads="1"/>
              </p:cNvSpPr>
              <p:nvPr/>
            </p:nvSpPr>
            <p:spPr bwMode="auto">
              <a:xfrm>
                <a:off x="4218" y="1948"/>
                <a:ext cx="256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600" b="1">
                    <a:solidFill>
                      <a:srgbClr val="FF0000"/>
                    </a:solidFill>
                    <a:latin typeface="Tahoma" charset="0"/>
                    <a:sym typeface="Symbol" charset="2"/>
                  </a:rPr>
                  <a:t>p </a:t>
                </a:r>
                <a:endParaRPr lang="en-US" sz="1600" b="1">
                  <a:solidFill>
                    <a:srgbClr val="FF0000"/>
                  </a:solidFill>
                  <a:latin typeface="Tahoma" charset="0"/>
                </a:endParaRPr>
              </a:p>
            </p:txBody>
          </p:sp>
          <p:grpSp>
            <p:nvGrpSpPr>
              <p:cNvPr id="4" name="Group 11"/>
              <p:cNvGrpSpPr>
                <a:grpSpLocks/>
              </p:cNvGrpSpPr>
              <p:nvPr/>
            </p:nvGrpSpPr>
            <p:grpSpPr bwMode="auto">
              <a:xfrm rot="-181403">
                <a:off x="3211" y="2160"/>
                <a:ext cx="1778" cy="616"/>
                <a:chOff x="926" y="2428"/>
                <a:chExt cx="2832" cy="805"/>
              </a:xfrm>
            </p:grpSpPr>
            <p:sp>
              <p:nvSpPr>
                <p:cNvPr id="26649" name="Freeform 12"/>
                <p:cNvSpPr>
                  <a:spLocks/>
                </p:cNvSpPr>
                <p:nvPr/>
              </p:nvSpPr>
              <p:spPr bwMode="auto">
                <a:xfrm>
                  <a:off x="1197" y="2428"/>
                  <a:ext cx="2561" cy="805"/>
                </a:xfrm>
                <a:custGeom>
                  <a:avLst/>
                  <a:gdLst>
                    <a:gd name="T0" fmla="*/ 2261 w 2561"/>
                    <a:gd name="T1" fmla="*/ 146 h 805"/>
                    <a:gd name="T2" fmla="*/ 2217 w 2561"/>
                    <a:gd name="T3" fmla="*/ 73 h 805"/>
                    <a:gd name="T4" fmla="*/ 2173 w 2561"/>
                    <a:gd name="T5" fmla="*/ 183 h 805"/>
                    <a:gd name="T6" fmla="*/ 2247 w 2561"/>
                    <a:gd name="T7" fmla="*/ 146 h 805"/>
                    <a:gd name="T8" fmla="*/ 1961 w 2561"/>
                    <a:gd name="T9" fmla="*/ 88 h 805"/>
                    <a:gd name="T10" fmla="*/ 1727 w 2561"/>
                    <a:gd name="T11" fmla="*/ 44 h 805"/>
                    <a:gd name="T12" fmla="*/ 1449 w 2561"/>
                    <a:gd name="T13" fmla="*/ 7 h 805"/>
                    <a:gd name="T14" fmla="*/ 1054 w 2561"/>
                    <a:gd name="T15" fmla="*/ 0 h 805"/>
                    <a:gd name="T16" fmla="*/ 820 w 2561"/>
                    <a:gd name="T17" fmla="*/ 7 h 805"/>
                    <a:gd name="T18" fmla="*/ 490 w 2561"/>
                    <a:gd name="T19" fmla="*/ 51 h 805"/>
                    <a:gd name="T20" fmla="*/ 219 w 2561"/>
                    <a:gd name="T21" fmla="*/ 117 h 805"/>
                    <a:gd name="T22" fmla="*/ 66 w 2561"/>
                    <a:gd name="T23" fmla="*/ 205 h 805"/>
                    <a:gd name="T24" fmla="*/ 0 w 2561"/>
                    <a:gd name="T25" fmla="*/ 286 h 805"/>
                    <a:gd name="T26" fmla="*/ 7 w 2561"/>
                    <a:gd name="T27" fmla="*/ 403 h 805"/>
                    <a:gd name="T28" fmla="*/ 95 w 2561"/>
                    <a:gd name="T29" fmla="*/ 512 h 805"/>
                    <a:gd name="T30" fmla="*/ 249 w 2561"/>
                    <a:gd name="T31" fmla="*/ 615 h 805"/>
                    <a:gd name="T32" fmla="*/ 432 w 2561"/>
                    <a:gd name="T33" fmla="*/ 673 h 805"/>
                    <a:gd name="T34" fmla="*/ 688 w 2561"/>
                    <a:gd name="T35" fmla="*/ 732 h 805"/>
                    <a:gd name="T36" fmla="*/ 973 w 2561"/>
                    <a:gd name="T37" fmla="*/ 768 h 805"/>
                    <a:gd name="T38" fmla="*/ 1273 w 2561"/>
                    <a:gd name="T39" fmla="*/ 798 h 805"/>
                    <a:gd name="T40" fmla="*/ 1566 w 2561"/>
                    <a:gd name="T41" fmla="*/ 805 h 805"/>
                    <a:gd name="T42" fmla="*/ 1837 w 2561"/>
                    <a:gd name="T43" fmla="*/ 776 h 805"/>
                    <a:gd name="T44" fmla="*/ 2086 w 2561"/>
                    <a:gd name="T45" fmla="*/ 732 h 805"/>
                    <a:gd name="T46" fmla="*/ 2356 w 2561"/>
                    <a:gd name="T47" fmla="*/ 651 h 805"/>
                    <a:gd name="T48" fmla="*/ 2481 w 2561"/>
                    <a:gd name="T49" fmla="*/ 571 h 805"/>
                    <a:gd name="T50" fmla="*/ 2554 w 2561"/>
                    <a:gd name="T51" fmla="*/ 498 h 805"/>
                    <a:gd name="T52" fmla="*/ 2561 w 2561"/>
                    <a:gd name="T53" fmla="*/ 410 h 805"/>
                    <a:gd name="T54" fmla="*/ 2510 w 2561"/>
                    <a:gd name="T55" fmla="*/ 322 h 805"/>
                    <a:gd name="T56" fmla="*/ 2408 w 2561"/>
                    <a:gd name="T57" fmla="*/ 234 h 805"/>
                    <a:gd name="T58" fmla="*/ 2320 w 2561"/>
                    <a:gd name="T59" fmla="*/ 161 h 805"/>
                    <a:gd name="T60" fmla="*/ 2342 w 2561"/>
                    <a:gd name="T61" fmla="*/ 264 h 805"/>
                    <a:gd name="T62" fmla="*/ 2378 w 2561"/>
                    <a:gd name="T63" fmla="*/ 139 h 805"/>
                    <a:gd name="T64" fmla="*/ 2327 w 2561"/>
                    <a:gd name="T65" fmla="*/ 161 h 80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561"/>
                    <a:gd name="T100" fmla="*/ 0 h 805"/>
                    <a:gd name="T101" fmla="*/ 2561 w 2561"/>
                    <a:gd name="T102" fmla="*/ 805 h 80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561" h="805">
                      <a:moveTo>
                        <a:pt x="2261" y="146"/>
                      </a:moveTo>
                      <a:lnTo>
                        <a:pt x="2217" y="73"/>
                      </a:lnTo>
                      <a:lnTo>
                        <a:pt x="2173" y="183"/>
                      </a:lnTo>
                      <a:lnTo>
                        <a:pt x="2247" y="146"/>
                      </a:lnTo>
                      <a:lnTo>
                        <a:pt x="1961" y="88"/>
                      </a:lnTo>
                      <a:lnTo>
                        <a:pt x="1727" y="44"/>
                      </a:lnTo>
                      <a:lnTo>
                        <a:pt x="1449" y="7"/>
                      </a:lnTo>
                      <a:lnTo>
                        <a:pt x="1054" y="0"/>
                      </a:lnTo>
                      <a:lnTo>
                        <a:pt x="820" y="7"/>
                      </a:lnTo>
                      <a:lnTo>
                        <a:pt x="490" y="51"/>
                      </a:lnTo>
                      <a:lnTo>
                        <a:pt x="219" y="117"/>
                      </a:lnTo>
                      <a:lnTo>
                        <a:pt x="66" y="205"/>
                      </a:lnTo>
                      <a:lnTo>
                        <a:pt x="0" y="286"/>
                      </a:lnTo>
                      <a:lnTo>
                        <a:pt x="7" y="403"/>
                      </a:lnTo>
                      <a:lnTo>
                        <a:pt x="95" y="512"/>
                      </a:lnTo>
                      <a:lnTo>
                        <a:pt x="249" y="615"/>
                      </a:lnTo>
                      <a:lnTo>
                        <a:pt x="432" y="673"/>
                      </a:lnTo>
                      <a:lnTo>
                        <a:pt x="688" y="732"/>
                      </a:lnTo>
                      <a:lnTo>
                        <a:pt x="973" y="768"/>
                      </a:lnTo>
                      <a:lnTo>
                        <a:pt x="1273" y="798"/>
                      </a:lnTo>
                      <a:lnTo>
                        <a:pt x="1566" y="805"/>
                      </a:lnTo>
                      <a:lnTo>
                        <a:pt x="1837" y="776"/>
                      </a:lnTo>
                      <a:lnTo>
                        <a:pt x="2086" y="732"/>
                      </a:lnTo>
                      <a:lnTo>
                        <a:pt x="2356" y="651"/>
                      </a:lnTo>
                      <a:lnTo>
                        <a:pt x="2481" y="571"/>
                      </a:lnTo>
                      <a:lnTo>
                        <a:pt x="2554" y="498"/>
                      </a:lnTo>
                      <a:lnTo>
                        <a:pt x="2561" y="410"/>
                      </a:lnTo>
                      <a:lnTo>
                        <a:pt x="2510" y="322"/>
                      </a:lnTo>
                      <a:lnTo>
                        <a:pt x="2408" y="234"/>
                      </a:lnTo>
                      <a:lnTo>
                        <a:pt x="2320" y="161"/>
                      </a:lnTo>
                      <a:lnTo>
                        <a:pt x="2342" y="264"/>
                      </a:lnTo>
                      <a:lnTo>
                        <a:pt x="2378" y="139"/>
                      </a:lnTo>
                      <a:lnTo>
                        <a:pt x="2327" y="161"/>
                      </a:lnTo>
                    </a:path>
                  </a:pathLst>
                </a:cu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650" name="Freeform 13"/>
                <p:cNvSpPr>
                  <a:spLocks/>
                </p:cNvSpPr>
                <p:nvPr/>
              </p:nvSpPr>
              <p:spPr bwMode="auto">
                <a:xfrm>
                  <a:off x="926" y="2853"/>
                  <a:ext cx="970" cy="313"/>
                </a:xfrm>
                <a:custGeom>
                  <a:avLst/>
                  <a:gdLst>
                    <a:gd name="T0" fmla="*/ 0 w 970"/>
                    <a:gd name="T1" fmla="*/ 0 h 313"/>
                    <a:gd name="T2" fmla="*/ 88 w 970"/>
                    <a:gd name="T3" fmla="*/ 125 h 313"/>
                    <a:gd name="T4" fmla="*/ 125 w 970"/>
                    <a:gd name="T5" fmla="*/ 148 h 313"/>
                    <a:gd name="T6" fmla="*/ 215 w 970"/>
                    <a:gd name="T7" fmla="*/ 148 h 313"/>
                    <a:gd name="T8" fmla="*/ 265 w 970"/>
                    <a:gd name="T9" fmla="*/ 130 h 313"/>
                    <a:gd name="T10" fmla="*/ 257 w 970"/>
                    <a:gd name="T11" fmla="*/ 94 h 313"/>
                    <a:gd name="T12" fmla="*/ 218 w 970"/>
                    <a:gd name="T13" fmla="*/ 74 h 313"/>
                    <a:gd name="T14" fmla="*/ 154 w 970"/>
                    <a:gd name="T15" fmla="*/ 76 h 313"/>
                    <a:gd name="T16" fmla="*/ 101 w 970"/>
                    <a:gd name="T17" fmla="*/ 89 h 313"/>
                    <a:gd name="T18" fmla="*/ 82 w 970"/>
                    <a:gd name="T19" fmla="*/ 109 h 313"/>
                    <a:gd name="T20" fmla="*/ 101 w 970"/>
                    <a:gd name="T21" fmla="*/ 137 h 313"/>
                    <a:gd name="T22" fmla="*/ 970 w 970"/>
                    <a:gd name="T23" fmla="*/ 313 h 31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970"/>
                    <a:gd name="T37" fmla="*/ 0 h 313"/>
                    <a:gd name="T38" fmla="*/ 970 w 970"/>
                    <a:gd name="T39" fmla="*/ 313 h 31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970" h="313">
                      <a:moveTo>
                        <a:pt x="0" y="0"/>
                      </a:moveTo>
                      <a:cubicBezTo>
                        <a:pt x="15" y="21"/>
                        <a:pt x="67" y="100"/>
                        <a:pt x="88" y="125"/>
                      </a:cubicBezTo>
                      <a:cubicBezTo>
                        <a:pt x="109" y="150"/>
                        <a:pt x="104" y="144"/>
                        <a:pt x="125" y="148"/>
                      </a:cubicBezTo>
                      <a:cubicBezTo>
                        <a:pt x="125" y="148"/>
                        <a:pt x="215" y="148"/>
                        <a:pt x="215" y="148"/>
                      </a:cubicBezTo>
                      <a:cubicBezTo>
                        <a:pt x="215" y="148"/>
                        <a:pt x="265" y="130"/>
                        <a:pt x="265" y="130"/>
                      </a:cubicBezTo>
                      <a:cubicBezTo>
                        <a:pt x="265" y="130"/>
                        <a:pt x="265" y="103"/>
                        <a:pt x="257" y="94"/>
                      </a:cubicBezTo>
                      <a:cubicBezTo>
                        <a:pt x="249" y="85"/>
                        <a:pt x="235" y="77"/>
                        <a:pt x="218" y="74"/>
                      </a:cubicBezTo>
                      <a:cubicBezTo>
                        <a:pt x="201" y="71"/>
                        <a:pt x="173" y="74"/>
                        <a:pt x="154" y="76"/>
                      </a:cubicBezTo>
                      <a:cubicBezTo>
                        <a:pt x="135" y="78"/>
                        <a:pt x="113" y="83"/>
                        <a:pt x="101" y="89"/>
                      </a:cubicBezTo>
                      <a:cubicBezTo>
                        <a:pt x="87" y="98"/>
                        <a:pt x="87" y="104"/>
                        <a:pt x="82" y="109"/>
                      </a:cubicBezTo>
                      <a:lnTo>
                        <a:pt x="101" y="137"/>
                      </a:lnTo>
                      <a:lnTo>
                        <a:pt x="970" y="313"/>
                      </a:lnTo>
                    </a:path>
                  </a:pathLst>
                </a:cu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1680" y="2256"/>
              <a:ext cx="528" cy="432"/>
              <a:chOff x="3379" y="1920"/>
              <a:chExt cx="365" cy="432"/>
            </a:xfrm>
          </p:grpSpPr>
          <p:sp>
            <p:nvSpPr>
              <p:cNvPr id="26643" name="AutoShape 15"/>
              <p:cNvSpPr>
                <a:spLocks noChangeArrowheads="1"/>
              </p:cNvSpPr>
              <p:nvPr/>
            </p:nvSpPr>
            <p:spPr bwMode="auto">
              <a:xfrm>
                <a:off x="3408" y="1920"/>
                <a:ext cx="336" cy="192"/>
              </a:xfrm>
              <a:prstGeom prst="wedgeRectCallout">
                <a:avLst>
                  <a:gd name="adj1" fmla="val -48514"/>
                  <a:gd name="adj2" fmla="val 1250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1">
                    <a:solidFill>
                      <a:schemeClr val="tx2"/>
                    </a:solidFill>
                    <a:latin typeface="Tahoma" charset="0"/>
                  </a:rPr>
                  <a:t>CDF</a:t>
                </a:r>
                <a:endParaRPr lang="en-US" sz="1600" b="1">
                  <a:solidFill>
                    <a:srgbClr val="FFFF66"/>
                  </a:solidFill>
                  <a:latin typeface="Tahoma" charset="0"/>
                </a:endParaRPr>
              </a:p>
            </p:txBody>
          </p:sp>
          <p:sp>
            <p:nvSpPr>
              <p:cNvPr id="26644" name="Oval 16"/>
              <p:cNvSpPr>
                <a:spLocks noChangeArrowheads="1"/>
              </p:cNvSpPr>
              <p:nvPr/>
            </p:nvSpPr>
            <p:spPr bwMode="auto">
              <a:xfrm>
                <a:off x="3379" y="2293"/>
                <a:ext cx="77" cy="59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3936" y="2348"/>
              <a:ext cx="960" cy="292"/>
              <a:chOff x="4752" y="1968"/>
              <a:chExt cx="672" cy="292"/>
            </a:xfrm>
          </p:grpSpPr>
          <p:sp>
            <p:nvSpPr>
              <p:cNvPr id="26641" name="AutoShape 18"/>
              <p:cNvSpPr>
                <a:spLocks noChangeArrowheads="1"/>
              </p:cNvSpPr>
              <p:nvPr/>
            </p:nvSpPr>
            <p:spPr bwMode="auto">
              <a:xfrm>
                <a:off x="4992" y="1968"/>
                <a:ext cx="432" cy="240"/>
              </a:xfrm>
              <a:prstGeom prst="wedgeRectCallout">
                <a:avLst>
                  <a:gd name="adj1" fmla="val -96528"/>
                  <a:gd name="adj2" fmla="val 61250"/>
                </a:avLst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1">
                    <a:solidFill>
                      <a:schemeClr val="accent2"/>
                    </a:solidFill>
                    <a:latin typeface="Tahoma" charset="0"/>
                  </a:rPr>
                  <a:t>DØ</a:t>
                </a:r>
                <a:endParaRPr lang="en-US" sz="1600" b="1">
                  <a:solidFill>
                    <a:srgbClr val="FFFF66"/>
                  </a:solidFill>
                  <a:latin typeface="Tahoma" charset="0"/>
                </a:endParaRPr>
              </a:p>
            </p:txBody>
          </p:sp>
          <p:sp>
            <p:nvSpPr>
              <p:cNvPr id="26642" name="Oval 19"/>
              <p:cNvSpPr>
                <a:spLocks noChangeArrowheads="1"/>
              </p:cNvSpPr>
              <p:nvPr/>
            </p:nvSpPr>
            <p:spPr bwMode="auto">
              <a:xfrm>
                <a:off x="4752" y="2208"/>
                <a:ext cx="50" cy="52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6632" name="Oval 22"/>
          <p:cNvSpPr>
            <a:spLocks noChangeArrowheads="1"/>
          </p:cNvSpPr>
          <p:nvPr/>
        </p:nvSpPr>
        <p:spPr bwMode="auto">
          <a:xfrm>
            <a:off x="6019800" y="5334000"/>
            <a:ext cx="1447800" cy="1143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3" name="Oval 23"/>
          <p:cNvSpPr>
            <a:spLocks noChangeArrowheads="1"/>
          </p:cNvSpPr>
          <p:nvPr/>
        </p:nvSpPr>
        <p:spPr bwMode="auto">
          <a:xfrm>
            <a:off x="2971800" y="4191000"/>
            <a:ext cx="1447800" cy="1143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4572000" y="533400"/>
            <a:ext cx="4572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solidFill>
                  <a:schemeClr val="accent2"/>
                </a:solidFill>
                <a:latin typeface="Arial Narrow" charset="0"/>
              </a:rPr>
              <a:t>World’s Highest Energy </a:t>
            </a:r>
            <a:r>
              <a:rPr lang="en-US" sz="1800" dirty="0" err="1" smtClean="0">
                <a:solidFill>
                  <a:schemeClr val="accent2"/>
                </a:solidFill>
                <a:latin typeface="Arial Narrow" charset="0"/>
              </a:rPr>
              <a:t>p-p</a:t>
            </a:r>
            <a:r>
              <a:rPr lang="en-US" sz="1800" dirty="0" smtClean="0">
                <a:solidFill>
                  <a:schemeClr val="accent2"/>
                </a:solidFill>
                <a:latin typeface="Arial Narrow" charset="0"/>
              </a:rPr>
              <a:t> collider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solidFill>
                  <a:srgbClr val="660066"/>
                </a:solidFill>
                <a:latin typeface="Arial Narrow" charset="0"/>
              </a:rPr>
              <a:t>27km (17mi) circumference, 100m (300ft) underground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solidFill>
                  <a:srgbClr val="660066"/>
                </a:solidFill>
                <a:latin typeface="Arial Narrow" charset="0"/>
              </a:rPr>
              <a:t>Design </a:t>
            </a:r>
            <a:r>
              <a:rPr lang="en-US" sz="1600" dirty="0" err="1" smtClean="0">
                <a:solidFill>
                  <a:srgbClr val="660066"/>
                </a:solidFill>
                <a:latin typeface="Arial Narrow" charset="0"/>
              </a:rPr>
              <a:t>E</a:t>
            </a:r>
            <a:r>
              <a:rPr lang="en-US" sz="1600" baseline="-25000" dirty="0" err="1" smtClean="0">
                <a:solidFill>
                  <a:srgbClr val="660066"/>
                </a:solidFill>
                <a:latin typeface="Arial Narrow" charset="0"/>
              </a:rPr>
              <a:t>cm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</a:rPr>
              <a:t>=14 </a:t>
            </a:r>
            <a:r>
              <a:rPr lang="en-US" sz="1600" dirty="0" err="1" smtClean="0">
                <a:solidFill>
                  <a:srgbClr val="660066"/>
                </a:solidFill>
                <a:latin typeface="Arial Narrow" charset="0"/>
              </a:rPr>
              <a:t>TeV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</a:rPr>
              <a:t> (=44x10</a:t>
            </a:r>
            <a:r>
              <a:rPr lang="en-US" sz="1600" baseline="30000" dirty="0" smtClean="0">
                <a:solidFill>
                  <a:srgbClr val="660066"/>
                </a:solidFill>
                <a:latin typeface="Arial Narrow" charset="0"/>
              </a:rPr>
              <a:t>-7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</a:rPr>
              <a:t>J/p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  <a:sym typeface="Wingdings" charset="2"/>
              </a:rPr>
              <a:t> 362M Joules on the area smaller than 10</a:t>
            </a:r>
            <a:r>
              <a:rPr lang="en-US" sz="1600" baseline="30000" dirty="0" smtClean="0">
                <a:solidFill>
                  <a:srgbClr val="660066"/>
                </a:solidFill>
                <a:latin typeface="Arial Narrow" charset="0"/>
                <a:sym typeface="Wingdings" charset="2"/>
              </a:rPr>
              <a:t>-4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  <a:sym typeface="Wingdings" charset="2"/>
              </a:rPr>
              <a:t>m</a:t>
            </a:r>
            <a:r>
              <a:rPr lang="en-US" sz="1600" baseline="30000" dirty="0" smtClean="0">
                <a:solidFill>
                  <a:srgbClr val="660066"/>
                </a:solidFill>
                <a:latin typeface="Arial Narrow" charset="0"/>
                <a:sym typeface="Wingdings" charset="2"/>
              </a:rPr>
              <a:t>2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  <a:sym typeface="Wingdings" charset="2"/>
              </a:rPr>
              <a:t>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charset="2"/>
              <a:buChar char="Ø"/>
            </a:pPr>
            <a:r>
              <a:rPr lang="en-US" sz="1600" dirty="0" smtClean="0">
                <a:solidFill>
                  <a:srgbClr val="FF0000"/>
                </a:solidFill>
                <a:latin typeface="Arial Narrow" charset="0"/>
                <a:sym typeface="Wingdings" charset="2"/>
              </a:rPr>
              <a:t>Equivalent to the kinetic energy of a B727 (80tons) at the speed 193mi/</a:t>
            </a:r>
            <a:r>
              <a:rPr lang="en-US" sz="1600" dirty="0" err="1" smtClean="0">
                <a:solidFill>
                  <a:srgbClr val="FF0000"/>
                </a:solidFill>
                <a:latin typeface="Arial Narrow" charset="0"/>
                <a:sym typeface="Wingdings" charset="2"/>
              </a:rPr>
              <a:t>hr</a:t>
            </a:r>
            <a:endParaRPr lang="en-US" sz="1600" dirty="0" smtClean="0">
              <a:solidFill>
                <a:srgbClr val="FF0000"/>
              </a:solidFill>
              <a:latin typeface="Arial Narrow" charset="0"/>
              <a:sym typeface="Wingdings" charset="2"/>
            </a:endParaRP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 typeface="Wingdings" charset="2"/>
              <a:buChar char="Ø"/>
            </a:pPr>
            <a:r>
              <a:rPr lang="en-US" sz="1200" dirty="0" smtClean="0">
                <a:solidFill>
                  <a:srgbClr val="000090"/>
                </a:solidFill>
                <a:latin typeface="Arial Narrow" charset="0"/>
                <a:sym typeface="Wingdings" charset="2"/>
              </a:rPr>
              <a:t>~3M times the energy density at the ground 0 of the Hiroshima atom bomb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8000"/>
              </a:buClr>
              <a:buFont typeface="Arial" charset="0"/>
              <a:buChar char="•"/>
            </a:pPr>
            <a:r>
              <a:rPr lang="en-US" sz="1400" b="1" dirty="0" smtClean="0">
                <a:solidFill>
                  <a:srgbClr val="A50021"/>
                </a:solidFill>
                <a:latin typeface="Arial Narrow" charset="0"/>
                <a:sym typeface="Wingdings" charset="2"/>
              </a:rPr>
              <a:t>Large amount of data accumulated in 2010 – 2013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8000"/>
              </a:buClr>
              <a:buFont typeface="Arial" charset="0"/>
              <a:buChar char="•"/>
            </a:pPr>
            <a:r>
              <a:rPr lang="en-US" sz="1400" b="1" dirty="0">
                <a:solidFill>
                  <a:srgbClr val="A50021"/>
                </a:solidFill>
                <a:latin typeface="Arial Narrow" charset="0"/>
                <a:sym typeface="Wingdings" charset="2"/>
              </a:rPr>
              <a:t>S</a:t>
            </a:r>
            <a:r>
              <a:rPr lang="en-US" sz="1400" b="1" dirty="0" smtClean="0">
                <a:solidFill>
                  <a:srgbClr val="A50021"/>
                </a:solidFill>
                <a:latin typeface="Arial Narrow" charset="0"/>
                <a:sym typeface="Wingdings" charset="2"/>
              </a:rPr>
              <a:t>hutdown in Feb. 2013 &amp; on track to resume Mar. 2015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1600" b="1" i="0" u="sng" strike="noStrike" kern="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21,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60360"/>
      </p:ext>
    </p:extLst>
  </p:cSld>
  <p:clrMapOvr>
    <a:masterClrMapping/>
  </p:clrMapOvr>
  <p:transition xmlns:p14="http://schemas.microsoft.com/office/powerpoint/2010/main" advClick="0" advTm="20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6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6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build="p"/>
      <p:bldP spid="26632" grpId="0" animBg="1"/>
      <p:bldP spid="26633" grpId="0" animBg="1"/>
      <p:bldP spid="2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 descr="02_ATLAS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4648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Rectangle 13"/>
          <p:cNvSpPr>
            <a:spLocks noChangeArrowheads="1"/>
          </p:cNvSpPr>
          <p:nvPr/>
        </p:nvSpPr>
        <p:spPr bwMode="auto">
          <a:xfrm>
            <a:off x="762000" y="762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000" dirty="0" smtClean="0">
                <a:solidFill>
                  <a:srgbClr val="800000"/>
                </a:solidFill>
                <a:latin typeface="Arial Narrow"/>
                <a:cs typeface="Arial Narrow"/>
              </a:rPr>
              <a:t>The ATLAS and CMS Detectors</a:t>
            </a:r>
            <a:endParaRPr lang="en-US" sz="4000" dirty="0">
              <a:solidFill>
                <a:srgbClr val="800000"/>
              </a:solidFill>
              <a:latin typeface="Arial Narrow"/>
              <a:cs typeface="Arial Narrow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609600" y="4114800"/>
            <a:ext cx="8305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b="1" dirty="0" smtClean="0">
                <a:solidFill>
                  <a:srgbClr val="CC0000"/>
                </a:solidFill>
                <a:latin typeface="+mn-lt"/>
              </a:rPr>
              <a:t>Weighs 7000 tons and ~10 story tall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Records </a:t>
            </a:r>
            <a:r>
              <a:rPr lang="en-US" sz="2000" b="1" dirty="0" smtClean="0">
                <a:solidFill>
                  <a:srgbClr val="CC0000"/>
                </a:solidFill>
                <a:latin typeface="+mn-lt"/>
              </a:rPr>
              <a:t>200 – 400 collisions/second (out of 50million)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Records approximately </a:t>
            </a:r>
            <a:r>
              <a:rPr lang="en-US" sz="2000" b="1" dirty="0" smtClean="0">
                <a:solidFill>
                  <a:srgbClr val="CC0000"/>
                </a:solidFill>
                <a:latin typeface="+mn-lt"/>
              </a:rPr>
              <a:t>350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 MB/second</a:t>
            </a:r>
            <a:endParaRPr kumimoji="0" lang="en-US" sz="2000" b="1" i="0" u="sng" strike="noStrike" kern="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pic>
        <p:nvPicPr>
          <p:cNvPr id="8" name="Picture 7" descr="cms_3d_detector_50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838200"/>
            <a:ext cx="4572000" cy="3292078"/>
          </a:xfrm>
          <a:prstGeom prst="rect">
            <a:avLst/>
          </a:prstGeom>
        </p:spPr>
      </p:pic>
      <p:pic>
        <p:nvPicPr>
          <p:cNvPr id="2" name="Picture 1" descr="Library-of-Congress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7630" y="4800600"/>
            <a:ext cx="3009182" cy="1752600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09600" y="5181600"/>
            <a:ext cx="5257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Records ~2 PB per year</a:t>
            </a:r>
            <a:r>
              <a:rPr lang="en-US" sz="2000" b="1" dirty="0" smtClean="0">
                <a:solidFill>
                  <a:srgbClr val="CC0000"/>
                </a:solidFill>
                <a:latin typeface="+mn-lt"/>
              </a:rPr>
              <a:t> </a:t>
            </a:r>
            <a:r>
              <a:rPr lang="en-US" sz="2000" b="1" dirty="0" smtClean="0">
                <a:solidFill>
                  <a:srgbClr val="CC0000"/>
                </a:solidFill>
                <a:latin typeface="+mn-lt"/>
                <a:sym typeface="Wingdings"/>
              </a:rPr>
              <a:t> </a:t>
            </a:r>
            <a:r>
              <a:rPr lang="en-US" sz="2000" b="1" dirty="0">
                <a:solidFill>
                  <a:srgbClr val="CC0000"/>
                </a:solidFill>
                <a:latin typeface="+mn-lt"/>
                <a:sym typeface="Wingdings"/>
              </a:rPr>
              <a:t>2</a:t>
            </a:r>
            <a:r>
              <a:rPr lang="en-US" sz="2000" b="1" dirty="0" smtClean="0">
                <a:solidFill>
                  <a:srgbClr val="CC0000"/>
                </a:solidFill>
                <a:latin typeface="+mn-lt"/>
                <a:sym typeface="Wingdings"/>
              </a:rPr>
              <a:t>00*Printed material of the US Lib. of Congress</a:t>
            </a:r>
            <a:endParaRPr lang="en-US" sz="2000" dirty="0" smtClean="0">
              <a:solidFill>
                <a:schemeClr val="accent2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0" lang="en-US" sz="2000" b="1" i="0" u="sng" strike="noStrike" kern="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562600" y="5638800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lang="en-US" sz="2000" b="1" dirty="0" smtClean="0">
                <a:solidFill>
                  <a:srgbClr val="CC0000"/>
                </a:solidFill>
                <a:latin typeface="+mn-lt"/>
                <a:sym typeface="Wingdings"/>
              </a:rPr>
              <a:t>200x</a:t>
            </a:r>
            <a:endParaRPr kumimoji="0" lang="en-US" sz="2000" b="1" i="0" u="sng" strike="noStrike" kern="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21,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DD456A-AC27-D043-BC72-1A49498E49E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35647"/>
      </p:ext>
    </p:extLst>
  </p:cSld>
  <p:clrMapOvr>
    <a:masterClrMapping/>
  </p:clrMapOvr>
  <p:transition xmlns:p14="http://schemas.microsoft.com/office/powerpoint/2010/main" advClick="0" advTm="10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10" grpId="0" build="p"/>
      <p:bldP spid="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21,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5D9F57-A737-A840-8C4B-2C7CC2124182}" type="slidenum">
              <a:rPr lang="en-US">
                <a:latin typeface="Arial Narrow" pitchFamily="-84" charset="0"/>
              </a:rPr>
              <a:pPr/>
              <a:t>13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Information &amp; Communication Source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3820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Course web page: 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  <a:hlinkClick r:id="rId2"/>
              </a:rPr>
              <a:t>http://www-hep.uta.edu/%7Eyu/teaching/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  <a:hlinkClick r:id="rId2"/>
              </a:rPr>
              <a:t>spring15-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  <a:hlinkClick r:id="rId2"/>
              </a:rPr>
              <a:t>3313-001/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  <a:hlinkClick r:id="rId2"/>
              </a:rPr>
              <a:t>spring15-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  <a:hlinkClick r:id="rId2"/>
              </a:rPr>
              <a:t>3313-001.html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Contact information &amp; Class Schedule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Syllabus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Homework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Holidays and Exam days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Evaluation Policy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Class Style &amp; Communication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Other information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Primary communication tool is e-mail: Make sure that your e-mail at the time of course registration is the one you most frequently read!!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  <a:sym typeface="Wingdings" pitchFamily="-84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Office Hours: 2:30 – 3:40pm, Mondays and Wednesdays or by appointments</a:t>
            </a:r>
          </a:p>
        </p:txBody>
      </p:sp>
    </p:spTree>
    <p:extLst>
      <p:ext uri="{BB962C8B-B14F-4D97-AF65-F5344CB8AC3E}">
        <p14:creationId xmlns:p14="http://schemas.microsoft.com/office/powerpoint/2010/main" val="3841271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7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7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21,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5D9F57-A737-A840-8C4B-2C7CC2124182}" type="slidenum">
              <a:rPr lang="en-US">
                <a:latin typeface="Arial Narrow" pitchFamily="-84" charset="0"/>
              </a:rPr>
              <a:pPr/>
              <a:t>14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Textbook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3820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Title: Modern Physics for Scientists and Engineers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4</a:t>
            </a:r>
            <a:r>
              <a:rPr lang="en-US" baseline="30000" dirty="0" smtClean="0">
                <a:ea typeface="ＭＳ Ｐゴシック" pitchFamily="-84" charset="-128"/>
                <a:cs typeface="ＭＳ Ｐゴシック" pitchFamily="-84" charset="-128"/>
              </a:rPr>
              <a:t>th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edition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Authors: S.T. Thornton and A. Rex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ISBN: 978-1-133-10372-1</a:t>
            </a:r>
          </a:p>
        </p:txBody>
      </p:sp>
      <p:pic>
        <p:nvPicPr>
          <p:cNvPr id="7" name="Picture 6" descr="Screen Shot 2012-08-27 at 11.36.13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971800"/>
            <a:ext cx="75438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21, 2015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797066-9E70-DF4E-B61B-A6DC8A529E44}" type="slidenum">
              <a:rPr lang="en-US">
                <a:latin typeface="Arial Narrow" pitchFamily="-84" charset="0"/>
              </a:rPr>
              <a:pPr/>
              <a:t>15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Evaluation Policy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458200" cy="6172200"/>
          </a:xfrm>
          <a:solidFill>
            <a:srgbClr val="FFFFFF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Homework: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dirty="0" smtClean="0">
                <a:ea typeface="굴림" pitchFamily="-84" charset="-127"/>
                <a:cs typeface="굴림" pitchFamily="-84" charset="-127"/>
              </a:rPr>
              <a:t>30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%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Exams</a:t>
            </a: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Mid-term Exam (Wed., Mar. </a:t>
            </a:r>
            <a:r>
              <a:rPr lang="en-US" dirty="0"/>
              <a:t>4</a:t>
            </a:r>
            <a:r>
              <a:rPr lang="en-US" dirty="0" smtClean="0"/>
              <a:t>): 20%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Final </a:t>
            </a:r>
            <a:r>
              <a:rPr lang="en-US" dirty="0"/>
              <a:t>Comprehensive </a:t>
            </a:r>
            <a:r>
              <a:rPr lang="en-US" dirty="0" smtClean="0"/>
              <a:t>Exam (11 – 1:30pm, Mon, May. 11): 25%</a:t>
            </a:r>
            <a:endParaRPr lang="en-US" sz="2400" dirty="0" smtClean="0">
              <a:ea typeface="ＭＳ Ｐゴシック" pitchFamily="-8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</a:rPr>
              <a:t>Missing </a:t>
            </a:r>
            <a:r>
              <a:rPr lang="en-US" dirty="0">
                <a:ea typeface="ＭＳ Ｐゴシック" pitchFamily="-84" charset="-128"/>
              </a:rPr>
              <a:t>an exam is not permissible unless pre-approved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>
                <a:ea typeface="ＭＳ Ｐゴシック" pitchFamily="-84" charset="-128"/>
              </a:rPr>
              <a:t>No makeup test</a:t>
            </a:r>
          </a:p>
          <a:p>
            <a:pPr lvl="2" eaLnBrk="1" hangingPunct="1">
              <a:lnSpc>
                <a:spcPct val="80000"/>
              </a:lnSpc>
            </a:pPr>
            <a:r>
              <a:rPr lang="en-US" u="sng" dirty="0">
                <a:solidFill>
                  <a:srgbClr val="A50021"/>
                </a:solidFill>
                <a:ea typeface="ＭＳ Ｐゴシック" pitchFamily="-84" charset="-128"/>
              </a:rPr>
              <a:t>You will get an F if you miss any of the exams without a prior approval</a:t>
            </a:r>
            <a:endParaRPr lang="en-US" u="sng" dirty="0" smtClean="0">
              <a:solidFill>
                <a:srgbClr val="A50021"/>
              </a:solidFill>
              <a:ea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Group Research Project: 15%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Pop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-quizzes: 10%</a:t>
            </a:r>
          </a:p>
          <a:p>
            <a:pPr eaLnBrk="1" hangingPunct="1">
              <a:lnSpc>
                <a:spcPct val="80000"/>
              </a:lnSpc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Extra credits: 10% of the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total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Grading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will be done on a sliding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scale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55% of the grade is in your hand!!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4450" y="4953000"/>
            <a:ext cx="7880350" cy="396875"/>
            <a:chOff x="28" y="2551"/>
            <a:chExt cx="4964" cy="250"/>
          </a:xfrm>
        </p:grpSpPr>
        <p:sp>
          <p:nvSpPr>
            <p:cNvPr id="44040" name="Line 5"/>
            <p:cNvSpPr>
              <a:spLocks noChangeShapeType="1"/>
            </p:cNvSpPr>
            <p:nvPr/>
          </p:nvSpPr>
          <p:spPr bwMode="auto">
            <a:xfrm>
              <a:off x="480" y="2676"/>
              <a:ext cx="4512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41" name="Text Box 6"/>
            <p:cNvSpPr txBox="1">
              <a:spLocks noChangeArrowheads="1"/>
            </p:cNvSpPr>
            <p:nvPr/>
          </p:nvSpPr>
          <p:spPr bwMode="auto">
            <a:xfrm>
              <a:off x="28" y="2551"/>
              <a:ext cx="4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>
                  <a:solidFill>
                    <a:srgbClr val="FF0066"/>
                  </a:solidFill>
                  <a:latin typeface="Arial Narrow" pitchFamily="-84" charset="0"/>
                </a:rPr>
                <a:t>100%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0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0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0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0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0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0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0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0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07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21, 2015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E5F3A6-3E30-694B-929C-F6646257190C}" type="slidenum">
              <a:rPr lang="en-US">
                <a:latin typeface="Arial Narrow" pitchFamily="-84" charset="0"/>
              </a:rPr>
              <a:pPr/>
              <a:t>16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7772400" cy="5334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Homework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685800"/>
            <a:ext cx="8534400" cy="5943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Solving homework problems is the only way to comprehend class </a:t>
            </a: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material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Consists of a lot of reading, deriving and writing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Each </a:t>
            </a: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homework carries the same weight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b="1" u="sng" dirty="0">
                <a:solidFill>
                  <a:srgbClr val="A50021"/>
                </a:solidFill>
                <a:ea typeface="ＭＳ Ｐゴシック" pitchFamily="-84" charset="-128"/>
                <a:cs typeface="ＭＳ Ｐゴシック" pitchFamily="-84" charset="-128"/>
              </a:rPr>
              <a:t>ALL</a:t>
            </a: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 homework grades will be used for the final grade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Home work will constitute</a:t>
            </a: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3600" b="1" u="sng" dirty="0" smtClean="0">
                <a:solidFill>
                  <a:srgbClr val="A50021"/>
                </a:solidFill>
                <a:ea typeface="굴림" pitchFamily="-84" charset="-127"/>
                <a:cs typeface="굴림" pitchFamily="-84" charset="-127"/>
              </a:rPr>
              <a:t>30</a:t>
            </a:r>
            <a:r>
              <a:rPr lang="en-US" altLang="ko-KR" sz="3600" b="1" u="sng" dirty="0" smtClean="0">
                <a:solidFill>
                  <a:srgbClr val="A50021"/>
                </a:solidFill>
                <a:ea typeface="굴림" pitchFamily="-84" charset="-127"/>
                <a:cs typeface="굴림" pitchFamily="-84" charset="-127"/>
              </a:rPr>
              <a:t>%</a:t>
            </a:r>
            <a:r>
              <a:rPr lang="en-US" sz="3600" b="1" u="sng" dirty="0" smtClean="0">
                <a:solidFill>
                  <a:srgbClr val="A50021"/>
                </a:solidFill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3600" b="1" u="sng" dirty="0">
                <a:solidFill>
                  <a:srgbClr val="A50021"/>
                </a:solidFill>
                <a:ea typeface="ＭＳ Ｐゴシック" pitchFamily="-84" charset="-128"/>
                <a:cs typeface="ＭＳ Ｐゴシック" pitchFamily="-84" charset="-128"/>
              </a:rPr>
              <a:t>of the total</a:t>
            </a: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  <a:sym typeface="Wingdings" pitchFamily="-84" charset="2"/>
              </a:rPr>
              <a:t>A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  <a:sym typeface="Wingdings" pitchFamily="-84" charset="2"/>
              </a:rPr>
              <a:t>good way of keeping your grades high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Strongly encouraged to collaborate</a:t>
            </a: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endParaRPr lang="en-US" sz="3600" dirty="0" smtClean="0">
              <a:ea typeface="ＭＳ Ｐゴシック" pitchFamily="-84" charset="-128"/>
              <a:cs typeface="ＭＳ Ｐゴシック" pitchFamily="-84" charset="-128"/>
              <a:sym typeface="Wingdings" pitchFamily="-84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  <a:sym typeface="Wingdings" pitchFamily="-84" charset="2"/>
              </a:rPr>
              <a:t>Just make sure to submit your own answers written in your OWN way!!</a:t>
            </a:r>
            <a:endParaRPr lang="en-US" dirty="0">
              <a:ea typeface="ＭＳ Ｐゴシック" pitchFamily="-84" charset="-128"/>
              <a:cs typeface="ＭＳ Ｐゴシック" pitchFamily="-84" charset="-128"/>
              <a:sym typeface="Wingdings" pitchFamily="-84" charset="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en-US" dirty="0" smtClean="0"/>
              <a:t>Research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838200"/>
            <a:ext cx="7239000" cy="5334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Black body radiation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Michelson–Morley Experiment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Photoelectric Effect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Property of Molecules, Brownian Motion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Compton Effect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Discovery of </a:t>
            </a:r>
            <a:r>
              <a:rPr lang="en-US" dirty="0"/>
              <a:t>E</a:t>
            </a:r>
            <a:r>
              <a:rPr lang="en-US" dirty="0" smtClean="0"/>
              <a:t>lectron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Rutherford Scattering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Super-</a:t>
            </a:r>
            <a:r>
              <a:rPr lang="en-US" dirty="0" smtClean="0"/>
              <a:t>conductivity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Discovery of Radioactivity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21,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00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21,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DDFA2E-DC40-C340-BB90-95012A4DAC1F}" type="slidenum">
              <a:rPr lang="en-US">
                <a:latin typeface="Arial Narrow" pitchFamily="-84" charset="0"/>
              </a:rPr>
              <a:pPr/>
              <a:t>18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eaLnBrk="1" hangingPunct="1"/>
            <a:r>
              <a:rPr lang="en-US" sz="4000">
                <a:ea typeface="ＭＳ Ｐゴシック" pitchFamily="-84" charset="-128"/>
                <a:cs typeface="ＭＳ Ｐゴシック" pitchFamily="-84" charset="-128"/>
              </a:rPr>
              <a:t>Attendances and Class Style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5344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>
                <a:ea typeface="+mn-ea"/>
                <a:cs typeface="+mn-cs"/>
              </a:rPr>
              <a:t>Attendances: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Will be taken randomly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Will be used for extra credits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>
                <a:ea typeface="+mn-ea"/>
                <a:cs typeface="+mn-cs"/>
              </a:rPr>
              <a:t>Class style: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Lectures will be on electronic media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/>
              <a:t>The lecture notes will be posted on the web </a:t>
            </a:r>
            <a:r>
              <a:rPr lang="en-US" b="1" u="sng">
                <a:solidFill>
                  <a:srgbClr val="A50021"/>
                </a:solidFill>
              </a:rPr>
              <a:t>AFTER</a:t>
            </a:r>
            <a:r>
              <a:rPr lang="en-US"/>
              <a:t> each class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Will be mixed with traditional methods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Active participation through questions and discussions are </a:t>
            </a:r>
            <a:r>
              <a:rPr lang="en-US" b="1" u="sng">
                <a:solidFill>
                  <a:srgbClr val="A5002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STRONGLY</a:t>
            </a:r>
            <a:r>
              <a:rPr lang="en-US"/>
              <a:t> encouraged </a:t>
            </a:r>
            <a:r>
              <a:rPr lang="en-US">
                <a:sym typeface="Wingdings" charset="2"/>
              </a:rPr>
              <a:t> Extra credit….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>
                <a:sym typeface="Wingdings" charset="2"/>
              </a:rPr>
              <a:t>Communication between you and me is extremely important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>
                <a:sym typeface="Wingdings" charset="2"/>
              </a:rPr>
              <a:t>If you have problems, please do not hesitate talking to me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3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3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3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3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3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3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en-US" smtClean="0">
                <a:ea typeface="ＭＳ Ｐゴシック" pitchFamily="-84" charset="-128"/>
                <a:cs typeface="ＭＳ Ｐゴシック" pitchFamily="-84" charset="-128"/>
              </a:rPr>
              <a:t>Extra credit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685800" y="533400"/>
            <a:ext cx="7696200" cy="5638800"/>
          </a:xfrm>
        </p:spPr>
        <p:txBody>
          <a:bodyPr/>
          <a:lstStyle/>
          <a:p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Up to 10% addition to the total</a:t>
            </a:r>
          </a:p>
          <a:p>
            <a:pPr lvl="1"/>
            <a:r>
              <a:rPr lang="en-US" dirty="0" smtClean="0"/>
              <a:t>Could boost a B to A, C to B or D to C</a:t>
            </a:r>
          </a:p>
          <a:p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What constitute for extra credit?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Random attendances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Physics Colloquium Participations</a:t>
            </a:r>
            <a:endParaRPr lang="en-US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Strong participation in the class discussions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Special projects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Watch the valid planetarium shows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Many other </a:t>
            </a:r>
            <a:r>
              <a:rPr lang="en-US" dirty="0" smtClean="0"/>
              <a:t>opportunities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First extra credit opportunity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Subscribe to the class e-mail distribution list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/>
              <a:t>5 points if subscribed by this Friday, Jan. 23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/>
              <a:t>3 points if done by next Monday, Jan.26</a:t>
            </a: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21,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481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38FEA5-A5EF-C74E-86F1-EFBD46AFFCF1}" type="slidenum">
              <a:rPr lang="en-US" smtClean="0">
                <a:latin typeface="Arial Narrow" pitchFamily="-84" charset="0"/>
              </a:rPr>
              <a:pPr/>
              <a:t>19</a:t>
            </a:fld>
            <a:endParaRPr lang="en-US" smtClean="0"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8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8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81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81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21,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PHYS 3313-001, Spring 2015                      Dr. Jaehoon </a:t>
            </a:r>
            <a:r>
              <a:rPr lang="nl-NL" dirty="0" err="1" smtClean="0"/>
              <a:t>Yu</a:t>
            </a:r>
            <a:endParaRPr lang="en-US" dirty="0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 dirty="0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153400" cy="464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Plea to you:  Please turn off your cell-phones, pagers and computers  in the class</a:t>
            </a:r>
          </a:p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Reading assignment #1: Read and follow through appendices 3, 5, 6 and 7 by Monday, Jan. 26</a:t>
            </a:r>
          </a:p>
          <a:p>
            <a:pPr lvl="1" eaLnBrk="1" hangingPunct="1"/>
            <a:r>
              <a:rPr lang="en-US" dirty="0" smtClean="0"/>
              <a:t>There will be a quiz next Wednesday,  Jan. 28, on these reading </a:t>
            </a:r>
            <a:r>
              <a:rPr lang="en-US" dirty="0" smtClean="0"/>
              <a:t>assignments</a:t>
            </a:r>
          </a:p>
          <a:p>
            <a:pPr eaLnBrk="1" hangingPunct="1"/>
            <a:r>
              <a:rPr lang="en-US" dirty="0" smtClean="0"/>
              <a:t>Special </a:t>
            </a:r>
            <a:r>
              <a:rPr lang="en-US" dirty="0" smtClean="0"/>
              <a:t>colloquium next week:</a:t>
            </a:r>
          </a:p>
          <a:p>
            <a:pPr lvl="1" eaLnBrk="1" hangingPunct="1"/>
            <a:r>
              <a:rPr lang="en-US" dirty="0" smtClean="0"/>
              <a:t>4pm Tuesday, Jan. 27, in SH101: Dr. James </a:t>
            </a:r>
            <a:r>
              <a:rPr lang="en-US" dirty="0" err="1" smtClean="0"/>
              <a:t>Siegrist</a:t>
            </a:r>
            <a:r>
              <a:rPr lang="en-US" dirty="0" smtClean="0"/>
              <a:t> of US Department of Energy</a:t>
            </a:r>
          </a:p>
          <a:p>
            <a:pPr lvl="1" eaLnBrk="1" hangingPunct="1"/>
            <a:r>
              <a:rPr lang="en-US" dirty="0" smtClean="0"/>
              <a:t>Special triple extra credit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457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Valid Planetarium Shows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685800" y="533400"/>
            <a:ext cx="7772400" cy="6096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Regular running shows</a:t>
            </a:r>
          </a:p>
          <a:p>
            <a:pPr lvl="1"/>
            <a:r>
              <a:rPr lang="en-US" sz="1600" dirty="0" smtClean="0"/>
              <a:t>Black Holes (up to 2 times) </a:t>
            </a:r>
            <a:r>
              <a:rPr lang="en-US" sz="1600" dirty="0" smtClean="0"/>
              <a:t>– </a:t>
            </a:r>
            <a:r>
              <a:rPr lang="en-US" sz="1600" dirty="0"/>
              <a:t>Thursdays at 6:00, Saturdays </a:t>
            </a:r>
            <a:r>
              <a:rPr lang="en-US" sz="1600" dirty="0" smtClean="0"/>
              <a:t>at 2:</a:t>
            </a:r>
            <a:r>
              <a:rPr lang="en-US" sz="1600" dirty="0" smtClean="0"/>
              <a:t>30pm </a:t>
            </a:r>
            <a:endParaRPr lang="en-US" sz="1600" dirty="0" smtClean="0"/>
          </a:p>
          <a:p>
            <a:pPr lvl="1"/>
            <a:r>
              <a:rPr lang="en-US" sz="1600" dirty="0" smtClean="0"/>
              <a:t>Dynamic Earth– </a:t>
            </a:r>
            <a:r>
              <a:rPr lang="en-US" sz="1600" dirty="0"/>
              <a:t>Fridays at 6:</a:t>
            </a:r>
            <a:r>
              <a:rPr lang="en-US" sz="1600" dirty="0" smtClean="0"/>
              <a:t>00pm, </a:t>
            </a:r>
            <a:r>
              <a:rPr lang="en-US" sz="1600" dirty="0" smtClean="0"/>
              <a:t>Saturdays </a:t>
            </a:r>
            <a:r>
              <a:rPr lang="en-US" sz="1600" dirty="0"/>
              <a:t>at </a:t>
            </a:r>
            <a:r>
              <a:rPr lang="en-US" sz="1600" dirty="0"/>
              <a:t>5</a:t>
            </a:r>
            <a:r>
              <a:rPr lang="en-US" sz="1600" dirty="0" smtClean="0"/>
              <a:t>:30pm and Sundays at 1:30pm</a:t>
            </a:r>
            <a:endParaRPr lang="en-US" sz="1600" dirty="0" smtClean="0"/>
          </a:p>
          <a:p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Shows that need special arrangements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Astronaut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Bad Astronomy</a:t>
            </a:r>
            <a:endParaRPr lang="en-US" sz="1400" dirty="0"/>
          </a:p>
          <a:p>
            <a:pPr lvl="1">
              <a:spcBef>
                <a:spcPts val="0"/>
              </a:spcBef>
            </a:pPr>
            <a:r>
              <a:rPr lang="en-US" sz="1400" dirty="0" smtClean="0"/>
              <a:t>Experience </a:t>
            </a:r>
            <a:r>
              <a:rPr lang="en-US" sz="1400" dirty="0"/>
              <a:t>the </a:t>
            </a:r>
            <a:r>
              <a:rPr lang="en-US" sz="1400" dirty="0" smtClean="0"/>
              <a:t>Aurora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IBEX</a:t>
            </a:r>
            <a:endParaRPr lang="en-US" sz="1400" dirty="0"/>
          </a:p>
          <a:p>
            <a:pPr lvl="1">
              <a:spcBef>
                <a:spcPts val="0"/>
              </a:spcBef>
            </a:pPr>
            <a:r>
              <a:rPr lang="en-US" sz="1400" dirty="0" smtClean="0"/>
              <a:t>Ice Worlds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Magnificent Sun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Mayan Prophecies</a:t>
            </a:r>
          </a:p>
          <a:p>
            <a:pPr lvl="1">
              <a:spcBef>
                <a:spcPts val="0"/>
              </a:spcBef>
            </a:pPr>
            <a:r>
              <a:rPr lang="en-US" sz="1400" dirty="0" err="1" smtClean="0"/>
              <a:t>Nanocam</a:t>
            </a:r>
            <a:endParaRPr lang="en-US" sz="1400" dirty="0" smtClean="0"/>
          </a:p>
          <a:p>
            <a:pPr lvl="1">
              <a:spcBef>
                <a:spcPts val="0"/>
              </a:spcBef>
            </a:pPr>
            <a:r>
              <a:rPr lang="en-US" sz="1400" dirty="0" smtClean="0"/>
              <a:t>Stars of </a:t>
            </a:r>
            <a:r>
              <a:rPr lang="en-US" sz="1400" dirty="0" err="1" smtClean="0"/>
              <a:t>Pharaoes</a:t>
            </a:r>
            <a:endParaRPr lang="en-US" sz="1400" dirty="0"/>
          </a:p>
          <a:p>
            <a:pPr lvl="1">
              <a:spcBef>
                <a:spcPts val="0"/>
              </a:spcBef>
            </a:pPr>
            <a:r>
              <a:rPr lang="en-US" sz="1400" dirty="0" smtClean="0"/>
              <a:t>Two </a:t>
            </a:r>
            <a:r>
              <a:rPr lang="en-US" sz="1400" dirty="0"/>
              <a:t>Small Pieces of </a:t>
            </a:r>
            <a:r>
              <a:rPr lang="en-US" sz="1400" dirty="0" smtClean="0"/>
              <a:t>Glass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Unseen </a:t>
            </a:r>
            <a:r>
              <a:rPr lang="en-US" sz="1400" dirty="0"/>
              <a:t>Universe: The Vision of </a:t>
            </a:r>
            <a:r>
              <a:rPr lang="en-US" sz="1400" dirty="0" smtClean="0"/>
              <a:t>SOFIA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Violent Universe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We </a:t>
            </a:r>
            <a:r>
              <a:rPr lang="en-US" sz="1400" dirty="0"/>
              <a:t>Are </a:t>
            </a:r>
            <a:r>
              <a:rPr lang="en-US" sz="1400" dirty="0" smtClean="0"/>
              <a:t>Astronomers</a:t>
            </a:r>
          </a:p>
          <a:p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How to submit for extra credit?</a:t>
            </a:r>
          </a:p>
          <a:p>
            <a:pPr lvl="1" eaLnBrk="1" hangingPunct="1"/>
            <a:r>
              <a:rPr lang="en-US" sz="1600" dirty="0" smtClean="0"/>
              <a:t>Obtain the ticket stub that is signed and dated by the planetarium star lecturer of the day</a:t>
            </a:r>
          </a:p>
          <a:p>
            <a:pPr lvl="1" eaLnBrk="1" hangingPunct="1"/>
            <a:r>
              <a:rPr lang="en-US" sz="1600" dirty="0" smtClean="0"/>
              <a:t>Collect the ticket stubs</a:t>
            </a:r>
          </a:p>
          <a:p>
            <a:pPr lvl="1" eaLnBrk="1" hangingPunct="1"/>
            <a:r>
              <a:rPr lang="en-US" sz="1600" dirty="0" smtClean="0"/>
              <a:t>Tape all of them on a sheet of paper with your name and ID written on it</a:t>
            </a:r>
          </a:p>
          <a:p>
            <a:pPr lvl="1" eaLnBrk="1" hangingPunct="1"/>
            <a:r>
              <a:rPr lang="en-US" sz="1600" dirty="0" smtClean="0"/>
              <a:t>Submit the sheet at the end of the semester when asked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21,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9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91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91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91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91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91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915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915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915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915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915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915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21,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CCB1A0-9A65-E743-B849-47E7AFE45095}" type="slidenum">
              <a:rPr lang="en-US">
                <a:latin typeface="Arial Narrow" pitchFamily="-84" charset="0"/>
              </a:rPr>
              <a:pPr/>
              <a:t>21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ea typeface="ＭＳ Ｐゴシック" pitchFamily="-84" charset="-128"/>
                <a:cs typeface="ＭＳ Ｐゴシック" pitchFamily="-84" charset="-128"/>
              </a:rPr>
              <a:t>What can you expect from this class?</a:t>
            </a:r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33400"/>
            <a:ext cx="8458200" cy="61722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All A’s would be perfect for you, wouldn’t it?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But easy come easy go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Must put in efforts to make it last and</a:t>
            </a:r>
            <a:r>
              <a:rPr lang="en-US" altLang="ko-KR" sz="2000" dirty="0" smtClean="0">
                <a:ea typeface="굴림" pitchFamily="-84" charset="-127"/>
                <a:cs typeface="굴림" pitchFamily="-84" charset="-127"/>
              </a:rPr>
              <a:t> meaningful</a:t>
            </a:r>
            <a:r>
              <a:rPr lang="en-US" sz="2000" dirty="0" smtClean="0"/>
              <a:t>….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This class is going to be challenging!!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You will earn your grade in this class.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You will need to put in sufficient time and sincere efforts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Exams</a:t>
            </a:r>
            <a:r>
              <a:rPr lang="en-US" altLang="ko-KR" sz="2000" dirty="0" smtClean="0">
                <a:ea typeface="굴림" pitchFamily="-84" charset="-127"/>
                <a:cs typeface="굴림" pitchFamily="-84" charset="-127"/>
              </a:rPr>
              <a:t> and quizzes</a:t>
            </a:r>
            <a:r>
              <a:rPr lang="en-US" sz="2000" dirty="0" smtClean="0"/>
              <a:t> will be tough!!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>
                <a:ea typeface="ＭＳ Ｐゴシック" pitchFamily="-84" charset="-128"/>
              </a:rPr>
              <a:t>Sometimes problems might not look exactly like what you learned in the class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>
                <a:ea typeface="ＭＳ Ｐゴシック" pitchFamily="-84" charset="-128"/>
              </a:rPr>
              <a:t>Just putting the right answer in free response problems does not work!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But you have a great control of your grade in your hands, up to 45%!!!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Homework</a:t>
            </a:r>
            <a:r>
              <a:rPr lang="en-US" altLang="ko-KR" sz="2000" dirty="0" smtClean="0">
                <a:ea typeface="굴림" pitchFamily="-84" charset="-127"/>
                <a:cs typeface="굴림" pitchFamily="-84" charset="-127"/>
              </a:rPr>
              <a:t> is 30</a:t>
            </a:r>
            <a:r>
              <a:rPr lang="en-US" sz="2000" dirty="0" smtClean="0"/>
              <a:t>%</a:t>
            </a:r>
            <a:r>
              <a:rPr lang="en-US" altLang="ko-KR" sz="2000" dirty="0" smtClean="0">
                <a:ea typeface="굴림" pitchFamily="-84" charset="-127"/>
                <a:cs typeface="굴림" pitchFamily="-84" charset="-127"/>
              </a:rPr>
              <a:t> of the total grade</a:t>
            </a:r>
            <a:r>
              <a:rPr lang="en-US" sz="2000" dirty="0" smtClean="0"/>
              <a:t>!!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>
                <a:ea typeface="ＭＳ Ｐゴシック" pitchFamily="-84" charset="-128"/>
              </a:rPr>
              <a:t>Means you will have many homework problems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600" dirty="0" smtClean="0">
                <a:ea typeface="ＭＳ Ｐゴシック" pitchFamily="-84" charset="-128"/>
              </a:rPr>
              <a:t>Sometimes much more than </a:t>
            </a:r>
            <a:r>
              <a:rPr lang="en-US" altLang="ko-KR" sz="1600" dirty="0" smtClean="0">
                <a:ea typeface="굴림" pitchFamily="-84" charset="-127"/>
                <a:cs typeface="굴림" pitchFamily="-84" charset="-127"/>
              </a:rPr>
              <a:t>any </a:t>
            </a:r>
            <a:r>
              <a:rPr lang="en-US" sz="1600" dirty="0" smtClean="0">
                <a:ea typeface="ＭＳ Ｐゴシック" pitchFamily="-84" charset="-128"/>
              </a:rPr>
              <a:t>other classes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600" dirty="0" smtClean="0">
                <a:ea typeface="ＭＳ Ｐゴシック" pitchFamily="-84" charset="-128"/>
              </a:rPr>
              <a:t>Sometimes homework problems will be something that you have yet to learn in class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600" dirty="0" smtClean="0">
                <a:ea typeface="ＭＳ Ｐゴシック" pitchFamily="-84" charset="-128"/>
              </a:rPr>
              <a:t>Exam’s problems will be easier that homework problems but the same principles!!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Extra credit 10%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I will work with you so that your efforts are properly rewarded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0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0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0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50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50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50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50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50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50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506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506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506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21,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2D3417-C930-9D47-AE84-DE7F00FABEA6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eaLnBrk="1" hangingPunct="1"/>
            <a:r>
              <a:rPr lang="en-US"/>
              <a:t>Who am I?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8077200" cy="556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Name: Dr. </a:t>
            </a:r>
            <a:r>
              <a:rPr lang="en-US" sz="2400" dirty="0">
                <a:solidFill>
                  <a:srgbClr val="FF0066"/>
                </a:solidFill>
              </a:rPr>
              <a:t>Jae</a:t>
            </a:r>
            <a:r>
              <a:rPr lang="en-US" sz="2400" dirty="0"/>
              <a:t>hoon </a:t>
            </a:r>
            <a:r>
              <a:rPr lang="en-US" sz="2400" dirty="0">
                <a:solidFill>
                  <a:srgbClr val="FF0066"/>
                </a:solidFill>
              </a:rPr>
              <a:t>Yu </a:t>
            </a:r>
            <a:r>
              <a:rPr lang="en-US" sz="2400" dirty="0"/>
              <a:t>(You can call me</a:t>
            </a:r>
            <a:r>
              <a:rPr lang="en-US" sz="2400" dirty="0">
                <a:solidFill>
                  <a:srgbClr val="FF0066"/>
                </a:solidFill>
              </a:rPr>
              <a:t> </a:t>
            </a:r>
            <a:r>
              <a:rPr lang="en-US" sz="2400" b="1" u="sng" dirty="0">
                <a:solidFill>
                  <a:srgbClr val="FF0066"/>
                </a:solidFill>
              </a:rPr>
              <a:t>Dr. Yu</a:t>
            </a:r>
            <a:r>
              <a:rPr lang="en-US" sz="2400" dirty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Office: </a:t>
            </a:r>
            <a:r>
              <a:rPr lang="en-US" sz="2400" dirty="0" err="1"/>
              <a:t>Rm</a:t>
            </a:r>
            <a:r>
              <a:rPr lang="en-US" sz="2400" dirty="0"/>
              <a:t> 342, Chemistry and Physics Building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Extension: x22814, E-mail: </a:t>
            </a:r>
            <a:r>
              <a:rPr lang="en-US" sz="2400" i="1" dirty="0">
                <a:hlinkClick r:id="rId2"/>
              </a:rPr>
              <a:t>jaehoonyu@uta.edu</a:t>
            </a:r>
            <a:r>
              <a:rPr lang="en-US" sz="2400" i="1" dirty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My profession: High Energy Particle Physics (HEP)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Collide particles (protons on anti-protons or electrons on anti-electrons, positrons) at the energies equivalent to 10,000 Trillion degrees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To understand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/>
              <a:t>Fundamental constituents of matter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/>
              <a:t>Forces between the constituents (gravitational, electro-magnetic, weak and strong forces)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/>
              <a:t>Origin of </a:t>
            </a:r>
            <a:r>
              <a:rPr lang="en-US" sz="1800" dirty="0" smtClean="0"/>
              <a:t>Mass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/>
              <a:t>Search for Dark Matter</a:t>
            </a:r>
            <a:endParaRPr lang="en-US" sz="1800" dirty="0"/>
          </a:p>
          <a:p>
            <a:pPr lvl="2" eaLnBrk="1" hangingPunct="1">
              <a:lnSpc>
                <a:spcPct val="80000"/>
              </a:lnSpc>
            </a:pPr>
            <a:r>
              <a:rPr lang="en-US" sz="1800" dirty="0"/>
              <a:t>Creation of Universe (</a:t>
            </a:r>
            <a:r>
              <a:rPr lang="en-US" sz="1800" b="1" dirty="0"/>
              <a:t>Big Bang</a:t>
            </a:r>
            <a:r>
              <a:rPr lang="en-US" sz="1800" dirty="0"/>
              <a:t> Theory)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A pure scientific research activity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/>
              <a:t>Direct use of the fundamental laws we find may take longer than we want but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/>
              <a:t>Indirect product of research contribute to every day lives; </a:t>
            </a:r>
            <a:r>
              <a:rPr lang="en-US" sz="1800" dirty="0" err="1"/>
              <a:t>eg</a:t>
            </a:r>
            <a:r>
              <a:rPr lang="en-US" sz="1800" dirty="0"/>
              <a:t>. WWW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Why do we do with this?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/>
              <a:t>Make our everyday lives </a:t>
            </a:r>
            <a:r>
              <a:rPr lang="en-US" sz="1800" dirty="0" smtClean="0"/>
              <a:t>better to help us live well as an integral part of the universe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89893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9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96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96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96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tarryN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9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Jan. 21,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683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Arial Narrow" charset="0"/>
              </a:rPr>
              <a:t>We always wonder…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2" name="Cloud Callout 1"/>
          <p:cNvSpPr/>
          <p:nvPr/>
        </p:nvSpPr>
        <p:spPr bwMode="auto">
          <a:xfrm>
            <a:off x="685800" y="762000"/>
            <a:ext cx="7772400" cy="3429000"/>
          </a:xfrm>
          <a:prstGeom prst="cloudCallout">
            <a:avLst>
              <a:gd name="adj1" fmla="val -42196"/>
              <a:gd name="adj2" fmla="val 34100"/>
            </a:avLst>
          </a:prstGeom>
          <a:solidFill>
            <a:schemeClr val="accent6">
              <a:lumMod val="75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295400"/>
            <a:ext cx="5715000" cy="2590800"/>
          </a:xfrm>
        </p:spPr>
        <p:txBody>
          <a:bodyPr/>
          <a:lstStyle/>
          <a:p>
            <a:pPr marL="347472">
              <a:spcBef>
                <a:spcPts val="0"/>
              </a:spcBef>
            </a:pPr>
            <a:r>
              <a:rPr lang="en-US" sz="2800" dirty="0">
                <a:solidFill>
                  <a:srgbClr val="FFFFFF"/>
                </a:solidFill>
                <a:latin typeface="Arial Narrow" charset="0"/>
              </a:rPr>
              <a:t>What </a:t>
            </a:r>
            <a:r>
              <a:rPr lang="en-US" sz="2800" dirty="0" smtClean="0">
                <a:solidFill>
                  <a:srgbClr val="FFFFFF"/>
                </a:solidFill>
                <a:latin typeface="Arial Narrow" charset="0"/>
              </a:rPr>
              <a:t>makes up </a:t>
            </a:r>
            <a:r>
              <a:rPr lang="en-US" sz="2800" dirty="0">
                <a:solidFill>
                  <a:srgbClr val="FFFFFF"/>
                </a:solidFill>
                <a:latin typeface="Arial Narrow" charset="0"/>
              </a:rPr>
              <a:t>the </a:t>
            </a:r>
            <a:r>
              <a:rPr lang="en-US" sz="2800" dirty="0" smtClean="0">
                <a:solidFill>
                  <a:srgbClr val="FFFFFF"/>
                </a:solidFill>
                <a:latin typeface="Arial Narrow" charset="0"/>
              </a:rPr>
              <a:t>universe?</a:t>
            </a:r>
            <a:endParaRPr lang="en-US" sz="2800" dirty="0">
              <a:solidFill>
                <a:srgbClr val="FFFFFF"/>
              </a:solidFill>
              <a:latin typeface="Arial Narrow" charset="0"/>
            </a:endParaRPr>
          </a:p>
          <a:p>
            <a:pPr marL="347472">
              <a:spcBef>
                <a:spcPts val="0"/>
              </a:spcBef>
            </a:pPr>
            <a:r>
              <a:rPr lang="en-US" sz="2800" dirty="0">
                <a:solidFill>
                  <a:srgbClr val="FFFFFF"/>
                </a:solidFill>
                <a:latin typeface="Arial Narrow" charset="0"/>
              </a:rPr>
              <a:t>How does the universe work?</a:t>
            </a:r>
          </a:p>
          <a:p>
            <a:pPr marL="347472">
              <a:spcBef>
                <a:spcPts val="0"/>
              </a:spcBef>
            </a:pPr>
            <a:r>
              <a:rPr lang="en-US" sz="2800" dirty="0" smtClean="0">
                <a:solidFill>
                  <a:srgbClr val="FFFFFF"/>
                </a:solidFill>
                <a:latin typeface="Arial Narrow" charset="0"/>
              </a:rPr>
              <a:t>What </a:t>
            </a:r>
            <a:r>
              <a:rPr lang="en-US" sz="2800" dirty="0">
                <a:solidFill>
                  <a:srgbClr val="FFFFFF"/>
                </a:solidFill>
                <a:latin typeface="Arial Narrow" charset="0"/>
              </a:rPr>
              <a:t>holds the universe together?</a:t>
            </a:r>
          </a:p>
          <a:p>
            <a:pPr marL="347472">
              <a:spcBef>
                <a:spcPts val="0"/>
              </a:spcBef>
            </a:pPr>
            <a:r>
              <a:rPr lang="en-US" sz="2800" dirty="0" smtClean="0">
                <a:solidFill>
                  <a:srgbClr val="FFFFFF"/>
                </a:solidFill>
                <a:latin typeface="Arial Narrow" charset="0"/>
              </a:rPr>
              <a:t>How </a:t>
            </a:r>
            <a:r>
              <a:rPr lang="en-US" sz="2800" dirty="0">
                <a:solidFill>
                  <a:srgbClr val="FFFFFF"/>
                </a:solidFill>
                <a:latin typeface="Arial Narrow" charset="0"/>
              </a:rPr>
              <a:t>can we live in the universe well?</a:t>
            </a:r>
          </a:p>
          <a:p>
            <a:pPr marL="347472">
              <a:spcBef>
                <a:spcPts val="0"/>
              </a:spcBef>
            </a:pPr>
            <a:r>
              <a:rPr lang="en-US" sz="2800" dirty="0">
                <a:solidFill>
                  <a:srgbClr val="FFFFFF"/>
                </a:solidFill>
                <a:latin typeface="Arial Narrow" charset="0"/>
              </a:rPr>
              <a:t>Where do we</a:t>
            </a:r>
            <a:r>
              <a:rPr lang="en-US" sz="2800" dirty="0" smtClean="0">
                <a:solidFill>
                  <a:srgbClr val="FFFFFF"/>
                </a:solidFill>
                <a:latin typeface="Arial Narrow" charset="0"/>
              </a:rPr>
              <a:t> all come </a:t>
            </a:r>
            <a:r>
              <a:rPr lang="en-US" sz="2800" dirty="0">
                <a:solidFill>
                  <a:srgbClr val="FFFFFF"/>
                </a:solidFill>
                <a:latin typeface="Arial Narrow" charset="0"/>
              </a:rPr>
              <a:t>from</a:t>
            </a:r>
            <a:r>
              <a:rPr lang="en-US" sz="2800" dirty="0" smtClean="0">
                <a:solidFill>
                  <a:srgbClr val="FFFFFF"/>
                </a:solidFill>
                <a:latin typeface="Arial Narrow" charset="0"/>
              </a:rPr>
              <a:t>?</a:t>
            </a:r>
            <a:endParaRPr lang="en-US" sz="2800" dirty="0">
              <a:solidFill>
                <a:srgbClr val="FFFFFF"/>
              </a:solidFill>
              <a:latin typeface="Arial Narrow" charset="0"/>
            </a:endParaRPr>
          </a:p>
        </p:txBody>
      </p:sp>
      <p:pic>
        <p:nvPicPr>
          <p:cNvPr id="10" name="Picture 8" descr="thinker-femal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" t="433" r="6992" b="9245"/>
          <a:stretch>
            <a:fillRect/>
          </a:stretch>
        </p:blipFill>
        <p:spPr bwMode="auto">
          <a:xfrm>
            <a:off x="157323" y="3581400"/>
            <a:ext cx="197627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002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/>
      <p:bldP spid="2" grpId="0" animBg="1"/>
      <p:bldP spid="1198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21,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685800"/>
            <a:ext cx="7162799" cy="47244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763163" y="1219200"/>
            <a:ext cx="2390237" cy="2286000"/>
            <a:chOff x="5148964" y="457200"/>
            <a:chExt cx="2390237" cy="2286000"/>
          </a:xfrm>
        </p:grpSpPr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148964" y="457200"/>
              <a:ext cx="947036" cy="685800"/>
            </a:xfrm>
            <a:prstGeom prst="ellipse">
              <a:avLst/>
            </a:prstGeom>
            <a:noFill/>
            <a:ln w="57150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6172200" y="1708150"/>
              <a:ext cx="1367001" cy="1035050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Arial Narrow" charset="0"/>
                </a:rPr>
                <a:t>Discovered in 1995, ~</a:t>
              </a:r>
              <a:r>
                <a:rPr lang="en-US" sz="2000" dirty="0" smtClean="0">
                  <a:solidFill>
                    <a:srgbClr val="FF0000"/>
                  </a:solidFill>
                  <a:latin typeface="Arial Narrow" charset="0"/>
                </a:rPr>
                <a:t>175m</a:t>
              </a:r>
              <a:r>
                <a:rPr lang="en-US" sz="2000" baseline="-25000" dirty="0" smtClean="0">
                  <a:solidFill>
                    <a:srgbClr val="FF0000"/>
                  </a:solidFill>
                  <a:latin typeface="Arial Narrow" charset="0"/>
                </a:rPr>
                <a:t>p</a:t>
              </a:r>
              <a:endParaRPr lang="en-US" sz="2000" baseline="-25000" dirty="0">
                <a:solidFill>
                  <a:srgbClr val="FF0000"/>
                </a:solidFill>
                <a:latin typeface="Arial Narrow" charset="0"/>
              </a:endParaRPr>
            </a:p>
          </p:txBody>
        </p:sp>
        <p:cxnSp>
          <p:nvCxnSpPr>
            <p:cNvPr id="10" name="AutoShape 13"/>
            <p:cNvCxnSpPr>
              <a:cxnSpLocks noChangeShapeType="1"/>
              <a:stCxn id="8" idx="5"/>
              <a:endCxn id="9" idx="0"/>
            </p:cNvCxnSpPr>
            <p:nvPr/>
          </p:nvCxnSpPr>
          <p:spPr bwMode="auto">
            <a:xfrm rot="16200000" flipH="1">
              <a:off x="6073714" y="926162"/>
              <a:ext cx="665583" cy="898391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 type="triangle" w="med" len="med"/>
              <a:tailEnd type="none" w="sm" len="sm"/>
            </a:ln>
          </p:spPr>
        </p:cxnSp>
      </p:grp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57200" y="5410200"/>
            <a:ext cx="8305800" cy="1219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kern="0" dirty="0" smtClean="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  <a:sym typeface="Wingdings" charset="2"/>
              </a:rPr>
              <a:t>Total of 16 particles (12+4 force mediators) make up all the visible matter in the universe! </a:t>
            </a:r>
            <a:r>
              <a:rPr lang="en-US" kern="0" dirty="0" err="1" smtClean="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  <a:sym typeface="Wingdings"/>
              </a:rPr>
              <a:t></a:t>
            </a:r>
            <a:r>
              <a:rPr lang="en-US" kern="0" dirty="0" smtClean="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  <a:sym typeface="Wingdings"/>
              </a:rPr>
              <a:t>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  <a:sym typeface="Wingdings" charset="2"/>
              </a:rPr>
              <a:t>Simple and elegant!!!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  <a:sym typeface="Wingdings" charset="2"/>
              </a:rPr>
              <a:t>Tested to a precision of 1 part per million!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  <a:sym typeface="Wingdings" charset="2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200400" y="2971800"/>
            <a:ext cx="3352800" cy="1168063"/>
            <a:chOff x="1600200" y="3200400"/>
            <a:chExt cx="3352800" cy="1168063"/>
          </a:xfrm>
        </p:grpSpPr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1600200" y="3200400"/>
              <a:ext cx="838200" cy="1143000"/>
            </a:xfrm>
            <a:prstGeom prst="ellipse">
              <a:avLst/>
            </a:prstGeom>
            <a:solidFill>
              <a:srgbClr val="00FF00">
                <a:alpha val="20000"/>
              </a:srgbClr>
            </a:solidFill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3200400" y="3352800"/>
              <a:ext cx="1752600" cy="1015663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  <a:latin typeface="Arial Narrow" charset="0"/>
                </a:rPr>
                <a:t>Make up most ordinary matters ~0.1m</a:t>
              </a:r>
              <a:r>
                <a:rPr lang="en-US" sz="2000" baseline="-25000" dirty="0" smtClean="0">
                  <a:solidFill>
                    <a:srgbClr val="FF0000"/>
                  </a:solidFill>
                  <a:latin typeface="Arial Narrow" charset="0"/>
                </a:rPr>
                <a:t>p</a:t>
              </a:r>
              <a:endParaRPr lang="en-US" sz="2000" baseline="-25000" dirty="0">
                <a:solidFill>
                  <a:srgbClr val="FF0000"/>
                </a:solidFill>
                <a:latin typeface="Arial Narrow" charset="0"/>
              </a:endParaRPr>
            </a:p>
          </p:txBody>
        </p:sp>
        <p:cxnSp>
          <p:nvCxnSpPr>
            <p:cNvPr id="18" name="AutoShape 13"/>
            <p:cNvCxnSpPr>
              <a:cxnSpLocks noChangeShapeType="1"/>
              <a:stCxn id="16" idx="6"/>
              <a:endCxn id="17" idx="1"/>
            </p:cNvCxnSpPr>
            <p:nvPr/>
          </p:nvCxnSpPr>
          <p:spPr bwMode="auto">
            <a:xfrm>
              <a:off x="2438400" y="3771900"/>
              <a:ext cx="762000" cy="88732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 type="triangle" w="med" len="med"/>
              <a:tailEnd type="none" w="sm" len="sm"/>
            </a:ln>
          </p:spPr>
        </p:cxnSp>
      </p:grpSp>
      <p:sp>
        <p:nvSpPr>
          <p:cNvPr id="22" name="Oval 11"/>
          <p:cNvSpPr>
            <a:spLocks noChangeArrowheads="1"/>
          </p:cNvSpPr>
          <p:nvPr/>
        </p:nvSpPr>
        <p:spPr bwMode="auto">
          <a:xfrm>
            <a:off x="7815964" y="1143000"/>
            <a:ext cx="947036" cy="685800"/>
          </a:xfrm>
          <a:prstGeom prst="ellipse">
            <a:avLst/>
          </a:prstGeom>
          <a:solidFill>
            <a:srgbClr val="CC00CC">
              <a:alpha val="18000"/>
            </a:srgbClr>
          </a:solidFill>
          <a:ln w="5715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787" y="816302"/>
            <a:ext cx="2045613" cy="4365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HEP: A </a:t>
            </a:r>
            <a:r>
              <a:rPr lang="en-US" sz="2800" dirty="0">
                <a:solidFill>
                  <a:srgbClr val="0000FF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field of </a:t>
            </a:r>
            <a:r>
              <a:rPr lang="en-US" sz="2800" dirty="0" smtClean="0">
                <a:solidFill>
                  <a:srgbClr val="0000FF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physics that studies the fundamental </a:t>
            </a:r>
            <a:r>
              <a:rPr lang="en-US" sz="2800" dirty="0">
                <a:solidFill>
                  <a:srgbClr val="0000FF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constituents of matter and basic principles of interactions between them.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762000"/>
          </a:xfrm>
        </p:spPr>
        <p:txBody>
          <a:bodyPr/>
          <a:lstStyle/>
          <a:p>
            <a:r>
              <a:rPr lang="en-US" dirty="0" smtClean="0"/>
              <a:t>HEP and the Standard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58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2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nergy-matter-proportions-in-univer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895600"/>
            <a:ext cx="2617136" cy="2209800"/>
          </a:xfrm>
          <a:prstGeom prst="rect">
            <a:avLst/>
          </a:prstGeom>
        </p:spPr>
      </p:pic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685800"/>
            <a:ext cx="89154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Why 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is the mass range so large (0.1m</a:t>
            </a:r>
            <a:r>
              <a:rPr lang="en-US" sz="2800" baseline="-250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p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 – 175 m</a:t>
            </a:r>
            <a:r>
              <a:rPr lang="en-US" sz="2800" baseline="-250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p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)?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How do matters acquire mass? </a:t>
            </a:r>
            <a:endParaRPr lang="en-US" sz="2800" dirty="0" smtClean="0">
              <a:solidFill>
                <a:srgbClr val="0033CC"/>
              </a:solidFill>
              <a:latin typeface="Arial Narrow" charset="0"/>
              <a:ea typeface="ＭＳ Ｐゴシック" charset="-128"/>
              <a:cs typeface="ＭＳ Ｐゴシック" charset="-128"/>
              <a:sym typeface="Wingdings" charset="2"/>
            </a:endParaRP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400" dirty="0" smtClean="0">
                <a:solidFill>
                  <a:srgbClr val="660066"/>
                </a:solidFill>
                <a:latin typeface="Arial Narrow" charset="0"/>
                <a:sym typeface="Wingdings" charset="2"/>
              </a:rPr>
              <a:t>Higgs mechanism! </a:t>
            </a:r>
            <a:r>
              <a:rPr lang="en-US" sz="2400" dirty="0">
                <a:latin typeface="Arial Narrow" charset="0"/>
                <a:sym typeface="Wingdings" charset="2"/>
              </a:rPr>
              <a:t>D</a:t>
            </a:r>
            <a:r>
              <a:rPr lang="en-US" sz="2400" dirty="0" smtClean="0">
                <a:solidFill>
                  <a:srgbClr val="660066"/>
                </a:solidFill>
                <a:latin typeface="Arial Narrow" charset="0"/>
                <a:sym typeface="Wingdings" charset="2"/>
              </a:rPr>
              <a:t>id we find the Higgs particle?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Why 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is the matter in the universe made only of particles?</a:t>
            </a:r>
            <a:endParaRPr lang="en-US" sz="2800" dirty="0" smtClean="0">
              <a:solidFill>
                <a:srgbClr val="0033CC"/>
              </a:solidFill>
              <a:latin typeface="Arial Narrow" charset="0"/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rgbClr val="0033CC"/>
                </a:solidFill>
                <a:latin typeface="Arial Narrow" charset="0"/>
              </a:rPr>
              <a:t>Neutrinos have mass!! What are the mixing parameters, CP violations and mass ordering?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Why 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are there only three apparent forces</a:t>
            </a:r>
            <a:r>
              <a:rPr lang="en-US" sz="2800" dirty="0" smtClean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?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400" dirty="0" smtClean="0">
                <a:latin typeface="Arial Narrow" charset="0"/>
                <a:cs typeface="ＭＳ Ｐゴシック" charset="-128"/>
              </a:rPr>
              <a:t>Can the forces be unified?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Is 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the picture we present the real thing</a:t>
            </a:r>
            <a:r>
              <a:rPr lang="en-US" sz="2800" dirty="0" smtClean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?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400" dirty="0" smtClean="0">
                <a:latin typeface="Arial Narrow" charset="0"/>
                <a:cs typeface="ＭＳ Ｐゴシック" charset="-128"/>
              </a:rPr>
              <a:t>What makes up the 96% of the universe?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400" dirty="0" smtClean="0">
                <a:latin typeface="Arial Narrow" charset="0"/>
                <a:cs typeface="ＭＳ Ｐゴシック" charset="-128"/>
              </a:rPr>
              <a:t>What is the dark matter and dark energy?</a:t>
            </a:r>
            <a:endParaRPr lang="en-US" sz="2400" dirty="0" smtClean="0">
              <a:latin typeface="Arial Narrow" charset="0"/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Are 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there any other theories that describe the universe better</a:t>
            </a:r>
            <a:r>
              <a:rPr lang="en-US" sz="2800" dirty="0" smtClean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?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400" dirty="0" smtClean="0">
                <a:latin typeface="Arial Narrow" charset="0"/>
              </a:rPr>
              <a:t>Does the super-symmetry exist? 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rgbClr val="0033CC"/>
                </a:solidFill>
                <a:latin typeface="Arial Narrow" charset="0"/>
              </a:rPr>
              <a:t>How is the universe created, the Big Bang?</a:t>
            </a:r>
            <a:endParaRPr lang="en-US" sz="2800" dirty="0">
              <a:solidFill>
                <a:srgbClr val="0033CC"/>
              </a:solidFill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Wednesday, Jan. 21, 2015</a:t>
            </a:r>
            <a:endParaRPr lang="en-US" smtClean="0"/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/>
              <a:t>PHYS 3313-001, Spring 2015                      Dr. Jaehoon Yu</a:t>
            </a:r>
            <a:endParaRPr lang="en-US" smtClean="0">
              <a:latin typeface="Monotype Corsiva" charset="0"/>
            </a:endParaRP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So what</a:t>
            </a:r>
            <a:r>
              <a:rPr lang="fr-FR" dirty="0" smtClean="0">
                <a:ea typeface="ＭＳ Ｐゴシック" charset="-128"/>
                <a:cs typeface="ＭＳ Ｐゴシック" charset="-128"/>
              </a:rPr>
              <a:t>’</a:t>
            </a:r>
            <a:r>
              <a:rPr lang="en-US" dirty="0" smtClean="0"/>
              <a:t>s the problem?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05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4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4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4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4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14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140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40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Jan. 21, 2015</a:t>
            </a:r>
            <a:endParaRPr lang="en-US"/>
          </a:p>
        </p:txBody>
      </p:sp>
      <p:pic>
        <p:nvPicPr>
          <p:cNvPr id="160770" name="Picture 2" descr="Forces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DD456A-AC27-D043-BC72-1A49498E49E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992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21, 2015</a:t>
            </a:r>
            <a:endParaRPr lang="en-US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22FB09-19A4-AE4A-A079-1E52119AFB96}" type="slidenum">
              <a:rPr lang="en-US">
                <a:latin typeface="Arial Narrow" pitchFamily="-84" charset="0"/>
              </a:rPr>
              <a:pPr/>
              <a:t>8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0466" name="Oval 2"/>
          <p:cNvSpPr>
            <a:spLocks noChangeArrowheads="1"/>
          </p:cNvSpPr>
          <p:nvPr/>
        </p:nvSpPr>
        <p:spPr bwMode="auto">
          <a:xfrm>
            <a:off x="2286000" y="3200400"/>
            <a:ext cx="914400" cy="914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3366FF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943600" y="3276600"/>
            <a:ext cx="914400" cy="838200"/>
            <a:chOff x="4128" y="2064"/>
            <a:chExt cx="576" cy="528"/>
          </a:xfrm>
        </p:grpSpPr>
        <p:sp>
          <p:nvSpPr>
            <p:cNvPr id="21515" name="Oval 4"/>
            <p:cNvSpPr>
              <a:spLocks noChangeArrowheads="1"/>
            </p:cNvSpPr>
            <p:nvPr/>
          </p:nvSpPr>
          <p:spPr bwMode="auto">
            <a:xfrm>
              <a:off x="4128" y="2208"/>
              <a:ext cx="240" cy="240"/>
            </a:xfrm>
            <a:prstGeom prst="ellipse">
              <a:avLst/>
            </a:prstGeom>
            <a:solidFill>
              <a:srgbClr val="4EFF1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6" name="Oval 5"/>
            <p:cNvSpPr>
              <a:spLocks noChangeArrowheads="1"/>
            </p:cNvSpPr>
            <p:nvPr/>
          </p:nvSpPr>
          <p:spPr bwMode="auto">
            <a:xfrm>
              <a:off x="4224" y="2064"/>
              <a:ext cx="240" cy="240"/>
            </a:xfrm>
            <a:prstGeom prst="ellipse">
              <a:avLst/>
            </a:prstGeom>
            <a:solidFill>
              <a:srgbClr val="F23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7" name="Oval 6"/>
            <p:cNvSpPr>
              <a:spLocks noChangeArrowheads="1"/>
            </p:cNvSpPr>
            <p:nvPr/>
          </p:nvSpPr>
          <p:spPr bwMode="auto">
            <a:xfrm>
              <a:off x="4272" y="2352"/>
              <a:ext cx="240" cy="240"/>
            </a:xfrm>
            <a:prstGeom prst="ellipse">
              <a:avLst/>
            </a:prstGeom>
            <a:solidFill>
              <a:srgbClr val="F23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8" name="Oval 7"/>
            <p:cNvSpPr>
              <a:spLocks noChangeArrowheads="1"/>
            </p:cNvSpPr>
            <p:nvPr/>
          </p:nvSpPr>
          <p:spPr bwMode="auto">
            <a:xfrm>
              <a:off x="4416" y="2064"/>
              <a:ext cx="240" cy="240"/>
            </a:xfrm>
            <a:prstGeom prst="ellipse">
              <a:avLst/>
            </a:prstGeom>
            <a:solidFill>
              <a:srgbClr val="4EFF1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9" name="Oval 8"/>
            <p:cNvSpPr>
              <a:spLocks noChangeArrowheads="1"/>
            </p:cNvSpPr>
            <p:nvPr/>
          </p:nvSpPr>
          <p:spPr bwMode="auto">
            <a:xfrm>
              <a:off x="4320" y="2208"/>
              <a:ext cx="240" cy="240"/>
            </a:xfrm>
            <a:prstGeom prst="ellipse">
              <a:avLst/>
            </a:prstGeom>
            <a:solidFill>
              <a:srgbClr val="4EFF1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0" name="Oval 9"/>
            <p:cNvSpPr>
              <a:spLocks noChangeArrowheads="1"/>
            </p:cNvSpPr>
            <p:nvPr/>
          </p:nvSpPr>
          <p:spPr bwMode="auto">
            <a:xfrm>
              <a:off x="4464" y="2256"/>
              <a:ext cx="240" cy="240"/>
            </a:xfrm>
            <a:prstGeom prst="ellipse">
              <a:avLst/>
            </a:prstGeom>
            <a:solidFill>
              <a:srgbClr val="F23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511" name="Text Box 10"/>
          <p:cNvSpPr txBox="1">
            <a:spLocks noChangeArrowheads="1"/>
          </p:cNvSpPr>
          <p:nvPr/>
        </p:nvSpPr>
        <p:spPr bwMode="auto">
          <a:xfrm>
            <a:off x="0" y="609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Arial" pitchFamily="-84" charset="0"/>
              </a:rPr>
              <a:t>Accelerators are </a:t>
            </a:r>
            <a:r>
              <a:rPr lang="en-US" sz="3200">
                <a:solidFill>
                  <a:srgbClr val="00FF00"/>
                </a:solidFill>
                <a:latin typeface="Arial" pitchFamily="-84" charset="0"/>
              </a:rPr>
              <a:t>Powerful Microscopes.</a:t>
            </a:r>
            <a:endParaRPr lang="en-US" sz="2800">
              <a:solidFill>
                <a:schemeClr val="bg1"/>
              </a:solidFill>
              <a:latin typeface="Arial" pitchFamily="-84" charset="0"/>
            </a:endParaRPr>
          </a:p>
        </p:txBody>
      </p:sp>
      <p:sp>
        <p:nvSpPr>
          <p:cNvPr id="190475" name="Text Box 11"/>
          <p:cNvSpPr txBox="1">
            <a:spLocks noChangeArrowheads="1"/>
          </p:cNvSpPr>
          <p:nvPr/>
        </p:nvSpPr>
        <p:spPr bwMode="auto">
          <a:xfrm>
            <a:off x="0" y="1668463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They make high energy particle beams 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that allow us to see small things.</a:t>
            </a:r>
          </a:p>
        </p:txBody>
      </p:sp>
      <p:sp>
        <p:nvSpPr>
          <p:cNvPr id="190476" name="Text Box 12"/>
          <p:cNvSpPr txBox="1">
            <a:spLocks noChangeArrowheads="1"/>
          </p:cNvSpPr>
          <p:nvPr/>
        </p:nvSpPr>
        <p:spPr bwMode="auto">
          <a:xfrm>
            <a:off x="4724400" y="4437063"/>
            <a:ext cx="33528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seen by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high energy beam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(better resolution)</a:t>
            </a:r>
          </a:p>
        </p:txBody>
      </p:sp>
      <p:sp>
        <p:nvSpPr>
          <p:cNvPr id="190477" name="Text Box 13"/>
          <p:cNvSpPr txBox="1">
            <a:spLocks noChangeArrowheads="1"/>
          </p:cNvSpPr>
          <p:nvPr/>
        </p:nvSpPr>
        <p:spPr bwMode="auto">
          <a:xfrm>
            <a:off x="1066800" y="4459288"/>
            <a:ext cx="33528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seen by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low energy beam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(poorer resolution)</a:t>
            </a:r>
          </a:p>
        </p:txBody>
      </p:sp>
    </p:spTree>
    <p:extLst>
      <p:ext uri="{BB962C8B-B14F-4D97-AF65-F5344CB8AC3E}">
        <p14:creationId xmlns:p14="http://schemas.microsoft.com/office/powerpoint/2010/main" val="2365510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0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0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0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6" grpId="0" animBg="1"/>
      <p:bldP spid="190475" grpId="0"/>
      <p:bldP spid="190476" grpId="0"/>
      <p:bldP spid="1904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21, 2015</a:t>
            </a:r>
            <a:endParaRPr lang="en-US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31F6E4-B467-6C4E-8699-6D4142A8F3B3}" type="slidenum">
              <a:rPr lang="en-US">
                <a:latin typeface="Arial Narrow" pitchFamily="-84" charset="0"/>
              </a:rPr>
              <a:pPr/>
              <a:t>9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3557" name="Text Box 2"/>
          <p:cNvSpPr txBox="1">
            <a:spLocks noChangeArrowheads="1"/>
          </p:cNvSpPr>
          <p:nvPr/>
        </p:nvSpPr>
        <p:spPr bwMode="auto">
          <a:xfrm>
            <a:off x="0" y="609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Arial" pitchFamily="-84" charset="0"/>
              </a:rPr>
              <a:t>Accelerators are also </a:t>
            </a:r>
            <a:r>
              <a:rPr lang="en-US" sz="3200">
                <a:solidFill>
                  <a:srgbClr val="00FF00"/>
                </a:solidFill>
                <a:latin typeface="Arial" pitchFamily="-84" charset="0"/>
              </a:rPr>
              <a:t>Time Machines.</a:t>
            </a:r>
            <a:endParaRPr lang="en-US" sz="2800">
              <a:solidFill>
                <a:schemeClr val="bg1"/>
              </a:solidFill>
              <a:latin typeface="Arial" pitchFamily="-84" charset="0"/>
            </a:endParaRPr>
          </a:p>
        </p:txBody>
      </p:sp>
      <p:sp>
        <p:nvSpPr>
          <p:cNvPr id="192515" name="Text Box 3"/>
          <p:cNvSpPr txBox="1">
            <a:spLocks noChangeArrowheads="1"/>
          </p:cNvSpPr>
          <p:nvPr/>
        </p:nvSpPr>
        <p:spPr bwMode="auto">
          <a:xfrm>
            <a:off x="0" y="5106988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i="1">
                <a:solidFill>
                  <a:srgbClr val="FFFF00"/>
                </a:solidFill>
                <a:latin typeface="Arial" pitchFamily="-84" charset="0"/>
              </a:rPr>
              <a:t>E = mc</a:t>
            </a:r>
            <a:r>
              <a:rPr lang="en-US" sz="4400" b="1" i="1" baseline="30000">
                <a:solidFill>
                  <a:srgbClr val="FFFF00"/>
                </a:solidFill>
                <a:latin typeface="Arial" pitchFamily="-84" charset="0"/>
              </a:rPr>
              <a:t>2</a:t>
            </a:r>
            <a:r>
              <a:rPr lang="en-US" sz="3200">
                <a:latin typeface="Arial" pitchFamily="-84" charset="0"/>
              </a:rPr>
              <a:t>                                                  </a:t>
            </a:r>
          </a:p>
        </p:txBody>
      </p:sp>
      <p:sp>
        <p:nvSpPr>
          <p:cNvPr id="192516" name="Text Box 4"/>
          <p:cNvSpPr txBox="1">
            <a:spLocks noChangeArrowheads="1"/>
          </p:cNvSpPr>
          <p:nvPr/>
        </p:nvSpPr>
        <p:spPr bwMode="auto">
          <a:xfrm>
            <a:off x="0" y="1285875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They make particles last seen 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in the earliest moments of the universe.</a:t>
            </a:r>
          </a:p>
        </p:txBody>
      </p:sp>
      <p:sp>
        <p:nvSpPr>
          <p:cNvPr id="192517" name="Rectangle 5"/>
          <p:cNvSpPr>
            <a:spLocks noChangeArrowheads="1"/>
          </p:cNvSpPr>
          <p:nvPr/>
        </p:nvSpPr>
        <p:spPr bwMode="auto">
          <a:xfrm>
            <a:off x="0" y="2636838"/>
            <a:ext cx="9144000" cy="22177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518" name="AutoShape 6"/>
          <p:cNvSpPr>
            <a:spLocks noChangeArrowheads="1"/>
          </p:cNvSpPr>
          <p:nvPr/>
        </p:nvSpPr>
        <p:spPr bwMode="auto">
          <a:xfrm>
            <a:off x="3810000" y="2838450"/>
            <a:ext cx="1524000" cy="16002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0000"/>
                </a:solidFill>
                <a:latin typeface="Arial" pitchFamily="-84" charset="0"/>
              </a:rPr>
              <a:t>Energy</a:t>
            </a:r>
          </a:p>
        </p:txBody>
      </p:sp>
      <p:sp>
        <p:nvSpPr>
          <p:cNvPr id="192519" name="Text Box 7"/>
          <p:cNvSpPr txBox="1">
            <a:spLocks noChangeArrowheads="1"/>
          </p:cNvSpPr>
          <p:nvPr/>
        </p:nvSpPr>
        <p:spPr bwMode="auto">
          <a:xfrm>
            <a:off x="0" y="43830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Arial" pitchFamily="-84" charset="0"/>
              </a:rPr>
              <a:t>Particle and anti-particle annihilate.</a:t>
            </a:r>
            <a:endParaRPr lang="en-US" sz="1800">
              <a:solidFill>
                <a:schemeClr val="bg1"/>
              </a:solidFill>
              <a:latin typeface="Arial" pitchFamily="-84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68325" y="3078163"/>
            <a:ext cx="3375025" cy="1006475"/>
            <a:chOff x="358" y="1939"/>
            <a:chExt cx="2126" cy="634"/>
          </a:xfrm>
        </p:grpSpPr>
        <p:sp>
          <p:nvSpPr>
            <p:cNvPr id="23567" name="Line 9"/>
            <p:cNvSpPr>
              <a:spLocks noChangeShapeType="1"/>
            </p:cNvSpPr>
            <p:nvPr/>
          </p:nvSpPr>
          <p:spPr bwMode="auto">
            <a:xfrm>
              <a:off x="416" y="2268"/>
              <a:ext cx="2068" cy="1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prstDash val="sysDot"/>
              <a:round/>
              <a:headEnd type="none" w="sm" len="med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68" name="Text Box 10"/>
            <p:cNvSpPr txBox="1">
              <a:spLocks noChangeArrowheads="1"/>
            </p:cNvSpPr>
            <p:nvPr/>
          </p:nvSpPr>
          <p:spPr bwMode="auto">
            <a:xfrm>
              <a:off x="358" y="1939"/>
              <a:ext cx="1148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  <a:latin typeface="Arial" pitchFamily="-84" charset="0"/>
                </a:rPr>
                <a:t>particle beam</a:t>
              </a:r>
            </a:p>
            <a:p>
              <a:endParaRPr lang="en-US" sz="2000" b="1">
                <a:solidFill>
                  <a:schemeClr val="bg1"/>
                </a:solidFill>
                <a:latin typeface="Arial" pitchFamily="-84" charset="0"/>
              </a:endParaRPr>
            </a:p>
            <a:p>
              <a:r>
                <a:rPr lang="en-US" sz="2000" b="1">
                  <a:solidFill>
                    <a:schemeClr val="bg1"/>
                  </a:solidFill>
                  <a:latin typeface="Arial" pitchFamily="-84" charset="0"/>
                </a:rPr>
                <a:t>energy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089525" y="3067050"/>
            <a:ext cx="3411538" cy="1006475"/>
            <a:chOff x="3206" y="1932"/>
            <a:chExt cx="2149" cy="634"/>
          </a:xfrm>
        </p:grpSpPr>
        <p:sp>
          <p:nvSpPr>
            <p:cNvPr id="23565" name="Line 12"/>
            <p:cNvSpPr>
              <a:spLocks noChangeShapeType="1"/>
            </p:cNvSpPr>
            <p:nvPr/>
          </p:nvSpPr>
          <p:spPr bwMode="auto">
            <a:xfrm flipH="1" flipV="1">
              <a:off x="3206" y="2268"/>
              <a:ext cx="2090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prstDash val="sysDot"/>
              <a:round/>
              <a:headEnd type="none" w="sm" len="med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66" name="Text Box 13"/>
            <p:cNvSpPr txBox="1">
              <a:spLocks noChangeArrowheads="1"/>
            </p:cNvSpPr>
            <p:nvPr/>
          </p:nvSpPr>
          <p:spPr bwMode="auto">
            <a:xfrm>
              <a:off x="3870" y="1932"/>
              <a:ext cx="1485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>
                  <a:solidFill>
                    <a:schemeClr val="bg1"/>
                  </a:solidFill>
                  <a:latin typeface="Arial" pitchFamily="-84" charset="0"/>
                </a:rPr>
                <a:t>anti-particle beam</a:t>
              </a:r>
            </a:p>
            <a:p>
              <a:pPr algn="r"/>
              <a:endParaRPr lang="en-US" sz="2000" b="1">
                <a:solidFill>
                  <a:schemeClr val="bg1"/>
                </a:solidFill>
                <a:latin typeface="Arial" pitchFamily="-84" charset="0"/>
              </a:endParaRPr>
            </a:p>
            <a:p>
              <a:pPr algn="r"/>
              <a:r>
                <a:rPr lang="en-US" sz="2000" b="1">
                  <a:solidFill>
                    <a:schemeClr val="bg1"/>
                  </a:solidFill>
                  <a:latin typeface="Arial" pitchFamily="-84" charset="0"/>
                </a:rPr>
                <a:t>energy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2500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92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2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2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2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/>
      <p:bldP spid="192516" grpId="0"/>
      <p:bldP spid="192517" grpId="0" animBg="1"/>
      <p:bldP spid="192518" grpId="0" animBg="1"/>
      <p:bldP spid="192519" grpId="0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9526</TotalTime>
  <Words>2128</Words>
  <Application>Microsoft Macintosh PowerPoint</Application>
  <PresentationFormat>On-screen Show (4:3)</PresentationFormat>
  <Paragraphs>295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phys1443-spring02</vt:lpstr>
      <vt:lpstr>PHYS 3313 – Section 001 Lecture #1</vt:lpstr>
      <vt:lpstr>Announcements</vt:lpstr>
      <vt:lpstr>Who am I?</vt:lpstr>
      <vt:lpstr>We always wonder…</vt:lpstr>
      <vt:lpstr>HEP and the Standard Model</vt:lpstr>
      <vt:lpstr>So what’s the problem?</vt:lpstr>
      <vt:lpstr>PowerPoint Presentation</vt:lpstr>
      <vt:lpstr>PowerPoint Presentation</vt:lpstr>
      <vt:lpstr>PowerPoint Presentation</vt:lpstr>
      <vt:lpstr>LHC @ CERN Aerial View</vt:lpstr>
      <vt:lpstr>Fermilab Tevatron and LHC at CERN</vt:lpstr>
      <vt:lpstr>PowerPoint Presentation</vt:lpstr>
      <vt:lpstr>Information &amp; Communication Source</vt:lpstr>
      <vt:lpstr>Textbook</vt:lpstr>
      <vt:lpstr>Evaluation Policy</vt:lpstr>
      <vt:lpstr>Homework</vt:lpstr>
      <vt:lpstr>Research Topics</vt:lpstr>
      <vt:lpstr>Attendances and Class Style</vt:lpstr>
      <vt:lpstr>Extra credit</vt:lpstr>
      <vt:lpstr>Valid Planetarium Shows</vt:lpstr>
      <vt:lpstr>What can you expect from this class?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478</cp:revision>
  <cp:lastPrinted>2013-08-26T21:25:15Z</cp:lastPrinted>
  <dcterms:created xsi:type="dcterms:W3CDTF">2012-08-27T21:13:02Z</dcterms:created>
  <dcterms:modified xsi:type="dcterms:W3CDTF">2015-01-21T20:43:17Z</dcterms:modified>
</cp:coreProperties>
</file>