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handoutMasterIdLst>
    <p:handoutMasterId r:id="rId39"/>
  </p:handoutMasterIdLst>
  <p:sldIdLst>
    <p:sldId id="256" r:id="rId2"/>
    <p:sldId id="550" r:id="rId3"/>
    <p:sldId id="525" r:id="rId4"/>
    <p:sldId id="489" r:id="rId5"/>
    <p:sldId id="490" r:id="rId6"/>
    <p:sldId id="491" r:id="rId7"/>
    <p:sldId id="492" r:id="rId8"/>
    <p:sldId id="493" r:id="rId9"/>
    <p:sldId id="494" r:id="rId10"/>
    <p:sldId id="495" r:id="rId11"/>
    <p:sldId id="496" r:id="rId12"/>
    <p:sldId id="497" r:id="rId13"/>
    <p:sldId id="498" r:id="rId14"/>
    <p:sldId id="499" r:id="rId15"/>
    <p:sldId id="500" r:id="rId16"/>
    <p:sldId id="501" r:id="rId17"/>
    <p:sldId id="508" r:id="rId18"/>
    <p:sldId id="509" r:id="rId19"/>
    <p:sldId id="502" r:id="rId20"/>
    <p:sldId id="504" r:id="rId21"/>
    <p:sldId id="505" r:id="rId22"/>
    <p:sldId id="506" r:id="rId23"/>
    <p:sldId id="511" r:id="rId24"/>
    <p:sldId id="512" r:id="rId25"/>
    <p:sldId id="513" r:id="rId26"/>
    <p:sldId id="515" r:id="rId27"/>
    <p:sldId id="522" r:id="rId28"/>
    <p:sldId id="523" r:id="rId29"/>
    <p:sldId id="524" r:id="rId30"/>
    <p:sldId id="517" r:id="rId31"/>
    <p:sldId id="457" r:id="rId32"/>
    <p:sldId id="435" r:id="rId33"/>
    <p:sldId id="526" r:id="rId34"/>
    <p:sldId id="527" r:id="rId35"/>
    <p:sldId id="528" r:id="rId36"/>
    <p:sldId id="529" r:id="rId37"/>
  </p:sldIdLst>
  <p:sldSz cx="9144000" cy="6858000" type="screen4x3"/>
  <p:notesSz cx="6877050" cy="9163050"/>
  <p:defaultTextStyle>
    <a:defPPr>
      <a:defRPr lang="en-US"/>
    </a:defPPr>
    <a:lvl1pPr algn="l" rtl="0" fontAlgn="base">
      <a:spcBef>
        <a:spcPct val="0"/>
      </a:spcBef>
      <a:spcAft>
        <a:spcPct val="0"/>
      </a:spcAft>
      <a:defRPr sz="2400" kern="1200">
        <a:solidFill>
          <a:schemeClr val="tx1"/>
        </a:solidFill>
        <a:latin typeface="Times New Roman" pitchFamily="-84" charset="0"/>
        <a:ea typeface="+mn-ea"/>
        <a:cs typeface="+mn-cs"/>
      </a:defRPr>
    </a:lvl1pPr>
    <a:lvl2pPr marL="457200" algn="l" rtl="0" fontAlgn="base">
      <a:spcBef>
        <a:spcPct val="0"/>
      </a:spcBef>
      <a:spcAft>
        <a:spcPct val="0"/>
      </a:spcAft>
      <a:defRPr sz="2400" kern="1200">
        <a:solidFill>
          <a:schemeClr val="tx1"/>
        </a:solidFill>
        <a:latin typeface="Times New Roman" pitchFamily="-84" charset="0"/>
        <a:ea typeface="+mn-ea"/>
        <a:cs typeface="+mn-cs"/>
      </a:defRPr>
    </a:lvl2pPr>
    <a:lvl3pPr marL="914400" algn="l" rtl="0" fontAlgn="base">
      <a:spcBef>
        <a:spcPct val="0"/>
      </a:spcBef>
      <a:spcAft>
        <a:spcPct val="0"/>
      </a:spcAft>
      <a:defRPr sz="2400" kern="1200">
        <a:solidFill>
          <a:schemeClr val="tx1"/>
        </a:solidFill>
        <a:latin typeface="Times New Roman" pitchFamily="-84" charset="0"/>
        <a:ea typeface="+mn-ea"/>
        <a:cs typeface="+mn-cs"/>
      </a:defRPr>
    </a:lvl3pPr>
    <a:lvl4pPr marL="1371600" algn="l" rtl="0" fontAlgn="base">
      <a:spcBef>
        <a:spcPct val="0"/>
      </a:spcBef>
      <a:spcAft>
        <a:spcPct val="0"/>
      </a:spcAft>
      <a:defRPr sz="2400" kern="1200">
        <a:solidFill>
          <a:schemeClr val="tx1"/>
        </a:solidFill>
        <a:latin typeface="Times New Roman" pitchFamily="-84" charset="0"/>
        <a:ea typeface="+mn-ea"/>
        <a:cs typeface="+mn-cs"/>
      </a:defRPr>
    </a:lvl4pPr>
    <a:lvl5pPr marL="1828800" algn="l" rtl="0" fontAlgn="base">
      <a:spcBef>
        <a:spcPct val="0"/>
      </a:spcBef>
      <a:spcAft>
        <a:spcPct val="0"/>
      </a:spcAft>
      <a:defRPr sz="2400" kern="1200">
        <a:solidFill>
          <a:schemeClr val="tx1"/>
        </a:solidFill>
        <a:latin typeface="Times New Roman" pitchFamily="-84" charset="0"/>
        <a:ea typeface="+mn-ea"/>
        <a:cs typeface="+mn-cs"/>
      </a:defRPr>
    </a:lvl5pPr>
    <a:lvl6pPr marL="2286000" algn="l" defTabSz="457200" rtl="0" eaLnBrk="1" latinLnBrk="0" hangingPunct="1">
      <a:defRPr sz="2400" kern="1200">
        <a:solidFill>
          <a:schemeClr val="tx1"/>
        </a:solidFill>
        <a:latin typeface="Times New Roman" pitchFamily="-84" charset="0"/>
        <a:ea typeface="+mn-ea"/>
        <a:cs typeface="+mn-cs"/>
      </a:defRPr>
    </a:lvl6pPr>
    <a:lvl7pPr marL="2743200" algn="l" defTabSz="457200" rtl="0" eaLnBrk="1" latinLnBrk="0" hangingPunct="1">
      <a:defRPr sz="2400" kern="1200">
        <a:solidFill>
          <a:schemeClr val="tx1"/>
        </a:solidFill>
        <a:latin typeface="Times New Roman" pitchFamily="-84" charset="0"/>
        <a:ea typeface="+mn-ea"/>
        <a:cs typeface="+mn-cs"/>
      </a:defRPr>
    </a:lvl7pPr>
    <a:lvl8pPr marL="3200400" algn="l" defTabSz="457200" rtl="0" eaLnBrk="1" latinLnBrk="0" hangingPunct="1">
      <a:defRPr sz="2400" kern="1200">
        <a:solidFill>
          <a:schemeClr val="tx1"/>
        </a:solidFill>
        <a:latin typeface="Times New Roman" pitchFamily="-84" charset="0"/>
        <a:ea typeface="+mn-ea"/>
        <a:cs typeface="+mn-cs"/>
      </a:defRPr>
    </a:lvl8pPr>
    <a:lvl9pPr marL="3657600" algn="l" defTabSz="457200" rtl="0" eaLnBrk="1" latinLnBrk="0" hangingPunct="1">
      <a:defRPr sz="2400" kern="1200">
        <a:solidFill>
          <a:schemeClr val="tx1"/>
        </a:solidFill>
        <a:latin typeface="Times New Roman" pitchFamily="-8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rgbClr val="0033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CC"/>
    <a:srgbClr val="FFFFCC"/>
    <a:srgbClr val="CC6600"/>
    <a:srgbClr val="FF0066"/>
    <a:srgbClr val="CC00CC"/>
    <a:srgbClr val="003300"/>
    <a:srgbClr val="660066"/>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p:cViewPr varScale="1">
        <p:scale>
          <a:sx n="97" d="100"/>
          <a:sy n="97" d="100"/>
        </p:scale>
        <p:origin x="-96" y="-2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458"/>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handoutMaster" Target="handoutMasters/handoutMaster1.xml"/><Relationship Id="rId40" Type="http://schemas.openxmlformats.org/officeDocument/2006/relationships/printerSettings" Target="printerSettings/printerSettings1.bin"/><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hdr" sz="quarter"/>
          </p:nvPr>
        </p:nvSpPr>
        <p:spPr bwMode="auto">
          <a:xfrm>
            <a:off x="0" y="0"/>
            <a:ext cx="2979738" cy="458788"/>
          </a:xfrm>
          <a:prstGeom prst="rect">
            <a:avLst/>
          </a:prstGeom>
          <a:noFill/>
          <a:ln w="9525">
            <a:noFill/>
            <a:miter lim="800000"/>
            <a:headEnd/>
            <a:tailEnd/>
          </a:ln>
          <a:effectLst/>
        </p:spPr>
        <p:txBody>
          <a:bodyPr vert="horz" wrap="square" lIns="91650" tIns="45825" rIns="91650" bIns="45825" numCol="1" anchor="t" anchorCtr="0" compatLnSpc="1">
            <a:prstTxWarp prst="textNoShape">
              <a:avLst/>
            </a:prstTxWarp>
          </a:bodyPr>
          <a:lstStyle>
            <a:lvl1pPr defTabSz="915988">
              <a:defRPr sz="1200">
                <a:latin typeface="Times New Roman" charset="0"/>
              </a:defRPr>
            </a:lvl1pPr>
          </a:lstStyle>
          <a:p>
            <a:pPr>
              <a:defRPr/>
            </a:pPr>
            <a:endParaRPr lang="en-US"/>
          </a:p>
        </p:txBody>
      </p:sp>
      <p:sp>
        <p:nvSpPr>
          <p:cNvPr id="33795" name="Rectangle 3"/>
          <p:cNvSpPr>
            <a:spLocks noGrp="1" noChangeArrowheads="1"/>
          </p:cNvSpPr>
          <p:nvPr>
            <p:ph type="dt" sz="quarter" idx="1"/>
          </p:nvPr>
        </p:nvSpPr>
        <p:spPr bwMode="auto">
          <a:xfrm>
            <a:off x="3897313" y="0"/>
            <a:ext cx="2979737" cy="458788"/>
          </a:xfrm>
          <a:prstGeom prst="rect">
            <a:avLst/>
          </a:prstGeom>
          <a:noFill/>
          <a:ln w="9525">
            <a:noFill/>
            <a:miter lim="800000"/>
            <a:headEnd/>
            <a:tailEnd/>
          </a:ln>
          <a:effectLst/>
        </p:spPr>
        <p:txBody>
          <a:bodyPr vert="horz" wrap="square" lIns="91650" tIns="45825" rIns="91650" bIns="45825" numCol="1" anchor="t" anchorCtr="0" compatLnSpc="1">
            <a:prstTxWarp prst="textNoShape">
              <a:avLst/>
            </a:prstTxWarp>
          </a:bodyPr>
          <a:lstStyle>
            <a:lvl1pPr algn="r" defTabSz="915988">
              <a:defRPr sz="1200">
                <a:latin typeface="Times New Roman" charset="0"/>
              </a:defRPr>
            </a:lvl1pPr>
          </a:lstStyle>
          <a:p>
            <a:pPr>
              <a:defRPr/>
            </a:pPr>
            <a:endParaRPr lang="en-US"/>
          </a:p>
        </p:txBody>
      </p:sp>
      <p:sp>
        <p:nvSpPr>
          <p:cNvPr id="33796" name="Rectangle 4"/>
          <p:cNvSpPr>
            <a:spLocks noGrp="1" noChangeArrowheads="1"/>
          </p:cNvSpPr>
          <p:nvPr>
            <p:ph type="ftr" sz="quarter" idx="2"/>
          </p:nvPr>
        </p:nvSpPr>
        <p:spPr bwMode="auto">
          <a:xfrm>
            <a:off x="0" y="8704263"/>
            <a:ext cx="2979738" cy="458787"/>
          </a:xfrm>
          <a:prstGeom prst="rect">
            <a:avLst/>
          </a:prstGeom>
          <a:noFill/>
          <a:ln w="9525">
            <a:noFill/>
            <a:miter lim="800000"/>
            <a:headEnd/>
            <a:tailEnd/>
          </a:ln>
          <a:effectLst/>
        </p:spPr>
        <p:txBody>
          <a:bodyPr vert="horz" wrap="square" lIns="91650" tIns="45825" rIns="91650" bIns="45825" numCol="1" anchor="b" anchorCtr="0" compatLnSpc="1">
            <a:prstTxWarp prst="textNoShape">
              <a:avLst/>
            </a:prstTxWarp>
          </a:bodyPr>
          <a:lstStyle>
            <a:lvl1pPr defTabSz="915988">
              <a:defRPr sz="1200">
                <a:latin typeface="Times New Roman" charset="0"/>
              </a:defRPr>
            </a:lvl1pPr>
          </a:lstStyle>
          <a:p>
            <a:pPr>
              <a:defRPr/>
            </a:pPr>
            <a:endParaRPr lang="en-US"/>
          </a:p>
        </p:txBody>
      </p:sp>
      <p:sp>
        <p:nvSpPr>
          <p:cNvPr id="33797" name="Rectangle 5"/>
          <p:cNvSpPr>
            <a:spLocks noGrp="1" noChangeArrowheads="1"/>
          </p:cNvSpPr>
          <p:nvPr>
            <p:ph type="sldNum" sz="quarter" idx="3"/>
          </p:nvPr>
        </p:nvSpPr>
        <p:spPr bwMode="auto">
          <a:xfrm>
            <a:off x="3897313" y="8704263"/>
            <a:ext cx="2979737" cy="458787"/>
          </a:xfrm>
          <a:prstGeom prst="rect">
            <a:avLst/>
          </a:prstGeom>
          <a:noFill/>
          <a:ln w="9525">
            <a:noFill/>
            <a:miter lim="800000"/>
            <a:headEnd/>
            <a:tailEnd/>
          </a:ln>
          <a:effectLst/>
        </p:spPr>
        <p:txBody>
          <a:bodyPr vert="horz" wrap="square" lIns="91650" tIns="45825" rIns="91650" bIns="45825" numCol="1" anchor="b" anchorCtr="0" compatLnSpc="1">
            <a:prstTxWarp prst="textNoShape">
              <a:avLst/>
            </a:prstTxWarp>
          </a:bodyPr>
          <a:lstStyle>
            <a:lvl1pPr algn="r" defTabSz="915988">
              <a:defRPr sz="1200">
                <a:latin typeface="Times New Roman" charset="0"/>
              </a:defRPr>
            </a:lvl1pPr>
          </a:lstStyle>
          <a:p>
            <a:pPr>
              <a:defRPr/>
            </a:pPr>
            <a:fld id="{383069AB-0B70-3E4B-9CBA-A7E1F3E0FC3E}" type="slidenum">
              <a:rPr lang="en-US"/>
              <a:pPr>
                <a:defRPr/>
              </a:pPr>
              <a:t>‹#›</a:t>
            </a:fld>
            <a:endParaRPr lang="en-US"/>
          </a:p>
        </p:txBody>
      </p:sp>
    </p:spTree>
    <p:extLst>
      <p:ext uri="{BB962C8B-B14F-4D97-AF65-F5344CB8AC3E}">
        <p14:creationId xmlns:p14="http://schemas.microsoft.com/office/powerpoint/2010/main" val="9812454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9738" cy="458788"/>
          </a:xfrm>
          <a:prstGeom prst="rect">
            <a:avLst/>
          </a:prstGeom>
          <a:noFill/>
          <a:ln w="9525">
            <a:noFill/>
            <a:miter lim="800000"/>
            <a:headEnd/>
            <a:tailEnd/>
          </a:ln>
          <a:effectLst/>
        </p:spPr>
        <p:txBody>
          <a:bodyPr vert="horz" wrap="square" lIns="91650" tIns="45825" rIns="91650" bIns="45825" numCol="1" anchor="t" anchorCtr="0" compatLnSpc="1">
            <a:prstTxWarp prst="textNoShape">
              <a:avLst/>
            </a:prstTxWarp>
          </a:bodyPr>
          <a:lstStyle>
            <a:lvl1pPr defTabSz="915988">
              <a:defRPr sz="1200">
                <a:latin typeface="Times New Roman" charset="0"/>
              </a:defRPr>
            </a:lvl1pPr>
          </a:lstStyle>
          <a:p>
            <a:pPr>
              <a:defRPr/>
            </a:pPr>
            <a:endParaRPr lang="en-US"/>
          </a:p>
        </p:txBody>
      </p:sp>
      <p:sp>
        <p:nvSpPr>
          <p:cNvPr id="6147" name="Rectangle 3"/>
          <p:cNvSpPr>
            <a:spLocks noGrp="1" noChangeArrowheads="1"/>
          </p:cNvSpPr>
          <p:nvPr>
            <p:ph type="dt" idx="1"/>
          </p:nvPr>
        </p:nvSpPr>
        <p:spPr bwMode="auto">
          <a:xfrm>
            <a:off x="3897313" y="0"/>
            <a:ext cx="2979737" cy="458788"/>
          </a:xfrm>
          <a:prstGeom prst="rect">
            <a:avLst/>
          </a:prstGeom>
          <a:noFill/>
          <a:ln w="9525">
            <a:noFill/>
            <a:miter lim="800000"/>
            <a:headEnd/>
            <a:tailEnd/>
          </a:ln>
          <a:effectLst/>
        </p:spPr>
        <p:txBody>
          <a:bodyPr vert="horz" wrap="square" lIns="91650" tIns="45825" rIns="91650" bIns="45825" numCol="1" anchor="t" anchorCtr="0" compatLnSpc="1">
            <a:prstTxWarp prst="textNoShape">
              <a:avLst/>
            </a:prstTxWarp>
          </a:bodyPr>
          <a:lstStyle>
            <a:lvl1pPr algn="r" defTabSz="915988">
              <a:defRPr sz="1200">
                <a:latin typeface="Times New Roman" charset="0"/>
              </a:defRPr>
            </a:lvl1pPr>
          </a:lstStyle>
          <a:p>
            <a:pPr>
              <a:defRPr/>
            </a:pPr>
            <a:endParaRPr lang="en-US"/>
          </a:p>
        </p:txBody>
      </p:sp>
      <p:sp>
        <p:nvSpPr>
          <p:cNvPr id="17412" name="Rectangle 4"/>
          <p:cNvSpPr>
            <a:spLocks noGrp="1" noRot="1" noChangeAspect="1" noChangeArrowheads="1" noTextEdit="1"/>
          </p:cNvSpPr>
          <p:nvPr>
            <p:ph type="sldImg" idx="2"/>
          </p:nvPr>
        </p:nvSpPr>
        <p:spPr bwMode="auto">
          <a:xfrm>
            <a:off x="1149350" y="687388"/>
            <a:ext cx="4579938" cy="3435350"/>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917575" y="4352925"/>
            <a:ext cx="5041900" cy="4122738"/>
          </a:xfrm>
          <a:prstGeom prst="rect">
            <a:avLst/>
          </a:prstGeom>
          <a:noFill/>
          <a:ln w="9525">
            <a:noFill/>
            <a:miter lim="800000"/>
            <a:headEnd/>
            <a:tailEnd/>
          </a:ln>
          <a:effectLst/>
        </p:spPr>
        <p:txBody>
          <a:bodyPr vert="horz" wrap="square" lIns="91650" tIns="45825" rIns="91650" bIns="45825"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150" name="Rectangle 6"/>
          <p:cNvSpPr>
            <a:spLocks noGrp="1" noChangeArrowheads="1"/>
          </p:cNvSpPr>
          <p:nvPr>
            <p:ph type="ftr" sz="quarter" idx="4"/>
          </p:nvPr>
        </p:nvSpPr>
        <p:spPr bwMode="auto">
          <a:xfrm>
            <a:off x="0" y="8704263"/>
            <a:ext cx="2979738" cy="458787"/>
          </a:xfrm>
          <a:prstGeom prst="rect">
            <a:avLst/>
          </a:prstGeom>
          <a:noFill/>
          <a:ln w="9525">
            <a:noFill/>
            <a:miter lim="800000"/>
            <a:headEnd/>
            <a:tailEnd/>
          </a:ln>
          <a:effectLst/>
        </p:spPr>
        <p:txBody>
          <a:bodyPr vert="horz" wrap="square" lIns="91650" tIns="45825" rIns="91650" bIns="45825" numCol="1" anchor="b" anchorCtr="0" compatLnSpc="1">
            <a:prstTxWarp prst="textNoShape">
              <a:avLst/>
            </a:prstTxWarp>
          </a:bodyPr>
          <a:lstStyle>
            <a:lvl1pPr defTabSz="915988">
              <a:defRPr sz="1200">
                <a:latin typeface="Times New Roman" charset="0"/>
              </a:defRPr>
            </a:lvl1pPr>
          </a:lstStyle>
          <a:p>
            <a:pPr>
              <a:defRPr/>
            </a:pPr>
            <a:endParaRPr lang="en-US"/>
          </a:p>
        </p:txBody>
      </p:sp>
      <p:sp>
        <p:nvSpPr>
          <p:cNvPr id="6151" name="Rectangle 7"/>
          <p:cNvSpPr>
            <a:spLocks noGrp="1" noChangeArrowheads="1"/>
          </p:cNvSpPr>
          <p:nvPr>
            <p:ph type="sldNum" sz="quarter" idx="5"/>
          </p:nvPr>
        </p:nvSpPr>
        <p:spPr bwMode="auto">
          <a:xfrm>
            <a:off x="3897313" y="8704263"/>
            <a:ext cx="2979737" cy="458787"/>
          </a:xfrm>
          <a:prstGeom prst="rect">
            <a:avLst/>
          </a:prstGeom>
          <a:noFill/>
          <a:ln w="9525">
            <a:noFill/>
            <a:miter lim="800000"/>
            <a:headEnd/>
            <a:tailEnd/>
          </a:ln>
          <a:effectLst/>
        </p:spPr>
        <p:txBody>
          <a:bodyPr vert="horz" wrap="square" lIns="91650" tIns="45825" rIns="91650" bIns="45825" numCol="1" anchor="b" anchorCtr="0" compatLnSpc="1">
            <a:prstTxWarp prst="textNoShape">
              <a:avLst/>
            </a:prstTxWarp>
          </a:bodyPr>
          <a:lstStyle>
            <a:lvl1pPr algn="r" defTabSz="915988">
              <a:defRPr sz="1200">
                <a:latin typeface="Times New Roman" charset="0"/>
              </a:defRPr>
            </a:lvl1pPr>
          </a:lstStyle>
          <a:p>
            <a:pPr>
              <a:defRPr/>
            </a:pPr>
            <a:fld id="{1E34483E-5B5B-BD45-A08D-10B8C52212D4}" type="slidenum">
              <a:rPr lang="en-US"/>
              <a:pPr>
                <a:defRPr/>
              </a:pPr>
              <a:t>‹#›</a:t>
            </a:fld>
            <a:endParaRPr lang="en-US"/>
          </a:p>
        </p:txBody>
      </p:sp>
    </p:spTree>
    <p:extLst>
      <p:ext uri="{BB962C8B-B14F-4D97-AF65-F5344CB8AC3E}">
        <p14:creationId xmlns:p14="http://schemas.microsoft.com/office/powerpoint/2010/main" val="250437021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pitchFamily="-1" charset="-128"/>
        <a:cs typeface="ＭＳ Ｐゴシック" pitchFamily="-1" charset="-128"/>
      </a:defRPr>
    </a:lvl1pPr>
    <a:lvl2pPr marL="457200"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defTabSz="917339">
              <a:defRPr sz="1600">
                <a:solidFill>
                  <a:schemeClr val="tx1"/>
                </a:solidFill>
                <a:latin typeface="Comic Sans MS" charset="0"/>
                <a:ea typeface="ＭＳ Ｐゴシック" charset="0"/>
                <a:cs typeface="ＭＳ Ｐゴシック" charset="0"/>
              </a:defRPr>
            </a:lvl1pPr>
            <a:lvl2pPr marL="38186252" indent="-37725984" defTabSz="917339">
              <a:defRPr sz="1600">
                <a:solidFill>
                  <a:schemeClr val="tx1"/>
                </a:solidFill>
                <a:latin typeface="Comic Sans MS" charset="0"/>
                <a:ea typeface="ＭＳ Ｐゴシック" charset="0"/>
              </a:defRPr>
            </a:lvl2pPr>
            <a:lvl3pPr>
              <a:defRPr sz="1600">
                <a:solidFill>
                  <a:schemeClr val="tx1"/>
                </a:solidFill>
                <a:latin typeface="Comic Sans MS" charset="0"/>
                <a:ea typeface="ＭＳ Ｐゴシック" charset="0"/>
              </a:defRPr>
            </a:lvl3pPr>
            <a:lvl4pPr>
              <a:defRPr sz="1600">
                <a:solidFill>
                  <a:schemeClr val="tx1"/>
                </a:solidFill>
                <a:latin typeface="Comic Sans MS" charset="0"/>
                <a:ea typeface="ＭＳ Ｐゴシック" charset="0"/>
              </a:defRPr>
            </a:lvl4pPr>
            <a:lvl5pPr>
              <a:defRPr sz="1600">
                <a:solidFill>
                  <a:schemeClr val="tx1"/>
                </a:solidFill>
                <a:latin typeface="Comic Sans MS" charset="0"/>
                <a:ea typeface="ＭＳ Ｐゴシック" charset="0"/>
              </a:defRPr>
            </a:lvl5pPr>
            <a:lvl6pPr marL="460268" eaLnBrk="0" fontAlgn="base" hangingPunct="0">
              <a:spcBef>
                <a:spcPct val="0"/>
              </a:spcBef>
              <a:spcAft>
                <a:spcPct val="0"/>
              </a:spcAft>
              <a:defRPr sz="1600">
                <a:solidFill>
                  <a:schemeClr val="tx1"/>
                </a:solidFill>
                <a:latin typeface="Comic Sans MS" charset="0"/>
                <a:ea typeface="ＭＳ Ｐゴシック" charset="0"/>
              </a:defRPr>
            </a:lvl6pPr>
            <a:lvl7pPr marL="920535" eaLnBrk="0" fontAlgn="base" hangingPunct="0">
              <a:spcBef>
                <a:spcPct val="0"/>
              </a:spcBef>
              <a:spcAft>
                <a:spcPct val="0"/>
              </a:spcAft>
              <a:defRPr sz="1600">
                <a:solidFill>
                  <a:schemeClr val="tx1"/>
                </a:solidFill>
                <a:latin typeface="Comic Sans MS" charset="0"/>
                <a:ea typeface="ＭＳ Ｐゴシック" charset="0"/>
              </a:defRPr>
            </a:lvl7pPr>
            <a:lvl8pPr marL="1380804" eaLnBrk="0" fontAlgn="base" hangingPunct="0">
              <a:spcBef>
                <a:spcPct val="0"/>
              </a:spcBef>
              <a:spcAft>
                <a:spcPct val="0"/>
              </a:spcAft>
              <a:defRPr sz="1600">
                <a:solidFill>
                  <a:schemeClr val="tx1"/>
                </a:solidFill>
                <a:latin typeface="Comic Sans MS" charset="0"/>
                <a:ea typeface="ＭＳ Ｐゴシック" charset="0"/>
              </a:defRPr>
            </a:lvl8pPr>
            <a:lvl9pPr marL="1841072" eaLnBrk="0" fontAlgn="base" hangingPunct="0">
              <a:spcBef>
                <a:spcPct val="0"/>
              </a:spcBef>
              <a:spcAft>
                <a:spcPct val="0"/>
              </a:spcAft>
              <a:defRPr sz="1600">
                <a:solidFill>
                  <a:schemeClr val="tx1"/>
                </a:solidFill>
                <a:latin typeface="Comic Sans MS" charset="0"/>
                <a:ea typeface="ＭＳ Ｐゴシック" charset="0"/>
              </a:defRPr>
            </a:lvl9pPr>
          </a:lstStyle>
          <a:p>
            <a:pPr>
              <a:defRPr/>
            </a:pPr>
            <a:fld id="{16B13A5F-468D-6C49-8C24-DAC84FBE6C72}" type="slidenum">
              <a:rPr lang="en-US" sz="1300">
                <a:latin typeface="Times New Roman" charset="0"/>
              </a:rPr>
              <a:pPr>
                <a:defRPr/>
              </a:pPr>
              <a:t>10</a:t>
            </a:fld>
            <a:endParaRPr lang="en-US" sz="1300" dirty="0">
              <a:latin typeface="Times New Roman" charset="0"/>
            </a:endParaRPr>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UTA_color_seal"/>
          <p:cNvPicPr>
            <a:picLocks noChangeAspect="1" noChangeArrowheads="1"/>
          </p:cNvPicPr>
          <p:nvPr/>
        </p:nvPicPr>
        <p:blipFill>
          <a:blip r:embed="rId2"/>
          <a:srcRect/>
          <a:stretch>
            <a:fillRect/>
          </a:stretch>
        </p:blipFill>
        <p:spPr bwMode="auto">
          <a:xfrm>
            <a:off x="3124200" y="6253163"/>
            <a:ext cx="457200" cy="452437"/>
          </a:xfrm>
          <a:prstGeom prst="rect">
            <a:avLst/>
          </a:prstGeom>
          <a:noFill/>
          <a:ln w="9525">
            <a:noFill/>
            <a:miter lim="800000"/>
            <a:headEnd/>
            <a:tailEnd/>
          </a:ln>
        </p:spPr>
      </p:pic>
      <p:sp>
        <p:nvSpPr>
          <p:cNvPr id="3074" name="Rectangle 2"/>
          <p:cNvSpPr>
            <a:spLocks noGrp="1" noChangeArrowheads="1"/>
          </p:cNvSpPr>
          <p:nvPr>
            <p:ph type="ctrTitle"/>
          </p:nvPr>
        </p:nvSpPr>
        <p:spPr>
          <a:xfrm>
            <a:off x="685800" y="1219200"/>
            <a:ext cx="7772400" cy="1143000"/>
          </a:xfrm>
        </p:spPr>
        <p:txBody>
          <a:bodyPr/>
          <a:lstStyle>
            <a:lvl1pPr>
              <a:defRPr/>
            </a:lvl1pPr>
          </a:lstStyle>
          <a:p>
            <a:r>
              <a:rPr lang="en-US"/>
              <a:t>Click to edit Master</a:t>
            </a:r>
          </a:p>
        </p:txBody>
      </p:sp>
      <p:sp>
        <p:nvSpPr>
          <p:cNvPr id="3075" name="Rectangle 3"/>
          <p:cNvSpPr>
            <a:spLocks noGrp="1" noChangeArrowheads="1"/>
          </p:cNvSpPr>
          <p:nvPr>
            <p:ph type="subTitle" idx="1"/>
          </p:nvPr>
        </p:nvSpPr>
        <p:spPr>
          <a:xfrm>
            <a:off x="1371600" y="2971800"/>
            <a:ext cx="6400800" cy="2590800"/>
          </a:xfrm>
        </p:spPr>
        <p:txBody>
          <a:bodyPr/>
          <a:lstStyle>
            <a:lvl1pPr marL="0" indent="0" algn="ctr">
              <a:defRPr/>
            </a:lvl1pPr>
          </a:lstStyle>
          <a:p>
            <a:r>
              <a:rPr lang="en-US"/>
              <a:t>Click to edit Master subtitle style</a:t>
            </a:r>
          </a:p>
        </p:txBody>
      </p:sp>
      <p:sp>
        <p:nvSpPr>
          <p:cNvPr id="5" name="Rectangle 4"/>
          <p:cNvSpPr>
            <a:spLocks noGrp="1" noChangeArrowheads="1"/>
          </p:cNvSpPr>
          <p:nvPr>
            <p:ph type="dt" sz="half" idx="10"/>
          </p:nvPr>
        </p:nvSpPr>
        <p:spPr/>
        <p:txBody>
          <a:bodyPr/>
          <a:lstStyle>
            <a:lvl1pPr>
              <a:defRPr/>
            </a:lvl1pPr>
          </a:lstStyle>
          <a:p>
            <a:pPr>
              <a:defRPr/>
            </a:pPr>
            <a:r>
              <a:rPr lang="en-US" smtClean="0"/>
              <a:t>Monday, Jan. 26, 2015</a:t>
            </a:r>
            <a:endParaRPr lang="en-US"/>
          </a:p>
        </p:txBody>
      </p:sp>
      <p:sp>
        <p:nvSpPr>
          <p:cNvPr id="6" name="Rectangle 5"/>
          <p:cNvSpPr>
            <a:spLocks noGrp="1" noChangeArrowheads="1"/>
          </p:cNvSpPr>
          <p:nvPr>
            <p:ph type="ftr" sz="quarter" idx="11"/>
          </p:nvPr>
        </p:nvSpPr>
        <p:spPr/>
        <p:txBody>
          <a:bodyPr/>
          <a:lstStyle>
            <a:lvl1pPr>
              <a:defRPr/>
            </a:lvl1pPr>
          </a:lstStyle>
          <a:p>
            <a:pPr>
              <a:defRPr/>
            </a:pPr>
            <a:r>
              <a:rPr lang="nl-NL" smtClean="0"/>
              <a:t>PHYS 3313-001, Spring 2015                      Dr. Jaehoon Yu</a:t>
            </a:r>
            <a:endParaRPr lang="en-US"/>
          </a:p>
        </p:txBody>
      </p:sp>
      <p:sp>
        <p:nvSpPr>
          <p:cNvPr id="7" name="Rectangle 6"/>
          <p:cNvSpPr>
            <a:spLocks noGrp="1" noChangeArrowheads="1"/>
          </p:cNvSpPr>
          <p:nvPr>
            <p:ph type="sldNum" sz="quarter" idx="12"/>
          </p:nvPr>
        </p:nvSpPr>
        <p:spPr/>
        <p:txBody>
          <a:bodyPr/>
          <a:lstStyle>
            <a:lvl1pPr>
              <a:defRPr/>
            </a:lvl1pPr>
          </a:lstStyle>
          <a:p>
            <a:pPr>
              <a:defRPr/>
            </a:pPr>
            <a:fld id="{3DD774B2-BEFC-0F4C-8EFB-A9A3D81A594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Monday, Jan. 26, 2015</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nl-NL" smtClean="0"/>
              <a:t>PHYS 3313-001, Spring 2015                      Dr. Jaehoon Yu</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28B57A-27A1-3D4C-A6D4-801C028D8806}"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Monday, Jan. 26, 2015</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nl-NL" smtClean="0"/>
              <a:t>PHYS 3313-001, Spring 2015                      Dr. Jaehoon Yu</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959B54-6614-314D-82E3-D63DF83F53D7}"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smtClean="0"/>
              <a:t>Monday, Jan. 26, 2015</a:t>
            </a: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nl-NL" smtClean="0"/>
              <a:t>PHYS 3313-001, Spring 2015                      Dr. Jaehoon Yu</a:t>
            </a: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33D2C0A-C00C-6D49-85C5-A00CF6C3B057}"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sz="2800">
                <a:latin typeface="Times New Roman" pitchFamily="18" charset="0"/>
                <a:cs typeface="Times New Roman" pitchFamily="18" charset="0"/>
              </a:defRPr>
            </a:lvl1pPr>
          </a:lstStyle>
          <a:p>
            <a:r>
              <a:rPr lang="ko-KR" altLang="en-US" smtClean="0"/>
              <a:t>마스터 제목 스타일 편집</a:t>
            </a:r>
            <a:endParaRPr lang="ko-KR" altLang="en-US"/>
          </a:p>
        </p:txBody>
      </p:sp>
      <p:sp>
        <p:nvSpPr>
          <p:cNvPr id="3" name="슬라이드 번호 개체 틀 5"/>
          <p:cNvSpPr>
            <a:spLocks noGrp="1"/>
          </p:cNvSpPr>
          <p:nvPr>
            <p:ph type="sldNum" sz="quarter" idx="10"/>
          </p:nvPr>
        </p:nvSpPr>
        <p:spPr>
          <a:xfrm>
            <a:off x="3724275" y="6421438"/>
            <a:ext cx="2133600" cy="365125"/>
          </a:xfrm>
        </p:spPr>
        <p:txBody>
          <a:bodyPr/>
          <a:lstStyle>
            <a:lvl1pPr algn="ctr">
              <a:defRPr>
                <a:latin typeface="Arial Black" charset="0"/>
                <a:ea typeface="굴림" charset="-127"/>
              </a:defRPr>
            </a:lvl1pPr>
          </a:lstStyle>
          <a:p>
            <a:pPr>
              <a:defRPr/>
            </a:pPr>
            <a:fld id="{97BC288D-CA42-1643-8DBB-B58E602D1257}" type="slidenum">
              <a:rPr lang="ko-KR" altLang="en-US"/>
              <a:pPr>
                <a:defRPr/>
              </a:pPr>
              <a:t>‹#›</a:t>
            </a:fld>
            <a:endParaRPr lang="ko-KR" altLang="en-US"/>
          </a:p>
        </p:txBody>
      </p:sp>
    </p:spTree>
    <p:extLst>
      <p:ext uri="{BB962C8B-B14F-4D97-AF65-F5344CB8AC3E}">
        <p14:creationId xmlns:p14="http://schemas.microsoft.com/office/powerpoint/2010/main" val="2158078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Monday, Jan. 26, 2015</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nl-NL" smtClean="0"/>
              <a:t>PHYS 3313-001, Spring 2015                      Dr. Jaehoon Yu</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3D45CD-16A2-224C-B70A-0D1B0489626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Monday, Jan. 26, 2015</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nl-NL" smtClean="0"/>
              <a:t>PHYS 3313-001, Spring 2015                      Dr. Jaehoon Yu</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3CED5A-781C-B54B-9DCC-46150F17B7DA}"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t>Monday, Jan. 26, 2015</a:t>
            </a: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nl-NL" smtClean="0"/>
              <a:t>PHYS 3313-001, Spring 2015                      Dr. Jaehoon Yu</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5000C52-892A-734C-9735-DFA415D8DA4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smtClean="0"/>
              <a:t>Monday, Jan. 26, 2015</a:t>
            </a: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nl-NL" smtClean="0"/>
              <a:t>PHYS 3313-001, Spring 2015                      Dr. Jaehoon Yu</a:t>
            </a: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8608EF3-45E5-0542-9CB7-247C5541AE2C}"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smtClean="0"/>
              <a:t>Monday, Jan. 26, 2015</a:t>
            </a: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nl-NL" smtClean="0"/>
              <a:t>PHYS 3313-001, Spring 2015                      Dr. Jaehoon Yu</a:t>
            </a: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92F9CF5-C078-EB47-929F-B0A3FA3F9506}"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smtClean="0"/>
              <a:t>Monday, Jan. 26, 2015</a:t>
            </a: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nl-NL" smtClean="0"/>
              <a:t>PHYS 3313-001, Spring 2015                      Dr. Jaehoon Yu</a:t>
            </a: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DCCF901-3B1D-5D4E-8AD7-5D66FB4A0B10}"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t>Monday, Jan. 26, 2015</a:t>
            </a: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nl-NL" smtClean="0"/>
              <a:t>PHYS 3313-001, Spring 2015                      Dr. Jaehoon Yu</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2B26439-A107-B54D-9685-245DFB0AD8DB}"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t>Monday, Jan. 26, 2015</a:t>
            </a: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nl-NL" smtClean="0"/>
              <a:t>PHYS 3313-001, Spring 2015                      Dr. Jaehoon Yu</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42880F3-5039-AD40-B51A-C61F35823AB5}"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0066"/>
                </a:solidFill>
                <a:latin typeface="+mn-lt"/>
              </a:defRPr>
            </a:lvl1pPr>
          </a:lstStyle>
          <a:p>
            <a:pPr>
              <a:defRPr/>
            </a:pPr>
            <a:r>
              <a:rPr lang="en-US" smtClean="0"/>
              <a:t>Monday, Jan. 26, 2015</a:t>
            </a: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3300"/>
                </a:solidFill>
                <a:latin typeface="+mn-lt"/>
              </a:defRPr>
            </a:lvl1pPr>
          </a:lstStyle>
          <a:p>
            <a:pPr>
              <a:defRPr/>
            </a:pPr>
            <a:r>
              <a:rPr lang="nl-NL" smtClean="0"/>
              <a:t>PHYS 3313-001, Spring 2015                      Dr. Jaehoon Yu</a:t>
            </a: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solidFill>
                  <a:srgbClr val="A50021"/>
                </a:solidFill>
                <a:latin typeface="Arial Narrow" charset="0"/>
              </a:defRPr>
            </a:lvl1pPr>
          </a:lstStyle>
          <a:p>
            <a:pPr>
              <a:defRPr/>
            </a:pPr>
            <a:fld id="{940792B5-4286-5042-9E96-9D0E8EB76CF0}" type="slidenum">
              <a:rPr lang="en-US"/>
              <a:pPr>
                <a:defRPr/>
              </a:pPr>
              <a:t>‹#›</a:t>
            </a:fld>
            <a:endParaRPr lang="en-US"/>
          </a:p>
        </p:txBody>
      </p:sp>
      <p:pic>
        <p:nvPicPr>
          <p:cNvPr id="1031" name="Picture 7" descr="UTA_color_seal"/>
          <p:cNvPicPr>
            <a:picLocks noChangeAspect="1" noChangeArrowheads="1"/>
          </p:cNvPicPr>
          <p:nvPr/>
        </p:nvPicPr>
        <p:blipFill>
          <a:blip r:embed="rId15"/>
          <a:srcRect/>
          <a:stretch>
            <a:fillRect/>
          </a:stretch>
        </p:blipFill>
        <p:spPr bwMode="auto">
          <a:xfrm>
            <a:off x="3124200" y="6253163"/>
            <a:ext cx="457200" cy="45243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19"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20" r:id="rId13"/>
  </p:sldLayoutIdLst>
  <p:timing>
    <p:tnLst>
      <p:par>
        <p:cTn xmlns:p14="http://schemas.microsoft.com/office/powerpoint/2010/main" id="1" dur="indefinite" restart="never" nodeType="tmRoot"/>
      </p:par>
    </p:tnLst>
  </p:timing>
  <p:hf hdr="0"/>
  <p:txStyles>
    <p:titleStyle>
      <a:lvl1pPr algn="ctr" rtl="0" eaLnBrk="0" fontAlgn="base" hangingPunct="0">
        <a:spcBef>
          <a:spcPct val="0"/>
        </a:spcBef>
        <a:spcAft>
          <a:spcPct val="0"/>
        </a:spcAft>
        <a:defRPr sz="4400">
          <a:solidFill>
            <a:srgbClr val="A50021"/>
          </a:solidFill>
          <a:latin typeface="+mj-lt"/>
          <a:ea typeface="ＭＳ Ｐゴシック" pitchFamily="-1" charset="-128"/>
          <a:cs typeface="ＭＳ Ｐゴシック" pitchFamily="-1" charset="-128"/>
        </a:defRPr>
      </a:lvl1pPr>
      <a:lvl2pPr algn="ctr" rtl="0" eaLnBrk="0" fontAlgn="base" hangingPunct="0">
        <a:spcBef>
          <a:spcPct val="0"/>
        </a:spcBef>
        <a:spcAft>
          <a:spcPct val="0"/>
        </a:spcAft>
        <a:defRPr sz="4400">
          <a:solidFill>
            <a:srgbClr val="A50021"/>
          </a:solidFill>
          <a:latin typeface="Arial Narrow" pitchFamily="34" charset="0"/>
          <a:ea typeface="ＭＳ Ｐゴシック" pitchFamily="-1" charset="-128"/>
          <a:cs typeface="ＭＳ Ｐゴシック" pitchFamily="-1" charset="-128"/>
        </a:defRPr>
      </a:lvl2pPr>
      <a:lvl3pPr algn="ctr" rtl="0" eaLnBrk="0" fontAlgn="base" hangingPunct="0">
        <a:spcBef>
          <a:spcPct val="0"/>
        </a:spcBef>
        <a:spcAft>
          <a:spcPct val="0"/>
        </a:spcAft>
        <a:defRPr sz="4400">
          <a:solidFill>
            <a:srgbClr val="A50021"/>
          </a:solidFill>
          <a:latin typeface="Arial Narrow" pitchFamily="34" charset="0"/>
          <a:ea typeface="ＭＳ Ｐゴシック" pitchFamily="-1" charset="-128"/>
          <a:cs typeface="ＭＳ Ｐゴシック" pitchFamily="-1" charset="-128"/>
        </a:defRPr>
      </a:lvl3pPr>
      <a:lvl4pPr algn="ctr" rtl="0" eaLnBrk="0" fontAlgn="base" hangingPunct="0">
        <a:spcBef>
          <a:spcPct val="0"/>
        </a:spcBef>
        <a:spcAft>
          <a:spcPct val="0"/>
        </a:spcAft>
        <a:defRPr sz="4400">
          <a:solidFill>
            <a:srgbClr val="A50021"/>
          </a:solidFill>
          <a:latin typeface="Arial Narrow" pitchFamily="34" charset="0"/>
          <a:ea typeface="ＭＳ Ｐゴシック" pitchFamily="-1" charset="-128"/>
          <a:cs typeface="ＭＳ Ｐゴシック" pitchFamily="-1" charset="-128"/>
        </a:defRPr>
      </a:lvl4pPr>
      <a:lvl5pPr algn="ctr" rtl="0" eaLnBrk="0" fontAlgn="base" hangingPunct="0">
        <a:spcBef>
          <a:spcPct val="0"/>
        </a:spcBef>
        <a:spcAft>
          <a:spcPct val="0"/>
        </a:spcAft>
        <a:defRPr sz="4400">
          <a:solidFill>
            <a:srgbClr val="A50021"/>
          </a:solidFill>
          <a:latin typeface="Arial Narrow" pitchFamily="34" charset="0"/>
          <a:ea typeface="ＭＳ Ｐゴシック" pitchFamily="-1" charset="-128"/>
          <a:cs typeface="ＭＳ Ｐゴシック" pitchFamily="-1" charset="-128"/>
        </a:defRPr>
      </a:lvl5pPr>
      <a:lvl6pPr marL="457200" algn="ctr" rtl="0" fontAlgn="base">
        <a:spcBef>
          <a:spcPct val="0"/>
        </a:spcBef>
        <a:spcAft>
          <a:spcPct val="0"/>
        </a:spcAft>
        <a:defRPr sz="4400">
          <a:solidFill>
            <a:srgbClr val="A50021"/>
          </a:solidFill>
          <a:latin typeface="Arial Narrow" pitchFamily="34" charset="0"/>
        </a:defRPr>
      </a:lvl6pPr>
      <a:lvl7pPr marL="914400" algn="ctr" rtl="0" fontAlgn="base">
        <a:spcBef>
          <a:spcPct val="0"/>
        </a:spcBef>
        <a:spcAft>
          <a:spcPct val="0"/>
        </a:spcAft>
        <a:defRPr sz="4400">
          <a:solidFill>
            <a:srgbClr val="A50021"/>
          </a:solidFill>
          <a:latin typeface="Arial Narrow" pitchFamily="34" charset="0"/>
        </a:defRPr>
      </a:lvl7pPr>
      <a:lvl8pPr marL="1371600" algn="ctr" rtl="0" fontAlgn="base">
        <a:spcBef>
          <a:spcPct val="0"/>
        </a:spcBef>
        <a:spcAft>
          <a:spcPct val="0"/>
        </a:spcAft>
        <a:defRPr sz="4400">
          <a:solidFill>
            <a:srgbClr val="A50021"/>
          </a:solidFill>
          <a:latin typeface="Arial Narrow" pitchFamily="34" charset="0"/>
        </a:defRPr>
      </a:lvl8pPr>
      <a:lvl9pPr marL="1828800" algn="ctr" rtl="0" fontAlgn="base">
        <a:spcBef>
          <a:spcPct val="0"/>
        </a:spcBef>
        <a:spcAft>
          <a:spcPct val="0"/>
        </a:spcAft>
        <a:defRPr sz="4400">
          <a:solidFill>
            <a:srgbClr val="A50021"/>
          </a:solidFill>
          <a:latin typeface="Arial Narrow" pitchFamily="34" charset="0"/>
        </a:defRPr>
      </a:lvl9pPr>
    </p:titleStyle>
    <p:bodyStyle>
      <a:lvl1pPr marL="342900" indent="-342900" algn="l" rtl="0" eaLnBrk="0" fontAlgn="base" hangingPunct="0">
        <a:spcBef>
          <a:spcPct val="20000"/>
        </a:spcBef>
        <a:spcAft>
          <a:spcPct val="0"/>
        </a:spcAft>
        <a:buChar char="•"/>
        <a:defRPr sz="3200">
          <a:solidFill>
            <a:schemeClr val="accent2"/>
          </a:solidFill>
          <a:latin typeface="+mn-lt"/>
          <a:ea typeface="ＭＳ Ｐゴシック" pitchFamily="-1" charset="-128"/>
          <a:cs typeface="ＭＳ Ｐゴシック" pitchFamily="-1" charset="-128"/>
        </a:defRPr>
      </a:lvl1pPr>
      <a:lvl2pPr marL="742950" indent="-285750" algn="l" rtl="0" eaLnBrk="0" fontAlgn="base" hangingPunct="0">
        <a:spcBef>
          <a:spcPct val="20000"/>
        </a:spcBef>
        <a:spcAft>
          <a:spcPct val="0"/>
        </a:spcAft>
        <a:buChar char="–"/>
        <a:defRPr sz="2800">
          <a:solidFill>
            <a:srgbClr val="660066"/>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003300"/>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CC00CC"/>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FF0066"/>
          </a:solidFill>
          <a:latin typeface="+mn-lt"/>
          <a:ea typeface="ＭＳ Ｐゴシック" charset="-128"/>
        </a:defRPr>
      </a:lvl5pPr>
      <a:lvl6pPr marL="2514600" indent="-228600" algn="l" rtl="0" fontAlgn="base">
        <a:spcBef>
          <a:spcPct val="20000"/>
        </a:spcBef>
        <a:spcAft>
          <a:spcPct val="0"/>
        </a:spcAft>
        <a:buChar char="»"/>
        <a:defRPr sz="2000">
          <a:solidFill>
            <a:srgbClr val="FF0066"/>
          </a:solidFill>
          <a:latin typeface="+mn-lt"/>
        </a:defRPr>
      </a:lvl6pPr>
      <a:lvl7pPr marL="2971800" indent="-228600" algn="l" rtl="0" fontAlgn="base">
        <a:spcBef>
          <a:spcPct val="20000"/>
        </a:spcBef>
        <a:spcAft>
          <a:spcPct val="0"/>
        </a:spcAft>
        <a:buChar char="»"/>
        <a:defRPr sz="2000">
          <a:solidFill>
            <a:srgbClr val="FF0066"/>
          </a:solidFill>
          <a:latin typeface="+mn-lt"/>
        </a:defRPr>
      </a:lvl7pPr>
      <a:lvl8pPr marL="3429000" indent="-228600" algn="l" rtl="0" fontAlgn="base">
        <a:spcBef>
          <a:spcPct val="20000"/>
        </a:spcBef>
        <a:spcAft>
          <a:spcPct val="0"/>
        </a:spcAft>
        <a:buChar char="»"/>
        <a:defRPr sz="2000">
          <a:solidFill>
            <a:srgbClr val="FF0066"/>
          </a:solidFill>
          <a:latin typeface="+mn-lt"/>
        </a:defRPr>
      </a:lvl8pPr>
      <a:lvl9pPr marL="3886200" indent="-228600" algn="l" rtl="0" fontAlgn="base">
        <a:spcBef>
          <a:spcPct val="20000"/>
        </a:spcBef>
        <a:spcAft>
          <a:spcPct val="0"/>
        </a:spcAft>
        <a:buChar char="»"/>
        <a:defRPr sz="2000">
          <a:solidFill>
            <a:srgbClr val="FF00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jpeg"/><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8"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1" Type="http://schemas.openxmlformats.org/officeDocument/2006/relationships/image" Target="../media/image45.png"/><Relationship Id="rId12" Type="http://schemas.openxmlformats.org/officeDocument/2006/relationships/image" Target="../media/image46.jpeg"/><Relationship Id="rId13" Type="http://schemas.openxmlformats.org/officeDocument/2006/relationships/image" Target="../media/image47.jpeg"/><Relationship Id="rId1" Type="http://schemas.openxmlformats.org/officeDocument/2006/relationships/tags" Target="../tags/tag1.xml"/><Relationship Id="rId2" Type="http://schemas.openxmlformats.org/officeDocument/2006/relationships/slideLayout" Target="../slideLayouts/slideLayout7.xml"/><Relationship Id="rId3" Type="http://schemas.openxmlformats.org/officeDocument/2006/relationships/image" Target="../media/image37.jpeg"/><Relationship Id="rId4" Type="http://schemas.openxmlformats.org/officeDocument/2006/relationships/image" Target="../media/image38.jpeg"/><Relationship Id="rId5" Type="http://schemas.openxmlformats.org/officeDocument/2006/relationships/image" Target="../media/image39.jpeg"/><Relationship Id="rId6" Type="http://schemas.openxmlformats.org/officeDocument/2006/relationships/image" Target="../media/image40.jpeg"/><Relationship Id="rId7" Type="http://schemas.openxmlformats.org/officeDocument/2006/relationships/image" Target="../media/image41.png"/><Relationship Id="rId8" Type="http://schemas.openxmlformats.org/officeDocument/2006/relationships/image" Target="../media/image42.png"/><Relationship Id="rId9" Type="http://schemas.openxmlformats.org/officeDocument/2006/relationships/image" Target="../media/image43.png"/><Relationship Id="rId10" Type="http://schemas.openxmlformats.org/officeDocument/2006/relationships/image" Target="../media/image4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jpeg"/><Relationship Id="rId1" Type="http://schemas.openxmlformats.org/officeDocument/2006/relationships/slideLayout" Target="../slideLayouts/slideLayout4.xml"/><Relationship Id="rId2" Type="http://schemas.openxmlformats.org/officeDocument/2006/relationships/image" Target="../media/image4.gif"/></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wmf"/><Relationship Id="rId1" Type="http://schemas.openxmlformats.org/officeDocument/2006/relationships/slideLayout" Target="../slideLayouts/slideLayout4.xml"/><Relationship Id="rId2"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Rectangle 4"/>
          <p:cNvSpPr>
            <a:spLocks noGrp="1" noChangeArrowheads="1"/>
          </p:cNvSpPr>
          <p:nvPr>
            <p:ph type="dt" sz="quarter" idx="10"/>
          </p:nvPr>
        </p:nvSpPr>
        <p:spPr/>
        <p:txBody>
          <a:bodyPr/>
          <a:lstStyle/>
          <a:p>
            <a:pPr>
              <a:defRPr/>
            </a:pPr>
            <a:r>
              <a:rPr lang="en-US" smtClean="0"/>
              <a:t>Monday, Jan. 26, 2015</a:t>
            </a:r>
            <a:endParaRPr lang="en-US"/>
          </a:p>
        </p:txBody>
      </p:sp>
      <p:sp>
        <p:nvSpPr>
          <p:cNvPr id="7" name="Rectangle 5"/>
          <p:cNvSpPr>
            <a:spLocks noGrp="1" noChangeArrowheads="1"/>
          </p:cNvSpPr>
          <p:nvPr>
            <p:ph type="ftr" sz="quarter" idx="11"/>
          </p:nvPr>
        </p:nvSpPr>
        <p:spPr/>
        <p:txBody>
          <a:bodyPr/>
          <a:lstStyle/>
          <a:p>
            <a:pPr>
              <a:defRPr/>
            </a:pPr>
            <a:r>
              <a:rPr lang="nl-NL" smtClean="0"/>
              <a:t>PHYS 3313-001, Spring 2015                      Dr. Jaehoon Yu</a:t>
            </a:r>
            <a:endParaRPr lang="en-US"/>
          </a:p>
        </p:txBody>
      </p:sp>
      <p:sp>
        <p:nvSpPr>
          <p:cNvPr id="18436" name="Rectangle 6"/>
          <p:cNvSpPr>
            <a:spLocks noGrp="1" noChangeArrowheads="1"/>
          </p:cNvSpPr>
          <p:nvPr>
            <p:ph type="sldNum" sz="quarter" idx="12"/>
          </p:nvPr>
        </p:nvSpPr>
        <p:spPr>
          <a:noFill/>
        </p:spPr>
        <p:txBody>
          <a:bodyPr/>
          <a:lstStyle/>
          <a:p>
            <a:fld id="{395A3770-54C9-3149-A664-D038CC3CB949}" type="slidenum">
              <a:rPr lang="en-US">
                <a:latin typeface="Arial Narrow" pitchFamily="-84" charset="0"/>
              </a:rPr>
              <a:pPr/>
              <a:t>1</a:t>
            </a:fld>
            <a:endParaRPr lang="en-US">
              <a:latin typeface="Arial Narrow" pitchFamily="-84" charset="0"/>
            </a:endParaRPr>
          </a:p>
        </p:txBody>
      </p:sp>
      <p:sp>
        <p:nvSpPr>
          <p:cNvPr id="18437" name="Rectangle 2"/>
          <p:cNvSpPr>
            <a:spLocks noGrp="1" noChangeArrowheads="1"/>
          </p:cNvSpPr>
          <p:nvPr>
            <p:ph type="ctrTitle"/>
          </p:nvPr>
        </p:nvSpPr>
        <p:spPr>
          <a:xfrm>
            <a:off x="685800" y="449263"/>
            <a:ext cx="7772400" cy="838200"/>
          </a:xfrm>
        </p:spPr>
        <p:txBody>
          <a:bodyPr/>
          <a:lstStyle/>
          <a:p>
            <a:pPr eaLnBrk="1" hangingPunct="1"/>
            <a:r>
              <a:rPr lang="en-US" dirty="0">
                <a:ea typeface="ＭＳ Ｐゴシック" pitchFamily="-84" charset="-128"/>
                <a:cs typeface="ＭＳ Ｐゴシック" pitchFamily="-84" charset="-128"/>
              </a:rPr>
              <a:t>PHYS</a:t>
            </a:r>
            <a:r>
              <a:rPr lang="en-US" dirty="0" smtClean="0">
                <a:ea typeface="ＭＳ Ｐゴシック" pitchFamily="-84" charset="-128"/>
                <a:cs typeface="ＭＳ Ｐゴシック" pitchFamily="-84" charset="-128"/>
              </a:rPr>
              <a:t> 3313 </a:t>
            </a:r>
            <a:r>
              <a:rPr lang="en-US" dirty="0">
                <a:ea typeface="ＭＳ Ｐゴシック" pitchFamily="-84" charset="-128"/>
                <a:cs typeface="ＭＳ Ｐゴシック" pitchFamily="-84" charset="-128"/>
              </a:rPr>
              <a:t>– Section 001</a:t>
            </a:r>
            <a:br>
              <a:rPr lang="en-US" dirty="0">
                <a:ea typeface="ＭＳ Ｐゴシック" pitchFamily="-84" charset="-128"/>
                <a:cs typeface="ＭＳ Ｐゴシック" pitchFamily="-84" charset="-128"/>
              </a:rPr>
            </a:br>
            <a:r>
              <a:rPr lang="en-US" dirty="0">
                <a:ea typeface="ＭＳ Ｐゴシック" pitchFamily="-84" charset="-128"/>
                <a:cs typeface="ＭＳ Ｐゴシック" pitchFamily="-84" charset="-128"/>
              </a:rPr>
              <a:t>Lecture </a:t>
            </a:r>
            <a:r>
              <a:rPr lang="en-US" dirty="0" smtClean="0">
                <a:ea typeface="ＭＳ Ｐゴシック" pitchFamily="-84" charset="-128"/>
                <a:cs typeface="ＭＳ Ｐゴシック" pitchFamily="-84" charset="-128"/>
              </a:rPr>
              <a:t>#2</a:t>
            </a:r>
            <a:endParaRPr lang="en-US" dirty="0">
              <a:ea typeface="ＭＳ Ｐゴシック" pitchFamily="-84" charset="-128"/>
              <a:cs typeface="ＭＳ Ｐゴシック" pitchFamily="-84" charset="-128"/>
            </a:endParaRPr>
          </a:p>
        </p:txBody>
      </p:sp>
      <p:sp>
        <p:nvSpPr>
          <p:cNvPr id="18438" name="Text Box 4"/>
          <p:cNvSpPr txBox="1">
            <a:spLocks noChangeArrowheads="1"/>
          </p:cNvSpPr>
          <p:nvPr/>
        </p:nvSpPr>
        <p:spPr bwMode="auto">
          <a:xfrm>
            <a:off x="3020492" y="1683603"/>
            <a:ext cx="2795040" cy="830997"/>
          </a:xfrm>
          <a:prstGeom prst="rect">
            <a:avLst/>
          </a:prstGeom>
          <a:noFill/>
          <a:ln w="9525">
            <a:noFill/>
            <a:miter lim="800000"/>
            <a:headEnd/>
            <a:tailEnd/>
          </a:ln>
        </p:spPr>
        <p:txBody>
          <a:bodyPr wrap="none">
            <a:prstTxWarp prst="textNoShape">
              <a:avLst/>
            </a:prstTxWarp>
            <a:spAutoFit/>
          </a:bodyPr>
          <a:lstStyle/>
          <a:p>
            <a:pPr algn="ctr"/>
            <a:r>
              <a:rPr lang="en-US" dirty="0" smtClean="0">
                <a:solidFill>
                  <a:schemeClr val="accent2"/>
                </a:solidFill>
                <a:latin typeface="Monotype Corsiva" pitchFamily="-84" charset="0"/>
              </a:rPr>
              <a:t>Mon</a:t>
            </a:r>
            <a:r>
              <a:rPr lang="en-US" dirty="0" smtClean="0">
                <a:solidFill>
                  <a:schemeClr val="accent2"/>
                </a:solidFill>
                <a:latin typeface="Monotype Corsiva" pitchFamily="-84" charset="0"/>
              </a:rPr>
              <a:t>day</a:t>
            </a:r>
            <a:r>
              <a:rPr lang="en-US" dirty="0">
                <a:solidFill>
                  <a:schemeClr val="accent2"/>
                </a:solidFill>
                <a:latin typeface="Monotype Corsiva" pitchFamily="-84" charset="0"/>
              </a:rPr>
              <a:t>,</a:t>
            </a:r>
            <a:r>
              <a:rPr lang="en-US" dirty="0" smtClean="0">
                <a:solidFill>
                  <a:schemeClr val="accent2"/>
                </a:solidFill>
                <a:latin typeface="Monotype Corsiva" pitchFamily="-84" charset="0"/>
              </a:rPr>
              <a:t> Jan. </a:t>
            </a:r>
            <a:r>
              <a:rPr lang="en-US" dirty="0" smtClean="0">
                <a:solidFill>
                  <a:schemeClr val="accent2"/>
                </a:solidFill>
                <a:latin typeface="Monotype Corsiva" pitchFamily="-84" charset="0"/>
              </a:rPr>
              <a:t>26, </a:t>
            </a:r>
            <a:r>
              <a:rPr lang="en-US" dirty="0" smtClean="0">
                <a:solidFill>
                  <a:schemeClr val="accent2"/>
                </a:solidFill>
                <a:latin typeface="Monotype Corsiva" pitchFamily="-84" charset="0"/>
              </a:rPr>
              <a:t>2015</a:t>
            </a:r>
            <a:endParaRPr lang="en-US" dirty="0">
              <a:solidFill>
                <a:schemeClr val="accent2"/>
              </a:solidFill>
              <a:latin typeface="Monotype Corsiva" pitchFamily="-84" charset="0"/>
            </a:endParaRPr>
          </a:p>
          <a:p>
            <a:pPr algn="ctr"/>
            <a:r>
              <a:rPr lang="en-US" dirty="0">
                <a:solidFill>
                  <a:schemeClr val="accent2"/>
                </a:solidFill>
                <a:latin typeface="Monotype Corsiva" pitchFamily="-84" charset="0"/>
              </a:rPr>
              <a:t>Dr. </a:t>
            </a:r>
            <a:r>
              <a:rPr lang="en-US" b="1" dirty="0">
                <a:solidFill>
                  <a:srgbClr val="FF0066"/>
                </a:solidFill>
                <a:latin typeface="Monotype Corsiva" pitchFamily="-84" charset="0"/>
              </a:rPr>
              <a:t>Jae</a:t>
            </a:r>
            <a:r>
              <a:rPr lang="en-US" dirty="0">
                <a:solidFill>
                  <a:schemeClr val="accent2"/>
                </a:solidFill>
                <a:latin typeface="Monotype Corsiva" pitchFamily="-84" charset="0"/>
              </a:rPr>
              <a:t>hoon </a:t>
            </a:r>
            <a:r>
              <a:rPr lang="en-US" b="1" dirty="0">
                <a:solidFill>
                  <a:srgbClr val="FF0066"/>
                </a:solidFill>
                <a:latin typeface="Monotype Corsiva" pitchFamily="-84" charset="0"/>
              </a:rPr>
              <a:t>Yu</a:t>
            </a:r>
          </a:p>
        </p:txBody>
      </p:sp>
      <p:sp>
        <p:nvSpPr>
          <p:cNvPr id="8" name="Rectangle 3"/>
          <p:cNvSpPr txBox="1">
            <a:spLocks noChangeArrowheads="1"/>
          </p:cNvSpPr>
          <p:nvPr/>
        </p:nvSpPr>
        <p:spPr bwMode="auto">
          <a:xfrm>
            <a:off x="1524000" y="2667000"/>
            <a:ext cx="6553200" cy="426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har char="•"/>
              <a:defRPr sz="3200">
                <a:solidFill>
                  <a:schemeClr val="accent2"/>
                </a:solidFill>
                <a:latin typeface="+mn-lt"/>
                <a:ea typeface="ＭＳ Ｐゴシック" pitchFamily="-1" charset="-128"/>
                <a:cs typeface="ＭＳ Ｐゴシック" pitchFamily="-1" charset="-128"/>
              </a:defRPr>
            </a:lvl1pPr>
            <a:lvl2pPr marL="742950" indent="-285750" algn="l" rtl="0" eaLnBrk="0" fontAlgn="base" hangingPunct="0">
              <a:spcBef>
                <a:spcPct val="20000"/>
              </a:spcBef>
              <a:spcAft>
                <a:spcPct val="0"/>
              </a:spcAft>
              <a:buChar char="–"/>
              <a:defRPr sz="2800">
                <a:solidFill>
                  <a:srgbClr val="660066"/>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003300"/>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CC00CC"/>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FF0066"/>
                </a:solidFill>
                <a:latin typeface="+mn-lt"/>
                <a:ea typeface="ＭＳ Ｐゴシック" charset="-128"/>
              </a:defRPr>
            </a:lvl5pPr>
            <a:lvl6pPr marL="2514600" indent="-228600" algn="l" rtl="0" fontAlgn="base">
              <a:spcBef>
                <a:spcPct val="20000"/>
              </a:spcBef>
              <a:spcAft>
                <a:spcPct val="0"/>
              </a:spcAft>
              <a:buChar char="»"/>
              <a:defRPr sz="2000">
                <a:solidFill>
                  <a:srgbClr val="FF0066"/>
                </a:solidFill>
                <a:latin typeface="+mn-lt"/>
              </a:defRPr>
            </a:lvl6pPr>
            <a:lvl7pPr marL="2971800" indent="-228600" algn="l" rtl="0" fontAlgn="base">
              <a:spcBef>
                <a:spcPct val="20000"/>
              </a:spcBef>
              <a:spcAft>
                <a:spcPct val="0"/>
              </a:spcAft>
              <a:buChar char="»"/>
              <a:defRPr sz="2000">
                <a:solidFill>
                  <a:srgbClr val="FF0066"/>
                </a:solidFill>
                <a:latin typeface="+mn-lt"/>
              </a:defRPr>
            </a:lvl7pPr>
            <a:lvl8pPr marL="3429000" indent="-228600" algn="l" rtl="0" fontAlgn="base">
              <a:spcBef>
                <a:spcPct val="20000"/>
              </a:spcBef>
              <a:spcAft>
                <a:spcPct val="0"/>
              </a:spcAft>
              <a:buChar char="»"/>
              <a:defRPr sz="2000">
                <a:solidFill>
                  <a:srgbClr val="FF0066"/>
                </a:solidFill>
                <a:latin typeface="+mn-lt"/>
              </a:defRPr>
            </a:lvl8pPr>
            <a:lvl9pPr marL="3886200" indent="-228600" algn="l" rtl="0" fontAlgn="base">
              <a:spcBef>
                <a:spcPct val="20000"/>
              </a:spcBef>
              <a:spcAft>
                <a:spcPct val="0"/>
              </a:spcAft>
              <a:buChar char="»"/>
              <a:defRPr sz="2000">
                <a:solidFill>
                  <a:srgbClr val="FF0066"/>
                </a:solidFill>
                <a:latin typeface="+mn-lt"/>
              </a:defRPr>
            </a:lvl9pPr>
          </a:lstStyle>
          <a:p>
            <a:pPr marL="609600" indent="-609600" algn="l"/>
            <a:r>
              <a:rPr lang="en-US" sz="2400" dirty="0" smtClean="0">
                <a:latin typeface="Arial Narrow" pitchFamily="-84" charset="0"/>
              </a:rPr>
              <a:t>Higgs and Dark Matter</a:t>
            </a:r>
          </a:p>
          <a:p>
            <a:pPr marL="609600" indent="-609600" algn="l"/>
            <a:r>
              <a:rPr lang="en-US" sz="2400" dirty="0" smtClean="0">
                <a:latin typeface="Arial Narrow" pitchFamily="-84" charset="0"/>
              </a:rPr>
              <a:t>What do you expect to learn in this course?</a:t>
            </a:r>
          </a:p>
          <a:p>
            <a:pPr marL="609600" indent="-609600" algn="l"/>
            <a:r>
              <a:rPr lang="en-US" sz="2400" dirty="0" smtClean="0">
                <a:latin typeface="Arial Narrow" pitchFamily="-84" charset="0"/>
              </a:rPr>
              <a:t>Classical Physics</a:t>
            </a:r>
          </a:p>
          <a:p>
            <a:pPr marL="609600" indent="-609600" algn="l"/>
            <a:r>
              <a:rPr lang="en-US" sz="2400" dirty="0" smtClean="0">
                <a:latin typeface="Arial Narrow" pitchFamily="-84" charset="0"/>
              </a:rPr>
              <a:t>Concept of Waves and Particles</a:t>
            </a:r>
          </a:p>
          <a:p>
            <a:pPr marL="609600" indent="-609600" algn="l"/>
            <a:r>
              <a:rPr lang="en-US" sz="2400" dirty="0" smtClean="0">
                <a:latin typeface="Arial Narrow" pitchFamily="-84" charset="0"/>
              </a:rPr>
              <a:t>Conservation Laws and Fundamental Forces</a:t>
            </a:r>
          </a:p>
          <a:p>
            <a:pPr marL="609600" indent="-609600" algn="l"/>
            <a:r>
              <a:rPr lang="en-US" sz="2400" dirty="0" smtClean="0">
                <a:latin typeface="Arial Narrow" pitchFamily="-84" charset="0"/>
              </a:rPr>
              <a:t>Atomic Theory of Matter</a:t>
            </a:r>
          </a:p>
          <a:p>
            <a:pPr marL="609600" indent="-609600" algn="l"/>
            <a:r>
              <a:rPr lang="en-US" sz="2400" dirty="0" smtClean="0">
                <a:latin typeface="Arial Narrow" pitchFamily="-84" charset="0"/>
              </a:rPr>
              <a:t>Unsolved Questions of 1895 and the New Horizon</a:t>
            </a:r>
            <a:endParaRPr lang="en-US" sz="2400" dirty="0">
              <a:latin typeface="Arial Narrow" pitchFamily="-84" charset="0"/>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324544" y="-334416"/>
            <a:ext cx="9649072" cy="7344816"/>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outerShdw blurRad="38100" dist="38100" dir="2700000" algn="tl">
                  <a:srgbClr val="000000">
                    <a:alpha val="43137"/>
                  </a:srgbClr>
                </a:outerShdw>
              </a:effectLst>
              <a:latin typeface="Calibri" pitchFamily="34" charset="0"/>
              <a:cs typeface="Calibri" pitchFamily="34" charset="0"/>
            </a:endParaRPr>
          </a:p>
        </p:txBody>
      </p:sp>
      <p:pic>
        <p:nvPicPr>
          <p:cNvPr id="3" name="Picture 2" descr="Untitled.png"/>
          <p:cNvPicPr preferRelativeResize="0">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88170"/>
            <a:ext cx="9144000" cy="6049268"/>
          </a:xfrm>
          <a:prstGeom prst="rect">
            <a:avLst/>
          </a:prstGeom>
          <a:ln>
            <a:solidFill>
              <a:schemeClr val="tx1"/>
            </a:solidFill>
          </a:ln>
        </p:spPr>
      </p:pic>
      <p:sp>
        <p:nvSpPr>
          <p:cNvPr id="14" name="TextBox 5"/>
          <p:cNvSpPr txBox="1">
            <a:spLocks noChangeArrowheads="1"/>
          </p:cNvSpPr>
          <p:nvPr/>
        </p:nvSpPr>
        <p:spPr bwMode="auto">
          <a:xfrm>
            <a:off x="2133600" y="1066800"/>
            <a:ext cx="5352722" cy="400110"/>
          </a:xfrm>
          <a:prstGeom prst="rect">
            <a:avLst/>
          </a:prstGeom>
          <a:solidFill>
            <a:srgbClr val="FFFF00"/>
          </a:solidFill>
          <a:ln w="9525">
            <a:solidFill>
              <a:srgbClr val="000000"/>
            </a:solidFill>
            <a:miter lim="800000"/>
            <a:headEnd/>
            <a:tailEnd/>
          </a:ln>
        </p:spPr>
        <p:txBody>
          <a:bodyPr wrap="none">
            <a:spAutoFit/>
          </a:bodyPr>
          <a:lstStyle>
            <a:lvl1pPr>
              <a:defRPr sz="1600">
                <a:solidFill>
                  <a:schemeClr val="tx1"/>
                </a:solidFill>
                <a:latin typeface="Comic Sans MS" charset="0"/>
                <a:ea typeface="ＭＳ Ｐゴシック" charset="0"/>
                <a:cs typeface="ＭＳ Ｐゴシック" charset="0"/>
              </a:defRPr>
            </a:lvl1pPr>
            <a:lvl2pPr marL="742950" indent="-285750">
              <a:defRPr sz="1600">
                <a:solidFill>
                  <a:schemeClr val="tx1"/>
                </a:solidFill>
                <a:latin typeface="Comic Sans MS" charset="0"/>
                <a:ea typeface="ＭＳ Ｐゴシック" charset="0"/>
              </a:defRPr>
            </a:lvl2pPr>
            <a:lvl3pPr marL="1143000" indent="-228600">
              <a:defRPr sz="1600">
                <a:solidFill>
                  <a:schemeClr val="tx1"/>
                </a:solidFill>
                <a:latin typeface="Comic Sans MS" charset="0"/>
                <a:ea typeface="ＭＳ Ｐゴシック" charset="0"/>
              </a:defRPr>
            </a:lvl3pPr>
            <a:lvl4pPr marL="1600200" indent="-228600">
              <a:defRPr sz="1600">
                <a:solidFill>
                  <a:schemeClr val="tx1"/>
                </a:solidFill>
                <a:latin typeface="Comic Sans MS" charset="0"/>
                <a:ea typeface="ＭＳ Ｐゴシック" charset="0"/>
              </a:defRPr>
            </a:lvl4pPr>
            <a:lvl5pPr marL="2057400" indent="-228600">
              <a:defRPr sz="1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a:solidFill>
                  <a:schemeClr val="tx1"/>
                </a:solidFill>
                <a:latin typeface="Comic Sans MS" charset="0"/>
                <a:ea typeface="ＭＳ Ｐゴシック" charset="0"/>
              </a:defRPr>
            </a:lvl9pPr>
          </a:lstStyle>
          <a:p>
            <a:r>
              <a:rPr lang="en-US" sz="2000" dirty="0" smtClean="0">
                <a:solidFill>
                  <a:srgbClr val="800000"/>
                </a:solidFill>
                <a:latin typeface="+mn-lt"/>
                <a:sym typeface="Wingdings"/>
              </a:rPr>
              <a:t>An interesting collision </a:t>
            </a:r>
            <a:r>
              <a:rPr lang="en-US" sz="2000" dirty="0" smtClean="0">
                <a:solidFill>
                  <a:srgbClr val="800000"/>
                </a:solidFill>
                <a:effectLst/>
                <a:latin typeface="+mn-lt"/>
                <a:sym typeface="Wingdings"/>
              </a:rPr>
              <a:t>event with 25 </a:t>
            </a:r>
            <a:r>
              <a:rPr lang="en-US" sz="2000" dirty="0" smtClean="0">
                <a:solidFill>
                  <a:srgbClr val="800000"/>
                </a:solidFill>
                <a:latin typeface="+mn-lt"/>
                <a:sym typeface="Wingdings"/>
              </a:rPr>
              <a:t>collisions at once!!</a:t>
            </a:r>
            <a:endParaRPr lang="en-US" sz="2000" dirty="0" smtClean="0">
              <a:solidFill>
                <a:srgbClr val="800000"/>
              </a:solidFill>
              <a:effectLst/>
              <a:latin typeface="+mn-lt"/>
              <a:sym typeface="Wingdings"/>
            </a:endParaRPr>
          </a:p>
        </p:txBody>
      </p:sp>
      <p:sp>
        <p:nvSpPr>
          <p:cNvPr id="11" name="TextBox 10"/>
          <p:cNvSpPr txBox="1">
            <a:spLocks noChangeArrowheads="1"/>
          </p:cNvSpPr>
          <p:nvPr/>
        </p:nvSpPr>
        <p:spPr bwMode="auto">
          <a:xfrm>
            <a:off x="2438400" y="39469"/>
            <a:ext cx="4666963" cy="646331"/>
          </a:xfrm>
          <a:prstGeom prst="rect">
            <a:avLst/>
          </a:prstGeom>
          <a:solidFill>
            <a:srgbClr val="FFFF00"/>
          </a:solidFill>
          <a:ln w="9525">
            <a:solidFill>
              <a:srgbClr val="000000"/>
            </a:solidFill>
            <a:miter lim="800000"/>
            <a:headEnd/>
            <a:tailEnd/>
          </a:ln>
        </p:spPr>
        <p:txBody>
          <a:bodyPr wrap="none">
            <a:spAutoFit/>
          </a:bodyPr>
          <a:lstStyle>
            <a:lvl1pPr>
              <a:defRPr sz="1600">
                <a:solidFill>
                  <a:schemeClr val="tx1"/>
                </a:solidFill>
                <a:latin typeface="Comic Sans MS" charset="0"/>
                <a:ea typeface="ＭＳ Ｐゴシック" charset="0"/>
                <a:cs typeface="ＭＳ Ｐゴシック" charset="0"/>
              </a:defRPr>
            </a:lvl1pPr>
            <a:lvl2pPr marL="742950" indent="-285750">
              <a:defRPr sz="1600">
                <a:solidFill>
                  <a:schemeClr val="tx1"/>
                </a:solidFill>
                <a:latin typeface="Comic Sans MS" charset="0"/>
                <a:ea typeface="ＭＳ Ｐゴシック" charset="0"/>
              </a:defRPr>
            </a:lvl2pPr>
            <a:lvl3pPr marL="1143000" indent="-228600">
              <a:defRPr sz="1600">
                <a:solidFill>
                  <a:schemeClr val="tx1"/>
                </a:solidFill>
                <a:latin typeface="Comic Sans MS" charset="0"/>
                <a:ea typeface="ＭＳ Ｐゴシック" charset="0"/>
              </a:defRPr>
            </a:lvl3pPr>
            <a:lvl4pPr marL="1600200" indent="-228600">
              <a:defRPr sz="1600">
                <a:solidFill>
                  <a:schemeClr val="tx1"/>
                </a:solidFill>
                <a:latin typeface="Comic Sans MS" charset="0"/>
                <a:ea typeface="ＭＳ Ｐゴシック" charset="0"/>
              </a:defRPr>
            </a:lvl4pPr>
            <a:lvl5pPr marL="2057400" indent="-228600">
              <a:defRPr sz="1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a:solidFill>
                  <a:schemeClr val="tx1"/>
                </a:solidFill>
                <a:latin typeface="Comic Sans MS" charset="0"/>
                <a:ea typeface="ＭＳ Ｐゴシック" charset="0"/>
              </a:defRPr>
            </a:lvl9pPr>
          </a:lstStyle>
          <a:p>
            <a:r>
              <a:rPr lang="en-US" sz="3600" dirty="0" smtClean="0">
                <a:solidFill>
                  <a:srgbClr val="800000"/>
                </a:solidFill>
                <a:effectLst/>
                <a:latin typeface="+mn-lt"/>
                <a:sym typeface="Wingdings"/>
              </a:rPr>
              <a:t>Challenges?   No problem!</a:t>
            </a:r>
            <a:endParaRPr lang="en-US" sz="3600" dirty="0">
              <a:solidFill>
                <a:srgbClr val="800000"/>
              </a:solidFill>
              <a:effectLst/>
              <a:latin typeface="+mn-lt"/>
              <a:sym typeface="Wingdings"/>
            </a:endParaRPr>
          </a:p>
        </p:txBody>
      </p:sp>
      <p:sp>
        <p:nvSpPr>
          <p:cNvPr id="4" name="TextBox 3"/>
          <p:cNvSpPr txBox="1"/>
          <p:nvPr/>
        </p:nvSpPr>
        <p:spPr>
          <a:xfrm>
            <a:off x="10294471" y="1792941"/>
            <a:ext cx="184731" cy="369332"/>
          </a:xfrm>
          <a:prstGeom prst="rect">
            <a:avLst/>
          </a:prstGeom>
          <a:noFill/>
        </p:spPr>
        <p:txBody>
          <a:bodyPr wrap="none" rtlCol="0">
            <a:spAutoFit/>
          </a:bodyPr>
          <a:lstStyle/>
          <a:p>
            <a:endParaRPr lang="en-US" dirty="0" smtClean="0">
              <a:effectLst/>
              <a:latin typeface="Calibri" pitchFamily="34" charset="0"/>
              <a:cs typeface="Calibri" pitchFamily="34" charset="0"/>
            </a:endParaRPr>
          </a:p>
        </p:txBody>
      </p:sp>
      <p:sp>
        <p:nvSpPr>
          <p:cNvPr id="17" name="Right Arrow 16"/>
          <p:cNvSpPr/>
          <p:nvPr/>
        </p:nvSpPr>
        <p:spPr bwMode="auto">
          <a:xfrm>
            <a:off x="914400" y="5029200"/>
            <a:ext cx="1066800" cy="533400"/>
          </a:xfrm>
          <a:prstGeom prst="rightArrow">
            <a:avLst/>
          </a:prstGeom>
          <a:no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8" name="Right Arrow 17"/>
          <p:cNvSpPr/>
          <p:nvPr/>
        </p:nvSpPr>
        <p:spPr bwMode="auto">
          <a:xfrm>
            <a:off x="1143000" y="4953000"/>
            <a:ext cx="762000" cy="762000"/>
          </a:xfrm>
          <a:prstGeom prst="rightArrow">
            <a:avLst/>
          </a:prstGeom>
          <a:no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0" name="Right Arrow 19"/>
          <p:cNvSpPr/>
          <p:nvPr/>
        </p:nvSpPr>
        <p:spPr bwMode="auto">
          <a:xfrm>
            <a:off x="457200" y="3228737"/>
            <a:ext cx="1292786" cy="733663"/>
          </a:xfrm>
          <a:prstGeom prst="rightArrow">
            <a:avLst/>
          </a:prstGeom>
          <a:solidFill>
            <a:srgbClr val="FFFF00"/>
          </a:solidFill>
          <a:ln w="38100" cap="flat" cmpd="sng" algn="ctr">
            <a:solidFill>
              <a:srgbClr val="8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r>
              <a:rPr lang="en-US" sz="1800" b="1" dirty="0" smtClean="0">
                <a:solidFill>
                  <a:srgbClr val="800000"/>
                </a:solidFill>
                <a:latin typeface="+mj-lt"/>
                <a:sym typeface="Wingdings"/>
              </a:rPr>
              <a:t>Here it is!!</a:t>
            </a:r>
            <a:endParaRPr lang="en-US" sz="1800" b="1" dirty="0" smtClean="0">
              <a:solidFill>
                <a:srgbClr val="800000"/>
              </a:solidFill>
              <a:latin typeface="+mj-lt"/>
              <a:cs typeface="Symbol" charset="2"/>
              <a:sym typeface="Wingdings"/>
            </a:endParaRPr>
          </a:p>
        </p:txBody>
      </p:sp>
      <p:sp>
        <p:nvSpPr>
          <p:cNvPr id="2" name="Date Placeholder 1"/>
          <p:cNvSpPr>
            <a:spLocks noGrp="1"/>
          </p:cNvSpPr>
          <p:nvPr>
            <p:ph type="dt" sz="half" idx="10"/>
          </p:nvPr>
        </p:nvSpPr>
        <p:spPr/>
        <p:txBody>
          <a:bodyPr/>
          <a:lstStyle/>
          <a:p>
            <a:pPr>
              <a:defRPr/>
            </a:pPr>
            <a:r>
              <a:rPr lang="en-US" smtClean="0"/>
              <a:t>Monday, Jan. 26, 2015</a:t>
            </a:r>
            <a:endParaRPr lang="en-US"/>
          </a:p>
        </p:txBody>
      </p:sp>
      <p:sp>
        <p:nvSpPr>
          <p:cNvPr id="6" name="Footer Placeholder 5"/>
          <p:cNvSpPr>
            <a:spLocks noGrp="1"/>
          </p:cNvSpPr>
          <p:nvPr>
            <p:ph type="ftr" sz="quarter" idx="11"/>
          </p:nvPr>
        </p:nvSpPr>
        <p:spPr/>
        <p:txBody>
          <a:bodyPr/>
          <a:lstStyle/>
          <a:p>
            <a:pPr>
              <a:defRPr/>
            </a:pPr>
            <a:r>
              <a:rPr lang="nl-NL" smtClean="0"/>
              <a:t>PHYS 3313-001, Spring 2015                      Dr. Jaehoon Yu</a:t>
            </a:r>
            <a:endParaRPr lang="en-US"/>
          </a:p>
        </p:txBody>
      </p:sp>
      <p:sp>
        <p:nvSpPr>
          <p:cNvPr id="7" name="Slide Number Placeholder 6"/>
          <p:cNvSpPr>
            <a:spLocks noGrp="1"/>
          </p:cNvSpPr>
          <p:nvPr>
            <p:ph type="sldNum" sz="quarter" idx="12"/>
          </p:nvPr>
        </p:nvSpPr>
        <p:spPr/>
        <p:txBody>
          <a:bodyPr/>
          <a:lstStyle/>
          <a:p>
            <a:pPr>
              <a:defRPr/>
            </a:pPr>
            <a:fld id="{3DD774B2-BEFC-0F4C-8EFB-A9A3D81A594A}" type="slidenum">
              <a:rPr lang="en-US" smtClean="0"/>
              <a:pPr>
                <a:defRPr/>
              </a:pPr>
              <a:t>10</a:t>
            </a:fld>
            <a:endParaRPr lang="en-US"/>
          </a:p>
        </p:txBody>
      </p:sp>
    </p:spTree>
    <p:extLst>
      <p:ext uri="{BB962C8B-B14F-4D97-AF65-F5344CB8AC3E}">
        <p14:creationId xmlns:p14="http://schemas.microsoft.com/office/powerpoint/2010/main" val="153266550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gg-25fb-mas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00"/>
            <a:ext cx="4495800" cy="5791199"/>
          </a:xfrm>
          <a:prstGeom prst="rect">
            <a:avLst/>
          </a:prstGeom>
        </p:spPr>
      </p:pic>
      <p:pic>
        <p:nvPicPr>
          <p:cNvPr id="9" name="Picture 8" descr="cms-mgg.png"/>
          <p:cNvPicPr>
            <a:picLocks noChangeAspect="1"/>
          </p:cNvPicPr>
          <p:nvPr/>
        </p:nvPicPr>
        <p:blipFill>
          <a:blip r:embed="rId3"/>
          <a:stretch>
            <a:fillRect/>
          </a:stretch>
        </p:blipFill>
        <p:spPr>
          <a:xfrm>
            <a:off x="4648200" y="457200"/>
            <a:ext cx="4419600" cy="6172200"/>
          </a:xfrm>
          <a:prstGeom prst="rect">
            <a:avLst/>
          </a:prstGeom>
        </p:spPr>
      </p:pic>
      <p:sp>
        <p:nvSpPr>
          <p:cNvPr id="7" name="Title 1"/>
          <p:cNvSpPr>
            <a:spLocks noGrp="1"/>
          </p:cNvSpPr>
          <p:nvPr>
            <p:ph type="title"/>
          </p:nvPr>
        </p:nvSpPr>
        <p:spPr>
          <a:xfrm>
            <a:off x="457200" y="0"/>
            <a:ext cx="8229600" cy="762000"/>
          </a:xfrm>
        </p:spPr>
        <p:txBody>
          <a:bodyPr>
            <a:normAutofit fontScale="90000"/>
          </a:bodyPr>
          <a:lstStyle/>
          <a:p>
            <a:r>
              <a:rPr lang="en-US" sz="4000" dirty="0" smtClean="0"/>
              <a:t>ATLAS and CMS Mass Bump Plots (</a:t>
            </a:r>
            <a:r>
              <a:rPr lang="en-US" sz="4000" b="1" dirty="0" err="1"/>
              <a:t>H</a:t>
            </a:r>
            <a:r>
              <a:rPr lang="en-US" sz="4000" b="1" dirty="0" err="1">
                <a:sym typeface="Wingdings"/>
              </a:rPr>
              <a:t></a:t>
            </a:r>
            <a:r>
              <a:rPr lang="en-US" sz="4000" b="1" dirty="0" err="1">
                <a:latin typeface="Symbol" charset="2"/>
                <a:cs typeface="Symbol" charset="2"/>
                <a:sym typeface="Wingdings"/>
              </a:rPr>
              <a:t>γγ</a:t>
            </a:r>
            <a:r>
              <a:rPr lang="en-US" sz="4000" b="1" dirty="0">
                <a:sym typeface="Wingdings"/>
              </a:rPr>
              <a:t> </a:t>
            </a:r>
            <a:r>
              <a:rPr lang="en-US" sz="4000" b="1" dirty="0" smtClean="0">
                <a:sym typeface="Wingdings"/>
              </a:rPr>
              <a:t>)</a:t>
            </a:r>
            <a:endParaRPr lang="en-US" sz="4000" dirty="0"/>
          </a:p>
        </p:txBody>
      </p:sp>
      <p:sp>
        <p:nvSpPr>
          <p:cNvPr id="24" name="Date Placeholder 23"/>
          <p:cNvSpPr>
            <a:spLocks noGrp="1"/>
          </p:cNvSpPr>
          <p:nvPr>
            <p:ph type="dt" sz="half" idx="10"/>
          </p:nvPr>
        </p:nvSpPr>
        <p:spPr/>
        <p:txBody>
          <a:bodyPr/>
          <a:lstStyle/>
          <a:p>
            <a:pPr>
              <a:defRPr/>
            </a:pPr>
            <a:r>
              <a:rPr lang="en-US" smtClean="0"/>
              <a:t>Monday, Jan. 26, 2015</a:t>
            </a:r>
            <a:endParaRPr lang="en-US"/>
          </a:p>
        </p:txBody>
      </p:sp>
      <p:sp>
        <p:nvSpPr>
          <p:cNvPr id="25" name="Slide Number Placeholder 24"/>
          <p:cNvSpPr>
            <a:spLocks noGrp="1"/>
          </p:cNvSpPr>
          <p:nvPr>
            <p:ph type="sldNum" sz="quarter" idx="12"/>
          </p:nvPr>
        </p:nvSpPr>
        <p:spPr/>
        <p:txBody>
          <a:bodyPr/>
          <a:lstStyle/>
          <a:p>
            <a:pPr>
              <a:defRPr/>
            </a:pPr>
            <a:fld id="{A57A58E5-F186-8448-8915-9CBFB02328D9}" type="slidenum">
              <a:rPr lang="en-US" smtClean="0"/>
              <a:pPr>
                <a:defRPr/>
              </a:pPr>
              <a:t>11</a:t>
            </a:fld>
            <a:endParaRPr lang="en-US"/>
          </a:p>
        </p:txBody>
      </p:sp>
      <p:sp>
        <p:nvSpPr>
          <p:cNvPr id="27" name="Footer Placeholder 26"/>
          <p:cNvSpPr>
            <a:spLocks noGrp="1"/>
          </p:cNvSpPr>
          <p:nvPr>
            <p:ph type="ftr" sz="quarter" idx="11"/>
          </p:nvPr>
        </p:nvSpPr>
        <p:spPr/>
        <p:txBody>
          <a:bodyPr/>
          <a:lstStyle/>
          <a:p>
            <a:pPr>
              <a:defRPr/>
            </a:pPr>
            <a:r>
              <a:rPr lang="nl-NL" smtClean="0"/>
              <a:t>PHYS 3313-001, Spring 2015                      Dr. Jaehoon Yu</a:t>
            </a:r>
            <a:endParaRPr lang="en-US"/>
          </a:p>
        </p:txBody>
      </p:sp>
      <p:sp>
        <p:nvSpPr>
          <p:cNvPr id="11" name="TextBox 10"/>
          <p:cNvSpPr txBox="1"/>
          <p:nvPr/>
        </p:nvSpPr>
        <p:spPr>
          <a:xfrm>
            <a:off x="5486400" y="4186535"/>
            <a:ext cx="745366" cy="461665"/>
          </a:xfrm>
          <a:prstGeom prst="rect">
            <a:avLst/>
          </a:prstGeom>
          <a:solidFill>
            <a:srgbClr val="FFFF00"/>
          </a:solidFill>
          <a:ln w="28575" cap="flat" cmpd="sng" algn="ctr">
            <a:solidFill>
              <a:srgbClr val="A50021"/>
            </a:solidFill>
            <a:prstDash val="solid"/>
            <a:round/>
            <a:headEnd type="none" w="med" len="med"/>
            <a:tailEnd type="none" w="med" len="med"/>
          </a:ln>
        </p:spPr>
        <p:txBody>
          <a:bodyPr wrap="none" rtlCol="0">
            <a:spAutoFit/>
          </a:bodyPr>
          <a:lstStyle/>
          <a:p>
            <a:r>
              <a:rPr lang="en-US" b="1" dirty="0" smtClean="0">
                <a:solidFill>
                  <a:srgbClr val="800000"/>
                </a:solidFill>
                <a:latin typeface="+mn-lt"/>
              </a:rPr>
              <a:t>CMS</a:t>
            </a:r>
            <a:endParaRPr lang="en-US" b="1" dirty="0">
              <a:solidFill>
                <a:srgbClr val="800000"/>
              </a:solidFill>
              <a:latin typeface="+mn-lt"/>
            </a:endParaRPr>
          </a:p>
        </p:txBody>
      </p:sp>
      <p:sp>
        <p:nvSpPr>
          <p:cNvPr id="12" name="Oval 11"/>
          <p:cNvSpPr/>
          <p:nvPr/>
        </p:nvSpPr>
        <p:spPr bwMode="auto">
          <a:xfrm>
            <a:off x="1905000" y="2209800"/>
            <a:ext cx="685800" cy="838200"/>
          </a:xfrm>
          <a:prstGeom prst="ellipse">
            <a:avLst/>
          </a:prstGeom>
          <a:noFill/>
          <a:ln w="57150" cap="flat" cmpd="sng" algn="ctr">
            <a:solidFill>
              <a:srgbClr val="A5002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13" name="Oval 12"/>
          <p:cNvSpPr/>
          <p:nvPr/>
        </p:nvSpPr>
        <p:spPr bwMode="auto">
          <a:xfrm>
            <a:off x="6324600" y="3505200"/>
            <a:ext cx="685800" cy="838200"/>
          </a:xfrm>
          <a:prstGeom prst="ellipse">
            <a:avLst/>
          </a:prstGeom>
          <a:noFill/>
          <a:ln w="57150" cap="flat" cmpd="sng" algn="ctr">
            <a:solidFill>
              <a:srgbClr val="A5002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14" name="Oval 13"/>
          <p:cNvSpPr/>
          <p:nvPr/>
        </p:nvSpPr>
        <p:spPr bwMode="auto">
          <a:xfrm>
            <a:off x="1905000" y="4800600"/>
            <a:ext cx="685800" cy="838200"/>
          </a:xfrm>
          <a:prstGeom prst="ellipse">
            <a:avLst/>
          </a:prstGeom>
          <a:noFill/>
          <a:ln w="57150" cap="flat" cmpd="sng" algn="ctr">
            <a:solidFill>
              <a:srgbClr val="A5002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15" name="Rectangle 14"/>
          <p:cNvSpPr/>
          <p:nvPr/>
        </p:nvSpPr>
        <p:spPr bwMode="auto">
          <a:xfrm>
            <a:off x="762000" y="4267200"/>
            <a:ext cx="3429000" cy="1524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6" name="TextBox 15"/>
          <p:cNvSpPr txBox="1"/>
          <p:nvPr/>
        </p:nvSpPr>
        <p:spPr>
          <a:xfrm>
            <a:off x="2819400" y="5943600"/>
            <a:ext cx="3475030" cy="584776"/>
          </a:xfrm>
          <a:prstGeom prst="rect">
            <a:avLst/>
          </a:prstGeom>
          <a:solidFill>
            <a:srgbClr val="FFFF00"/>
          </a:solidFill>
          <a:ln w="57150" cap="flat" cmpd="sng" algn="ctr">
            <a:solidFill>
              <a:srgbClr val="A50021"/>
            </a:solidFill>
            <a:prstDash val="solid"/>
            <a:round/>
            <a:headEnd type="none" w="med" len="med"/>
            <a:tailEnd type="none" w="med" len="med"/>
          </a:ln>
        </p:spPr>
        <p:txBody>
          <a:bodyPr wrap="none" rtlCol="0">
            <a:spAutoFit/>
          </a:bodyPr>
          <a:lstStyle/>
          <a:p>
            <a:r>
              <a:rPr lang="en-US" sz="3200" b="1" dirty="0" smtClean="0">
                <a:solidFill>
                  <a:srgbClr val="800000"/>
                </a:solidFill>
                <a:latin typeface="Arial Narrow"/>
                <a:cs typeface="Arial Narrow"/>
              </a:rPr>
              <a:t>LOOK, Ma!  Bumps!!</a:t>
            </a:r>
            <a:endParaRPr lang="en-US" sz="3200" b="1" dirty="0">
              <a:solidFill>
                <a:srgbClr val="800000"/>
              </a:solidFill>
              <a:latin typeface="Arial Narrow"/>
              <a:cs typeface="Arial Narrow"/>
            </a:endParaRPr>
          </a:p>
        </p:txBody>
      </p:sp>
      <p:cxnSp>
        <p:nvCxnSpPr>
          <p:cNvPr id="18" name="Straight Arrow Connector 17"/>
          <p:cNvCxnSpPr>
            <a:stCxn id="16" idx="0"/>
            <a:endCxn id="12" idx="5"/>
          </p:cNvCxnSpPr>
          <p:nvPr/>
        </p:nvCxnSpPr>
        <p:spPr bwMode="auto">
          <a:xfrm flipH="1" flipV="1">
            <a:off x="2490367" y="2925248"/>
            <a:ext cx="2066548" cy="3018352"/>
          </a:xfrm>
          <a:prstGeom prst="straightConnector1">
            <a:avLst/>
          </a:prstGeom>
          <a:noFill/>
          <a:ln w="57150" cap="flat" cmpd="sng" algn="ctr">
            <a:solidFill>
              <a:srgbClr val="A50021"/>
            </a:solidFill>
            <a:prstDash val="solid"/>
            <a:round/>
            <a:headEnd type="none" w="med" len="med"/>
            <a:tailEnd type="stealth"/>
          </a:ln>
          <a:effectLst/>
        </p:spPr>
      </p:cxnSp>
      <p:cxnSp>
        <p:nvCxnSpPr>
          <p:cNvPr id="20" name="Straight Arrow Connector 19"/>
          <p:cNvCxnSpPr>
            <a:stCxn id="16" idx="0"/>
            <a:endCxn id="13" idx="3"/>
          </p:cNvCxnSpPr>
          <p:nvPr/>
        </p:nvCxnSpPr>
        <p:spPr bwMode="auto">
          <a:xfrm rot="5400000" flipH="1" flipV="1">
            <a:off x="4629498" y="4148065"/>
            <a:ext cx="1722952" cy="1868118"/>
          </a:xfrm>
          <a:prstGeom prst="straightConnector1">
            <a:avLst/>
          </a:prstGeom>
          <a:noFill/>
          <a:ln w="57150" cap="flat" cmpd="sng" algn="ctr">
            <a:solidFill>
              <a:srgbClr val="A50021"/>
            </a:solidFill>
            <a:prstDash val="solid"/>
            <a:round/>
            <a:headEnd type="none" w="med" len="med"/>
            <a:tailEnd type="stealth"/>
          </a:ln>
          <a:effectLst/>
        </p:spPr>
      </p:cxnSp>
      <p:sp>
        <p:nvSpPr>
          <p:cNvPr id="10" name="TextBox 9"/>
          <p:cNvSpPr txBox="1"/>
          <p:nvPr/>
        </p:nvSpPr>
        <p:spPr>
          <a:xfrm>
            <a:off x="914400" y="4191000"/>
            <a:ext cx="1007157" cy="461665"/>
          </a:xfrm>
          <a:prstGeom prst="rect">
            <a:avLst/>
          </a:prstGeom>
          <a:solidFill>
            <a:srgbClr val="FFFF00"/>
          </a:solidFill>
          <a:ln w="28575" cap="flat" cmpd="sng" algn="ctr">
            <a:solidFill>
              <a:srgbClr val="A50021"/>
            </a:solidFill>
            <a:prstDash val="solid"/>
            <a:round/>
            <a:headEnd type="none" w="med" len="med"/>
            <a:tailEnd type="none" w="med" len="med"/>
          </a:ln>
        </p:spPr>
        <p:txBody>
          <a:bodyPr wrap="none" rtlCol="0">
            <a:spAutoFit/>
          </a:bodyPr>
          <a:lstStyle/>
          <a:p>
            <a:r>
              <a:rPr lang="en-US" b="1" dirty="0" smtClean="0">
                <a:solidFill>
                  <a:srgbClr val="800000"/>
                </a:solidFill>
                <a:latin typeface="+mn-lt"/>
              </a:rPr>
              <a:t>ATLAS</a:t>
            </a:r>
            <a:endParaRPr lang="en-US" b="1" dirty="0">
              <a:solidFill>
                <a:srgbClr val="800000"/>
              </a:solidFill>
              <a:latin typeface="+mn-lt"/>
            </a:endParaRPr>
          </a:p>
        </p:txBody>
      </p:sp>
    </p:spTree>
    <p:extLst>
      <p:ext uri="{BB962C8B-B14F-4D97-AF65-F5344CB8AC3E}">
        <p14:creationId xmlns:p14="http://schemas.microsoft.com/office/powerpoint/2010/main" val="280355390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gg-FixedScale-Short2.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9600"/>
            <a:ext cx="9144000" cy="6248400"/>
          </a:xfrm>
          <a:prstGeom prst="rect">
            <a:avLst/>
          </a:prstGeom>
        </p:spPr>
      </p:pic>
      <p:sp>
        <p:nvSpPr>
          <p:cNvPr id="2" name="Title 1"/>
          <p:cNvSpPr>
            <a:spLocks noGrp="1"/>
          </p:cNvSpPr>
          <p:nvPr>
            <p:ph type="title"/>
          </p:nvPr>
        </p:nvSpPr>
        <p:spPr>
          <a:xfrm>
            <a:off x="333721" y="-244572"/>
            <a:ext cx="8229600" cy="1143000"/>
          </a:xfrm>
        </p:spPr>
        <p:txBody>
          <a:bodyPr/>
          <a:lstStyle/>
          <a:p>
            <a:r>
              <a:rPr lang="en-US" dirty="0" smtClean="0"/>
              <a:t>What did statistics do for Higgs?</a:t>
            </a:r>
            <a:endParaRPr lang="en-US" dirty="0"/>
          </a:p>
        </p:txBody>
      </p:sp>
      <p:sp>
        <p:nvSpPr>
          <p:cNvPr id="4" name="Date Placeholder 3"/>
          <p:cNvSpPr>
            <a:spLocks noGrp="1"/>
          </p:cNvSpPr>
          <p:nvPr>
            <p:ph type="dt" sz="half" idx="10"/>
          </p:nvPr>
        </p:nvSpPr>
        <p:spPr/>
        <p:txBody>
          <a:bodyPr/>
          <a:lstStyle/>
          <a:p>
            <a:r>
              <a:rPr lang="en-US" smtClean="0"/>
              <a:t>Monday, Jan. 26, 2015</a:t>
            </a:r>
            <a:endParaRPr lang="en-US"/>
          </a:p>
        </p:txBody>
      </p:sp>
      <p:sp>
        <p:nvSpPr>
          <p:cNvPr id="5" name="Footer Placeholder 4"/>
          <p:cNvSpPr>
            <a:spLocks noGrp="1"/>
          </p:cNvSpPr>
          <p:nvPr>
            <p:ph type="ftr" sz="quarter" idx="11"/>
          </p:nvPr>
        </p:nvSpPr>
        <p:spPr/>
        <p:txBody>
          <a:bodyPr/>
          <a:lstStyle/>
          <a:p>
            <a:r>
              <a:rPr lang="nl-NL" smtClean="0"/>
              <a:t>PHYS 3313-001, Spring 2015                      Dr. Jaehoon Yu</a:t>
            </a:r>
            <a:endParaRPr lang="en-US"/>
          </a:p>
        </p:txBody>
      </p:sp>
      <p:sp>
        <p:nvSpPr>
          <p:cNvPr id="6" name="Slide Number Placeholder 5"/>
          <p:cNvSpPr>
            <a:spLocks noGrp="1"/>
          </p:cNvSpPr>
          <p:nvPr>
            <p:ph type="sldNum" sz="quarter" idx="12"/>
          </p:nvPr>
        </p:nvSpPr>
        <p:spPr/>
        <p:txBody>
          <a:bodyPr/>
          <a:lstStyle/>
          <a:p>
            <a:fld id="{B0F69974-ED95-954F-954F-B1994C5122D1}" type="slidenum">
              <a:rPr lang="en-US" smtClean="0"/>
              <a:pPr/>
              <a:t>12</a:t>
            </a:fld>
            <a:endParaRPr lang="en-US"/>
          </a:p>
        </p:txBody>
      </p:sp>
    </p:spTree>
    <p:extLst>
      <p:ext uri="{BB962C8B-B14F-4D97-AF65-F5344CB8AC3E}">
        <p14:creationId xmlns:p14="http://schemas.microsoft.com/office/powerpoint/2010/main" val="276419927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4l-FixedScale-NoMuProf2.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5800"/>
            <a:ext cx="9144000" cy="6172200"/>
          </a:xfrm>
          <a:prstGeom prst="rect">
            <a:avLst/>
          </a:prstGeom>
        </p:spPr>
      </p:pic>
      <p:sp>
        <p:nvSpPr>
          <p:cNvPr id="2" name="Title 1"/>
          <p:cNvSpPr>
            <a:spLocks noGrp="1"/>
          </p:cNvSpPr>
          <p:nvPr>
            <p:ph type="title"/>
          </p:nvPr>
        </p:nvSpPr>
        <p:spPr>
          <a:xfrm>
            <a:off x="537535" y="-72092"/>
            <a:ext cx="8229600" cy="910292"/>
          </a:xfrm>
        </p:spPr>
        <p:txBody>
          <a:bodyPr/>
          <a:lstStyle/>
          <a:p>
            <a:r>
              <a:rPr lang="en-US" dirty="0" smtClean="0"/>
              <a:t>How about this?</a:t>
            </a:r>
            <a:endParaRPr lang="en-US" dirty="0"/>
          </a:p>
        </p:txBody>
      </p:sp>
      <p:sp>
        <p:nvSpPr>
          <p:cNvPr id="3" name="Date Placeholder 2"/>
          <p:cNvSpPr>
            <a:spLocks noGrp="1"/>
          </p:cNvSpPr>
          <p:nvPr>
            <p:ph type="dt" sz="half" idx="10"/>
          </p:nvPr>
        </p:nvSpPr>
        <p:spPr/>
        <p:txBody>
          <a:bodyPr/>
          <a:lstStyle/>
          <a:p>
            <a:pPr>
              <a:defRPr/>
            </a:pPr>
            <a:r>
              <a:rPr lang="en-US" smtClean="0"/>
              <a:t>Monday, Jan. 26, 2015</a:t>
            </a:r>
            <a:endParaRPr lang="en-US"/>
          </a:p>
        </p:txBody>
      </p:sp>
      <p:sp>
        <p:nvSpPr>
          <p:cNvPr id="4" name="Footer Placeholder 3"/>
          <p:cNvSpPr>
            <a:spLocks noGrp="1"/>
          </p:cNvSpPr>
          <p:nvPr>
            <p:ph type="ftr" sz="quarter" idx="11"/>
          </p:nvPr>
        </p:nvSpPr>
        <p:spPr/>
        <p:txBody>
          <a:bodyPr/>
          <a:lstStyle/>
          <a:p>
            <a:pPr>
              <a:defRPr/>
            </a:pPr>
            <a:r>
              <a:rPr lang="nl-NL" smtClean="0"/>
              <a:t>PHYS 3313-001, Spring 2015                      Dr. Jaehoon Yu</a:t>
            </a:r>
            <a:endParaRPr lang="en-US"/>
          </a:p>
        </p:txBody>
      </p:sp>
      <p:sp>
        <p:nvSpPr>
          <p:cNvPr id="5" name="Slide Number Placeholder 4"/>
          <p:cNvSpPr>
            <a:spLocks noGrp="1"/>
          </p:cNvSpPr>
          <p:nvPr>
            <p:ph type="sldNum" sz="quarter" idx="12"/>
          </p:nvPr>
        </p:nvSpPr>
        <p:spPr/>
        <p:txBody>
          <a:bodyPr/>
          <a:lstStyle/>
          <a:p>
            <a:pPr>
              <a:defRPr/>
            </a:pPr>
            <a:fld id="{A57A58E5-F186-8448-8915-9CBFB02328D9}" type="slidenum">
              <a:rPr lang="en-US" smtClean="0"/>
              <a:pPr>
                <a:defRPr/>
              </a:pPr>
              <a:t>13</a:t>
            </a:fld>
            <a:endParaRPr lang="en-US"/>
          </a:p>
        </p:txBody>
      </p:sp>
    </p:spTree>
    <p:extLst>
      <p:ext uri="{BB962C8B-B14F-4D97-AF65-F5344CB8AC3E}">
        <p14:creationId xmlns:p14="http://schemas.microsoft.com/office/powerpoint/2010/main" val="51651103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792162"/>
          </a:xfrm>
        </p:spPr>
        <p:txBody>
          <a:bodyPr/>
          <a:lstStyle/>
          <a:p>
            <a:r>
              <a:rPr lang="en-US" dirty="0" smtClean="0"/>
              <a:t>So have we seen the Higgs particle?</a:t>
            </a:r>
            <a:endParaRPr lang="en-US" dirty="0"/>
          </a:p>
        </p:txBody>
      </p:sp>
      <p:sp>
        <p:nvSpPr>
          <p:cNvPr id="3" name="Content Placeholder 2"/>
          <p:cNvSpPr>
            <a:spLocks noGrp="1"/>
          </p:cNvSpPr>
          <p:nvPr>
            <p:ph idx="1"/>
          </p:nvPr>
        </p:nvSpPr>
        <p:spPr>
          <a:xfrm>
            <a:off x="228600" y="533400"/>
            <a:ext cx="8610600" cy="5410200"/>
          </a:xfrm>
        </p:spPr>
        <p:txBody>
          <a:bodyPr/>
          <a:lstStyle/>
          <a:p>
            <a:pPr>
              <a:spcBef>
                <a:spcPts val="72"/>
              </a:spcBef>
            </a:pPr>
            <a:r>
              <a:rPr lang="en-US" sz="2800" dirty="0" smtClean="0"/>
              <a:t>The statistical significance of the finding is way over 7 standard deviations</a:t>
            </a:r>
          </a:p>
        </p:txBody>
      </p:sp>
      <p:sp>
        <p:nvSpPr>
          <p:cNvPr id="4" name="Date Placeholder 3"/>
          <p:cNvSpPr>
            <a:spLocks noGrp="1"/>
          </p:cNvSpPr>
          <p:nvPr>
            <p:ph type="dt" sz="half" idx="10"/>
          </p:nvPr>
        </p:nvSpPr>
        <p:spPr/>
        <p:txBody>
          <a:bodyPr/>
          <a:lstStyle/>
          <a:p>
            <a:pPr>
              <a:defRPr/>
            </a:pPr>
            <a:r>
              <a:rPr lang="en-US" smtClean="0"/>
              <a:t>Monday, Jan. 26, 2015</a:t>
            </a:r>
            <a:endParaRPr lang="en-US"/>
          </a:p>
        </p:txBody>
      </p:sp>
      <p:sp>
        <p:nvSpPr>
          <p:cNvPr id="5" name="Slide Number Placeholder 4"/>
          <p:cNvSpPr>
            <a:spLocks noGrp="1"/>
          </p:cNvSpPr>
          <p:nvPr>
            <p:ph type="sldNum" sz="quarter" idx="12"/>
          </p:nvPr>
        </p:nvSpPr>
        <p:spPr/>
        <p:txBody>
          <a:bodyPr/>
          <a:lstStyle/>
          <a:p>
            <a:pPr>
              <a:defRPr/>
            </a:pPr>
            <a:fld id="{CCC26815-A219-6749-AF67-92C3905B6853}" type="slidenum">
              <a:rPr lang="en-US" smtClean="0"/>
              <a:pPr>
                <a:defRPr/>
              </a:pPr>
              <a:t>14</a:t>
            </a:fld>
            <a:endParaRPr lang="en-US"/>
          </a:p>
        </p:txBody>
      </p:sp>
      <p:sp>
        <p:nvSpPr>
          <p:cNvPr id="6" name="Footer Placeholder 5"/>
          <p:cNvSpPr>
            <a:spLocks noGrp="1"/>
          </p:cNvSpPr>
          <p:nvPr>
            <p:ph type="ftr" sz="quarter" idx="11"/>
          </p:nvPr>
        </p:nvSpPr>
        <p:spPr>
          <a:xfrm>
            <a:off x="3429000" y="6245225"/>
            <a:ext cx="2514600" cy="476250"/>
          </a:xfrm>
        </p:spPr>
        <p:txBody>
          <a:bodyPr/>
          <a:lstStyle/>
          <a:p>
            <a:pPr>
              <a:defRPr/>
            </a:pPr>
            <a:r>
              <a:rPr lang="nl-NL" smtClean="0"/>
              <a:t>PHYS 3313-001, Spring 2015                      Dr. Jaehoon Yu</a:t>
            </a:r>
            <a:endParaRPr lang="en-US" dirty="0"/>
          </a:p>
        </p:txBody>
      </p:sp>
    </p:spTree>
    <p:extLst>
      <p:ext uri="{BB962C8B-B14F-4D97-AF65-F5344CB8AC3E}">
        <p14:creationId xmlns:p14="http://schemas.microsoft.com/office/powerpoint/2010/main" val="122102654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609600"/>
          </a:xfrm>
        </p:spPr>
        <p:txBody>
          <a:bodyPr/>
          <a:lstStyle/>
          <a:p>
            <a:r>
              <a:rPr lang="en-US" dirty="0" smtClean="0"/>
              <a:t>Statistical Significance Table</a:t>
            </a:r>
            <a:endParaRPr lang="en-US" dirty="0"/>
          </a:p>
        </p:txBody>
      </p:sp>
      <p:sp>
        <p:nvSpPr>
          <p:cNvPr id="4" name="Date Placeholder 3"/>
          <p:cNvSpPr>
            <a:spLocks noGrp="1"/>
          </p:cNvSpPr>
          <p:nvPr>
            <p:ph type="dt" sz="half" idx="10"/>
          </p:nvPr>
        </p:nvSpPr>
        <p:spPr/>
        <p:txBody>
          <a:bodyPr/>
          <a:lstStyle/>
          <a:p>
            <a:pPr>
              <a:defRPr/>
            </a:pPr>
            <a:r>
              <a:rPr lang="en-US" smtClean="0"/>
              <a:t>Monday, Jan. 26, 2015</a:t>
            </a:r>
            <a:endParaRPr lang="en-US"/>
          </a:p>
        </p:txBody>
      </p:sp>
      <p:sp>
        <p:nvSpPr>
          <p:cNvPr id="5" name="Footer Placeholder 4"/>
          <p:cNvSpPr>
            <a:spLocks noGrp="1"/>
          </p:cNvSpPr>
          <p:nvPr>
            <p:ph type="ftr" sz="quarter" idx="11"/>
          </p:nvPr>
        </p:nvSpPr>
        <p:spPr/>
        <p:txBody>
          <a:bodyPr/>
          <a:lstStyle/>
          <a:p>
            <a:pPr>
              <a:defRPr/>
            </a:pPr>
            <a:r>
              <a:rPr lang="nl-NL" smtClean="0"/>
              <a:t>PHYS 3313-001, Spring 2015                      Dr. Jaehoon Yu</a:t>
            </a:r>
            <a:endParaRPr lang="en-US"/>
          </a:p>
        </p:txBody>
      </p:sp>
      <p:sp>
        <p:nvSpPr>
          <p:cNvPr id="6" name="Slide Number Placeholder 5"/>
          <p:cNvSpPr>
            <a:spLocks noGrp="1"/>
          </p:cNvSpPr>
          <p:nvPr>
            <p:ph type="sldNum" sz="quarter" idx="12"/>
          </p:nvPr>
        </p:nvSpPr>
        <p:spPr/>
        <p:txBody>
          <a:bodyPr/>
          <a:lstStyle/>
          <a:p>
            <a:pPr>
              <a:defRPr/>
            </a:pPr>
            <a:fld id="{A57A58E5-F186-8448-8915-9CBFB02328D9}" type="slidenum">
              <a:rPr lang="en-US" smtClean="0"/>
              <a:pPr>
                <a:defRPr/>
              </a:pPr>
              <a:t>15</a:t>
            </a:fld>
            <a:endParaRPr lang="en-US"/>
          </a:p>
        </p:txBody>
      </p:sp>
      <p:pic>
        <p:nvPicPr>
          <p:cNvPr id="7" name="Picture 6" descr="Screen Shot 2012-12-04 at 9.27.1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9600"/>
            <a:ext cx="9144000" cy="6248400"/>
          </a:xfrm>
          <a:prstGeom prst="rect">
            <a:avLst/>
          </a:prstGeom>
        </p:spPr>
      </p:pic>
      <p:sp>
        <p:nvSpPr>
          <p:cNvPr id="8" name="Rectangle 7"/>
          <p:cNvSpPr/>
          <p:nvPr/>
        </p:nvSpPr>
        <p:spPr bwMode="auto">
          <a:xfrm>
            <a:off x="4670" y="6477000"/>
            <a:ext cx="9139329" cy="381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63517361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792162"/>
          </a:xfrm>
        </p:spPr>
        <p:txBody>
          <a:bodyPr/>
          <a:lstStyle/>
          <a:p>
            <a:r>
              <a:rPr lang="en-US" dirty="0" smtClean="0"/>
              <a:t>So have we seen the Higgs particle?</a:t>
            </a:r>
            <a:endParaRPr lang="en-US" dirty="0"/>
          </a:p>
        </p:txBody>
      </p:sp>
      <p:sp>
        <p:nvSpPr>
          <p:cNvPr id="3" name="Content Placeholder 2"/>
          <p:cNvSpPr>
            <a:spLocks noGrp="1"/>
          </p:cNvSpPr>
          <p:nvPr>
            <p:ph idx="1"/>
          </p:nvPr>
        </p:nvSpPr>
        <p:spPr>
          <a:xfrm>
            <a:off x="76200" y="990600"/>
            <a:ext cx="8991600" cy="5867400"/>
          </a:xfrm>
        </p:spPr>
        <p:txBody>
          <a:bodyPr/>
          <a:lstStyle/>
          <a:p>
            <a:pPr>
              <a:spcBef>
                <a:spcPts val="72"/>
              </a:spcBef>
            </a:pPr>
            <a:r>
              <a:rPr lang="en-US" sz="2800" dirty="0" smtClean="0"/>
              <a:t>The statistical significance of the finding is much bigger than seven standard deviations</a:t>
            </a:r>
          </a:p>
          <a:p>
            <a:pPr lvl="1">
              <a:spcBef>
                <a:spcPts val="72"/>
              </a:spcBef>
            </a:pPr>
            <a:r>
              <a:rPr lang="en-US" sz="2400" dirty="0" smtClean="0"/>
              <a:t>Level of significance: much better than 99.999 999 999 </a:t>
            </a:r>
            <a:r>
              <a:rPr lang="en-US" sz="2400" dirty="0"/>
              <a:t>7</a:t>
            </a:r>
            <a:r>
              <a:rPr lang="en-US" sz="2400" dirty="0" smtClean="0"/>
              <a:t>% (eleven 9s!!)</a:t>
            </a:r>
          </a:p>
          <a:p>
            <a:pPr lvl="1">
              <a:spcBef>
                <a:spcPts val="72"/>
              </a:spcBef>
            </a:pPr>
            <a:r>
              <a:rPr lang="en-US" sz="2400" dirty="0" smtClean="0"/>
              <a:t>We could be wrong once if we do the same experiment 391,000,000,000 times (will take ~13,000 years even if each experiment takes 1s!!)</a:t>
            </a:r>
          </a:p>
          <a:p>
            <a:pPr>
              <a:spcBef>
                <a:spcPts val="72"/>
              </a:spcBef>
            </a:pPr>
            <a:r>
              <a:rPr lang="en-US" sz="2800" dirty="0" smtClean="0"/>
              <a:t>So did we find the Higgs particle?</a:t>
            </a:r>
          </a:p>
          <a:p>
            <a:pPr lvl="1">
              <a:spcBef>
                <a:spcPts val="72"/>
              </a:spcBef>
            </a:pPr>
            <a:r>
              <a:rPr lang="en-US" sz="2400" dirty="0" smtClean="0"/>
              <a:t>We have discovered the heaviest new boson we’ve seen thus far </a:t>
            </a:r>
          </a:p>
          <a:p>
            <a:pPr lvl="1">
              <a:spcBef>
                <a:spcPts val="72"/>
              </a:spcBef>
            </a:pPr>
            <a:r>
              <a:rPr lang="en-US" sz="2400" dirty="0" smtClean="0"/>
              <a:t>It has many properties consistent with the Standard Model Higgs particle</a:t>
            </a:r>
          </a:p>
          <a:p>
            <a:pPr lvl="2">
              <a:spcBef>
                <a:spcPts val="72"/>
              </a:spcBef>
            </a:pPr>
            <a:r>
              <a:rPr lang="en-US" sz="2000" dirty="0" smtClean="0"/>
              <a:t>It quacks like a duck and walks like a duck but…</a:t>
            </a:r>
          </a:p>
          <a:p>
            <a:pPr lvl="1">
              <a:spcBef>
                <a:spcPts val="72"/>
              </a:spcBef>
            </a:pPr>
            <a:r>
              <a:rPr lang="en-US" sz="2400" dirty="0" smtClean="0"/>
              <a:t>We</a:t>
            </a:r>
            <a:r>
              <a:rPr lang="en-US" sz="2400" dirty="0"/>
              <a:t> </a:t>
            </a:r>
            <a:r>
              <a:rPr lang="en-US" sz="2400" dirty="0" smtClean="0"/>
              <a:t>do not have enough data to precisely measure all the properties – mass, lifetime, the rate at which this particle decays to certain other particles, etc – to definitively determine its nature</a:t>
            </a:r>
          </a:p>
          <a:p>
            <a:pPr>
              <a:spcBef>
                <a:spcPts val="72"/>
              </a:spcBef>
            </a:pPr>
            <a:r>
              <a:rPr lang="en-US" sz="2800" dirty="0" smtClean="0"/>
              <a:t>Precision measurements and searches in new channels ongoing </a:t>
            </a:r>
          </a:p>
        </p:txBody>
      </p:sp>
      <p:sp>
        <p:nvSpPr>
          <p:cNvPr id="4" name="Date Placeholder 3"/>
          <p:cNvSpPr>
            <a:spLocks noGrp="1"/>
          </p:cNvSpPr>
          <p:nvPr>
            <p:ph type="dt" sz="half" idx="10"/>
          </p:nvPr>
        </p:nvSpPr>
        <p:spPr/>
        <p:txBody>
          <a:bodyPr/>
          <a:lstStyle/>
          <a:p>
            <a:pPr>
              <a:defRPr/>
            </a:pPr>
            <a:r>
              <a:rPr lang="en-US" smtClean="0"/>
              <a:t>Monday, Jan. 26, 2015</a:t>
            </a:r>
            <a:endParaRPr lang="en-US"/>
          </a:p>
        </p:txBody>
      </p:sp>
      <p:sp>
        <p:nvSpPr>
          <p:cNvPr id="5" name="Footer Placeholder 4"/>
          <p:cNvSpPr>
            <a:spLocks noGrp="1"/>
          </p:cNvSpPr>
          <p:nvPr>
            <p:ph type="ftr" sz="quarter" idx="11"/>
          </p:nvPr>
        </p:nvSpPr>
        <p:spPr/>
        <p:txBody>
          <a:bodyPr/>
          <a:lstStyle/>
          <a:p>
            <a:pPr>
              <a:defRPr/>
            </a:pPr>
            <a:r>
              <a:rPr lang="nl-NL" smtClean="0"/>
              <a:t>PHYS 3313-001, Spring 2015                      Dr. Jaehoon Yu</a:t>
            </a:r>
            <a:endParaRPr lang="en-US"/>
          </a:p>
        </p:txBody>
      </p:sp>
      <p:sp>
        <p:nvSpPr>
          <p:cNvPr id="6" name="Slide Number Placeholder 5"/>
          <p:cNvSpPr>
            <a:spLocks noGrp="1"/>
          </p:cNvSpPr>
          <p:nvPr>
            <p:ph type="sldNum" sz="quarter" idx="12"/>
          </p:nvPr>
        </p:nvSpPr>
        <p:spPr/>
        <p:txBody>
          <a:bodyPr/>
          <a:lstStyle/>
          <a:p>
            <a:pPr>
              <a:defRPr/>
            </a:pPr>
            <a:fld id="{A57A58E5-F186-8448-8915-9CBFB02328D9}" type="slidenum">
              <a:rPr lang="en-US" smtClean="0"/>
              <a:pPr>
                <a:defRPr/>
              </a:pPr>
              <a:t>16</a:t>
            </a:fld>
            <a:endParaRPr lang="en-US"/>
          </a:p>
        </p:txBody>
      </p:sp>
    </p:spTree>
    <p:extLst>
      <p:ext uri="{BB962C8B-B14F-4D97-AF65-F5344CB8AC3E}">
        <p14:creationId xmlns:p14="http://schemas.microsoft.com/office/powerpoint/2010/main" val="141220720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153400" cy="838200"/>
          </a:xfrm>
        </p:spPr>
        <p:txBody>
          <a:bodyPr/>
          <a:lstStyle/>
          <a:p>
            <a:r>
              <a:rPr lang="en-US" dirty="0" smtClean="0"/>
              <a:t>An Interesting Property Measurement</a:t>
            </a:r>
            <a:endParaRPr lang="en-US" dirty="0"/>
          </a:p>
        </p:txBody>
      </p:sp>
      <p:sp>
        <p:nvSpPr>
          <p:cNvPr id="3" name="Content Placeholder 2"/>
          <p:cNvSpPr>
            <a:spLocks noGrp="1"/>
          </p:cNvSpPr>
          <p:nvPr>
            <p:ph idx="1"/>
          </p:nvPr>
        </p:nvSpPr>
        <p:spPr>
          <a:xfrm>
            <a:off x="457200" y="5334000"/>
            <a:ext cx="8305800" cy="990600"/>
          </a:xfrm>
        </p:spPr>
        <p:txBody>
          <a:bodyPr/>
          <a:lstStyle/>
          <a:p>
            <a:r>
              <a:rPr lang="en-US" sz="2400" dirty="0" smtClean="0"/>
              <a:t>Masses from </a:t>
            </a:r>
            <a:r>
              <a:rPr lang="en-US" sz="2400" dirty="0" err="1" smtClean="0"/>
              <a:t>H</a:t>
            </a:r>
            <a:r>
              <a:rPr lang="en-US" sz="2400" dirty="0" err="1" smtClean="0">
                <a:sym typeface="Wingdings"/>
              </a:rPr>
              <a:t></a:t>
            </a:r>
            <a:r>
              <a:rPr lang="en-US" sz="2400" dirty="0" err="1" smtClean="0">
                <a:latin typeface="Symbol" charset="2"/>
                <a:cs typeface="Symbol" charset="2"/>
                <a:sym typeface="Wingdings"/>
              </a:rPr>
              <a:t>γγ</a:t>
            </a:r>
            <a:r>
              <a:rPr lang="en-US" sz="2400" dirty="0" smtClean="0">
                <a:sym typeface="Wingdings"/>
              </a:rPr>
              <a:t> and HZZ4l differ by 2 </a:t>
            </a:r>
            <a:r>
              <a:rPr lang="en-US" sz="2400" dirty="0" err="1" smtClean="0">
                <a:sym typeface="Wingdings"/>
              </a:rPr>
              <a:t>GeV</a:t>
            </a:r>
            <a:r>
              <a:rPr lang="en-US" sz="2400" dirty="0" smtClean="0">
                <a:sym typeface="Wingdings"/>
              </a:rPr>
              <a:t> at about 1.5</a:t>
            </a:r>
            <a:r>
              <a:rPr lang="en-US" sz="2400" dirty="0" smtClean="0">
                <a:latin typeface="Symbol" charset="2"/>
                <a:cs typeface="Symbol" charset="2"/>
                <a:sym typeface="Wingdings"/>
              </a:rPr>
              <a:t>σ</a:t>
            </a:r>
          </a:p>
          <a:p>
            <a:r>
              <a:rPr lang="en-US" sz="2400" dirty="0" err="1" smtClean="0">
                <a:latin typeface="Arial Narrow"/>
                <a:cs typeface="Arial Narrow"/>
                <a:sym typeface="Wingdings"/>
              </a:rPr>
              <a:t>H</a:t>
            </a:r>
            <a:r>
              <a:rPr lang="en-US" sz="2400" dirty="0" err="1">
                <a:sym typeface="Wingdings"/>
              </a:rPr>
              <a:t></a:t>
            </a:r>
            <a:r>
              <a:rPr lang="en-US" sz="2400" dirty="0" err="1">
                <a:latin typeface="Symbol" charset="2"/>
                <a:cs typeface="Symbol" charset="2"/>
                <a:sym typeface="Wingdings"/>
              </a:rPr>
              <a:t>γγ</a:t>
            </a:r>
            <a:r>
              <a:rPr lang="en-US" sz="2400" dirty="0">
                <a:sym typeface="Wingdings"/>
              </a:rPr>
              <a:t> </a:t>
            </a:r>
            <a:r>
              <a:rPr lang="en-US" sz="2400" dirty="0" smtClean="0">
                <a:latin typeface="Arial Narrow"/>
                <a:cs typeface="Arial Narrow"/>
                <a:sym typeface="Wingdings"/>
              </a:rPr>
              <a:t> differ from SM by about 2</a:t>
            </a:r>
            <a:r>
              <a:rPr lang="en-US" sz="2400" dirty="0" smtClean="0">
                <a:latin typeface="Symbol" charset="2"/>
                <a:cs typeface="Symbol" charset="2"/>
                <a:sym typeface="Wingdings"/>
              </a:rPr>
              <a:t>σ</a:t>
            </a:r>
            <a:r>
              <a:rPr lang="en-US" sz="2400" dirty="0" smtClean="0">
                <a:latin typeface="Arial Narrow"/>
                <a:cs typeface="Arial Narrow"/>
                <a:sym typeface="Wingdings"/>
              </a:rPr>
              <a:t> and </a:t>
            </a:r>
            <a:r>
              <a:rPr lang="en-US" sz="2400" dirty="0">
                <a:sym typeface="Wingdings"/>
              </a:rPr>
              <a:t>HZZ4l </a:t>
            </a:r>
            <a:r>
              <a:rPr lang="en-US" sz="2400" dirty="0" smtClean="0">
                <a:latin typeface="Arial Narrow"/>
                <a:cs typeface="Arial Narrow"/>
                <a:sym typeface="Wingdings"/>
              </a:rPr>
              <a:t>by about 1</a:t>
            </a:r>
            <a:r>
              <a:rPr lang="en-US" sz="2400" dirty="0">
                <a:latin typeface="Symbol" charset="2"/>
                <a:cs typeface="Symbol" charset="2"/>
                <a:sym typeface="Wingdings"/>
              </a:rPr>
              <a:t>σ</a:t>
            </a:r>
          </a:p>
          <a:p>
            <a:endParaRPr lang="en-US" sz="2400" dirty="0" smtClean="0">
              <a:latin typeface="Arial Narrow"/>
              <a:cs typeface="Arial Narrow"/>
              <a:sym typeface="Wingdings"/>
            </a:endParaRPr>
          </a:p>
        </p:txBody>
      </p:sp>
      <p:sp>
        <p:nvSpPr>
          <p:cNvPr id="4" name="Date Placeholder 3"/>
          <p:cNvSpPr>
            <a:spLocks noGrp="1"/>
          </p:cNvSpPr>
          <p:nvPr>
            <p:ph type="dt" sz="half" idx="10"/>
          </p:nvPr>
        </p:nvSpPr>
        <p:spPr/>
        <p:txBody>
          <a:bodyPr/>
          <a:lstStyle/>
          <a:p>
            <a:pPr>
              <a:defRPr/>
            </a:pPr>
            <a:r>
              <a:rPr lang="en-US" smtClean="0"/>
              <a:t>Monday, Jan. 26, 2015</a:t>
            </a:r>
            <a:endParaRPr lang="en-US"/>
          </a:p>
        </p:txBody>
      </p:sp>
      <p:sp>
        <p:nvSpPr>
          <p:cNvPr id="5" name="Footer Placeholder 4"/>
          <p:cNvSpPr>
            <a:spLocks noGrp="1"/>
          </p:cNvSpPr>
          <p:nvPr>
            <p:ph type="ftr" sz="quarter" idx="11"/>
          </p:nvPr>
        </p:nvSpPr>
        <p:spPr/>
        <p:txBody>
          <a:bodyPr/>
          <a:lstStyle/>
          <a:p>
            <a:pPr>
              <a:defRPr/>
            </a:pPr>
            <a:r>
              <a:rPr lang="nl-NL" smtClean="0"/>
              <a:t>PHYS 3313-001, Spring 2015                      Dr. Jaehoon Yu</a:t>
            </a:r>
            <a:endParaRPr lang="en-US"/>
          </a:p>
        </p:txBody>
      </p:sp>
      <p:sp>
        <p:nvSpPr>
          <p:cNvPr id="6" name="Slide Number Placeholder 5"/>
          <p:cNvSpPr>
            <a:spLocks noGrp="1"/>
          </p:cNvSpPr>
          <p:nvPr>
            <p:ph type="sldNum" sz="quarter" idx="12"/>
          </p:nvPr>
        </p:nvSpPr>
        <p:spPr/>
        <p:txBody>
          <a:bodyPr/>
          <a:lstStyle/>
          <a:p>
            <a:pPr>
              <a:defRPr/>
            </a:pPr>
            <a:fld id="{A57A58E5-F186-8448-8915-9CBFB02328D9}" type="slidenum">
              <a:rPr lang="en-US" smtClean="0"/>
              <a:pPr>
                <a:defRPr/>
              </a:pPr>
              <a:t>17</a:t>
            </a:fld>
            <a:endParaRPr lang="en-US"/>
          </a:p>
        </p:txBody>
      </p:sp>
      <p:pic>
        <p:nvPicPr>
          <p:cNvPr id="7" name="Picture 6" descr="hgg-h4l-25fb-mass-diff.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838200"/>
            <a:ext cx="4343400" cy="4343400"/>
          </a:xfrm>
          <a:prstGeom prst="rect">
            <a:avLst/>
          </a:prstGeom>
        </p:spPr>
      </p:pic>
      <p:pic>
        <p:nvPicPr>
          <p:cNvPr id="8" name="Picture 7" descr="hgg-h4l-25fb-mass-diff-si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914400"/>
            <a:ext cx="4419600" cy="4343400"/>
          </a:xfrm>
          <a:prstGeom prst="rect">
            <a:avLst/>
          </a:prstGeom>
        </p:spPr>
      </p:pic>
      <p:cxnSp>
        <p:nvCxnSpPr>
          <p:cNvPr id="9" name="Straight Connector 8"/>
          <p:cNvCxnSpPr/>
          <p:nvPr/>
        </p:nvCxnSpPr>
        <p:spPr bwMode="auto">
          <a:xfrm>
            <a:off x="5105400" y="3962400"/>
            <a:ext cx="3733800" cy="0"/>
          </a:xfrm>
          <a:prstGeom prst="line">
            <a:avLst/>
          </a:prstGeom>
          <a:noFill/>
          <a:ln w="38100" cap="flat" cmpd="sng" algn="ctr">
            <a:solidFill>
              <a:srgbClr val="800000"/>
            </a:solidFill>
            <a:prstDash val="sysDash"/>
            <a:round/>
            <a:headEnd type="none" w="med" len="med"/>
            <a:tailEnd type="none" w="med" len="med"/>
          </a:ln>
          <a:effectLst/>
        </p:spPr>
      </p:cxnSp>
    </p:spTree>
    <p:extLst>
      <p:ext uri="{BB962C8B-B14F-4D97-AF65-F5344CB8AC3E}">
        <p14:creationId xmlns:p14="http://schemas.microsoft.com/office/powerpoint/2010/main" val="241614065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609600"/>
          </a:xfrm>
        </p:spPr>
        <p:txBody>
          <a:bodyPr/>
          <a:lstStyle/>
          <a:p>
            <a:r>
              <a:rPr lang="en-US" dirty="0" smtClean="0"/>
              <a:t>Long Term LHC Plans</a:t>
            </a:r>
            <a:endParaRPr lang="en-US" dirty="0"/>
          </a:p>
        </p:txBody>
      </p:sp>
      <p:sp>
        <p:nvSpPr>
          <p:cNvPr id="3" name="Content Placeholder 2"/>
          <p:cNvSpPr>
            <a:spLocks noGrp="1"/>
          </p:cNvSpPr>
          <p:nvPr>
            <p:ph idx="1"/>
          </p:nvPr>
        </p:nvSpPr>
        <p:spPr>
          <a:xfrm>
            <a:off x="838200" y="990600"/>
            <a:ext cx="7696200" cy="5181600"/>
          </a:xfrm>
        </p:spPr>
        <p:txBody>
          <a:bodyPr/>
          <a:lstStyle/>
          <a:p>
            <a:r>
              <a:rPr lang="en-US" sz="2800" dirty="0" smtClean="0"/>
              <a:t>2012 run ended with a total of ~20fb</a:t>
            </a:r>
            <a:r>
              <a:rPr lang="en-US" sz="2800" baseline="30000" dirty="0" smtClean="0"/>
              <a:t>-1</a:t>
            </a:r>
          </a:p>
          <a:p>
            <a:pPr lvl="1"/>
            <a:r>
              <a:rPr lang="en-US" sz="2400" dirty="0" smtClean="0"/>
              <a:t>Combined with 2011 run (5.6fb</a:t>
            </a:r>
            <a:r>
              <a:rPr lang="en-US" sz="2400" baseline="30000" dirty="0" smtClean="0"/>
              <a:t>-1</a:t>
            </a:r>
            <a:r>
              <a:rPr lang="en-US" sz="2400" dirty="0" smtClean="0"/>
              <a:t>), a total of over 25fb</a:t>
            </a:r>
            <a:r>
              <a:rPr lang="en-US" sz="2400" baseline="30000" dirty="0" smtClean="0"/>
              <a:t>-1</a:t>
            </a:r>
          </a:p>
          <a:p>
            <a:r>
              <a:rPr lang="en-US" sz="2800" dirty="0" smtClean="0">
                <a:solidFill>
                  <a:srgbClr val="800000"/>
                </a:solidFill>
              </a:rPr>
              <a:t>2013 – 2014: shutdown (LS1) ongoing to go to the design energy (13 – 14TeV) at high inst. Luminosity</a:t>
            </a:r>
          </a:p>
          <a:p>
            <a:r>
              <a:rPr lang="en-US" sz="2800" dirty="0" smtClean="0"/>
              <a:t>2015 – 2017: √</a:t>
            </a:r>
            <a:r>
              <a:rPr lang="en-US" sz="2800" dirty="0" err="1" smtClean="0"/>
              <a:t>s</a:t>
            </a:r>
            <a:r>
              <a:rPr lang="en-US" sz="2800" dirty="0" smtClean="0"/>
              <a:t>=13 – 14TeV, L~10</a:t>
            </a:r>
            <a:r>
              <a:rPr lang="en-US" sz="2800" baseline="30000" dirty="0" smtClean="0"/>
              <a:t>34</a:t>
            </a:r>
            <a:r>
              <a:rPr lang="en-US" sz="2800" dirty="0" smtClean="0"/>
              <a:t>, ~100fb</a:t>
            </a:r>
            <a:r>
              <a:rPr lang="en-US" sz="2800" baseline="30000" dirty="0" smtClean="0"/>
              <a:t>-1</a:t>
            </a:r>
          </a:p>
          <a:p>
            <a:r>
              <a:rPr lang="en-US" sz="2800" dirty="0" smtClean="0">
                <a:solidFill>
                  <a:srgbClr val="800000"/>
                </a:solidFill>
              </a:rPr>
              <a:t>2018: Shut-down (LS2)</a:t>
            </a:r>
          </a:p>
          <a:p>
            <a:r>
              <a:rPr lang="en-US" sz="2800" dirty="0" smtClean="0"/>
              <a:t>2019 – 2021: √</a:t>
            </a:r>
            <a:r>
              <a:rPr lang="en-US" sz="2800" dirty="0" err="1" smtClean="0"/>
              <a:t>s</a:t>
            </a:r>
            <a:r>
              <a:rPr lang="en-US" sz="2800" dirty="0" smtClean="0"/>
              <a:t>~=13 – 14TeV, L~2x10</a:t>
            </a:r>
            <a:r>
              <a:rPr lang="en-US" sz="2800" baseline="30000" dirty="0" smtClean="0"/>
              <a:t>34</a:t>
            </a:r>
            <a:r>
              <a:rPr lang="en-US" sz="2800" dirty="0" smtClean="0"/>
              <a:t>, ~300fb</a:t>
            </a:r>
            <a:r>
              <a:rPr lang="en-US" sz="2800" baseline="30000" dirty="0" smtClean="0"/>
              <a:t>-1</a:t>
            </a:r>
          </a:p>
          <a:p>
            <a:r>
              <a:rPr lang="en-US" sz="2800" dirty="0" smtClean="0">
                <a:solidFill>
                  <a:srgbClr val="800000"/>
                </a:solidFill>
              </a:rPr>
              <a:t>2022 – 2023: Shut-down (LS3)</a:t>
            </a:r>
          </a:p>
          <a:p>
            <a:r>
              <a:rPr lang="en-US" sz="2800" dirty="0" smtClean="0"/>
              <a:t>2023 – 2030(?): √</a:t>
            </a:r>
            <a:r>
              <a:rPr lang="en-US" sz="2800" dirty="0" err="1" smtClean="0"/>
              <a:t>s</a:t>
            </a:r>
            <a:r>
              <a:rPr lang="en-US" sz="2800" dirty="0" smtClean="0"/>
              <a:t>=13 – 14TeV, L~5x10</a:t>
            </a:r>
            <a:r>
              <a:rPr lang="en-US" sz="2800" baseline="30000" dirty="0" smtClean="0"/>
              <a:t>34 </a:t>
            </a:r>
            <a:r>
              <a:rPr lang="en-US" sz="2800" dirty="0" smtClean="0"/>
              <a:t>(HL-LHC), ~3000fb</a:t>
            </a:r>
            <a:r>
              <a:rPr lang="en-US" sz="2800" baseline="30000" dirty="0" smtClean="0"/>
              <a:t>-1</a:t>
            </a:r>
            <a:endParaRPr lang="en-US" sz="2800" dirty="0" smtClean="0"/>
          </a:p>
        </p:txBody>
      </p:sp>
      <p:sp>
        <p:nvSpPr>
          <p:cNvPr id="4" name="Date Placeholder 3"/>
          <p:cNvSpPr>
            <a:spLocks noGrp="1"/>
          </p:cNvSpPr>
          <p:nvPr>
            <p:ph type="dt" sz="half" idx="10"/>
          </p:nvPr>
        </p:nvSpPr>
        <p:spPr/>
        <p:txBody>
          <a:bodyPr/>
          <a:lstStyle/>
          <a:p>
            <a:pPr>
              <a:defRPr/>
            </a:pPr>
            <a:r>
              <a:rPr lang="en-US" smtClean="0"/>
              <a:t>Monday, Jan. 26, 2015</a:t>
            </a:r>
            <a:endParaRPr lang="en-US" dirty="0"/>
          </a:p>
        </p:txBody>
      </p:sp>
      <p:sp>
        <p:nvSpPr>
          <p:cNvPr id="5" name="Footer Placeholder 4"/>
          <p:cNvSpPr>
            <a:spLocks noGrp="1"/>
          </p:cNvSpPr>
          <p:nvPr>
            <p:ph type="ftr" sz="quarter" idx="11"/>
          </p:nvPr>
        </p:nvSpPr>
        <p:spPr/>
        <p:txBody>
          <a:bodyPr/>
          <a:lstStyle/>
          <a:p>
            <a:pPr>
              <a:defRPr/>
            </a:pPr>
            <a:r>
              <a:rPr lang="nl-NL" smtClean="0"/>
              <a:t>PHYS 3313-001, Spring 2015                      Dr. Jaehoon Yu</a:t>
            </a:r>
            <a:endParaRPr lang="en-US" dirty="0"/>
          </a:p>
        </p:txBody>
      </p:sp>
      <p:sp>
        <p:nvSpPr>
          <p:cNvPr id="6" name="Slide Number Placeholder 5"/>
          <p:cNvSpPr>
            <a:spLocks noGrp="1"/>
          </p:cNvSpPr>
          <p:nvPr>
            <p:ph type="sldNum" sz="quarter" idx="12"/>
          </p:nvPr>
        </p:nvSpPr>
        <p:spPr/>
        <p:txBody>
          <a:bodyPr/>
          <a:lstStyle/>
          <a:p>
            <a:pPr>
              <a:defRPr/>
            </a:pPr>
            <a:fld id="{A57A58E5-F186-8448-8915-9CBFB02328D9}" type="slidenum">
              <a:rPr lang="en-US" smtClean="0"/>
              <a:pPr>
                <a:defRPr/>
              </a:pPr>
              <a:t>18</a:t>
            </a:fld>
            <a:endParaRPr lang="en-US" dirty="0"/>
          </a:p>
        </p:txBody>
      </p:sp>
    </p:spTree>
    <p:extLst>
      <p:ext uri="{BB962C8B-B14F-4D97-AF65-F5344CB8AC3E}">
        <p14:creationId xmlns:p14="http://schemas.microsoft.com/office/powerpoint/2010/main" val="395117091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aaa-ilc-cartoon.jpg"/>
          <p:cNvPicPr>
            <a:picLocks noGrp="1" noChangeAspect="1"/>
          </p:cNvPicPr>
          <p:nvPr>
            <p:ph idx="1"/>
          </p:nvPr>
        </p:nvPicPr>
        <p:blipFill>
          <a:blip r:embed="rId2" cstate="screen">
            <a:extLst>
              <a:ext uri="{28A0092B-C50C-407E-A947-70E740481C1C}">
                <a14:useLocalDpi xmlns:a14="http://schemas.microsoft.com/office/drawing/2010/main"/>
              </a:ext>
            </a:extLst>
          </a:blip>
          <a:srcRect t="-2940" b="-2940"/>
          <a:stretch>
            <a:fillRect/>
          </a:stretch>
        </p:blipFill>
        <p:spPr>
          <a:xfrm>
            <a:off x="228600" y="3124200"/>
            <a:ext cx="8763000" cy="3657600"/>
          </a:xfrm>
        </p:spPr>
      </p:pic>
      <p:sp>
        <p:nvSpPr>
          <p:cNvPr id="29700" name="Rectangle 2"/>
          <p:cNvSpPr>
            <a:spLocks noGrp="1" noChangeArrowheads="1"/>
          </p:cNvSpPr>
          <p:nvPr>
            <p:ph type="title"/>
          </p:nvPr>
        </p:nvSpPr>
        <p:spPr>
          <a:xfrm>
            <a:off x="457200" y="-76200"/>
            <a:ext cx="8229600" cy="762000"/>
          </a:xfrm>
        </p:spPr>
        <p:txBody>
          <a:bodyPr/>
          <a:lstStyle/>
          <a:p>
            <a:pPr eaLnBrk="1" hangingPunct="1"/>
            <a:r>
              <a:rPr lang="en-GB" dirty="0" smtClean="0">
                <a:solidFill>
                  <a:srgbClr val="800000"/>
                </a:solidFill>
              </a:rPr>
              <a:t>What’s next? Future Linear Collider</a:t>
            </a:r>
          </a:p>
        </p:txBody>
      </p:sp>
      <p:sp>
        <p:nvSpPr>
          <p:cNvPr id="197635" name="Rectangle 3"/>
          <p:cNvSpPr>
            <a:spLocks noChangeArrowheads="1"/>
          </p:cNvSpPr>
          <p:nvPr/>
        </p:nvSpPr>
        <p:spPr bwMode="auto">
          <a:xfrm>
            <a:off x="228600" y="533400"/>
            <a:ext cx="8610600" cy="3124200"/>
          </a:xfrm>
          <a:prstGeom prst="rect">
            <a:avLst/>
          </a:prstGeom>
          <a:noFill/>
          <a:ln w="9525">
            <a:noFill/>
            <a:miter lim="800000"/>
            <a:headEnd/>
            <a:tailEnd/>
          </a:ln>
        </p:spPr>
        <p:txBody>
          <a:bodyPr>
            <a:prstTxWarp prst="textNoShape">
              <a:avLst/>
            </a:prstTxWarp>
          </a:bodyPr>
          <a:lstStyle/>
          <a:p>
            <a:pPr marL="342900" indent="-342900">
              <a:lnSpc>
                <a:spcPct val="90000"/>
              </a:lnSpc>
              <a:spcBef>
                <a:spcPct val="20000"/>
              </a:spcBef>
              <a:buFontTx/>
              <a:buChar char="•"/>
            </a:pPr>
            <a:r>
              <a:rPr lang="en-US" dirty="0" smtClean="0">
                <a:solidFill>
                  <a:srgbClr val="000066"/>
                </a:solidFill>
                <a:latin typeface="Arial Narrow" charset="0"/>
              </a:rPr>
              <a:t>Now that we have found a new boson, precision measurement of the particle’s properties becomes important</a:t>
            </a:r>
          </a:p>
          <a:p>
            <a:pPr marL="342900" indent="-342900">
              <a:lnSpc>
                <a:spcPct val="90000"/>
              </a:lnSpc>
              <a:spcBef>
                <a:spcPct val="20000"/>
              </a:spcBef>
              <a:buFontTx/>
              <a:buChar char="•"/>
            </a:pPr>
            <a:r>
              <a:rPr lang="en-US" dirty="0" smtClean="0">
                <a:solidFill>
                  <a:srgbClr val="000090"/>
                </a:solidFill>
                <a:latin typeface="Arial Narrow" charset="0"/>
              </a:rPr>
              <a:t>An </a:t>
            </a:r>
            <a:r>
              <a:rPr lang="en-US" dirty="0">
                <a:solidFill>
                  <a:srgbClr val="000090"/>
                </a:solidFill>
                <a:latin typeface="Arial Narrow" charset="0"/>
              </a:rPr>
              <a:t>electron-positron collider on a straight line for precision measurements</a:t>
            </a:r>
            <a:endParaRPr lang="en-US" dirty="0" smtClean="0">
              <a:solidFill>
                <a:srgbClr val="000090"/>
              </a:solidFill>
              <a:latin typeface="Arial Narrow" charset="0"/>
            </a:endParaRPr>
          </a:p>
          <a:p>
            <a:pPr marL="342900" indent="-342900">
              <a:lnSpc>
                <a:spcPct val="90000"/>
              </a:lnSpc>
              <a:spcBef>
                <a:spcPct val="20000"/>
              </a:spcBef>
              <a:buFontTx/>
              <a:buChar char="•"/>
            </a:pPr>
            <a:r>
              <a:rPr lang="en-US" dirty="0" smtClean="0">
                <a:solidFill>
                  <a:srgbClr val="000066"/>
                </a:solidFill>
                <a:latin typeface="Arial Narrow" charset="0"/>
              </a:rPr>
              <a:t>10</a:t>
            </a:r>
            <a:r>
              <a:rPr lang="en-US" dirty="0">
                <a:solidFill>
                  <a:srgbClr val="000066"/>
                </a:solidFill>
                <a:latin typeface="Arial Narrow" charset="0"/>
              </a:rPr>
              <a:t>~15 years from </a:t>
            </a:r>
            <a:r>
              <a:rPr lang="en-US" dirty="0" smtClean="0">
                <a:solidFill>
                  <a:srgbClr val="000066"/>
                </a:solidFill>
                <a:latin typeface="Arial Narrow" charset="0"/>
              </a:rPr>
              <a:t>now (In Dec. 2011, Japanese PM announced that they would bid for a LC in Japan and reaffirmed by the new PM in 2013)</a:t>
            </a:r>
          </a:p>
          <a:p>
            <a:pPr marL="800100" lvl="1" indent="-342900">
              <a:lnSpc>
                <a:spcPct val="90000"/>
              </a:lnSpc>
              <a:spcBef>
                <a:spcPct val="20000"/>
              </a:spcBef>
              <a:buFontTx/>
              <a:buChar char="•"/>
            </a:pPr>
            <a:r>
              <a:rPr lang="en-US" sz="2000" dirty="0">
                <a:solidFill>
                  <a:srgbClr val="660066"/>
                </a:solidFill>
                <a:latin typeface="Arial Narrow" charset="0"/>
              </a:rPr>
              <a:t>O</a:t>
            </a:r>
            <a:r>
              <a:rPr lang="en-US" sz="2000" dirty="0" smtClean="0">
                <a:solidFill>
                  <a:srgbClr val="660066"/>
                </a:solidFill>
                <a:latin typeface="Arial Narrow" charset="0"/>
              </a:rPr>
              <a:t>ur Japanese colleagues have declared that they will bid for building ILC</a:t>
            </a:r>
          </a:p>
          <a:p>
            <a:pPr marL="800100" lvl="1" indent="-342900">
              <a:lnSpc>
                <a:spcPct val="90000"/>
              </a:lnSpc>
              <a:spcBef>
                <a:spcPct val="20000"/>
              </a:spcBef>
              <a:buFontTx/>
              <a:buChar char="•"/>
            </a:pPr>
            <a:r>
              <a:rPr lang="en-US" sz="2000" dirty="0" smtClean="0">
                <a:solidFill>
                  <a:srgbClr val="660066"/>
                </a:solidFill>
                <a:latin typeface="Arial Narrow" charset="0"/>
              </a:rPr>
              <a:t>Japan announced the selection of the site for the ILC in Aug. 2013!!</a:t>
            </a:r>
          </a:p>
          <a:p>
            <a:pPr marL="342900" indent="-342900">
              <a:lnSpc>
                <a:spcPct val="90000"/>
              </a:lnSpc>
              <a:spcBef>
                <a:spcPct val="20000"/>
              </a:spcBef>
              <a:buFontTx/>
              <a:buChar char="•"/>
            </a:pPr>
            <a:r>
              <a:rPr lang="en-US" dirty="0">
                <a:solidFill>
                  <a:srgbClr val="000066"/>
                </a:solidFill>
                <a:latin typeface="Arial Narrow" charset="0"/>
              </a:rPr>
              <a:t>Takes 10 years to </a:t>
            </a:r>
            <a:r>
              <a:rPr lang="en-US" dirty="0" smtClean="0">
                <a:solidFill>
                  <a:srgbClr val="000066"/>
                </a:solidFill>
                <a:latin typeface="Arial Narrow" charset="0"/>
              </a:rPr>
              <a:t>build a </a:t>
            </a:r>
            <a:r>
              <a:rPr lang="en-US" dirty="0">
                <a:solidFill>
                  <a:srgbClr val="000066"/>
                </a:solidFill>
                <a:latin typeface="Arial Narrow" charset="0"/>
              </a:rPr>
              <a:t>detector</a:t>
            </a:r>
          </a:p>
        </p:txBody>
      </p:sp>
      <p:sp>
        <p:nvSpPr>
          <p:cNvPr id="197637" name="Rectangle 5"/>
          <p:cNvSpPr>
            <a:spLocks noChangeArrowheads="1"/>
          </p:cNvSpPr>
          <p:nvPr/>
        </p:nvSpPr>
        <p:spPr bwMode="auto">
          <a:xfrm>
            <a:off x="5791200" y="5867400"/>
            <a:ext cx="2057400" cy="381000"/>
          </a:xfrm>
          <a:prstGeom prst="rect">
            <a:avLst/>
          </a:prstGeom>
          <a:solidFill>
            <a:srgbClr val="FFFF99"/>
          </a:solidFill>
          <a:ln w="38100">
            <a:solidFill>
              <a:srgbClr val="CC0000"/>
            </a:solidFill>
            <a:miter lim="800000"/>
            <a:headEnd/>
            <a:tailEnd/>
          </a:ln>
        </p:spPr>
        <p:txBody>
          <a:bodyPr wrap="none" anchor="ctr">
            <a:prstTxWarp prst="textNoShape">
              <a:avLst/>
            </a:prstTxWarp>
          </a:bodyPr>
          <a:lstStyle/>
          <a:p>
            <a:pPr algn="ctr"/>
            <a:r>
              <a:rPr lang="en-US" b="1" dirty="0">
                <a:solidFill>
                  <a:srgbClr val="CC0000"/>
                </a:solidFill>
                <a:latin typeface="Arial Narrow" charset="0"/>
              </a:rPr>
              <a:t>L</a:t>
            </a:r>
            <a:r>
              <a:rPr lang="en-US" b="1" dirty="0" smtClean="0">
                <a:solidFill>
                  <a:srgbClr val="CC0000"/>
                </a:solidFill>
                <a:latin typeface="Arial Narrow" charset="0"/>
              </a:rPr>
              <a:t>~31km (~20 mi)</a:t>
            </a:r>
            <a:endParaRPr lang="en-US" b="1" dirty="0">
              <a:solidFill>
                <a:srgbClr val="CC0000"/>
              </a:solidFill>
              <a:latin typeface="Arial Narrow" charset="0"/>
            </a:endParaRPr>
          </a:p>
        </p:txBody>
      </p:sp>
      <p:sp>
        <p:nvSpPr>
          <p:cNvPr id="14" name="Rectangle 5"/>
          <p:cNvSpPr>
            <a:spLocks noChangeArrowheads="1"/>
          </p:cNvSpPr>
          <p:nvPr/>
        </p:nvSpPr>
        <p:spPr bwMode="auto">
          <a:xfrm>
            <a:off x="4114800" y="5410200"/>
            <a:ext cx="1371600" cy="381000"/>
          </a:xfrm>
          <a:prstGeom prst="rect">
            <a:avLst/>
          </a:prstGeom>
          <a:noFill/>
          <a:ln w="38100">
            <a:noFill/>
            <a:miter lim="800000"/>
            <a:headEnd/>
            <a:tailEnd/>
          </a:ln>
        </p:spPr>
        <p:txBody>
          <a:bodyPr wrap="none" anchor="ctr">
            <a:prstTxWarp prst="textNoShape">
              <a:avLst/>
            </a:prstTxWarp>
          </a:bodyPr>
          <a:lstStyle/>
          <a:p>
            <a:pPr algn="ctr"/>
            <a:r>
              <a:rPr lang="en-US" sz="1400" b="1" dirty="0">
                <a:solidFill>
                  <a:srgbClr val="CC0000"/>
                </a:solidFill>
                <a:latin typeface="Arial Narrow" charset="0"/>
              </a:rPr>
              <a:t>Circumference ~6.6km</a:t>
            </a:r>
          </a:p>
        </p:txBody>
      </p:sp>
      <p:sp>
        <p:nvSpPr>
          <p:cNvPr id="15" name="Rectangle 5"/>
          <p:cNvSpPr>
            <a:spLocks noChangeArrowheads="1"/>
          </p:cNvSpPr>
          <p:nvPr/>
        </p:nvSpPr>
        <p:spPr bwMode="auto">
          <a:xfrm>
            <a:off x="7315200" y="5486400"/>
            <a:ext cx="1371600" cy="381000"/>
          </a:xfrm>
          <a:prstGeom prst="rect">
            <a:avLst/>
          </a:prstGeom>
          <a:noFill/>
          <a:ln w="38100">
            <a:noFill/>
            <a:miter lim="800000"/>
            <a:headEnd/>
            <a:tailEnd/>
          </a:ln>
        </p:spPr>
        <p:txBody>
          <a:bodyPr wrap="none" anchor="ctr">
            <a:prstTxWarp prst="textNoShape">
              <a:avLst/>
            </a:prstTxWarp>
          </a:bodyPr>
          <a:lstStyle/>
          <a:p>
            <a:pPr algn="ctr"/>
            <a:r>
              <a:rPr lang="en-US" sz="1400" b="1" dirty="0">
                <a:solidFill>
                  <a:srgbClr val="CC0000"/>
                </a:solidFill>
                <a:latin typeface="Arial Narrow" charset="0"/>
              </a:rPr>
              <a:t>~300 soccer fields</a:t>
            </a:r>
          </a:p>
        </p:txBody>
      </p:sp>
      <p:sp>
        <p:nvSpPr>
          <p:cNvPr id="4" name="Slide Number Placeholder 3"/>
          <p:cNvSpPr>
            <a:spLocks noGrp="1"/>
          </p:cNvSpPr>
          <p:nvPr>
            <p:ph type="sldNum" sz="quarter" idx="12"/>
          </p:nvPr>
        </p:nvSpPr>
        <p:spPr/>
        <p:txBody>
          <a:bodyPr/>
          <a:lstStyle/>
          <a:p>
            <a:pPr>
              <a:defRPr/>
            </a:pPr>
            <a:fld id="{A57A58E5-F186-8448-8915-9CBFB02328D9}" type="slidenum">
              <a:rPr lang="en-US" smtClean="0"/>
              <a:pPr>
                <a:defRPr/>
              </a:pPr>
              <a:t>19</a:t>
            </a:fld>
            <a:endParaRPr lang="en-US"/>
          </a:p>
        </p:txBody>
      </p:sp>
      <p:sp>
        <p:nvSpPr>
          <p:cNvPr id="2" name="Date Placeholder 1"/>
          <p:cNvSpPr>
            <a:spLocks noGrp="1"/>
          </p:cNvSpPr>
          <p:nvPr>
            <p:ph type="dt" sz="half" idx="10"/>
          </p:nvPr>
        </p:nvSpPr>
        <p:spPr/>
        <p:txBody>
          <a:bodyPr/>
          <a:lstStyle/>
          <a:p>
            <a:pPr>
              <a:defRPr/>
            </a:pPr>
            <a:r>
              <a:rPr lang="en-US" smtClean="0"/>
              <a:t>Monday, Jan. 26, 2015</a:t>
            </a:r>
            <a:endParaRPr lang="en-US"/>
          </a:p>
        </p:txBody>
      </p:sp>
      <p:sp>
        <p:nvSpPr>
          <p:cNvPr id="3" name="Footer Placeholder 2"/>
          <p:cNvSpPr>
            <a:spLocks noGrp="1"/>
          </p:cNvSpPr>
          <p:nvPr>
            <p:ph type="ftr" sz="quarter" idx="11"/>
          </p:nvPr>
        </p:nvSpPr>
        <p:spPr/>
        <p:txBody>
          <a:bodyPr/>
          <a:lstStyle/>
          <a:p>
            <a:pPr>
              <a:defRPr/>
            </a:pPr>
            <a:r>
              <a:rPr lang="nl-NL" smtClean="0"/>
              <a:t>PHYS 3313-001, Spring 2015                      Dr. Jaehoon Yu</a:t>
            </a:r>
            <a:endParaRPr lang="en-US"/>
          </a:p>
        </p:txBody>
      </p:sp>
    </p:spTree>
    <p:extLst>
      <p:ext uri="{BB962C8B-B14F-4D97-AF65-F5344CB8AC3E}">
        <p14:creationId xmlns:p14="http://schemas.microsoft.com/office/powerpoint/2010/main" val="400270947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r>
              <a:rPr lang="en-US" smtClean="0"/>
              <a:t>Monday, Jan. 26, 2015</a:t>
            </a:r>
            <a:endParaRPr lang="en-US"/>
          </a:p>
        </p:txBody>
      </p:sp>
      <p:sp>
        <p:nvSpPr>
          <p:cNvPr id="5" name="Footer Placeholder 4"/>
          <p:cNvSpPr>
            <a:spLocks noGrp="1"/>
          </p:cNvSpPr>
          <p:nvPr>
            <p:ph type="ftr" sz="quarter" idx="11"/>
          </p:nvPr>
        </p:nvSpPr>
        <p:spPr/>
        <p:txBody>
          <a:bodyPr/>
          <a:lstStyle/>
          <a:p>
            <a:pPr>
              <a:defRPr/>
            </a:pPr>
            <a:r>
              <a:rPr lang="nl-NL" dirty="0" smtClean="0"/>
              <a:t>PHYS 3313-001, Spring 2015                      Dr. Jaehoon </a:t>
            </a:r>
            <a:r>
              <a:rPr lang="nl-NL" dirty="0" err="1" smtClean="0"/>
              <a:t>Yu</a:t>
            </a:r>
            <a:endParaRPr lang="en-US" dirty="0"/>
          </a:p>
        </p:txBody>
      </p:sp>
      <p:sp>
        <p:nvSpPr>
          <p:cNvPr id="19460" name="Slide Number Placeholder 5"/>
          <p:cNvSpPr>
            <a:spLocks noGrp="1"/>
          </p:cNvSpPr>
          <p:nvPr>
            <p:ph type="sldNum" sz="quarter" idx="12"/>
          </p:nvPr>
        </p:nvSpPr>
        <p:spPr>
          <a:noFill/>
        </p:spPr>
        <p:txBody>
          <a:bodyPr/>
          <a:lstStyle/>
          <a:p>
            <a:fld id="{87350146-5D12-0E44-B4F6-28409F345D49}" type="slidenum">
              <a:rPr lang="en-US">
                <a:latin typeface="Arial Narrow" pitchFamily="-84" charset="0"/>
              </a:rPr>
              <a:pPr/>
              <a:t>2</a:t>
            </a:fld>
            <a:endParaRPr lang="en-US" dirty="0">
              <a:latin typeface="Arial Narrow" pitchFamily="-84" charset="0"/>
            </a:endParaRPr>
          </a:p>
        </p:txBody>
      </p:sp>
      <p:sp>
        <p:nvSpPr>
          <p:cNvPr id="19461" name="Rectangle 2"/>
          <p:cNvSpPr>
            <a:spLocks noGrp="1" noChangeArrowheads="1"/>
          </p:cNvSpPr>
          <p:nvPr>
            <p:ph type="title"/>
          </p:nvPr>
        </p:nvSpPr>
        <p:spPr>
          <a:xfrm>
            <a:off x="762000" y="0"/>
            <a:ext cx="7772400" cy="1143000"/>
          </a:xfrm>
        </p:spPr>
        <p:txBody>
          <a:bodyPr/>
          <a:lstStyle/>
          <a:p>
            <a:pPr eaLnBrk="1" hangingPunct="1"/>
            <a:r>
              <a:rPr lang="en-US">
                <a:ea typeface="ＭＳ Ｐゴシック" pitchFamily="-84" charset="-128"/>
                <a:cs typeface="ＭＳ Ｐゴシック" pitchFamily="-84" charset="-128"/>
              </a:rPr>
              <a:t>Announcements</a:t>
            </a:r>
          </a:p>
        </p:txBody>
      </p:sp>
      <p:sp>
        <p:nvSpPr>
          <p:cNvPr id="111619" name="Rectangle 3"/>
          <p:cNvSpPr>
            <a:spLocks noGrp="1" noChangeArrowheads="1"/>
          </p:cNvSpPr>
          <p:nvPr>
            <p:ph type="body" idx="1"/>
          </p:nvPr>
        </p:nvSpPr>
        <p:spPr>
          <a:xfrm>
            <a:off x="457200" y="990600"/>
            <a:ext cx="8153400" cy="4648200"/>
          </a:xfrm>
        </p:spPr>
        <p:txBody>
          <a:bodyPr/>
          <a:lstStyle/>
          <a:p>
            <a:pPr eaLnBrk="1" hangingPunct="1"/>
            <a:r>
              <a:rPr lang="en-US" dirty="0" smtClean="0">
                <a:ea typeface="ＭＳ Ｐゴシック" pitchFamily="-84" charset="-128"/>
                <a:cs typeface="ＭＳ Ｐゴシック" pitchFamily="-84" charset="-128"/>
              </a:rPr>
              <a:t>Quiz #1 on </a:t>
            </a:r>
            <a:r>
              <a:rPr lang="en-US" dirty="0" smtClean="0">
                <a:ea typeface="ＭＳ Ｐゴシック" pitchFamily="-84" charset="-128"/>
                <a:cs typeface="ＭＳ Ｐゴシック" pitchFamily="-84" charset="-128"/>
              </a:rPr>
              <a:t>appendices </a:t>
            </a:r>
            <a:r>
              <a:rPr lang="en-US" dirty="0" smtClean="0">
                <a:ea typeface="ＭＳ Ｐゴシック" pitchFamily="-84" charset="-128"/>
                <a:cs typeface="ＭＳ Ｐゴシック" pitchFamily="-84" charset="-128"/>
              </a:rPr>
              <a:t>3, 5, 6 and </a:t>
            </a:r>
            <a:endParaRPr lang="en-US" dirty="0" smtClean="0">
              <a:ea typeface="ＭＳ Ｐゴシック" pitchFamily="-84" charset="-128"/>
              <a:cs typeface="ＭＳ Ｐゴシック" pitchFamily="-84" charset="-128"/>
            </a:endParaRPr>
          </a:p>
          <a:p>
            <a:pPr lvl="1" eaLnBrk="1" hangingPunct="1"/>
            <a:r>
              <a:rPr lang="en-US" dirty="0" smtClean="0"/>
              <a:t>Beginning of the class</a:t>
            </a:r>
          </a:p>
          <a:p>
            <a:pPr lvl="1" eaLnBrk="1" hangingPunct="1"/>
            <a:r>
              <a:rPr lang="en-US" dirty="0" smtClean="0"/>
              <a:t>Wednesday</a:t>
            </a:r>
            <a:r>
              <a:rPr lang="en-US" dirty="0" smtClean="0"/>
              <a:t>,  Jan. </a:t>
            </a:r>
            <a:r>
              <a:rPr lang="en-US" dirty="0" smtClean="0"/>
              <a:t>28 </a:t>
            </a:r>
            <a:endParaRPr lang="en-US" dirty="0" smtClean="0"/>
          </a:p>
          <a:p>
            <a:pPr eaLnBrk="1" hangingPunct="1"/>
            <a:r>
              <a:rPr lang="en-US" dirty="0" smtClean="0"/>
              <a:t>Special colloquium </a:t>
            </a:r>
            <a:r>
              <a:rPr lang="en-US" dirty="0" smtClean="0"/>
              <a:t>at 4pm </a:t>
            </a:r>
            <a:r>
              <a:rPr lang="en-US" dirty="0" smtClean="0"/>
              <a:t>tomorrow</a:t>
            </a:r>
            <a:endParaRPr lang="en-US" dirty="0"/>
          </a:p>
          <a:p>
            <a:pPr lvl="1" eaLnBrk="1" hangingPunct="1"/>
            <a:r>
              <a:rPr lang="en-US" dirty="0" smtClean="0"/>
              <a:t>I</a:t>
            </a:r>
            <a:r>
              <a:rPr lang="en-US" dirty="0" smtClean="0"/>
              <a:t>n </a:t>
            </a:r>
            <a:r>
              <a:rPr lang="en-US" dirty="0" smtClean="0"/>
              <a:t>SH101: Dr. James </a:t>
            </a:r>
            <a:r>
              <a:rPr lang="en-US" dirty="0" err="1" smtClean="0"/>
              <a:t>Siegrist</a:t>
            </a:r>
            <a:r>
              <a:rPr lang="en-US" dirty="0" smtClean="0"/>
              <a:t> of US Department of Energy</a:t>
            </a:r>
          </a:p>
          <a:p>
            <a:pPr lvl="1" eaLnBrk="1" hangingPunct="1"/>
            <a:r>
              <a:rPr lang="en-US" dirty="0" smtClean="0"/>
              <a:t>Special triple extra credit</a:t>
            </a:r>
          </a:p>
        </p:txBody>
      </p:sp>
    </p:spTree>
    <p:extLst>
      <p:ext uri="{BB962C8B-B14F-4D97-AF65-F5344CB8AC3E}">
        <p14:creationId xmlns:p14="http://schemas.microsoft.com/office/powerpoint/2010/main" val="91690473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1"/>
          <p:cNvSpPr>
            <a:spLocks noGrp="1"/>
          </p:cNvSpPr>
          <p:nvPr>
            <p:ph type="dt" sz="quarter" idx="10"/>
          </p:nvPr>
        </p:nvSpPr>
        <p:spPr/>
        <p:txBody>
          <a:bodyPr/>
          <a:lstStyle/>
          <a:p>
            <a:pPr>
              <a:defRPr/>
            </a:pPr>
            <a:r>
              <a:rPr lang="en-US" smtClean="0"/>
              <a:t>Monday, Jan. 26, 2015</a:t>
            </a:r>
            <a:endParaRPr lang="en-US"/>
          </a:p>
        </p:txBody>
      </p:sp>
      <p:sp>
        <p:nvSpPr>
          <p:cNvPr id="11" name="Footer Placeholder 2"/>
          <p:cNvSpPr>
            <a:spLocks noGrp="1"/>
          </p:cNvSpPr>
          <p:nvPr>
            <p:ph type="ftr" sz="quarter" idx="11"/>
          </p:nvPr>
        </p:nvSpPr>
        <p:spPr/>
        <p:txBody>
          <a:bodyPr/>
          <a:lstStyle/>
          <a:p>
            <a:pPr>
              <a:defRPr/>
            </a:pPr>
            <a:r>
              <a:rPr lang="nl-NL" smtClean="0"/>
              <a:t>PHYS 3313-001, Spring 2015                      Dr. Jaehoon Yu</a:t>
            </a:r>
            <a:endParaRPr lang="en-US"/>
          </a:p>
        </p:txBody>
      </p:sp>
      <p:sp>
        <p:nvSpPr>
          <p:cNvPr id="36868" name="Slide Number Placeholder 3"/>
          <p:cNvSpPr>
            <a:spLocks noGrp="1"/>
          </p:cNvSpPr>
          <p:nvPr>
            <p:ph type="sldNum" sz="quarter" idx="12"/>
          </p:nvPr>
        </p:nvSpPr>
        <p:spPr/>
        <p:txBody>
          <a:bodyPr/>
          <a:lstStyle/>
          <a:p>
            <a:pPr>
              <a:defRPr/>
            </a:pPr>
            <a:fld id="{9C7E77EA-6C25-7B49-ACAD-7F94141B7CF5}" type="slidenum">
              <a:rPr lang="en-US"/>
              <a:pPr>
                <a:defRPr/>
              </a:pPr>
              <a:t>20</a:t>
            </a:fld>
            <a:endParaRPr lang="en-US"/>
          </a:p>
        </p:txBody>
      </p:sp>
      <p:sp>
        <p:nvSpPr>
          <p:cNvPr id="35845" name="Rectangle 2"/>
          <p:cNvSpPr>
            <a:spLocks noGrp="1" noChangeArrowheads="1"/>
          </p:cNvSpPr>
          <p:nvPr>
            <p:ph type="title" idx="4294967295"/>
          </p:nvPr>
        </p:nvSpPr>
        <p:spPr>
          <a:xfrm>
            <a:off x="457200" y="152400"/>
            <a:ext cx="3886200" cy="533400"/>
          </a:xfrm>
        </p:spPr>
        <p:txBody>
          <a:bodyPr/>
          <a:lstStyle/>
          <a:p>
            <a:pPr eaLnBrk="1" hangingPunct="1"/>
            <a:r>
              <a:rPr lang="en-US" altLang="ko-KR" sz="2400" b="1" smtClean="0">
                <a:ea typeface="굴림" charset="-127"/>
                <a:cs typeface="굴림" charset="-127"/>
              </a:rPr>
              <a:t>GEM Application Potential</a:t>
            </a:r>
          </a:p>
        </p:txBody>
      </p:sp>
      <p:sp>
        <p:nvSpPr>
          <p:cNvPr id="199683" name="Rectangle 3"/>
          <p:cNvSpPr>
            <a:spLocks noChangeArrowheads="1"/>
          </p:cNvSpPr>
          <p:nvPr/>
        </p:nvSpPr>
        <p:spPr bwMode="auto">
          <a:xfrm>
            <a:off x="5334000" y="228600"/>
            <a:ext cx="3276600" cy="304800"/>
          </a:xfrm>
          <a:prstGeom prst="rect">
            <a:avLst/>
          </a:prstGeom>
          <a:solidFill>
            <a:srgbClr val="FFFFFF"/>
          </a:solidFill>
          <a:ln w="9525">
            <a:noFill/>
            <a:miter lim="800000"/>
            <a:headEnd/>
            <a:tailEnd/>
          </a:ln>
        </p:spPr>
        <p:txBody>
          <a:bodyPr>
            <a:prstTxWarp prst="textNoShape">
              <a:avLst/>
            </a:prstTxWarp>
          </a:bodyPr>
          <a:lstStyle/>
          <a:p>
            <a:pPr algn="ctr"/>
            <a:r>
              <a:rPr lang="en-US" altLang="ko-KR" sz="2000" b="1" i="1">
                <a:solidFill>
                  <a:srgbClr val="009900"/>
                </a:solidFill>
                <a:latin typeface="Arial Narrow" charset="0"/>
                <a:ea typeface="굴림" charset="-127"/>
                <a:cs typeface="굴림" charset="-127"/>
              </a:rPr>
              <a:t>FAST X-RAY IMAGING</a:t>
            </a:r>
          </a:p>
        </p:txBody>
      </p:sp>
      <p:pic>
        <p:nvPicPr>
          <p:cNvPr id="199684" name="Picture 4"/>
          <p:cNvPicPr>
            <a:picLocks noChangeAspect="1" noChangeArrowheads="1"/>
          </p:cNvPicPr>
          <p:nvPr/>
        </p:nvPicPr>
        <p:blipFill>
          <a:blip r:embed="rId2"/>
          <a:srcRect/>
          <a:stretch>
            <a:fillRect/>
          </a:stretch>
        </p:blipFill>
        <p:spPr bwMode="auto">
          <a:xfrm>
            <a:off x="533400" y="1857375"/>
            <a:ext cx="4114800" cy="3432175"/>
          </a:xfrm>
          <a:prstGeom prst="rect">
            <a:avLst/>
          </a:prstGeom>
          <a:noFill/>
          <a:ln w="9525">
            <a:noFill/>
            <a:miter lim="800000"/>
            <a:headEnd/>
            <a:tailEnd/>
          </a:ln>
        </p:spPr>
      </p:pic>
      <p:pic>
        <p:nvPicPr>
          <p:cNvPr id="199685" name="Picture 5"/>
          <p:cNvPicPr>
            <a:picLocks noChangeAspect="1" noChangeArrowheads="1"/>
          </p:cNvPicPr>
          <p:nvPr/>
        </p:nvPicPr>
        <p:blipFill>
          <a:blip r:embed="rId3"/>
          <a:srcRect/>
          <a:stretch>
            <a:fillRect/>
          </a:stretch>
        </p:blipFill>
        <p:spPr bwMode="auto">
          <a:xfrm>
            <a:off x="4800600" y="609600"/>
            <a:ext cx="2362200" cy="3124200"/>
          </a:xfrm>
          <a:prstGeom prst="rect">
            <a:avLst/>
          </a:prstGeom>
          <a:noFill/>
          <a:ln w="9525">
            <a:noFill/>
            <a:miter lim="800000"/>
            <a:headEnd/>
            <a:tailEnd/>
          </a:ln>
        </p:spPr>
      </p:pic>
      <p:sp>
        <p:nvSpPr>
          <p:cNvPr id="199686" name="Text Box 6"/>
          <p:cNvSpPr txBox="1">
            <a:spLocks noChangeArrowheads="1"/>
          </p:cNvSpPr>
          <p:nvPr/>
        </p:nvSpPr>
        <p:spPr bwMode="auto">
          <a:xfrm>
            <a:off x="533400" y="685800"/>
            <a:ext cx="4419600" cy="915988"/>
          </a:xfrm>
          <a:prstGeom prst="rect">
            <a:avLst/>
          </a:prstGeom>
          <a:noFill/>
          <a:ln w="9525">
            <a:noFill/>
            <a:miter lim="800000"/>
            <a:headEnd/>
            <a:tailEnd/>
          </a:ln>
        </p:spPr>
        <p:txBody>
          <a:bodyPr>
            <a:prstTxWarp prst="textNoShape">
              <a:avLst/>
            </a:prstTxWarp>
            <a:spAutoFit/>
          </a:bodyPr>
          <a:lstStyle/>
          <a:p>
            <a:pPr eaLnBrk="0" hangingPunct="0"/>
            <a:r>
              <a:rPr lang="en-US" altLang="ko-KR" sz="1800" b="1">
                <a:solidFill>
                  <a:srgbClr val="3019FF"/>
                </a:solidFill>
                <a:latin typeface="Arial" charset="0"/>
                <a:ea typeface="굴림" charset="-127"/>
                <a:cs typeface="굴림" charset="-127"/>
              </a:rPr>
              <a:t>Using the lower GEM signal, the readout can be self-triggered with energy discrimination:</a:t>
            </a:r>
          </a:p>
        </p:txBody>
      </p:sp>
      <p:sp>
        <p:nvSpPr>
          <p:cNvPr id="199687" name="Text Box 7"/>
          <p:cNvSpPr txBox="1">
            <a:spLocks noChangeArrowheads="1"/>
          </p:cNvSpPr>
          <p:nvPr/>
        </p:nvSpPr>
        <p:spPr bwMode="auto">
          <a:xfrm>
            <a:off x="304800" y="5518150"/>
            <a:ext cx="3933825" cy="730250"/>
          </a:xfrm>
          <a:prstGeom prst="rect">
            <a:avLst/>
          </a:prstGeom>
          <a:noFill/>
          <a:ln w="9525">
            <a:noFill/>
            <a:miter lim="800000"/>
            <a:headEnd/>
            <a:tailEnd/>
          </a:ln>
        </p:spPr>
        <p:txBody>
          <a:bodyPr wrap="none">
            <a:prstTxWarp prst="textNoShape">
              <a:avLst/>
            </a:prstTxWarp>
            <a:spAutoFit/>
          </a:bodyPr>
          <a:lstStyle/>
          <a:p>
            <a:pPr eaLnBrk="0" hangingPunct="0"/>
            <a:r>
              <a:rPr lang="en-US" altLang="ko-KR" sz="1400" b="1" i="1">
                <a:latin typeface="Arial" charset="0"/>
                <a:ea typeface="굴림" charset="-127"/>
                <a:cs typeface="굴림" charset="-127"/>
              </a:rPr>
              <a:t>A. Bressan et al, </a:t>
            </a:r>
          </a:p>
          <a:p>
            <a:pPr eaLnBrk="0" hangingPunct="0"/>
            <a:r>
              <a:rPr lang="en-US" altLang="ko-KR" sz="1400" b="1" i="1">
                <a:latin typeface="Arial" charset="0"/>
                <a:ea typeface="굴림" charset="-127"/>
                <a:cs typeface="굴림" charset="-127"/>
              </a:rPr>
              <a:t>Nucl. Instr. and Meth. A 425(1999)254</a:t>
            </a:r>
          </a:p>
          <a:p>
            <a:pPr eaLnBrk="0" hangingPunct="0"/>
            <a:r>
              <a:rPr lang="en-US" altLang="ko-KR" sz="1400" b="1" i="1">
                <a:latin typeface="Arial" charset="0"/>
                <a:ea typeface="굴림" charset="-127"/>
                <a:cs typeface="굴림" charset="-127"/>
              </a:rPr>
              <a:t>F. Sauli,  Nucl. Instr. and Meth.A 461(2001)47</a:t>
            </a:r>
          </a:p>
        </p:txBody>
      </p:sp>
      <p:sp>
        <p:nvSpPr>
          <p:cNvPr id="199688" name="Text Box 8"/>
          <p:cNvSpPr txBox="1">
            <a:spLocks noChangeArrowheads="1"/>
          </p:cNvSpPr>
          <p:nvPr/>
        </p:nvSpPr>
        <p:spPr bwMode="auto">
          <a:xfrm>
            <a:off x="6934200" y="2514600"/>
            <a:ext cx="2209800" cy="942975"/>
          </a:xfrm>
          <a:prstGeom prst="rect">
            <a:avLst/>
          </a:prstGeom>
          <a:noFill/>
          <a:ln w="9525">
            <a:noFill/>
            <a:miter lim="800000"/>
            <a:headEnd/>
            <a:tailEnd/>
          </a:ln>
        </p:spPr>
        <p:txBody>
          <a:bodyPr>
            <a:prstTxWarp prst="textNoShape">
              <a:avLst/>
            </a:prstTxWarp>
            <a:spAutoFit/>
          </a:bodyPr>
          <a:lstStyle/>
          <a:p>
            <a:pPr eaLnBrk="0" hangingPunct="0"/>
            <a:r>
              <a:rPr lang="en-US" altLang="ko-KR" sz="1400" b="1">
                <a:latin typeface="Arial" charset="0"/>
                <a:ea typeface="굴림" charset="-127"/>
                <a:cs typeface="굴림" charset="-127"/>
              </a:rPr>
              <a:t>9 keV absorption radiography of a small mammal (image size ~ 60 x 30 mm</a:t>
            </a:r>
            <a:r>
              <a:rPr lang="en-US" altLang="ko-KR" sz="1400" b="1" baseline="30000">
                <a:latin typeface="Arial" charset="0"/>
                <a:ea typeface="굴림" charset="-127"/>
                <a:cs typeface="굴림" charset="-127"/>
              </a:rPr>
              <a:t>2</a:t>
            </a:r>
            <a:r>
              <a:rPr lang="en-US" altLang="ko-KR" sz="1400" b="1">
                <a:latin typeface="Arial" charset="0"/>
                <a:ea typeface="굴림" charset="-127"/>
                <a:cs typeface="굴림" charset="-127"/>
              </a:rPr>
              <a:t>)</a:t>
            </a:r>
          </a:p>
        </p:txBody>
      </p:sp>
      <p:pic>
        <p:nvPicPr>
          <p:cNvPr id="199689" name="Picture 9" descr="machine-gun-in-a-violin-box"/>
          <p:cNvPicPr>
            <a:picLocks noChangeAspect="1" noChangeArrowheads="1"/>
          </p:cNvPicPr>
          <p:nvPr/>
        </p:nvPicPr>
        <p:blipFill>
          <a:blip r:embed="rId4"/>
          <a:srcRect/>
          <a:stretch>
            <a:fillRect/>
          </a:stretch>
        </p:blipFill>
        <p:spPr bwMode="auto">
          <a:xfrm>
            <a:off x="4724400" y="3962400"/>
            <a:ext cx="4343400" cy="2057400"/>
          </a:xfrm>
          <a:prstGeom prst="rect">
            <a:avLst/>
          </a:prstGeom>
          <a:noFill/>
          <a:ln w="9525">
            <a:noFill/>
            <a:miter lim="800000"/>
            <a:headEnd/>
            <a:tailEnd/>
          </a:ln>
        </p:spPr>
      </p:pic>
    </p:spTree>
    <p:extLst>
      <p:ext uri="{BB962C8B-B14F-4D97-AF65-F5344CB8AC3E}">
        <p14:creationId xmlns:p14="http://schemas.microsoft.com/office/powerpoint/2010/main" val="154331793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5800" y="3159112"/>
            <a:ext cx="4495800" cy="3546488"/>
          </a:xfrm>
          <a:prstGeom prst="rect">
            <a:avLst/>
          </a:prstGeom>
        </p:spPr>
      </p:pic>
      <p:sp>
        <p:nvSpPr>
          <p:cNvPr id="7" name="Title 1"/>
          <p:cNvSpPr>
            <a:spLocks noGrp="1"/>
          </p:cNvSpPr>
          <p:nvPr>
            <p:ph type="title"/>
          </p:nvPr>
        </p:nvSpPr>
        <p:spPr>
          <a:xfrm>
            <a:off x="457200" y="0"/>
            <a:ext cx="8229600" cy="762000"/>
          </a:xfrm>
        </p:spPr>
        <p:txBody>
          <a:bodyPr>
            <a:normAutofit/>
          </a:bodyPr>
          <a:lstStyle/>
          <a:p>
            <a:r>
              <a:rPr lang="en-US" sz="4000" dirty="0" smtClean="0"/>
              <a:t>X-ray Image of an object with a prototype</a:t>
            </a:r>
            <a:endParaRPr lang="en-US" sz="4000" dirty="0"/>
          </a:p>
        </p:txBody>
      </p:sp>
      <p:sp>
        <p:nvSpPr>
          <p:cNvPr id="8" name="Date Placeholder 7"/>
          <p:cNvSpPr>
            <a:spLocks noGrp="1"/>
          </p:cNvSpPr>
          <p:nvPr>
            <p:ph type="dt" sz="half" idx="10"/>
          </p:nvPr>
        </p:nvSpPr>
        <p:spPr/>
        <p:txBody>
          <a:bodyPr/>
          <a:lstStyle/>
          <a:p>
            <a:pPr>
              <a:defRPr/>
            </a:pPr>
            <a:r>
              <a:rPr lang="en-US" smtClean="0"/>
              <a:t>Monday, Jan. 26, 2015</a:t>
            </a:r>
            <a:endParaRPr lang="en-US"/>
          </a:p>
        </p:txBody>
      </p:sp>
      <p:sp>
        <p:nvSpPr>
          <p:cNvPr id="9" name="Slide Number Placeholder 8"/>
          <p:cNvSpPr>
            <a:spLocks noGrp="1"/>
          </p:cNvSpPr>
          <p:nvPr>
            <p:ph type="sldNum" sz="quarter" idx="12"/>
          </p:nvPr>
        </p:nvSpPr>
        <p:spPr/>
        <p:txBody>
          <a:bodyPr/>
          <a:lstStyle/>
          <a:p>
            <a:pPr>
              <a:defRPr/>
            </a:pPr>
            <a:fld id="{1E590A33-9DDF-D041-A6E4-2FCA1E7639A1}" type="slidenum">
              <a:rPr lang="en-US" smtClean="0"/>
              <a:pPr>
                <a:defRPr/>
              </a:pPr>
              <a:t>21</a:t>
            </a:fld>
            <a:endParaRPr lang="en-US"/>
          </a:p>
        </p:txBody>
      </p:sp>
      <p:sp>
        <p:nvSpPr>
          <p:cNvPr id="10" name="Footer Placeholder 9"/>
          <p:cNvSpPr>
            <a:spLocks noGrp="1"/>
          </p:cNvSpPr>
          <p:nvPr>
            <p:ph type="ftr" sz="quarter" idx="11"/>
          </p:nvPr>
        </p:nvSpPr>
        <p:spPr/>
        <p:txBody>
          <a:bodyPr/>
          <a:lstStyle/>
          <a:p>
            <a:pPr>
              <a:defRPr/>
            </a:pPr>
            <a:r>
              <a:rPr lang="nl-NL" smtClean="0"/>
              <a:t>PHYS 3313-001, Spring 2015                      Dr. Jaehoon Yu</a:t>
            </a:r>
            <a:endParaRPr lang="en-US"/>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588" y="838428"/>
            <a:ext cx="4443412" cy="3581172"/>
          </a:xfrm>
          <a:prstGeom prst="rect">
            <a:avLst/>
          </a:prstGeom>
        </p:spPr>
      </p:pic>
      <p:sp>
        <p:nvSpPr>
          <p:cNvPr id="15" name="Title 1"/>
          <p:cNvSpPr txBox="1">
            <a:spLocks/>
          </p:cNvSpPr>
          <p:nvPr/>
        </p:nvSpPr>
        <p:spPr bwMode="auto">
          <a:xfrm>
            <a:off x="-76200" y="5105400"/>
            <a:ext cx="48006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2800" kern="0" dirty="0" smtClean="0">
                <a:solidFill>
                  <a:srgbClr val="0000FF"/>
                </a:solidFill>
                <a:latin typeface="+mj-lt"/>
                <a:ea typeface="ＭＳ Ｐゴシック" charset="-128"/>
                <a:cs typeface="ＭＳ Ｐゴシック" charset="-128"/>
              </a:rPr>
              <a:t>Can you see what the object is?</a:t>
            </a:r>
            <a:r>
              <a:rPr kumimoji="0" lang="en-US" sz="2800" b="0" i="0" u="none" strike="noStrike" kern="0" cap="none" spc="0" normalizeH="0" baseline="0" noProof="0" dirty="0" smtClean="0">
                <a:ln>
                  <a:noFill/>
                </a:ln>
                <a:solidFill>
                  <a:srgbClr val="0000FF"/>
                </a:solidFill>
                <a:effectLst/>
                <a:uLnTx/>
                <a:uFillTx/>
                <a:latin typeface="+mj-lt"/>
                <a:ea typeface="ＭＳ Ｐゴシック" charset="-128"/>
                <a:cs typeface="ＭＳ Ｐゴシック" charset="-128"/>
              </a:rPr>
              <a:t> </a:t>
            </a:r>
            <a:endParaRPr kumimoji="0" lang="en-US" sz="2800" b="0" i="0" u="none" strike="noStrike" kern="0" cap="none" spc="0" normalizeH="0" baseline="0" noProof="0" dirty="0">
              <a:ln>
                <a:noFill/>
              </a:ln>
              <a:solidFill>
                <a:srgbClr val="0000FF"/>
              </a:solidFill>
              <a:effectLst/>
              <a:uLnTx/>
              <a:uFillTx/>
              <a:latin typeface="+mj-lt"/>
              <a:ea typeface="ＭＳ Ｐゴシック" charset="-128"/>
              <a:cs typeface="ＭＳ Ｐゴシック" charset="-128"/>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flipV="1">
            <a:off x="4800600" y="666750"/>
            <a:ext cx="3886200" cy="2914650"/>
          </a:xfrm>
          <a:prstGeom prst="rect">
            <a:avLst/>
          </a:prstGeom>
          <a:effectLst/>
        </p:spPr>
      </p:pic>
    </p:spTree>
    <p:extLst>
      <p:ext uri="{BB962C8B-B14F-4D97-AF65-F5344CB8AC3E}">
        <p14:creationId xmlns:p14="http://schemas.microsoft.com/office/powerpoint/2010/main" val="119579163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1-03-07 at 6.38.59 PM.png"/>
          <p:cNvPicPr>
            <a:picLocks noChangeAspect="1"/>
          </p:cNvPicPr>
          <p:nvPr/>
        </p:nvPicPr>
        <p:blipFill>
          <a:blip r:embed="rId2"/>
          <a:stretch>
            <a:fillRect/>
          </a:stretch>
        </p:blipFill>
        <p:spPr>
          <a:xfrm>
            <a:off x="0" y="0"/>
            <a:ext cx="9160636" cy="6858000"/>
          </a:xfrm>
          <a:prstGeom prst="rect">
            <a:avLst/>
          </a:prstGeom>
        </p:spPr>
      </p:pic>
      <p:sp>
        <p:nvSpPr>
          <p:cNvPr id="2" name="Title 1"/>
          <p:cNvSpPr>
            <a:spLocks noGrp="1"/>
          </p:cNvSpPr>
          <p:nvPr>
            <p:ph type="title"/>
          </p:nvPr>
        </p:nvSpPr>
        <p:spPr>
          <a:xfrm>
            <a:off x="-152400" y="0"/>
            <a:ext cx="9525000" cy="914400"/>
          </a:xfrm>
        </p:spPr>
        <p:txBody>
          <a:bodyPr/>
          <a:lstStyle/>
          <a:p>
            <a:r>
              <a:rPr lang="en-US" sz="4000" dirty="0" smtClean="0">
                <a:solidFill>
                  <a:srgbClr val="FF0066"/>
                </a:solidFill>
                <a:latin typeface="+mn-lt"/>
              </a:rPr>
              <a:t>And in not too distant future, we could do …</a:t>
            </a:r>
            <a:endParaRPr lang="en-US" sz="4000" dirty="0">
              <a:solidFill>
                <a:srgbClr val="FF0066"/>
              </a:solidFill>
              <a:latin typeface="+mn-lt"/>
            </a:endParaRPr>
          </a:p>
        </p:txBody>
      </p:sp>
      <p:sp>
        <p:nvSpPr>
          <p:cNvPr id="5" name="Slide Number Placeholder 4"/>
          <p:cNvSpPr>
            <a:spLocks noGrp="1"/>
          </p:cNvSpPr>
          <p:nvPr>
            <p:ph type="sldNum" sz="quarter" idx="10"/>
          </p:nvPr>
        </p:nvSpPr>
        <p:spPr/>
        <p:txBody>
          <a:bodyPr/>
          <a:lstStyle/>
          <a:p>
            <a:pPr>
              <a:defRPr/>
            </a:pPr>
            <a:fld id="{E56E9FED-B022-7D4C-99D4-EF9E9B6BF054}" type="slidenum">
              <a:rPr lang="ko-KR" altLang="en-US" smtClean="0"/>
              <a:pPr>
                <a:defRPr/>
              </a:pPr>
              <a:t>22</a:t>
            </a:fld>
            <a:endParaRPr lang="ko-KR" altLang="en-US"/>
          </a:p>
        </p:txBody>
      </p:sp>
    </p:spTree>
    <p:extLst>
      <p:ext uri="{BB962C8B-B14F-4D97-AF65-F5344CB8AC3E}">
        <p14:creationId xmlns:p14="http://schemas.microsoft.com/office/powerpoint/2010/main" val="294130117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ChangeArrowheads="1"/>
          </p:cNvSpPr>
          <p:nvPr>
            <p:ph type="title"/>
          </p:nvPr>
        </p:nvSpPr>
        <p:spPr>
          <a:xfrm>
            <a:off x="609600" y="0"/>
            <a:ext cx="7772400" cy="734511"/>
          </a:xfrm>
          <a:ln/>
        </p:spPr>
        <p:txBody>
          <a:bodyPr/>
          <a:lstStyle/>
          <a:p>
            <a:r>
              <a:rPr lang="en-US" dirty="0"/>
              <a:t>D</a:t>
            </a:r>
            <a:r>
              <a:rPr lang="en-US" dirty="0" smtClean="0"/>
              <a:t>ark Metter Search Motivation</a:t>
            </a:r>
            <a:endParaRPr lang="en-US" dirty="0"/>
          </a:p>
        </p:txBody>
      </p:sp>
      <p:sp>
        <p:nvSpPr>
          <p:cNvPr id="18434" name="Rectangle 2"/>
          <p:cNvSpPr>
            <a:spLocks noGrp="1" noChangeArrowheads="1"/>
          </p:cNvSpPr>
          <p:nvPr>
            <p:ph type="body" idx="1"/>
          </p:nvPr>
        </p:nvSpPr>
        <p:spPr>
          <a:xfrm>
            <a:off x="482203" y="533400"/>
            <a:ext cx="8179594" cy="5949553"/>
          </a:xfrm>
          <a:ln/>
        </p:spPr>
        <p:txBody>
          <a:bodyPr anchor="t"/>
          <a:lstStyle/>
          <a:p>
            <a:pPr>
              <a:buFontTx/>
              <a:buBlip>
                <a:blip r:embed="rId2"/>
              </a:buBlip>
            </a:pPr>
            <a:r>
              <a:rPr lang="en-US" sz="2400" dirty="0" smtClean="0"/>
              <a:t>Now that the Higgs particle, a part of only 5% of the universe, is seen</a:t>
            </a:r>
          </a:p>
          <a:p>
            <a:pPr>
              <a:buFontTx/>
              <a:buBlip>
                <a:blip r:embed="rId2"/>
              </a:buBlip>
            </a:pPr>
            <a:r>
              <a:rPr lang="en-US" sz="2400" dirty="0" smtClean="0"/>
              <a:t>It is time for us to look into the 95% of the universe!!</a:t>
            </a:r>
            <a:endParaRPr lang="en-US" sz="2400" dirty="0"/>
          </a:p>
        </p:txBody>
      </p:sp>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1562" y="4114800"/>
            <a:ext cx="3356653" cy="2113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184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2031" y="3962400"/>
            <a:ext cx="3707674" cy="263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grpSp>
        <p:nvGrpSpPr>
          <p:cNvPr id="18439" name="Group 7"/>
          <p:cNvGrpSpPr>
            <a:grpSpLocks/>
          </p:cNvGrpSpPr>
          <p:nvPr/>
        </p:nvGrpSpPr>
        <p:grpSpPr bwMode="auto">
          <a:xfrm>
            <a:off x="1371600" y="1524000"/>
            <a:ext cx="2613198" cy="2520553"/>
            <a:chOff x="0" y="0"/>
            <a:chExt cx="2120" cy="2048"/>
          </a:xfrm>
        </p:grpSpPr>
        <p:pic>
          <p:nvPicPr>
            <p:cNvPr id="1843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 y="96"/>
              <a:ext cx="1864" cy="1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18438" name="Picture 6"/>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2120" cy="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grpSp>
      <p:grpSp>
        <p:nvGrpSpPr>
          <p:cNvPr id="18442" name="Group 10"/>
          <p:cNvGrpSpPr>
            <a:grpSpLocks/>
          </p:cNvGrpSpPr>
          <p:nvPr/>
        </p:nvGrpSpPr>
        <p:grpSpPr bwMode="auto">
          <a:xfrm>
            <a:off x="5303639" y="1524000"/>
            <a:ext cx="2773561" cy="2466454"/>
            <a:chOff x="0" y="0"/>
            <a:chExt cx="2040" cy="1688"/>
          </a:xfrm>
        </p:grpSpPr>
        <p:pic>
          <p:nvPicPr>
            <p:cNvPr id="1844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8" y="96"/>
              <a:ext cx="1784" cy="1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18441" name="Picture 9"/>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2040" cy="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grpSp>
      <p:sp>
        <p:nvSpPr>
          <p:cNvPr id="2" name="Date Placeholder 1"/>
          <p:cNvSpPr>
            <a:spLocks noGrp="1"/>
          </p:cNvSpPr>
          <p:nvPr>
            <p:ph type="dt" sz="half" idx="10"/>
          </p:nvPr>
        </p:nvSpPr>
        <p:spPr/>
        <p:txBody>
          <a:bodyPr/>
          <a:lstStyle/>
          <a:p>
            <a:pPr>
              <a:defRPr/>
            </a:pPr>
            <a:r>
              <a:rPr lang="en-US" smtClean="0"/>
              <a:t>Monday, Jan. 26, 2015</a:t>
            </a:r>
            <a:endParaRPr lang="en-US"/>
          </a:p>
        </p:txBody>
      </p:sp>
      <p:sp>
        <p:nvSpPr>
          <p:cNvPr id="3" name="Footer Placeholder 2"/>
          <p:cNvSpPr>
            <a:spLocks noGrp="1"/>
          </p:cNvSpPr>
          <p:nvPr>
            <p:ph type="ftr" sz="quarter" idx="11"/>
          </p:nvPr>
        </p:nvSpPr>
        <p:spPr/>
        <p:txBody>
          <a:bodyPr/>
          <a:lstStyle/>
          <a:p>
            <a:pPr>
              <a:defRPr/>
            </a:pPr>
            <a:r>
              <a:rPr lang="nl-NL" smtClean="0"/>
              <a:t>PHYS 3313-001, Spring 2015                      Dr. Jaehoon Yu</a:t>
            </a:r>
            <a:endParaRPr lang="en-US"/>
          </a:p>
        </p:txBody>
      </p:sp>
      <p:sp>
        <p:nvSpPr>
          <p:cNvPr id="4" name="Slide Number Placeholder 3"/>
          <p:cNvSpPr>
            <a:spLocks noGrp="1"/>
          </p:cNvSpPr>
          <p:nvPr>
            <p:ph type="sldNum" sz="quarter" idx="12"/>
          </p:nvPr>
        </p:nvSpPr>
        <p:spPr/>
        <p:txBody>
          <a:bodyPr/>
          <a:lstStyle/>
          <a:p>
            <a:pPr>
              <a:defRPr/>
            </a:pPr>
            <a:fld id="{A57A58E5-F186-8448-8915-9CBFB02328D9}" type="slidenum">
              <a:rPr lang="en-US" smtClean="0"/>
              <a:pPr>
                <a:defRPr/>
              </a:pPr>
              <a:t>23</a:t>
            </a:fld>
            <a:endParaRPr lang="en-US"/>
          </a:p>
        </p:txBody>
      </p:sp>
    </p:spTree>
    <p:extLst>
      <p:ext uri="{BB962C8B-B14F-4D97-AF65-F5344CB8AC3E}">
        <p14:creationId xmlns:p14="http://schemas.microsoft.com/office/powerpoint/2010/main" val="21809906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Grp="1" noChangeArrowheads="1"/>
          </p:cNvSpPr>
          <p:nvPr>
            <p:ph type="title"/>
          </p:nvPr>
        </p:nvSpPr>
        <p:spPr>
          <a:xfrm>
            <a:off x="609600" y="27489"/>
            <a:ext cx="8153400" cy="886911"/>
          </a:xfrm>
          <a:ln/>
        </p:spPr>
        <p:txBody>
          <a:bodyPr/>
          <a:lstStyle/>
          <a:p>
            <a:r>
              <a:rPr lang="en-US" sz="3400" dirty="0" smtClean="0"/>
              <a:t>Light DM Production </a:t>
            </a:r>
            <a:r>
              <a:rPr lang="en-US" sz="3400" dirty="0"/>
              <a:t>at </a:t>
            </a:r>
            <a:r>
              <a:rPr lang="en-US" sz="3400" dirty="0" smtClean="0"/>
              <a:t>High Intensity Accelerator </a:t>
            </a:r>
            <a:endParaRPr lang="en-US" sz="3400" dirty="0"/>
          </a:p>
        </p:txBody>
      </p:sp>
      <p:sp>
        <p:nvSpPr>
          <p:cNvPr id="21506" name="Rectangle 2"/>
          <p:cNvSpPr>
            <a:spLocks noGrp="1" noChangeArrowheads="1"/>
          </p:cNvSpPr>
          <p:nvPr>
            <p:ph type="body" idx="1"/>
          </p:nvPr>
        </p:nvSpPr>
        <p:spPr>
          <a:xfrm>
            <a:off x="482203" y="685800"/>
            <a:ext cx="8179594" cy="5644753"/>
          </a:xfrm>
          <a:ln/>
        </p:spPr>
        <p:txBody>
          <a:bodyPr anchor="t"/>
          <a:lstStyle/>
          <a:p>
            <a:pPr>
              <a:buFontTx/>
              <a:buBlip>
                <a:blip r:embed="rId2"/>
              </a:buBlip>
            </a:pPr>
            <a:r>
              <a:rPr lang="en-US" sz="2800" dirty="0" smtClean="0"/>
              <a:t>Production </a:t>
            </a:r>
            <a:r>
              <a:rPr lang="en-US" sz="2800" dirty="0"/>
              <a:t>of </a:t>
            </a:r>
            <a:r>
              <a:rPr lang="en-US" sz="2800" dirty="0" smtClean="0"/>
              <a:t>DM:</a:t>
            </a:r>
            <a:r>
              <a:rPr lang="en-US" sz="2800" dirty="0"/>
              <a:t/>
            </a:r>
            <a:br>
              <a:rPr lang="en-US" sz="2800" dirty="0"/>
            </a:br>
            <a:endParaRPr lang="en-US" sz="2800" dirty="0"/>
          </a:p>
          <a:p>
            <a:pPr>
              <a:buFontTx/>
              <a:buBlip>
                <a:blip r:embed="rId2"/>
              </a:buBlip>
            </a:pPr>
            <a:endParaRPr lang="en-US" sz="2800" dirty="0"/>
          </a:p>
          <a:p>
            <a:pPr>
              <a:buFontTx/>
              <a:buBlip>
                <a:blip r:embed="rId2"/>
              </a:buBlip>
            </a:pPr>
            <a:endParaRPr lang="en-US" sz="2800" dirty="0"/>
          </a:p>
          <a:p>
            <a:pPr>
              <a:buFontTx/>
              <a:buBlip>
                <a:blip r:embed="rId2"/>
              </a:buBlip>
            </a:pPr>
            <a:r>
              <a:rPr lang="en-US" sz="2800" dirty="0" smtClean="0"/>
              <a:t>Detection </a:t>
            </a:r>
            <a:r>
              <a:rPr lang="en-US" sz="2800" dirty="0"/>
              <a:t>of </a:t>
            </a:r>
            <a:r>
              <a:rPr lang="en-US" sz="2800" dirty="0" smtClean="0"/>
              <a:t>DM:</a:t>
            </a:r>
            <a:endParaRPr lang="en-US" sz="2800" dirty="0"/>
          </a:p>
          <a:p>
            <a:pPr marL="0" indent="0">
              <a:buNone/>
            </a:pPr>
            <a:endParaRPr lang="en-US" sz="2800" dirty="0" smtClean="0"/>
          </a:p>
          <a:p>
            <a:pPr>
              <a:buFontTx/>
              <a:buBlip>
                <a:blip r:embed="rId2"/>
              </a:buBlip>
            </a:pPr>
            <a:r>
              <a:rPr lang="en-US" sz="2800" dirty="0" smtClean="0"/>
              <a:t>How</a:t>
            </a:r>
            <a:r>
              <a:rPr lang="en-US" sz="2800" dirty="0"/>
              <a:t> </a:t>
            </a:r>
            <a:r>
              <a:rPr lang="en-US" sz="2800" dirty="0" smtClean="0"/>
              <a:t>does a DM event look in an experiment?:</a:t>
            </a:r>
            <a:endParaRPr lang="en-US" sz="2800" dirty="0"/>
          </a:p>
        </p:txBody>
      </p:sp>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8352" y="1295400"/>
            <a:ext cx="2911078" cy="1201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2150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9523" y="1295400"/>
            <a:ext cx="3491508" cy="1160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2150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93839" y="2514600"/>
            <a:ext cx="3687961" cy="1205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2151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4267200"/>
            <a:ext cx="639699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 name="Date Placeholder 1"/>
          <p:cNvSpPr>
            <a:spLocks noGrp="1"/>
          </p:cNvSpPr>
          <p:nvPr>
            <p:ph type="dt" sz="half" idx="10"/>
          </p:nvPr>
        </p:nvSpPr>
        <p:spPr/>
        <p:txBody>
          <a:bodyPr/>
          <a:lstStyle/>
          <a:p>
            <a:pPr>
              <a:defRPr/>
            </a:pPr>
            <a:r>
              <a:rPr lang="en-US" smtClean="0"/>
              <a:t>Monday, Jan. 26, 2015</a:t>
            </a:r>
            <a:endParaRPr lang="en-US"/>
          </a:p>
        </p:txBody>
      </p:sp>
      <p:sp>
        <p:nvSpPr>
          <p:cNvPr id="3" name="Footer Placeholder 2"/>
          <p:cNvSpPr>
            <a:spLocks noGrp="1"/>
          </p:cNvSpPr>
          <p:nvPr>
            <p:ph type="ftr" sz="quarter" idx="11"/>
          </p:nvPr>
        </p:nvSpPr>
        <p:spPr/>
        <p:txBody>
          <a:bodyPr/>
          <a:lstStyle/>
          <a:p>
            <a:pPr>
              <a:defRPr/>
            </a:pPr>
            <a:r>
              <a:rPr lang="nl-NL" smtClean="0"/>
              <a:t>PHYS 3313-001, Spring 2015                      Dr. Jaehoon Yu</a:t>
            </a:r>
            <a:endParaRPr lang="en-US"/>
          </a:p>
        </p:txBody>
      </p:sp>
      <p:sp>
        <p:nvSpPr>
          <p:cNvPr id="4" name="Slide Number Placeholder 3"/>
          <p:cNvSpPr>
            <a:spLocks noGrp="1"/>
          </p:cNvSpPr>
          <p:nvPr>
            <p:ph type="sldNum" sz="quarter" idx="12"/>
          </p:nvPr>
        </p:nvSpPr>
        <p:spPr/>
        <p:txBody>
          <a:bodyPr/>
          <a:lstStyle/>
          <a:p>
            <a:pPr>
              <a:defRPr/>
            </a:pPr>
            <a:fld id="{A57A58E5-F186-8448-8915-9CBFB02328D9}" type="slidenum">
              <a:rPr lang="en-US" smtClean="0"/>
              <a:pPr>
                <a:defRPr/>
              </a:pPr>
              <a:t>24</a:t>
            </a:fld>
            <a:endParaRPr lang="en-US"/>
          </a:p>
        </p:txBody>
      </p:sp>
      <p:sp>
        <p:nvSpPr>
          <p:cNvPr id="5" name="TextBox 4"/>
          <p:cNvSpPr txBox="1"/>
          <p:nvPr/>
        </p:nvSpPr>
        <p:spPr>
          <a:xfrm>
            <a:off x="914400" y="5257800"/>
            <a:ext cx="1447800" cy="646331"/>
          </a:xfrm>
          <a:prstGeom prst="rect">
            <a:avLst/>
          </a:prstGeom>
          <a:solidFill>
            <a:schemeClr val="bg1"/>
          </a:solidFill>
        </p:spPr>
        <p:txBody>
          <a:bodyPr wrap="square" rtlCol="0">
            <a:spAutoFit/>
          </a:bodyPr>
          <a:lstStyle/>
          <a:p>
            <a:r>
              <a:rPr lang="en-US" sz="1800" b="1" dirty="0" smtClean="0">
                <a:solidFill>
                  <a:srgbClr val="800000"/>
                </a:solidFill>
                <a:latin typeface="Arial Narrow"/>
                <a:cs typeface="Arial Narrow"/>
              </a:rPr>
              <a:t>High Intensity Proton Beam</a:t>
            </a:r>
            <a:endParaRPr lang="en-US" sz="1800" b="1" dirty="0">
              <a:solidFill>
                <a:srgbClr val="800000"/>
              </a:solidFill>
              <a:latin typeface="Arial Narrow"/>
              <a:cs typeface="Arial Narrow"/>
            </a:endParaRPr>
          </a:p>
        </p:txBody>
      </p:sp>
    </p:spTree>
    <p:extLst>
      <p:ext uri="{BB962C8B-B14F-4D97-AF65-F5344CB8AC3E}">
        <p14:creationId xmlns:p14="http://schemas.microsoft.com/office/powerpoint/2010/main" val="19454993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76200" y="-76200"/>
            <a:ext cx="8686800" cy="762000"/>
          </a:xfrm>
        </p:spPr>
        <p:txBody>
          <a:bodyPr/>
          <a:lstStyle/>
          <a:p>
            <a:r>
              <a:rPr lang="en-US" altLang="ko-KR" dirty="0" smtClean="0">
                <a:ea typeface="굴림" charset="-127"/>
                <a:cs typeface="굴림" charset="-127"/>
              </a:rPr>
              <a:t>Search for Dark Matter at an Accelerator</a:t>
            </a:r>
            <a:endParaRPr lang="en-US" sz="4800" dirty="0" smtClean="0">
              <a:ea typeface="ＭＳ Ｐゴシック" charset="-128"/>
              <a:cs typeface="ＭＳ Ｐゴシック" charset="-128"/>
            </a:endParaRPr>
          </a:p>
        </p:txBody>
      </p:sp>
      <p:sp>
        <p:nvSpPr>
          <p:cNvPr id="3" name="Content Placeholder 2"/>
          <p:cNvSpPr>
            <a:spLocks noGrp="1"/>
          </p:cNvSpPr>
          <p:nvPr>
            <p:ph idx="1"/>
          </p:nvPr>
        </p:nvSpPr>
        <p:spPr>
          <a:xfrm>
            <a:off x="457200" y="609600"/>
            <a:ext cx="8382000" cy="5410200"/>
          </a:xfrm>
        </p:spPr>
        <p:txBody>
          <a:bodyPr/>
          <a:lstStyle/>
          <a:p>
            <a:pPr eaLnBrk="1" hangingPunct="1">
              <a:lnSpc>
                <a:spcPct val="80000"/>
              </a:lnSpc>
              <a:spcBef>
                <a:spcPts val="0"/>
              </a:spcBef>
              <a:spcAft>
                <a:spcPts val="600"/>
              </a:spcAft>
            </a:pPr>
            <a:r>
              <a:rPr lang="en-US" dirty="0" smtClean="0">
                <a:latin typeface="Arial Narrow" charset="0"/>
              </a:rPr>
              <a:t>Fermi National Accelerator Laboratory is turning into a lab with very high intensity accelerator program</a:t>
            </a:r>
          </a:p>
          <a:p>
            <a:pPr lvl="1" eaLnBrk="1" hangingPunct="1">
              <a:lnSpc>
                <a:spcPct val="80000"/>
              </a:lnSpc>
              <a:spcBef>
                <a:spcPts val="0"/>
              </a:spcBef>
              <a:spcAft>
                <a:spcPts val="600"/>
              </a:spcAft>
            </a:pPr>
            <a:endParaRPr lang="en-US" sz="2400" dirty="0" smtClean="0">
              <a:latin typeface="Arial Narrow" charset="0"/>
              <a:ea typeface="ＭＳ Ｐゴシック" charset="-128"/>
              <a:cs typeface="ＭＳ Ｐゴシック" charset="-128"/>
            </a:endParaRPr>
          </a:p>
        </p:txBody>
      </p:sp>
      <p:sp>
        <p:nvSpPr>
          <p:cNvPr id="66564" name="Date Placeholder 3"/>
          <p:cNvSpPr>
            <a:spLocks noGrp="1"/>
          </p:cNvSpPr>
          <p:nvPr>
            <p:ph type="dt" sz="quarter" idx="10"/>
          </p:nvPr>
        </p:nvSpPr>
        <p:spPr>
          <a:noFill/>
        </p:spPr>
        <p:txBody>
          <a:bodyPr/>
          <a:lstStyle/>
          <a:p>
            <a:r>
              <a:rPr lang="en-US" smtClean="0"/>
              <a:t>Monday, Jan. 26, 2015</a:t>
            </a:r>
            <a:endParaRPr lang="en-US" dirty="0" smtClean="0"/>
          </a:p>
        </p:txBody>
      </p:sp>
      <p:sp>
        <p:nvSpPr>
          <p:cNvPr id="66565" name="Footer Placeholder 4"/>
          <p:cNvSpPr>
            <a:spLocks noGrp="1"/>
          </p:cNvSpPr>
          <p:nvPr>
            <p:ph type="ftr" sz="quarter" idx="11"/>
          </p:nvPr>
        </p:nvSpPr>
        <p:spPr>
          <a:noFill/>
        </p:spPr>
        <p:txBody>
          <a:bodyPr/>
          <a:lstStyle/>
          <a:p>
            <a:r>
              <a:rPr lang="nl-NL" smtClean="0"/>
              <a:t>PHYS 3313-001, Spring 2015                      Dr. Jaehoon Yu</a:t>
            </a:r>
            <a:endParaRPr lang="en-US" dirty="0" smtClean="0"/>
          </a:p>
        </p:txBody>
      </p:sp>
      <p:sp>
        <p:nvSpPr>
          <p:cNvPr id="6" name="Slide Number Placeholder 5"/>
          <p:cNvSpPr>
            <a:spLocks noGrp="1"/>
          </p:cNvSpPr>
          <p:nvPr>
            <p:ph type="sldNum" sz="quarter" idx="12"/>
          </p:nvPr>
        </p:nvSpPr>
        <p:spPr/>
        <p:txBody>
          <a:bodyPr/>
          <a:lstStyle/>
          <a:p>
            <a:pPr>
              <a:defRPr/>
            </a:pPr>
            <a:fld id="{A57A58E5-F186-8448-8915-9CBFB02328D9}" type="slidenum">
              <a:rPr lang="en-US" smtClean="0"/>
              <a:pPr>
                <a:defRPr/>
              </a:pPr>
              <a:t>25</a:t>
            </a:fld>
            <a:endParaRPr lang="en-US"/>
          </a:p>
        </p:txBody>
      </p:sp>
    </p:spTree>
    <p:extLst>
      <p:ext uri="{BB962C8B-B14F-4D97-AF65-F5344CB8AC3E}">
        <p14:creationId xmlns:p14="http://schemas.microsoft.com/office/powerpoint/2010/main" val="101923597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44034" name="Footer Placeholder 1"/>
          <p:cNvSpPr>
            <a:spLocks noGrp="1"/>
          </p:cNvSpPr>
          <p:nvPr>
            <p:ph type="ftr" sz="quarter" idx="11"/>
          </p:nvPr>
        </p:nvSpPr>
        <p:spPr>
          <a:xfrm>
            <a:off x="457200" y="62452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Arial" charset="0"/>
                <a:ea typeface="ＭＳ Ｐゴシック" charset="0"/>
                <a:cs typeface="ＭＳ Ｐゴシック" charset="0"/>
              </a:defRPr>
            </a:lvl1pPr>
            <a:lvl2pPr marL="742950" indent="-285750" defTabSz="912813" eaLnBrk="0" hangingPunct="0">
              <a:defRPr>
                <a:solidFill>
                  <a:schemeClr val="tx1"/>
                </a:solidFill>
                <a:latin typeface="Arial" charset="0"/>
                <a:ea typeface="ＭＳ Ｐゴシック" charset="0"/>
              </a:defRPr>
            </a:lvl2pPr>
            <a:lvl3pPr marL="1143000" indent="-228600" defTabSz="912813" eaLnBrk="0" hangingPunct="0">
              <a:defRPr>
                <a:solidFill>
                  <a:schemeClr val="tx1"/>
                </a:solidFill>
                <a:latin typeface="Arial" charset="0"/>
                <a:ea typeface="ＭＳ Ｐゴシック" charset="0"/>
              </a:defRPr>
            </a:lvl3pPr>
            <a:lvl4pPr marL="1600200" indent="-228600" defTabSz="912813" eaLnBrk="0" hangingPunct="0">
              <a:defRPr>
                <a:solidFill>
                  <a:schemeClr val="tx1"/>
                </a:solidFill>
                <a:latin typeface="Arial" charset="0"/>
                <a:ea typeface="ＭＳ Ｐゴシック" charset="0"/>
              </a:defRPr>
            </a:lvl4pPr>
            <a:lvl5pPr marL="2057400" indent="-228600" defTabSz="912813" eaLnBrk="0" hangingPunct="0">
              <a:defRPr>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0"/>
              </a:defRPr>
            </a:lvl9pPr>
          </a:lstStyle>
          <a:p>
            <a:pPr algn="l" eaLnBrk="1" hangingPunct="1"/>
            <a:r>
              <a:rPr lang="nl-NL" sz="1200" smtClean="0">
                <a:solidFill>
                  <a:srgbClr val="FFFFFF"/>
                </a:solidFill>
              </a:rPr>
              <a:t>PHYS 3313-001, Spring 2015                      Dr. Jaehoon Yu</a:t>
            </a:r>
            <a:endParaRPr lang="en-US" sz="1200">
              <a:solidFill>
                <a:srgbClr val="FFFFFF"/>
              </a:solidFill>
            </a:endParaRPr>
          </a:p>
        </p:txBody>
      </p:sp>
      <p:sp>
        <p:nvSpPr>
          <p:cNvPr id="44035" name="Slide Number Placeholder 2"/>
          <p:cNvSpPr>
            <a:spLocks noGrp="1"/>
          </p:cNvSpPr>
          <p:nvPr>
            <p:ph type="sldNum" sz="quarter" idx="12"/>
          </p:nvPr>
        </p:nvSpPr>
        <p:spPr>
          <a:xfrm>
            <a:off x="1676400" y="6553200"/>
            <a:ext cx="6248400" cy="1682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Arial" charset="0"/>
                <a:ea typeface="ＭＳ Ｐゴシック" charset="0"/>
                <a:cs typeface="ＭＳ Ｐゴシック" charset="0"/>
              </a:defRPr>
            </a:lvl1pPr>
            <a:lvl2pPr marL="742950" indent="-285750" defTabSz="912813" eaLnBrk="0" hangingPunct="0">
              <a:defRPr>
                <a:solidFill>
                  <a:schemeClr val="tx1"/>
                </a:solidFill>
                <a:latin typeface="Arial" charset="0"/>
                <a:ea typeface="ＭＳ Ｐゴシック" charset="0"/>
              </a:defRPr>
            </a:lvl2pPr>
            <a:lvl3pPr marL="1143000" indent="-228600" defTabSz="912813" eaLnBrk="0" hangingPunct="0">
              <a:defRPr>
                <a:solidFill>
                  <a:schemeClr val="tx1"/>
                </a:solidFill>
                <a:latin typeface="Arial" charset="0"/>
                <a:ea typeface="ＭＳ Ｐゴシック" charset="0"/>
              </a:defRPr>
            </a:lvl3pPr>
            <a:lvl4pPr marL="1600200" indent="-228600" defTabSz="912813" eaLnBrk="0" hangingPunct="0">
              <a:defRPr>
                <a:solidFill>
                  <a:schemeClr val="tx1"/>
                </a:solidFill>
                <a:latin typeface="Arial" charset="0"/>
                <a:ea typeface="ＭＳ Ｐゴシック" charset="0"/>
              </a:defRPr>
            </a:lvl4pPr>
            <a:lvl5pPr marL="2057400" indent="-228600" defTabSz="912813" eaLnBrk="0" hangingPunct="0">
              <a:defRPr>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fld id="{7FE09A48-3747-6247-9173-D3C59758AF43}" type="slidenum">
              <a:rPr lang="en-US" sz="1200">
                <a:solidFill>
                  <a:srgbClr val="FFFFFF"/>
                </a:solidFill>
              </a:rPr>
              <a:pPr algn="ctr" eaLnBrk="1" hangingPunct="1"/>
              <a:t>26</a:t>
            </a:fld>
            <a:endParaRPr lang="en-US" sz="1200">
              <a:solidFill>
                <a:srgbClr val="FFFFFF"/>
              </a:solidFill>
            </a:endParaRPr>
          </a:p>
        </p:txBody>
      </p:sp>
      <p:pic>
        <p:nvPicPr>
          <p:cNvPr id="44036" name="Picture 1"/>
          <p:cNvPicPr>
            <a:picLocks noChangeArrowheads="1"/>
          </p:cNvPicPr>
          <p:nvPr/>
        </p:nvPicPr>
        <p:blipFill>
          <a:blip r:embed="rId3">
            <a:extLst>
              <a:ext uri="{28A0092B-C50C-407E-A947-70E740481C1C}">
                <a14:useLocalDpi xmlns:a14="http://schemas.microsoft.com/office/drawing/2010/main" val="0"/>
              </a:ext>
            </a:extLst>
          </a:blip>
          <a:srcRect t="3941"/>
          <a:stretch>
            <a:fillRect/>
          </a:stretch>
        </p:blipFill>
        <p:spPr bwMode="auto">
          <a:xfrm>
            <a:off x="3175" y="1238250"/>
            <a:ext cx="9145588" cy="658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4037" name="Rectangle 1"/>
          <p:cNvSpPr>
            <a:spLocks noChangeArrowheads="1"/>
          </p:cNvSpPr>
          <p:nvPr/>
        </p:nvSpPr>
        <p:spPr bwMode="auto">
          <a:xfrm>
            <a:off x="3175" y="1238250"/>
            <a:ext cx="9144000" cy="6588125"/>
          </a:xfrm>
          <a:prstGeom prst="rect">
            <a:avLst/>
          </a:prstGeom>
          <a:solidFill>
            <a:srgbClr val="FFFFFF">
              <a:alpha val="59999"/>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2813"/>
            <a:endParaRPr lang="en-US"/>
          </a:p>
        </p:txBody>
      </p:sp>
      <p:grpSp>
        <p:nvGrpSpPr>
          <p:cNvPr id="44038" name="Group 39"/>
          <p:cNvGrpSpPr>
            <a:grpSpLocks/>
          </p:cNvGrpSpPr>
          <p:nvPr/>
        </p:nvGrpSpPr>
        <p:grpSpPr bwMode="auto">
          <a:xfrm>
            <a:off x="4835525" y="1425575"/>
            <a:ext cx="4308475" cy="3505200"/>
            <a:chOff x="4835339" y="1425129"/>
            <a:chExt cx="4308795" cy="3505200"/>
          </a:xfrm>
        </p:grpSpPr>
        <p:pic>
          <p:nvPicPr>
            <p:cNvPr id="44065" name="Picture 1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90801" y="1463229"/>
              <a:ext cx="1432194" cy="1180484"/>
            </a:xfrm>
            <a:prstGeom prst="rect">
              <a:avLst/>
            </a:prstGeom>
            <a:noFill/>
            <a:ln w="19050">
              <a:solidFill>
                <a:srgbClr val="000066"/>
              </a:solidFill>
              <a:miter lim="800000"/>
              <a:headEnd/>
              <a:tailEnd/>
            </a:ln>
            <a:extLst>
              <a:ext uri="{909E8E84-426E-40dd-AFC4-6F175D3DCCD1}">
                <a14:hiddenFill xmlns:a14="http://schemas.microsoft.com/office/drawing/2010/main">
                  <a:solidFill>
                    <a:srgbClr val="FFFFFF"/>
                  </a:solidFill>
                </a14:hiddenFill>
              </a:ext>
            </a:extLst>
          </p:spPr>
        </p:pic>
        <p:pic>
          <p:nvPicPr>
            <p:cNvPr id="44066" name="Picture 17" descr="MINOS-near.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61454" y="2943340"/>
              <a:ext cx="1282710" cy="1044575"/>
            </a:xfrm>
            <a:prstGeom prst="rect">
              <a:avLst/>
            </a:prstGeom>
            <a:noFill/>
            <a:ln w="19050">
              <a:solidFill>
                <a:srgbClr val="000066"/>
              </a:solidFill>
              <a:miter lim="800000"/>
              <a:headEnd/>
              <a:tailEnd/>
            </a:ln>
            <a:extLst>
              <a:ext uri="{909E8E84-426E-40dd-AFC4-6F175D3DCCD1}">
                <a14:hiddenFill xmlns:a14="http://schemas.microsoft.com/office/drawing/2010/main">
                  <a:solidFill>
                    <a:srgbClr val="FFFFFF"/>
                  </a:solidFill>
                </a14:hiddenFill>
              </a:ext>
            </a:extLst>
          </p:spPr>
        </p:pic>
        <p:grpSp>
          <p:nvGrpSpPr>
            <p:cNvPr id="44067" name="Group 20"/>
            <p:cNvGrpSpPr>
              <a:grpSpLocks/>
            </p:cNvGrpSpPr>
            <p:nvPr/>
          </p:nvGrpSpPr>
          <p:grpSpPr bwMode="auto">
            <a:xfrm>
              <a:off x="7506745" y="3419984"/>
              <a:ext cx="1045077" cy="997148"/>
              <a:chOff x="7569968" y="3639344"/>
              <a:chExt cx="1095426" cy="1187647"/>
            </a:xfrm>
          </p:grpSpPr>
          <p:pic>
            <p:nvPicPr>
              <p:cNvPr id="44076" name="Picture 21" descr="C:\Users\ykkim\Pictures\MINERvA.jpg"/>
              <p:cNvPicPr>
                <a:picLocks noChangeAspect="1" noChangeArrowheads="1"/>
              </p:cNvPicPr>
              <p:nvPr/>
            </p:nvPicPr>
            <p:blipFill>
              <a:blip r:embed="rId6">
                <a:extLst>
                  <a:ext uri="{28A0092B-C50C-407E-A947-70E740481C1C}">
                    <a14:useLocalDpi xmlns:a14="http://schemas.microsoft.com/office/drawing/2010/main" val="0"/>
                  </a:ext>
                </a:extLst>
              </a:blip>
              <a:srcRect b="13657"/>
              <a:stretch>
                <a:fillRect/>
              </a:stretch>
            </p:blipFill>
            <p:spPr bwMode="auto">
              <a:xfrm>
                <a:off x="7569968" y="3639344"/>
                <a:ext cx="1095426" cy="1187647"/>
              </a:xfrm>
              <a:prstGeom prst="rect">
                <a:avLst/>
              </a:prstGeom>
              <a:noFill/>
              <a:ln w="19050">
                <a:solidFill>
                  <a:srgbClr val="000066"/>
                </a:solidFill>
                <a:miter lim="800000"/>
                <a:headEnd/>
                <a:tailEnd/>
              </a:ln>
              <a:extLst>
                <a:ext uri="{909E8E84-426E-40dd-AFC4-6F175D3DCCD1}">
                  <a14:hiddenFill xmlns:a14="http://schemas.microsoft.com/office/drawing/2010/main">
                    <a:solidFill>
                      <a:srgbClr val="FFFFFF"/>
                    </a:solidFill>
                  </a14:hiddenFill>
                </a:ext>
              </a:extLst>
            </p:spPr>
          </p:pic>
          <p:sp>
            <p:nvSpPr>
              <p:cNvPr id="44077" name="TextBox 17"/>
              <p:cNvSpPr txBox="1">
                <a:spLocks noChangeArrowheads="1"/>
              </p:cNvSpPr>
              <p:nvPr/>
            </p:nvSpPr>
            <p:spPr bwMode="auto">
              <a:xfrm>
                <a:off x="7628399" y="3693708"/>
                <a:ext cx="1020236" cy="36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charset="0"/>
                    <a:ea typeface="ＭＳ Ｐゴシック" charset="0"/>
                    <a:cs typeface="ＭＳ Ｐゴシック" charset="0"/>
                  </a:defRPr>
                </a:lvl1pPr>
                <a:lvl2pPr marL="742950" indent="-285750" defTabSz="912813" eaLnBrk="0" hangingPunct="0">
                  <a:defRPr>
                    <a:solidFill>
                      <a:schemeClr val="tx1"/>
                    </a:solidFill>
                    <a:latin typeface="Arial" charset="0"/>
                    <a:ea typeface="ＭＳ Ｐゴシック" charset="0"/>
                  </a:defRPr>
                </a:lvl2pPr>
                <a:lvl3pPr marL="1143000" indent="-228600" defTabSz="912813" eaLnBrk="0" hangingPunct="0">
                  <a:defRPr>
                    <a:solidFill>
                      <a:schemeClr val="tx1"/>
                    </a:solidFill>
                    <a:latin typeface="Arial" charset="0"/>
                    <a:ea typeface="ＭＳ Ｐゴシック" charset="0"/>
                  </a:defRPr>
                </a:lvl3pPr>
                <a:lvl4pPr marL="1600200" indent="-228600" defTabSz="912813" eaLnBrk="0" hangingPunct="0">
                  <a:defRPr>
                    <a:solidFill>
                      <a:schemeClr val="tx1"/>
                    </a:solidFill>
                    <a:latin typeface="Arial" charset="0"/>
                    <a:ea typeface="ＭＳ Ｐゴシック" charset="0"/>
                  </a:defRPr>
                </a:lvl4pPr>
                <a:lvl5pPr marL="2057400" indent="-228600" defTabSz="912813" eaLnBrk="0" hangingPunct="0">
                  <a:defRPr>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400">
                    <a:solidFill>
                      <a:srgbClr val="FFFFFF"/>
                    </a:solidFill>
                    <a:cs typeface="Arial" charset="0"/>
                  </a:rPr>
                  <a:t>MINERvA</a:t>
                </a:r>
              </a:p>
            </p:txBody>
          </p:sp>
        </p:grpSp>
        <p:grpSp>
          <p:nvGrpSpPr>
            <p:cNvPr id="44068" name="Group 26"/>
            <p:cNvGrpSpPr>
              <a:grpSpLocks/>
            </p:cNvGrpSpPr>
            <p:nvPr/>
          </p:nvGrpSpPr>
          <p:grpSpPr bwMode="auto">
            <a:xfrm>
              <a:off x="8061786" y="3918558"/>
              <a:ext cx="1082348" cy="857250"/>
              <a:chOff x="5958216" y="5167312"/>
              <a:chExt cx="1517125" cy="1228725"/>
            </a:xfrm>
          </p:grpSpPr>
          <p:pic>
            <p:nvPicPr>
              <p:cNvPr id="44074" name="Picture 27"/>
              <p:cNvPicPr>
                <a:picLocks noChangeAspect="1"/>
              </p:cNvPicPr>
              <p:nvPr/>
            </p:nvPicPr>
            <p:blipFill>
              <a:blip r:embed="rId7">
                <a:extLst>
                  <a:ext uri="{28A0092B-C50C-407E-A947-70E740481C1C}">
                    <a14:useLocalDpi xmlns:a14="http://schemas.microsoft.com/office/drawing/2010/main" val="0"/>
                  </a:ext>
                </a:extLst>
              </a:blip>
              <a:srcRect t="8873" b="8334"/>
              <a:stretch>
                <a:fillRect/>
              </a:stretch>
            </p:blipFill>
            <p:spPr bwMode="auto">
              <a:xfrm>
                <a:off x="5962978" y="5167312"/>
                <a:ext cx="1411288" cy="1228725"/>
              </a:xfrm>
              <a:prstGeom prst="rect">
                <a:avLst/>
              </a:prstGeom>
              <a:noFill/>
              <a:ln w="19050">
                <a:solidFill>
                  <a:srgbClr val="000066"/>
                </a:solidFill>
                <a:miter lim="800000"/>
                <a:headEnd/>
                <a:tailEnd/>
              </a:ln>
              <a:extLst>
                <a:ext uri="{909E8E84-426E-40dd-AFC4-6F175D3DCCD1}">
                  <a14:hiddenFill xmlns:a14="http://schemas.microsoft.com/office/drawing/2010/main">
                    <a:solidFill>
                      <a:srgbClr val="FFFFFF"/>
                    </a:solidFill>
                  </a14:hiddenFill>
                </a:ext>
              </a:extLst>
            </p:spPr>
          </p:pic>
          <p:sp>
            <p:nvSpPr>
              <p:cNvPr id="44075" name="TextBox 16"/>
              <p:cNvSpPr txBox="1">
                <a:spLocks noChangeArrowheads="1"/>
              </p:cNvSpPr>
              <p:nvPr/>
            </p:nvSpPr>
            <p:spPr bwMode="auto">
              <a:xfrm>
                <a:off x="5958216" y="5525642"/>
                <a:ext cx="1517125" cy="44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charset="0"/>
                    <a:ea typeface="ＭＳ Ｐゴシック" charset="0"/>
                    <a:cs typeface="ＭＳ Ｐゴシック" charset="0"/>
                  </a:defRPr>
                </a:lvl1pPr>
                <a:lvl2pPr marL="742950" indent="-285750" defTabSz="912813" eaLnBrk="0" hangingPunct="0">
                  <a:defRPr>
                    <a:solidFill>
                      <a:schemeClr val="tx1"/>
                    </a:solidFill>
                    <a:latin typeface="Arial" charset="0"/>
                    <a:ea typeface="ＭＳ Ｐゴシック" charset="0"/>
                  </a:defRPr>
                </a:lvl2pPr>
                <a:lvl3pPr marL="1143000" indent="-228600" defTabSz="912813" eaLnBrk="0" hangingPunct="0">
                  <a:defRPr>
                    <a:solidFill>
                      <a:schemeClr val="tx1"/>
                    </a:solidFill>
                    <a:latin typeface="Arial" charset="0"/>
                    <a:ea typeface="ＭＳ Ｐゴシック" charset="0"/>
                  </a:defRPr>
                </a:lvl3pPr>
                <a:lvl4pPr marL="1600200" indent="-228600" defTabSz="912813" eaLnBrk="0" hangingPunct="0">
                  <a:defRPr>
                    <a:solidFill>
                      <a:schemeClr val="tx1"/>
                    </a:solidFill>
                    <a:latin typeface="Arial" charset="0"/>
                    <a:ea typeface="ＭＳ Ｐゴシック" charset="0"/>
                  </a:defRPr>
                </a:lvl4pPr>
                <a:lvl5pPr marL="2057400" indent="-228600" defTabSz="912813" eaLnBrk="0" hangingPunct="0">
                  <a:defRPr>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400">
                    <a:solidFill>
                      <a:srgbClr val="000000"/>
                    </a:solidFill>
                    <a:cs typeface="Arial" charset="0"/>
                  </a:rPr>
                  <a:t>MiniBooNE</a:t>
                </a:r>
              </a:p>
            </p:txBody>
          </p:sp>
        </p:grpSp>
        <p:cxnSp>
          <p:nvCxnSpPr>
            <p:cNvPr id="44069" name="Straight Arrow Connector 31"/>
            <p:cNvCxnSpPr>
              <a:cxnSpLocks noChangeShapeType="1"/>
            </p:cNvCxnSpPr>
            <p:nvPr/>
          </p:nvCxnSpPr>
          <p:spPr bwMode="auto">
            <a:xfrm flipH="1" flipV="1">
              <a:off x="4975685" y="2644329"/>
              <a:ext cx="3200400" cy="2286000"/>
            </a:xfrm>
            <a:prstGeom prst="straightConnector1">
              <a:avLst/>
            </a:prstGeom>
            <a:noFill/>
            <a:ln w="76200">
              <a:solidFill>
                <a:srgbClr val="000066"/>
              </a:solidFill>
              <a:round/>
              <a:headEnd/>
              <a:tailEnd type="arrow" w="med" len="med"/>
            </a:ln>
            <a:extLst>
              <a:ext uri="{909E8E84-426E-40dd-AFC4-6F175D3DCCD1}">
                <a14:hiddenFill xmlns:a14="http://schemas.microsoft.com/office/drawing/2010/main">
                  <a:noFill/>
                </a14:hiddenFill>
              </a:ext>
            </a:extLst>
          </p:spPr>
        </p:cxnSp>
        <p:sp>
          <p:nvSpPr>
            <p:cNvPr id="44070" name="TextBox 35"/>
            <p:cNvSpPr txBox="1">
              <a:spLocks noChangeArrowheads="1"/>
            </p:cNvSpPr>
            <p:nvPr/>
          </p:nvSpPr>
          <p:spPr bwMode="auto">
            <a:xfrm rot="2100000">
              <a:off x="5647568" y="3091974"/>
              <a:ext cx="102463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charset="0"/>
                  <a:ea typeface="ＭＳ Ｐゴシック" charset="0"/>
                  <a:cs typeface="ＭＳ Ｐゴシック" charset="0"/>
                </a:defRPr>
              </a:lvl1pPr>
              <a:lvl2pPr marL="742950" indent="-285750" defTabSz="912813" eaLnBrk="0" hangingPunct="0">
                <a:defRPr>
                  <a:solidFill>
                    <a:schemeClr val="tx1"/>
                  </a:solidFill>
                  <a:latin typeface="Arial" charset="0"/>
                  <a:ea typeface="ＭＳ Ｐゴシック" charset="0"/>
                </a:defRPr>
              </a:lvl2pPr>
              <a:lvl3pPr marL="1143000" indent="-228600" defTabSz="912813" eaLnBrk="0" hangingPunct="0">
                <a:defRPr>
                  <a:solidFill>
                    <a:schemeClr val="tx1"/>
                  </a:solidFill>
                  <a:latin typeface="Arial" charset="0"/>
                  <a:ea typeface="ＭＳ Ｐゴシック" charset="0"/>
                </a:defRPr>
              </a:lvl3pPr>
              <a:lvl4pPr marL="1600200" indent="-228600" defTabSz="912813" eaLnBrk="0" hangingPunct="0">
                <a:defRPr>
                  <a:solidFill>
                    <a:schemeClr val="tx1"/>
                  </a:solidFill>
                  <a:latin typeface="Arial" charset="0"/>
                  <a:ea typeface="ＭＳ Ｐゴシック" charset="0"/>
                </a:defRPr>
              </a:lvl4pPr>
              <a:lvl5pPr marL="2057400" indent="-228600" defTabSz="912813" eaLnBrk="0" hangingPunct="0">
                <a:defRPr>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000">
                  <a:solidFill>
                    <a:srgbClr val="000066"/>
                  </a:solidFill>
                  <a:cs typeface="Arial" charset="0"/>
                </a:rPr>
                <a:t>735 km</a:t>
              </a:r>
            </a:p>
          </p:txBody>
        </p:sp>
        <p:sp>
          <p:nvSpPr>
            <p:cNvPr id="44071" name="TextBox 36"/>
            <p:cNvSpPr txBox="1">
              <a:spLocks noChangeArrowheads="1"/>
            </p:cNvSpPr>
            <p:nvPr/>
          </p:nvSpPr>
          <p:spPr bwMode="auto">
            <a:xfrm>
              <a:off x="4835339" y="1425129"/>
              <a:ext cx="129394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charset="0"/>
                  <a:ea typeface="ＭＳ Ｐゴシック" charset="0"/>
                  <a:cs typeface="ＭＳ Ｐゴシック" charset="0"/>
                </a:defRPr>
              </a:lvl1pPr>
              <a:lvl2pPr marL="742950" indent="-285750" defTabSz="912813" eaLnBrk="0" hangingPunct="0">
                <a:defRPr>
                  <a:solidFill>
                    <a:schemeClr val="tx1"/>
                  </a:solidFill>
                  <a:latin typeface="Arial" charset="0"/>
                  <a:ea typeface="ＭＳ Ｐゴシック" charset="0"/>
                </a:defRPr>
              </a:lvl2pPr>
              <a:lvl3pPr marL="1143000" indent="-228600" defTabSz="912813" eaLnBrk="0" hangingPunct="0">
                <a:defRPr>
                  <a:solidFill>
                    <a:schemeClr val="tx1"/>
                  </a:solidFill>
                  <a:latin typeface="Arial" charset="0"/>
                  <a:ea typeface="ＭＳ Ｐゴシック" charset="0"/>
                </a:defRPr>
              </a:lvl3pPr>
              <a:lvl4pPr marL="1600200" indent="-228600" defTabSz="912813" eaLnBrk="0" hangingPunct="0">
                <a:defRPr>
                  <a:solidFill>
                    <a:schemeClr val="tx1"/>
                  </a:solidFill>
                  <a:latin typeface="Arial" charset="0"/>
                  <a:ea typeface="ＭＳ Ｐゴシック" charset="0"/>
                </a:defRPr>
              </a:lvl4pPr>
              <a:lvl5pPr marL="2057400" indent="-228600" defTabSz="912813" eaLnBrk="0" hangingPunct="0">
                <a:defRPr>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600">
                  <a:solidFill>
                    <a:schemeClr val="bg1"/>
                  </a:solidFill>
                  <a:cs typeface="Arial" charset="0"/>
                </a:rPr>
                <a:t>MINOS (far)</a:t>
              </a:r>
            </a:p>
          </p:txBody>
        </p:sp>
        <p:sp>
          <p:nvSpPr>
            <p:cNvPr id="44072" name="TextBox 38"/>
            <p:cNvSpPr txBox="1">
              <a:spLocks noChangeArrowheads="1"/>
            </p:cNvSpPr>
            <p:nvPr/>
          </p:nvSpPr>
          <p:spPr bwMode="auto">
            <a:xfrm>
              <a:off x="6863002" y="2884017"/>
              <a:ext cx="14638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charset="0"/>
                  <a:ea typeface="ＭＳ Ｐゴシック" charset="0"/>
                  <a:cs typeface="ＭＳ Ｐゴシック" charset="0"/>
                </a:defRPr>
              </a:lvl1pPr>
              <a:lvl2pPr marL="742950" indent="-285750" defTabSz="912813" eaLnBrk="0" hangingPunct="0">
                <a:defRPr>
                  <a:solidFill>
                    <a:schemeClr val="tx1"/>
                  </a:solidFill>
                  <a:latin typeface="Arial" charset="0"/>
                  <a:ea typeface="ＭＳ Ｐゴシック" charset="0"/>
                </a:defRPr>
              </a:lvl2pPr>
              <a:lvl3pPr marL="1143000" indent="-228600" defTabSz="912813" eaLnBrk="0" hangingPunct="0">
                <a:defRPr>
                  <a:solidFill>
                    <a:schemeClr val="tx1"/>
                  </a:solidFill>
                  <a:latin typeface="Arial" charset="0"/>
                  <a:ea typeface="ＭＳ Ｐゴシック" charset="0"/>
                </a:defRPr>
              </a:lvl3pPr>
              <a:lvl4pPr marL="1600200" indent="-228600" defTabSz="912813" eaLnBrk="0" hangingPunct="0">
                <a:defRPr>
                  <a:solidFill>
                    <a:schemeClr val="tx1"/>
                  </a:solidFill>
                  <a:latin typeface="Arial" charset="0"/>
                  <a:ea typeface="ＭＳ Ｐゴシック" charset="0"/>
                </a:defRPr>
              </a:lvl4pPr>
              <a:lvl5pPr marL="2057400" indent="-228600" defTabSz="912813" eaLnBrk="0" hangingPunct="0">
                <a:defRPr>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600">
                  <a:solidFill>
                    <a:srgbClr val="FFFFFF"/>
                  </a:solidFill>
                  <a:cs typeface="Arial" charset="0"/>
                </a:rPr>
                <a:t>MINOS (near)</a:t>
              </a:r>
            </a:p>
          </p:txBody>
        </p:sp>
        <p:sp>
          <p:nvSpPr>
            <p:cNvPr id="44073" name="TextBox 26"/>
            <p:cNvSpPr txBox="1">
              <a:spLocks noChangeArrowheads="1"/>
            </p:cNvSpPr>
            <p:nvPr/>
          </p:nvSpPr>
          <p:spPr bwMode="auto">
            <a:xfrm>
              <a:off x="6305410" y="1444179"/>
              <a:ext cx="142527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charset="0"/>
                  <a:ea typeface="ＭＳ Ｐゴシック" charset="0"/>
                  <a:cs typeface="ＭＳ Ｐゴシック" charset="0"/>
                </a:defRPr>
              </a:lvl1pPr>
              <a:lvl2pPr marL="742950" indent="-285750" defTabSz="912813" eaLnBrk="0" hangingPunct="0">
                <a:defRPr>
                  <a:solidFill>
                    <a:schemeClr val="tx1"/>
                  </a:solidFill>
                  <a:latin typeface="Arial" charset="0"/>
                  <a:ea typeface="ＭＳ Ｐゴシック" charset="0"/>
                </a:defRPr>
              </a:lvl2pPr>
              <a:lvl3pPr marL="1143000" indent="-228600" defTabSz="912813" eaLnBrk="0" hangingPunct="0">
                <a:defRPr>
                  <a:solidFill>
                    <a:schemeClr val="tx1"/>
                  </a:solidFill>
                  <a:latin typeface="Arial" charset="0"/>
                  <a:ea typeface="ＭＳ Ｐゴシック" charset="0"/>
                </a:defRPr>
              </a:lvl3pPr>
              <a:lvl4pPr marL="1600200" indent="-228600" defTabSz="912813" eaLnBrk="0" hangingPunct="0">
                <a:defRPr>
                  <a:solidFill>
                    <a:schemeClr val="tx1"/>
                  </a:solidFill>
                  <a:latin typeface="Arial" charset="0"/>
                  <a:ea typeface="ＭＳ Ｐゴシック" charset="0"/>
                </a:defRPr>
              </a:lvl4pPr>
              <a:lvl5pPr marL="2057400" indent="-228600" defTabSz="912813" eaLnBrk="0" hangingPunct="0">
                <a:defRPr>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a:solidFill>
                    <a:srgbClr val="000066"/>
                  </a:solidFill>
                </a:rPr>
                <a:t>Operating</a:t>
              </a:r>
            </a:p>
            <a:p>
              <a:pPr eaLnBrk="1" hangingPunct="1"/>
              <a:r>
                <a:rPr lang="en-US" sz="2000">
                  <a:solidFill>
                    <a:srgbClr val="000066"/>
                  </a:solidFill>
                </a:rPr>
                <a:t>since 2005</a:t>
              </a:r>
            </a:p>
            <a:p>
              <a:pPr eaLnBrk="1" hangingPunct="1"/>
              <a:r>
                <a:rPr lang="en-US" sz="2000">
                  <a:solidFill>
                    <a:srgbClr val="000066"/>
                  </a:solidFill>
                </a:rPr>
                <a:t>(350 kW)</a:t>
              </a:r>
            </a:p>
          </p:txBody>
        </p:sp>
      </p:grpSp>
      <p:sp>
        <p:nvSpPr>
          <p:cNvPr id="44039" name="Text Box 10"/>
          <p:cNvSpPr txBox="1">
            <a:spLocks noChangeArrowheads="1"/>
          </p:cNvSpPr>
          <p:nvPr/>
        </p:nvSpPr>
        <p:spPr bwMode="auto">
          <a:xfrm>
            <a:off x="0" y="304800"/>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a:solidFill>
                  <a:schemeClr val="tx1"/>
                </a:solidFill>
                <a:latin typeface="Arial" charset="0"/>
                <a:ea typeface="ＭＳ Ｐゴシック" charset="0"/>
                <a:cs typeface="ＭＳ Ｐゴシック" charset="0"/>
              </a:defRPr>
            </a:lvl1pPr>
            <a:lvl2pPr marL="742950" indent="-285750" defTabSz="912813" eaLnBrk="0" hangingPunct="0">
              <a:defRPr>
                <a:solidFill>
                  <a:schemeClr val="tx1"/>
                </a:solidFill>
                <a:latin typeface="Arial" charset="0"/>
                <a:ea typeface="ＭＳ Ｐゴシック" charset="0"/>
              </a:defRPr>
            </a:lvl2pPr>
            <a:lvl3pPr marL="1143000" indent="-228600" defTabSz="912813" eaLnBrk="0" hangingPunct="0">
              <a:defRPr>
                <a:solidFill>
                  <a:schemeClr val="tx1"/>
                </a:solidFill>
                <a:latin typeface="Arial" charset="0"/>
                <a:ea typeface="ＭＳ Ｐゴシック" charset="0"/>
              </a:defRPr>
            </a:lvl3pPr>
            <a:lvl4pPr marL="1600200" indent="-228600" defTabSz="912813" eaLnBrk="0" hangingPunct="0">
              <a:defRPr>
                <a:solidFill>
                  <a:schemeClr val="tx1"/>
                </a:solidFill>
                <a:latin typeface="Arial" charset="0"/>
                <a:ea typeface="ＭＳ Ｐゴシック" charset="0"/>
              </a:defRPr>
            </a:lvl4pPr>
            <a:lvl5pPr marL="2057400" indent="-228600" defTabSz="912813" eaLnBrk="0" hangingPunct="0">
              <a:defRPr>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4000" b="1" dirty="0">
                <a:solidFill>
                  <a:srgbClr val="FFFFFF"/>
                </a:solidFill>
                <a:latin typeface="Arial Narrow"/>
                <a:cs typeface="Arial Narrow"/>
              </a:rPr>
              <a:t>Intensity Frontier at </a:t>
            </a:r>
            <a:r>
              <a:rPr lang="en-US" sz="4000" b="1" dirty="0" err="1">
                <a:solidFill>
                  <a:srgbClr val="FFFFFF"/>
                </a:solidFill>
                <a:latin typeface="Arial Narrow"/>
                <a:cs typeface="Arial Narrow"/>
              </a:rPr>
              <a:t>Fermilab</a:t>
            </a:r>
            <a:r>
              <a:rPr lang="en-US" sz="4000" b="1" dirty="0">
                <a:solidFill>
                  <a:srgbClr val="FFFFFF"/>
                </a:solidFill>
                <a:latin typeface="Arial Narrow"/>
                <a:cs typeface="Arial Narrow"/>
              </a:rPr>
              <a:t>: Neutrinos</a:t>
            </a:r>
            <a:endParaRPr lang="en-US" sz="3600" b="1" dirty="0">
              <a:solidFill>
                <a:srgbClr val="FFFFFF"/>
              </a:solidFill>
              <a:latin typeface="Arial Narrow"/>
              <a:cs typeface="Arial Narrow"/>
            </a:endParaRPr>
          </a:p>
        </p:txBody>
      </p:sp>
      <p:sp>
        <p:nvSpPr>
          <p:cNvPr id="78" name="TextBox 12"/>
          <p:cNvSpPr txBox="1">
            <a:spLocks noChangeArrowheads="1"/>
          </p:cNvSpPr>
          <p:nvPr/>
        </p:nvSpPr>
        <p:spPr bwMode="auto">
          <a:xfrm>
            <a:off x="30163" y="4189413"/>
            <a:ext cx="29448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a:solidFill>
                  <a:schemeClr val="tx1"/>
                </a:solidFill>
                <a:latin typeface="Arial" charset="0"/>
                <a:ea typeface="ＭＳ Ｐゴシック" charset="0"/>
                <a:cs typeface="ＭＳ Ｐゴシック" charset="0"/>
              </a:defRPr>
            </a:lvl1pPr>
            <a:lvl2pPr marL="742950" indent="-285750" defTabSz="912813" eaLnBrk="0" hangingPunct="0">
              <a:defRPr>
                <a:solidFill>
                  <a:schemeClr val="tx1"/>
                </a:solidFill>
                <a:latin typeface="Arial" charset="0"/>
                <a:ea typeface="ＭＳ Ｐゴシック" charset="0"/>
              </a:defRPr>
            </a:lvl2pPr>
            <a:lvl3pPr marL="1143000" indent="-228600" defTabSz="912813" eaLnBrk="0" hangingPunct="0">
              <a:defRPr>
                <a:solidFill>
                  <a:schemeClr val="tx1"/>
                </a:solidFill>
                <a:latin typeface="Arial" charset="0"/>
                <a:ea typeface="ＭＳ Ｐゴシック" charset="0"/>
              </a:defRPr>
            </a:lvl3pPr>
            <a:lvl4pPr marL="1600200" indent="-228600" defTabSz="912813" eaLnBrk="0" hangingPunct="0">
              <a:defRPr>
                <a:solidFill>
                  <a:schemeClr val="tx1"/>
                </a:solidFill>
                <a:latin typeface="Arial" charset="0"/>
                <a:ea typeface="ＭＳ Ｐゴシック" charset="0"/>
              </a:defRPr>
            </a:lvl4pPr>
            <a:lvl5pPr marL="2057400" indent="-228600" defTabSz="912813" eaLnBrk="0" hangingPunct="0">
              <a:defRPr>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a:solidFill>
                  <a:srgbClr val="FF0000"/>
                </a:solidFill>
                <a:cs typeface="Arial" charset="0"/>
              </a:rPr>
              <a:t>Proton decay</a:t>
            </a:r>
          </a:p>
          <a:p>
            <a:pPr eaLnBrk="1" hangingPunct="1"/>
            <a:r>
              <a:rPr lang="en-US" sz="2000">
                <a:solidFill>
                  <a:srgbClr val="FF0000"/>
                </a:solidFill>
                <a:cs typeface="Arial" charset="0"/>
              </a:rPr>
              <a:t>Supernovae neutrinos</a:t>
            </a:r>
          </a:p>
        </p:txBody>
      </p:sp>
      <p:sp>
        <p:nvSpPr>
          <p:cNvPr id="2" name="TextBox 1"/>
          <p:cNvSpPr txBox="1">
            <a:spLocks noChangeArrowheads="1"/>
          </p:cNvSpPr>
          <p:nvPr/>
        </p:nvSpPr>
        <p:spPr bwMode="auto">
          <a:xfrm>
            <a:off x="17463" y="4970463"/>
            <a:ext cx="2979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charset="0"/>
                <a:ea typeface="ＭＳ Ｐゴシック" charset="0"/>
                <a:cs typeface="ＭＳ Ｐゴシック" charset="0"/>
              </a:defRPr>
            </a:lvl1pPr>
            <a:lvl2pPr marL="742950" indent="-285750" defTabSz="912813" eaLnBrk="0" hangingPunct="0">
              <a:defRPr>
                <a:solidFill>
                  <a:schemeClr val="tx1"/>
                </a:solidFill>
                <a:latin typeface="Arial" charset="0"/>
                <a:ea typeface="ＭＳ Ｐゴシック" charset="0"/>
              </a:defRPr>
            </a:lvl2pPr>
            <a:lvl3pPr marL="1143000" indent="-228600" defTabSz="912813" eaLnBrk="0" hangingPunct="0">
              <a:defRPr>
                <a:solidFill>
                  <a:schemeClr val="tx1"/>
                </a:solidFill>
                <a:latin typeface="Arial" charset="0"/>
                <a:ea typeface="ＭＳ Ｐゴシック" charset="0"/>
              </a:defRPr>
            </a:lvl3pPr>
            <a:lvl4pPr marL="1600200" indent="-228600" defTabSz="912813" eaLnBrk="0" hangingPunct="0">
              <a:defRPr>
                <a:solidFill>
                  <a:schemeClr val="tx1"/>
                </a:solidFill>
                <a:latin typeface="Arial" charset="0"/>
                <a:ea typeface="ＭＳ Ｐゴシック" charset="0"/>
              </a:defRPr>
            </a:lvl4pPr>
            <a:lvl5pPr marL="2057400" indent="-228600" defTabSz="912813" eaLnBrk="0" hangingPunct="0">
              <a:defRPr>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dirty="0"/>
              <a:t>Goal: operating in 2020s</a:t>
            </a:r>
          </a:p>
        </p:txBody>
      </p:sp>
      <p:grpSp>
        <p:nvGrpSpPr>
          <p:cNvPr id="11" name="Group 10"/>
          <p:cNvGrpSpPr>
            <a:grpSpLocks/>
          </p:cNvGrpSpPr>
          <p:nvPr/>
        </p:nvGrpSpPr>
        <p:grpSpPr bwMode="auto">
          <a:xfrm>
            <a:off x="22225" y="2506663"/>
            <a:ext cx="9069388" cy="4003675"/>
            <a:chOff x="22225" y="2506663"/>
            <a:chExt cx="9069388" cy="4003675"/>
          </a:xfrm>
        </p:grpSpPr>
        <p:grpSp>
          <p:nvGrpSpPr>
            <p:cNvPr id="44053" name="Group 8"/>
            <p:cNvGrpSpPr>
              <a:grpSpLocks/>
            </p:cNvGrpSpPr>
            <p:nvPr/>
          </p:nvGrpSpPr>
          <p:grpSpPr bwMode="auto">
            <a:xfrm>
              <a:off x="22225" y="2506663"/>
              <a:ext cx="9069388" cy="4003675"/>
              <a:chOff x="-3811306" y="3147874"/>
              <a:chExt cx="9069388" cy="4005192"/>
            </a:xfrm>
          </p:grpSpPr>
          <p:grpSp>
            <p:nvGrpSpPr>
              <p:cNvPr id="44055" name="Group 7"/>
              <p:cNvGrpSpPr>
                <a:grpSpLocks/>
              </p:cNvGrpSpPr>
              <p:nvPr/>
            </p:nvGrpSpPr>
            <p:grpSpPr bwMode="auto">
              <a:xfrm>
                <a:off x="-3811306" y="3147874"/>
                <a:ext cx="9069388" cy="4005192"/>
                <a:chOff x="-3811306" y="3147874"/>
                <a:chExt cx="9069388" cy="4005192"/>
              </a:xfrm>
            </p:grpSpPr>
            <p:grpSp>
              <p:nvGrpSpPr>
                <p:cNvPr id="44057" name="Group 5"/>
                <p:cNvGrpSpPr>
                  <a:grpSpLocks/>
                </p:cNvGrpSpPr>
                <p:nvPr/>
              </p:nvGrpSpPr>
              <p:grpSpPr bwMode="auto">
                <a:xfrm>
                  <a:off x="-3748254" y="3147874"/>
                  <a:ext cx="9006336" cy="4005192"/>
                  <a:chOff x="66823" y="2503309"/>
                  <a:chExt cx="9005202" cy="4005957"/>
                </a:xfrm>
              </p:grpSpPr>
              <p:sp>
                <p:nvSpPr>
                  <p:cNvPr id="44059" name="TextBox 34"/>
                  <p:cNvSpPr txBox="1">
                    <a:spLocks noChangeArrowheads="1"/>
                  </p:cNvSpPr>
                  <p:nvPr/>
                </p:nvSpPr>
                <p:spPr bwMode="auto">
                  <a:xfrm rot="600000">
                    <a:off x="2243662" y="3787694"/>
                    <a:ext cx="3120974" cy="708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charset="0"/>
                        <a:ea typeface="ＭＳ Ｐゴシック" charset="0"/>
                        <a:cs typeface="ＭＳ Ｐゴシック" charset="0"/>
                      </a:defRPr>
                    </a:lvl1pPr>
                    <a:lvl2pPr marL="742950" indent="-285750" defTabSz="912813" eaLnBrk="0" hangingPunct="0">
                      <a:defRPr>
                        <a:solidFill>
                          <a:schemeClr val="tx1"/>
                        </a:solidFill>
                        <a:latin typeface="Arial" charset="0"/>
                        <a:ea typeface="ＭＳ Ｐゴシック" charset="0"/>
                      </a:defRPr>
                    </a:lvl2pPr>
                    <a:lvl3pPr marL="1143000" indent="-228600" defTabSz="912813" eaLnBrk="0" hangingPunct="0">
                      <a:defRPr>
                        <a:solidFill>
                          <a:schemeClr val="tx1"/>
                        </a:solidFill>
                        <a:latin typeface="Arial" charset="0"/>
                        <a:ea typeface="ＭＳ Ｐゴシック" charset="0"/>
                      </a:defRPr>
                    </a:lvl3pPr>
                    <a:lvl4pPr marL="1600200" indent="-228600" defTabSz="912813" eaLnBrk="0" hangingPunct="0">
                      <a:defRPr>
                        <a:solidFill>
                          <a:schemeClr val="tx1"/>
                        </a:solidFill>
                        <a:latin typeface="Arial" charset="0"/>
                        <a:ea typeface="ＭＳ Ｐゴシック" charset="0"/>
                      </a:defRPr>
                    </a:lvl4pPr>
                    <a:lvl5pPr marL="2057400" indent="-228600" defTabSz="912813" eaLnBrk="0" hangingPunct="0">
                      <a:defRPr>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000" dirty="0">
                        <a:solidFill>
                          <a:srgbClr val="00B0F0"/>
                        </a:solidFill>
                        <a:cs typeface="Arial" charset="0"/>
                      </a:rPr>
                      <a:t>LBNE under development</a:t>
                    </a:r>
                  </a:p>
                  <a:p>
                    <a:pPr algn="ctr" eaLnBrk="1" hangingPunct="1"/>
                    <a:r>
                      <a:rPr lang="en-US" sz="2000" dirty="0">
                        <a:solidFill>
                          <a:srgbClr val="00B0F0"/>
                        </a:solidFill>
                        <a:cs typeface="Arial" charset="0"/>
                      </a:rPr>
                      <a:t>1300 km</a:t>
                    </a:r>
                  </a:p>
                </p:txBody>
              </p:sp>
              <p:pic>
                <p:nvPicPr>
                  <p:cNvPr id="4406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62709" y="5172059"/>
                    <a:ext cx="2940100" cy="779102"/>
                  </a:xfrm>
                  <a:prstGeom prst="rect">
                    <a:avLst/>
                  </a:prstGeom>
                  <a:noFill/>
                  <a:ln w="19050">
                    <a:solidFill>
                      <a:srgbClr val="00B0F0"/>
                    </a:solidFill>
                    <a:miter lim="800000"/>
                    <a:headEnd/>
                    <a:tailEnd/>
                  </a:ln>
                  <a:extLst>
                    <a:ext uri="{909E8E84-426E-40dd-AFC4-6F175D3DCCD1}">
                      <a14:hiddenFill xmlns:a14="http://schemas.microsoft.com/office/drawing/2010/main">
                        <a:solidFill>
                          <a:srgbClr val="FFFFFF"/>
                        </a:solidFill>
                      </a14:hiddenFill>
                    </a:ext>
                  </a:extLst>
                </p:spPr>
              </p:pic>
              <p:sp>
                <p:nvSpPr>
                  <p:cNvPr id="44061" name="TextBox 12"/>
                  <p:cNvSpPr txBox="1">
                    <a:spLocks noChangeArrowheads="1"/>
                  </p:cNvSpPr>
                  <p:nvPr/>
                </p:nvSpPr>
                <p:spPr bwMode="auto">
                  <a:xfrm>
                    <a:off x="4549593" y="5894011"/>
                    <a:ext cx="11454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a:solidFill>
                          <a:schemeClr val="tx1"/>
                        </a:solidFill>
                        <a:latin typeface="Arial" charset="0"/>
                        <a:ea typeface="ＭＳ Ｐゴシック" charset="0"/>
                        <a:cs typeface="ＭＳ Ｐゴシック" charset="0"/>
                      </a:defRPr>
                    </a:lvl1pPr>
                    <a:lvl2pPr marL="742950" indent="-285750" defTabSz="912813" eaLnBrk="0" hangingPunct="0">
                      <a:defRPr>
                        <a:solidFill>
                          <a:schemeClr val="tx1"/>
                        </a:solidFill>
                        <a:latin typeface="Arial" charset="0"/>
                        <a:ea typeface="ＭＳ Ｐゴシック" charset="0"/>
                      </a:defRPr>
                    </a:lvl2pPr>
                    <a:lvl3pPr marL="1143000" indent="-228600" defTabSz="912813" eaLnBrk="0" hangingPunct="0">
                      <a:defRPr>
                        <a:solidFill>
                          <a:schemeClr val="tx1"/>
                        </a:solidFill>
                        <a:latin typeface="Arial" charset="0"/>
                        <a:ea typeface="ＭＳ Ｐゴシック" charset="0"/>
                      </a:defRPr>
                    </a:lvl3pPr>
                    <a:lvl4pPr marL="1600200" indent="-228600" defTabSz="912813" eaLnBrk="0" hangingPunct="0">
                      <a:defRPr>
                        <a:solidFill>
                          <a:schemeClr val="tx1"/>
                        </a:solidFill>
                        <a:latin typeface="Arial" charset="0"/>
                        <a:ea typeface="ＭＳ Ｐゴシック" charset="0"/>
                      </a:defRPr>
                    </a:lvl4pPr>
                    <a:lvl5pPr marL="2057400" indent="-228600" defTabSz="912813" eaLnBrk="0" hangingPunct="0">
                      <a:defRPr>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a:solidFill>
                          <a:srgbClr val="00B0F0"/>
                        </a:solidFill>
                        <a:cs typeface="Arial" charset="0"/>
                      </a:rPr>
                      <a:t>Beamline</a:t>
                    </a:r>
                  </a:p>
                </p:txBody>
              </p:sp>
              <p:pic>
                <p:nvPicPr>
                  <p:cNvPr id="51227"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33932" y="5329081"/>
                    <a:ext cx="1057142" cy="1175420"/>
                  </a:xfrm>
                  <a:prstGeom prst="rect">
                    <a:avLst/>
                  </a:prstGeom>
                  <a:noFill/>
                  <a:ln w="19050">
                    <a:solidFill>
                      <a:srgbClr val="00B0F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44063" name="TextBox 12"/>
                  <p:cNvSpPr txBox="1">
                    <a:spLocks noChangeArrowheads="1"/>
                  </p:cNvSpPr>
                  <p:nvPr/>
                </p:nvSpPr>
                <p:spPr bwMode="auto">
                  <a:xfrm>
                    <a:off x="7449354" y="6139934"/>
                    <a:ext cx="16226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a:solidFill>
                          <a:schemeClr val="tx1"/>
                        </a:solidFill>
                        <a:latin typeface="Arial" charset="0"/>
                        <a:ea typeface="ＭＳ Ｐゴシック" charset="0"/>
                        <a:cs typeface="ＭＳ Ｐゴシック" charset="0"/>
                      </a:defRPr>
                    </a:lvl1pPr>
                    <a:lvl2pPr marL="742950" indent="-285750" defTabSz="912813" eaLnBrk="0" hangingPunct="0">
                      <a:defRPr>
                        <a:solidFill>
                          <a:schemeClr val="tx1"/>
                        </a:solidFill>
                        <a:latin typeface="Arial" charset="0"/>
                        <a:ea typeface="ＭＳ Ｐゴシック" charset="0"/>
                      </a:defRPr>
                    </a:lvl2pPr>
                    <a:lvl3pPr marL="1143000" indent="-228600" defTabSz="912813" eaLnBrk="0" hangingPunct="0">
                      <a:defRPr>
                        <a:solidFill>
                          <a:schemeClr val="tx1"/>
                        </a:solidFill>
                        <a:latin typeface="Arial" charset="0"/>
                        <a:ea typeface="ＭＳ Ｐゴシック" charset="0"/>
                      </a:defRPr>
                    </a:lvl3pPr>
                    <a:lvl4pPr marL="1600200" indent="-228600" defTabSz="912813" eaLnBrk="0" hangingPunct="0">
                      <a:defRPr>
                        <a:solidFill>
                          <a:schemeClr val="tx1"/>
                        </a:solidFill>
                        <a:latin typeface="Arial" charset="0"/>
                        <a:ea typeface="ＭＳ Ｐゴシック" charset="0"/>
                      </a:defRPr>
                    </a:lvl4pPr>
                    <a:lvl5pPr marL="2057400" indent="-228600" defTabSz="912813" eaLnBrk="0" hangingPunct="0">
                      <a:defRPr>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a:solidFill>
                          <a:srgbClr val="00B0F0"/>
                        </a:solidFill>
                        <a:cs typeface="Arial" charset="0"/>
                      </a:rPr>
                      <a:t>Near detector</a:t>
                    </a:r>
                  </a:p>
                </p:txBody>
              </p:sp>
              <p:sp>
                <p:nvSpPr>
                  <p:cNvPr id="44064" name="TextBox 12"/>
                  <p:cNvSpPr txBox="1">
                    <a:spLocks noChangeArrowheads="1"/>
                  </p:cNvSpPr>
                  <p:nvPr/>
                </p:nvSpPr>
                <p:spPr bwMode="auto">
                  <a:xfrm>
                    <a:off x="66823" y="2503309"/>
                    <a:ext cx="15752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a:solidFill>
                          <a:schemeClr val="tx1"/>
                        </a:solidFill>
                        <a:latin typeface="Arial" charset="0"/>
                        <a:ea typeface="ＭＳ Ｐゴシック" charset="0"/>
                        <a:cs typeface="ＭＳ Ｐゴシック" charset="0"/>
                      </a:defRPr>
                    </a:lvl1pPr>
                    <a:lvl2pPr marL="742950" indent="-285750" defTabSz="912813" eaLnBrk="0" hangingPunct="0">
                      <a:defRPr>
                        <a:solidFill>
                          <a:schemeClr val="tx1"/>
                        </a:solidFill>
                        <a:latin typeface="Arial" charset="0"/>
                        <a:ea typeface="ＭＳ Ｐゴシック" charset="0"/>
                      </a:defRPr>
                    </a:lvl2pPr>
                    <a:lvl3pPr marL="1143000" indent="-228600" defTabSz="912813" eaLnBrk="0" hangingPunct="0">
                      <a:defRPr>
                        <a:solidFill>
                          <a:schemeClr val="tx1"/>
                        </a:solidFill>
                        <a:latin typeface="Arial" charset="0"/>
                        <a:ea typeface="ＭＳ Ｐゴシック" charset="0"/>
                      </a:defRPr>
                    </a:lvl3pPr>
                    <a:lvl4pPr marL="1600200" indent="-228600" defTabSz="912813" eaLnBrk="0" hangingPunct="0">
                      <a:defRPr>
                        <a:solidFill>
                          <a:schemeClr val="tx1"/>
                        </a:solidFill>
                        <a:latin typeface="Arial" charset="0"/>
                        <a:ea typeface="ＭＳ Ｐゴシック" charset="0"/>
                      </a:defRPr>
                    </a:lvl4pPr>
                    <a:lvl5pPr marL="2057400" indent="-228600" defTabSz="912813" eaLnBrk="0" hangingPunct="0">
                      <a:defRPr>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a:solidFill>
                          <a:srgbClr val="00B0F0"/>
                        </a:solidFill>
                        <a:cs typeface="Arial" charset="0"/>
                      </a:rPr>
                      <a:t>Far detector</a:t>
                    </a:r>
                  </a:p>
                </p:txBody>
              </p:sp>
            </p:grpSp>
            <p:pic>
              <p:nvPicPr>
                <p:cNvPr id="44058" name="Picture 43"/>
                <p:cNvPicPr>
                  <a:picLocks noChangeAspect="1" noChangeArrowheads="1"/>
                </p:cNvPicPr>
                <p:nvPr/>
              </p:nvPicPr>
              <p:blipFill>
                <a:blip r:embed="rId10">
                  <a:extLst>
                    <a:ext uri="{28A0092B-C50C-407E-A947-70E740481C1C}">
                      <a14:useLocalDpi xmlns:a14="http://schemas.microsoft.com/office/drawing/2010/main" val="0"/>
                    </a:ext>
                  </a:extLst>
                </a:blip>
                <a:srcRect l="20836" r="9541"/>
                <a:stretch>
                  <a:fillRect/>
                </a:stretch>
              </p:blipFill>
              <p:spPr bwMode="auto">
                <a:xfrm>
                  <a:off x="-3811306" y="3517137"/>
                  <a:ext cx="1701549" cy="1288641"/>
                </a:xfrm>
                <a:prstGeom prst="rect">
                  <a:avLst/>
                </a:prstGeom>
                <a:noFill/>
                <a:ln w="9525">
                  <a:solidFill>
                    <a:srgbClr val="0099FF"/>
                  </a:solidFill>
                  <a:miter lim="800000"/>
                  <a:headEnd/>
                  <a:tailEnd/>
                </a:ln>
                <a:extLst>
                  <a:ext uri="{909E8E84-426E-40dd-AFC4-6F175D3DCCD1}">
                    <a14:hiddenFill xmlns:a14="http://schemas.microsoft.com/office/drawing/2010/main">
                      <a:solidFill>
                        <a:srgbClr val="FFFFFF"/>
                      </a:solidFill>
                    </a14:hiddenFill>
                  </a:ext>
                </a:extLst>
              </p:spPr>
            </p:pic>
          </p:grpSp>
          <p:cxnSp>
            <p:nvCxnSpPr>
              <p:cNvPr id="44056" name="Straight Arrow Connector 12"/>
              <p:cNvCxnSpPr>
                <a:cxnSpLocks noChangeShapeType="1"/>
              </p:cNvCxnSpPr>
              <p:nvPr/>
            </p:nvCxnSpPr>
            <p:spPr bwMode="auto">
              <a:xfrm flipH="1" flipV="1">
                <a:off x="-2493166" y="4322890"/>
                <a:ext cx="6798040" cy="1308680"/>
              </a:xfrm>
              <a:prstGeom prst="straightConnector1">
                <a:avLst/>
              </a:prstGeom>
              <a:noFill/>
              <a:ln w="76200">
                <a:solidFill>
                  <a:srgbClr val="00B0F0"/>
                </a:solidFill>
                <a:round/>
                <a:headEnd/>
                <a:tailEnd type="arrow" w="med" len="med"/>
              </a:ln>
              <a:extLst>
                <a:ext uri="{909E8E84-426E-40dd-AFC4-6F175D3DCCD1}">
                  <a14:hiddenFill xmlns:a14="http://schemas.microsoft.com/office/drawing/2010/main">
                    <a:noFill/>
                  </a14:hiddenFill>
                </a:ext>
              </a:extLst>
            </p:spPr>
          </p:cxnSp>
        </p:grpSp>
        <p:cxnSp>
          <p:nvCxnSpPr>
            <p:cNvPr id="44054" name="Straight Arrow Connector 12"/>
            <p:cNvCxnSpPr>
              <a:cxnSpLocks noChangeShapeType="1"/>
            </p:cNvCxnSpPr>
            <p:nvPr/>
          </p:nvCxnSpPr>
          <p:spPr bwMode="auto">
            <a:xfrm flipH="1" flipV="1">
              <a:off x="4835525" y="2834766"/>
              <a:ext cx="3226208" cy="2135698"/>
            </a:xfrm>
            <a:prstGeom prst="straightConnector1">
              <a:avLst/>
            </a:prstGeom>
            <a:noFill/>
            <a:ln w="76200">
              <a:solidFill>
                <a:srgbClr val="00B0F0"/>
              </a:solidFill>
              <a:round/>
              <a:headEnd/>
              <a:tailEnd type="arrow" w="med" len="med"/>
            </a:ln>
            <a:extLst>
              <a:ext uri="{909E8E84-426E-40dd-AFC4-6F175D3DCCD1}">
                <a14:hiddenFill xmlns:a14="http://schemas.microsoft.com/office/drawing/2010/main">
                  <a:noFill/>
                </a14:hiddenFill>
              </a:ext>
            </a:extLst>
          </p:spPr>
        </p:cxnSp>
      </p:grpSp>
      <p:grpSp>
        <p:nvGrpSpPr>
          <p:cNvPr id="46" name="Group 45"/>
          <p:cNvGrpSpPr>
            <a:grpSpLocks/>
          </p:cNvGrpSpPr>
          <p:nvPr/>
        </p:nvGrpSpPr>
        <p:grpSpPr bwMode="auto">
          <a:xfrm>
            <a:off x="2073275" y="1425575"/>
            <a:ext cx="7181850" cy="4565650"/>
            <a:chOff x="2073089" y="1425129"/>
            <a:chExt cx="7181575" cy="4566206"/>
          </a:xfrm>
        </p:grpSpPr>
        <p:cxnSp>
          <p:nvCxnSpPr>
            <p:cNvPr id="47" name="Straight Arrow Connector 46"/>
            <p:cNvCxnSpPr>
              <a:cxnSpLocks noChangeShapeType="1"/>
            </p:cNvCxnSpPr>
            <p:nvPr/>
          </p:nvCxnSpPr>
          <p:spPr bwMode="auto">
            <a:xfrm flipH="1" flipV="1">
              <a:off x="4917780" y="2701634"/>
              <a:ext cx="3201865" cy="2286278"/>
            </a:xfrm>
            <a:prstGeom prst="straightConnector1">
              <a:avLst/>
            </a:prstGeom>
            <a:noFill/>
            <a:ln w="76200">
              <a:solidFill>
                <a:srgbClr val="0000FF"/>
              </a:solidFill>
              <a:round/>
              <a:headEnd/>
              <a:tailEnd type="arrow" w="med" len="med"/>
            </a:ln>
            <a:effectLst>
              <a:outerShdw blurRad="50800" dist="38100" dir="2700000" algn="tl" rotWithShape="0">
                <a:srgbClr val="000000">
                  <a:alpha val="39998"/>
                </a:srgbClr>
              </a:outerShdw>
            </a:effectLst>
            <a:extLst>
              <a:ext uri="{909E8E84-426E-40dd-AFC4-6F175D3DCCD1}">
                <a14:hiddenFill xmlns:a14="http://schemas.microsoft.com/office/drawing/2010/main">
                  <a:noFill/>
                </a14:hiddenFill>
              </a:ext>
            </a:extLst>
          </p:spPr>
        </p:cxnSp>
        <p:pic>
          <p:nvPicPr>
            <p:cNvPr id="44045"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79546" y="1444181"/>
              <a:ext cx="1520766" cy="1222524"/>
            </a:xfrm>
            <a:prstGeom prst="rect">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44046" name="TextBox 55"/>
            <p:cNvSpPr txBox="1">
              <a:spLocks noChangeArrowheads="1"/>
            </p:cNvSpPr>
            <p:nvPr/>
          </p:nvSpPr>
          <p:spPr bwMode="auto">
            <a:xfrm>
              <a:off x="3243036" y="1425129"/>
              <a:ext cx="1155655" cy="338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charset="0"/>
                  <a:ea typeface="ＭＳ Ｐゴシック" charset="0"/>
                  <a:cs typeface="ＭＳ Ｐゴシック" charset="0"/>
                </a:defRPr>
              </a:lvl1pPr>
              <a:lvl2pPr marL="742950" indent="-285750" defTabSz="912813" eaLnBrk="0" hangingPunct="0">
                <a:defRPr>
                  <a:solidFill>
                    <a:schemeClr val="tx1"/>
                  </a:solidFill>
                  <a:latin typeface="Arial" charset="0"/>
                  <a:ea typeface="ＭＳ Ｐゴシック" charset="0"/>
                </a:defRPr>
              </a:lvl2pPr>
              <a:lvl3pPr marL="1143000" indent="-228600" defTabSz="912813" eaLnBrk="0" hangingPunct="0">
                <a:defRPr>
                  <a:solidFill>
                    <a:schemeClr val="tx1"/>
                  </a:solidFill>
                  <a:latin typeface="Arial" charset="0"/>
                  <a:ea typeface="ＭＳ Ｐゴシック" charset="0"/>
                </a:defRPr>
              </a:lvl3pPr>
              <a:lvl4pPr marL="1600200" indent="-228600" defTabSz="912813" eaLnBrk="0" hangingPunct="0">
                <a:defRPr>
                  <a:solidFill>
                    <a:schemeClr val="tx1"/>
                  </a:solidFill>
                  <a:latin typeface="Arial" charset="0"/>
                  <a:ea typeface="ＭＳ Ｐゴシック" charset="0"/>
                </a:defRPr>
              </a:lvl4pPr>
              <a:lvl5pPr marL="2057400" indent="-228600" defTabSz="912813" eaLnBrk="0" hangingPunct="0">
                <a:defRPr>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600">
                  <a:solidFill>
                    <a:srgbClr val="0000FF"/>
                  </a:solidFill>
                </a:rPr>
                <a:t>NOvA (far)</a:t>
              </a:r>
            </a:p>
          </p:txBody>
        </p:sp>
        <p:sp>
          <p:nvSpPr>
            <p:cNvPr id="44047" name="TextBox 56"/>
            <p:cNvSpPr txBox="1">
              <a:spLocks noChangeArrowheads="1"/>
            </p:cNvSpPr>
            <p:nvPr/>
          </p:nvSpPr>
          <p:spPr bwMode="auto">
            <a:xfrm>
              <a:off x="2073089" y="1717265"/>
              <a:ext cx="2292526" cy="101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charset="0"/>
                  <a:ea typeface="ＭＳ Ｐゴシック" charset="0"/>
                  <a:cs typeface="ＭＳ Ｐゴシック" charset="0"/>
                </a:defRPr>
              </a:lvl1pPr>
              <a:lvl2pPr marL="742950" indent="-285750" defTabSz="912813" eaLnBrk="0" hangingPunct="0">
                <a:defRPr>
                  <a:solidFill>
                    <a:schemeClr val="tx1"/>
                  </a:solidFill>
                  <a:latin typeface="Arial" charset="0"/>
                  <a:ea typeface="ＭＳ Ｐゴシック" charset="0"/>
                </a:defRPr>
              </a:lvl2pPr>
              <a:lvl3pPr marL="1143000" indent="-228600" defTabSz="912813" eaLnBrk="0" hangingPunct="0">
                <a:defRPr>
                  <a:solidFill>
                    <a:schemeClr val="tx1"/>
                  </a:solidFill>
                  <a:latin typeface="Arial" charset="0"/>
                  <a:ea typeface="ＭＳ Ｐゴシック" charset="0"/>
                </a:defRPr>
              </a:lvl3pPr>
              <a:lvl4pPr marL="1600200" indent="-228600" defTabSz="912813" eaLnBrk="0" hangingPunct="0">
                <a:defRPr>
                  <a:solidFill>
                    <a:schemeClr val="tx1"/>
                  </a:solidFill>
                  <a:latin typeface="Arial" charset="0"/>
                  <a:ea typeface="ＭＳ Ｐゴシック" charset="0"/>
                </a:defRPr>
              </a:lvl4pPr>
              <a:lvl5pPr marL="2057400" indent="-228600" defTabSz="912813" eaLnBrk="0" hangingPunct="0">
                <a:defRPr>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dirty="0">
                  <a:solidFill>
                    <a:srgbClr val="0000FF"/>
                  </a:solidFill>
                </a:rPr>
                <a:t>under construction</a:t>
              </a:r>
            </a:p>
            <a:p>
              <a:pPr eaLnBrk="1" hangingPunct="1"/>
              <a:r>
                <a:rPr lang="en-US" sz="2000" dirty="0">
                  <a:solidFill>
                    <a:srgbClr val="0000FF"/>
                  </a:solidFill>
                </a:rPr>
                <a:t>Online </a:t>
              </a:r>
              <a:r>
                <a:rPr lang="en-US" sz="2000" dirty="0" smtClean="0">
                  <a:solidFill>
                    <a:srgbClr val="0000FF"/>
                  </a:solidFill>
                </a:rPr>
                <a:t>2014</a:t>
              </a:r>
              <a:endParaRPr lang="en-US" sz="2000" dirty="0">
                <a:solidFill>
                  <a:srgbClr val="0000FF"/>
                </a:solidFill>
              </a:endParaRPr>
            </a:p>
            <a:p>
              <a:pPr eaLnBrk="1" hangingPunct="1"/>
              <a:r>
                <a:rPr lang="en-US" sz="2000" dirty="0">
                  <a:solidFill>
                    <a:srgbClr val="0000FF"/>
                  </a:solidFill>
                </a:rPr>
                <a:t>(700 kW)</a:t>
              </a:r>
            </a:p>
          </p:txBody>
        </p:sp>
        <p:sp>
          <p:nvSpPr>
            <p:cNvPr id="44048" name="TextBox 57"/>
            <p:cNvSpPr txBox="1">
              <a:spLocks noChangeArrowheads="1"/>
            </p:cNvSpPr>
            <p:nvPr/>
          </p:nvSpPr>
          <p:spPr bwMode="auto">
            <a:xfrm rot="2100000">
              <a:off x="5435287" y="3422447"/>
              <a:ext cx="1023898" cy="40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charset="0"/>
                  <a:ea typeface="ＭＳ Ｐゴシック" charset="0"/>
                  <a:cs typeface="ＭＳ Ｐゴシック" charset="0"/>
                </a:defRPr>
              </a:lvl1pPr>
              <a:lvl2pPr marL="742950" indent="-285750" defTabSz="912813" eaLnBrk="0" hangingPunct="0">
                <a:defRPr>
                  <a:solidFill>
                    <a:schemeClr val="tx1"/>
                  </a:solidFill>
                  <a:latin typeface="Arial" charset="0"/>
                  <a:ea typeface="ＭＳ Ｐゴシック" charset="0"/>
                </a:defRPr>
              </a:lvl2pPr>
              <a:lvl3pPr marL="1143000" indent="-228600" defTabSz="912813" eaLnBrk="0" hangingPunct="0">
                <a:defRPr>
                  <a:solidFill>
                    <a:schemeClr val="tx1"/>
                  </a:solidFill>
                  <a:latin typeface="Arial" charset="0"/>
                  <a:ea typeface="ＭＳ Ｐゴシック" charset="0"/>
                </a:defRPr>
              </a:lvl3pPr>
              <a:lvl4pPr marL="1600200" indent="-228600" defTabSz="912813" eaLnBrk="0" hangingPunct="0">
                <a:defRPr>
                  <a:solidFill>
                    <a:schemeClr val="tx1"/>
                  </a:solidFill>
                  <a:latin typeface="Arial" charset="0"/>
                  <a:ea typeface="ＭＳ Ｐゴシック" charset="0"/>
                </a:defRPr>
              </a:lvl4pPr>
              <a:lvl5pPr marL="2057400" indent="-228600" defTabSz="912813" eaLnBrk="0" hangingPunct="0">
                <a:defRPr>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000">
                  <a:solidFill>
                    <a:srgbClr val="0000FF"/>
                  </a:solidFill>
                </a:rPr>
                <a:t>810 km</a:t>
              </a:r>
            </a:p>
          </p:txBody>
        </p:sp>
        <p:pic>
          <p:nvPicPr>
            <p:cNvPr id="44049" name="Picture 18" descr="NOvA near detector-2.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186232" y="4532245"/>
              <a:ext cx="1085808" cy="1017711"/>
            </a:xfrm>
            <a:prstGeom prst="rect">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44050" name="Picture 59"/>
            <p:cNvPicPr>
              <a:picLocks noChangeAspect="1"/>
            </p:cNvPicPr>
            <p:nvPr/>
          </p:nvPicPr>
          <p:blipFill>
            <a:blip r:embed="rId13">
              <a:extLst>
                <a:ext uri="{28A0092B-C50C-407E-A947-70E740481C1C}">
                  <a14:useLocalDpi xmlns:a14="http://schemas.microsoft.com/office/drawing/2010/main" val="0"/>
                </a:ext>
              </a:extLst>
            </a:blip>
            <a:srcRect l="5885"/>
            <a:stretch>
              <a:fillRect/>
            </a:stretch>
          </p:blipFill>
          <p:spPr bwMode="auto">
            <a:xfrm>
              <a:off x="8062498" y="4854547"/>
              <a:ext cx="1006436" cy="836715"/>
            </a:xfrm>
            <a:prstGeom prst="rect">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44051" name="TextBox 60"/>
            <p:cNvSpPr txBox="1">
              <a:spLocks noChangeArrowheads="1"/>
            </p:cNvSpPr>
            <p:nvPr/>
          </p:nvSpPr>
          <p:spPr bwMode="auto">
            <a:xfrm>
              <a:off x="7921216" y="5653157"/>
              <a:ext cx="1333448" cy="338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charset="0"/>
                  <a:ea typeface="ＭＳ Ｐゴシック" charset="0"/>
                  <a:cs typeface="ＭＳ Ｐゴシック" charset="0"/>
                </a:defRPr>
              </a:lvl1pPr>
              <a:lvl2pPr marL="742950" indent="-285750" defTabSz="912813" eaLnBrk="0" hangingPunct="0">
                <a:defRPr>
                  <a:solidFill>
                    <a:schemeClr val="tx1"/>
                  </a:solidFill>
                  <a:latin typeface="Arial" charset="0"/>
                  <a:ea typeface="ＭＳ Ｐゴシック" charset="0"/>
                </a:defRPr>
              </a:lvl2pPr>
              <a:lvl3pPr marL="1143000" indent="-228600" defTabSz="912813" eaLnBrk="0" hangingPunct="0">
                <a:defRPr>
                  <a:solidFill>
                    <a:schemeClr val="tx1"/>
                  </a:solidFill>
                  <a:latin typeface="Arial" charset="0"/>
                  <a:ea typeface="ＭＳ Ｐゴシック" charset="0"/>
                </a:defRPr>
              </a:lvl3pPr>
              <a:lvl4pPr marL="1600200" indent="-228600" defTabSz="912813" eaLnBrk="0" hangingPunct="0">
                <a:defRPr>
                  <a:solidFill>
                    <a:schemeClr val="tx1"/>
                  </a:solidFill>
                  <a:latin typeface="Arial" charset="0"/>
                  <a:ea typeface="ＭＳ Ｐゴシック" charset="0"/>
                </a:defRPr>
              </a:lvl4pPr>
              <a:lvl5pPr marL="2057400" indent="-228600" defTabSz="912813" eaLnBrk="0" hangingPunct="0">
                <a:defRPr>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600">
                  <a:solidFill>
                    <a:srgbClr val="0000FF"/>
                  </a:solidFill>
                </a:rPr>
                <a:t>MicroBooNE</a:t>
              </a:r>
            </a:p>
          </p:txBody>
        </p:sp>
        <p:sp>
          <p:nvSpPr>
            <p:cNvPr id="44052" name="TextBox 72"/>
            <p:cNvSpPr txBox="1">
              <a:spLocks noChangeArrowheads="1"/>
            </p:cNvSpPr>
            <p:nvPr/>
          </p:nvSpPr>
          <p:spPr bwMode="auto">
            <a:xfrm>
              <a:off x="7170336" y="4748435"/>
              <a:ext cx="73289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charset="0"/>
                  <a:ea typeface="ＭＳ Ｐゴシック" charset="0"/>
                  <a:cs typeface="ＭＳ Ｐゴシック" charset="0"/>
                </a:defRPr>
              </a:lvl1pPr>
              <a:lvl2pPr marL="742950" indent="-285750" defTabSz="912813" eaLnBrk="0" hangingPunct="0">
                <a:defRPr>
                  <a:solidFill>
                    <a:schemeClr val="tx1"/>
                  </a:solidFill>
                  <a:latin typeface="Arial" charset="0"/>
                  <a:ea typeface="ＭＳ Ｐゴシック" charset="0"/>
                </a:defRPr>
              </a:lvl2pPr>
              <a:lvl3pPr marL="1143000" indent="-228600" defTabSz="912813" eaLnBrk="0" hangingPunct="0">
                <a:defRPr>
                  <a:solidFill>
                    <a:schemeClr val="tx1"/>
                  </a:solidFill>
                  <a:latin typeface="Arial" charset="0"/>
                  <a:ea typeface="ＭＳ Ｐゴシック" charset="0"/>
                </a:defRPr>
              </a:lvl3pPr>
              <a:lvl4pPr marL="1600200" indent="-228600" defTabSz="912813" eaLnBrk="0" hangingPunct="0">
                <a:defRPr>
                  <a:solidFill>
                    <a:schemeClr val="tx1"/>
                  </a:solidFill>
                  <a:latin typeface="Arial" charset="0"/>
                  <a:ea typeface="ＭＳ Ｐゴシック" charset="0"/>
                </a:defRPr>
              </a:lvl4pPr>
              <a:lvl5pPr marL="2057400" indent="-228600" defTabSz="912813" eaLnBrk="0" hangingPunct="0">
                <a:defRPr>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600">
                  <a:solidFill>
                    <a:srgbClr val="FFFFFF"/>
                  </a:solidFill>
                  <a:cs typeface="Arial" charset="0"/>
                </a:rPr>
                <a:t>NOvA</a:t>
              </a:r>
            </a:p>
            <a:p>
              <a:pPr eaLnBrk="1" hangingPunct="1"/>
              <a:r>
                <a:rPr lang="en-US" sz="1600">
                  <a:solidFill>
                    <a:srgbClr val="FFFFFF"/>
                  </a:solidFill>
                  <a:cs typeface="Arial" charset="0"/>
                </a:rPr>
                <a:t>(near)</a:t>
              </a:r>
            </a:p>
          </p:txBody>
        </p:sp>
      </p:grpSp>
      <p:sp>
        <p:nvSpPr>
          <p:cNvPr id="3" name="Date Placeholder 2"/>
          <p:cNvSpPr>
            <a:spLocks noGrp="1"/>
          </p:cNvSpPr>
          <p:nvPr>
            <p:ph type="dt" sz="half" idx="10"/>
          </p:nvPr>
        </p:nvSpPr>
        <p:spPr/>
        <p:txBody>
          <a:bodyPr/>
          <a:lstStyle/>
          <a:p>
            <a:pPr>
              <a:defRPr/>
            </a:pPr>
            <a:r>
              <a:rPr lang="en-US" smtClean="0"/>
              <a:t>Monday, Jan. 26, 2015</a:t>
            </a:r>
            <a:endParaRPr lang="en-US"/>
          </a:p>
        </p:txBody>
      </p:sp>
      <p:sp>
        <p:nvSpPr>
          <p:cNvPr id="48" name="Oval 23"/>
          <p:cNvSpPr>
            <a:spLocks noChangeArrowheads="1"/>
          </p:cNvSpPr>
          <p:nvPr/>
        </p:nvSpPr>
        <p:spPr bwMode="auto">
          <a:xfrm>
            <a:off x="25400" y="2590800"/>
            <a:ext cx="2108200" cy="1828800"/>
          </a:xfrm>
          <a:prstGeom prst="ellipse">
            <a:avLst/>
          </a:prstGeom>
          <a:noFill/>
          <a:ln w="38100">
            <a:solidFill>
              <a:srgbClr val="FF0000"/>
            </a:solidFill>
            <a:round/>
            <a:headEnd type="none" w="sm" len="sm"/>
            <a:tailEnd type="none" w="sm" len="sm"/>
          </a:ln>
        </p:spPr>
        <p:txBody>
          <a:bodyPr wrap="none" anchor="ctr">
            <a:prstTxWarp prst="textNoShape">
              <a:avLst/>
            </a:prstTxWarp>
          </a:bodyPr>
          <a:lstStyle/>
          <a:p>
            <a:endParaRPr lang="en-US"/>
          </a:p>
        </p:txBody>
      </p:sp>
      <p:sp>
        <p:nvSpPr>
          <p:cNvPr id="49" name="Oval 23"/>
          <p:cNvSpPr>
            <a:spLocks noChangeArrowheads="1"/>
          </p:cNvSpPr>
          <p:nvPr/>
        </p:nvSpPr>
        <p:spPr bwMode="auto">
          <a:xfrm>
            <a:off x="6096000" y="5029200"/>
            <a:ext cx="1752600" cy="1676400"/>
          </a:xfrm>
          <a:prstGeom prst="ellipse">
            <a:avLst/>
          </a:prstGeom>
          <a:noFill/>
          <a:ln w="38100">
            <a:solidFill>
              <a:srgbClr val="FF0000"/>
            </a:solidFill>
            <a:round/>
            <a:headEnd type="none" w="sm" len="sm"/>
            <a:tailEnd type="none" w="sm" len="sm"/>
          </a:ln>
        </p:spPr>
        <p:txBody>
          <a:bodyPr wrap="none" anchor="ctr">
            <a:prstTxWarp prst="textNoShape">
              <a:avLst/>
            </a:prstTxWarp>
          </a:bodyPr>
          <a:lstStyle/>
          <a:p>
            <a:endParaRPr lang="en-US"/>
          </a:p>
        </p:txBody>
      </p:sp>
    </p:spTree>
    <p:custDataLst>
      <p:tags r:id="rId1"/>
    </p:custDataLst>
    <p:extLst>
      <p:ext uri="{BB962C8B-B14F-4D97-AF65-F5344CB8AC3E}">
        <p14:creationId xmlns:p14="http://schemas.microsoft.com/office/powerpoint/2010/main" val="2130248390"/>
      </p:ext>
    </p:extLst>
  </p:cSld>
  <p:clrMapOvr>
    <a:masterClrMapping/>
  </p:clrMapOvr>
  <p:transition xmlns:p14="http://schemas.microsoft.com/office/powerpoint/2010/main" spd="slow" advTm="4323"/>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914400"/>
          </a:xfrm>
        </p:spPr>
        <p:txBody>
          <a:bodyPr/>
          <a:lstStyle/>
          <a:p>
            <a:r>
              <a:rPr lang="en-US" dirty="0" smtClean="0"/>
              <a:t>LBNE Neutrino Beam Assembly</a:t>
            </a:r>
            <a:endParaRPr lang="en-US" dirty="0"/>
          </a:p>
        </p:txBody>
      </p:sp>
      <p:sp>
        <p:nvSpPr>
          <p:cNvPr id="3" name="Content Placeholder 2"/>
          <p:cNvSpPr>
            <a:spLocks noGrp="1"/>
          </p:cNvSpPr>
          <p:nvPr>
            <p:ph idx="1"/>
          </p:nvPr>
        </p:nvSpPr>
        <p:spPr>
          <a:xfrm>
            <a:off x="685800" y="1219200"/>
            <a:ext cx="7772400" cy="4876800"/>
          </a:xfrm>
        </p:spPr>
        <p:txBody>
          <a:bodyPr/>
          <a:lstStyle/>
          <a:p>
            <a:endParaRPr lang="en-US" dirty="0"/>
          </a:p>
        </p:txBody>
      </p:sp>
      <p:sp>
        <p:nvSpPr>
          <p:cNvPr id="4" name="Date Placeholder 3"/>
          <p:cNvSpPr>
            <a:spLocks noGrp="1"/>
          </p:cNvSpPr>
          <p:nvPr>
            <p:ph type="dt" sz="half" idx="10"/>
          </p:nvPr>
        </p:nvSpPr>
        <p:spPr/>
        <p:txBody>
          <a:bodyPr/>
          <a:lstStyle/>
          <a:p>
            <a:pPr>
              <a:defRPr/>
            </a:pPr>
            <a:r>
              <a:rPr lang="en-US" smtClean="0"/>
              <a:t>Monday, Jan. 26, 2015</a:t>
            </a:r>
            <a:endParaRPr lang="en-US"/>
          </a:p>
        </p:txBody>
      </p:sp>
      <p:sp>
        <p:nvSpPr>
          <p:cNvPr id="5" name="Footer Placeholder 4"/>
          <p:cNvSpPr>
            <a:spLocks noGrp="1"/>
          </p:cNvSpPr>
          <p:nvPr>
            <p:ph type="ftr" sz="quarter" idx="11"/>
          </p:nvPr>
        </p:nvSpPr>
        <p:spPr/>
        <p:txBody>
          <a:bodyPr/>
          <a:lstStyle/>
          <a:p>
            <a:pPr>
              <a:defRPr/>
            </a:pPr>
            <a:r>
              <a:rPr lang="nl-NL" smtClean="0"/>
              <a:t>PHYS 3313-001, Spring 2015                      Dr. Jaehoon Yu</a:t>
            </a:r>
            <a:endParaRPr lang="en-US"/>
          </a:p>
        </p:txBody>
      </p:sp>
      <p:sp>
        <p:nvSpPr>
          <p:cNvPr id="6" name="Slide Number Placeholder 5"/>
          <p:cNvSpPr>
            <a:spLocks noGrp="1"/>
          </p:cNvSpPr>
          <p:nvPr>
            <p:ph type="sldNum" sz="quarter" idx="12"/>
          </p:nvPr>
        </p:nvSpPr>
        <p:spPr/>
        <p:txBody>
          <a:bodyPr/>
          <a:lstStyle/>
          <a:p>
            <a:pPr>
              <a:defRPr/>
            </a:pPr>
            <a:fld id="{623D45CD-16A2-224C-B70A-0D1B04896262}" type="slidenum">
              <a:rPr lang="en-US" smtClean="0"/>
              <a:pPr>
                <a:defRPr/>
              </a:pPr>
              <a:t>27</a:t>
            </a:fld>
            <a:endParaRPr lang="en-US"/>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665" y="1066800"/>
            <a:ext cx="8174135"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Isosceles Triangle 7"/>
          <p:cNvSpPr/>
          <p:nvPr/>
        </p:nvSpPr>
        <p:spPr bwMode="auto">
          <a:xfrm rot="11340000">
            <a:off x="4419600" y="2895600"/>
            <a:ext cx="304800" cy="685800"/>
          </a:xfrm>
          <a:prstGeom prst="triangle">
            <a:avLst/>
          </a:prstGeom>
          <a:noFill/>
          <a:ln w="38100" cap="flat" cmpd="sng" algn="ctr">
            <a:solidFill>
              <a:srgbClr val="0000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11545398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9144000" cy="914400"/>
          </a:xfrm>
        </p:spPr>
        <p:txBody>
          <a:bodyPr/>
          <a:lstStyle/>
          <a:p>
            <a:r>
              <a:rPr lang="en-US" dirty="0" smtClean="0"/>
              <a:t>Doubly Sign-selected Horn System (DSHS)</a:t>
            </a:r>
            <a:endParaRPr lang="en-US" dirty="0"/>
          </a:p>
        </p:txBody>
      </p:sp>
      <p:sp>
        <p:nvSpPr>
          <p:cNvPr id="3" name="Content Placeholder 2"/>
          <p:cNvSpPr>
            <a:spLocks noGrp="1"/>
          </p:cNvSpPr>
          <p:nvPr>
            <p:ph idx="1"/>
          </p:nvPr>
        </p:nvSpPr>
        <p:spPr>
          <a:xfrm>
            <a:off x="457200" y="838200"/>
            <a:ext cx="8382000" cy="5257800"/>
          </a:xfrm>
        </p:spPr>
        <p:txBody>
          <a:bodyPr/>
          <a:lstStyle/>
          <a:p>
            <a:r>
              <a:rPr lang="en-US" dirty="0" smtClean="0"/>
              <a:t>Add a dipole after the mesons are fully focused with the 2</a:t>
            </a:r>
            <a:r>
              <a:rPr lang="en-US" baseline="30000" dirty="0" smtClean="0"/>
              <a:t>nd</a:t>
            </a:r>
            <a:r>
              <a:rPr lang="en-US" dirty="0" smtClean="0"/>
              <a:t> horn</a:t>
            </a:r>
            <a:endParaRPr lang="en-US" dirty="0"/>
          </a:p>
        </p:txBody>
      </p:sp>
      <p:sp>
        <p:nvSpPr>
          <p:cNvPr id="4" name="Date Placeholder 3"/>
          <p:cNvSpPr>
            <a:spLocks noGrp="1"/>
          </p:cNvSpPr>
          <p:nvPr>
            <p:ph type="dt" sz="half" idx="10"/>
          </p:nvPr>
        </p:nvSpPr>
        <p:spPr/>
        <p:txBody>
          <a:bodyPr/>
          <a:lstStyle/>
          <a:p>
            <a:pPr>
              <a:defRPr/>
            </a:pPr>
            <a:r>
              <a:rPr lang="en-US" smtClean="0"/>
              <a:t>Monday, Jan. 26, 2015</a:t>
            </a:r>
            <a:endParaRPr lang="en-US"/>
          </a:p>
        </p:txBody>
      </p:sp>
      <p:sp>
        <p:nvSpPr>
          <p:cNvPr id="5" name="Footer Placeholder 4"/>
          <p:cNvSpPr>
            <a:spLocks noGrp="1"/>
          </p:cNvSpPr>
          <p:nvPr>
            <p:ph type="ftr" sz="quarter" idx="11"/>
          </p:nvPr>
        </p:nvSpPr>
        <p:spPr/>
        <p:txBody>
          <a:bodyPr/>
          <a:lstStyle/>
          <a:p>
            <a:pPr>
              <a:defRPr/>
            </a:pPr>
            <a:r>
              <a:rPr lang="nl-NL" smtClean="0"/>
              <a:t>PHYS 3313-001, Spring 2015                      Dr. Jaehoon Yu</a:t>
            </a:r>
            <a:endParaRPr lang="en-US"/>
          </a:p>
        </p:txBody>
      </p:sp>
      <p:sp>
        <p:nvSpPr>
          <p:cNvPr id="6" name="Slide Number Placeholder 5"/>
          <p:cNvSpPr>
            <a:spLocks noGrp="1"/>
          </p:cNvSpPr>
          <p:nvPr>
            <p:ph type="sldNum" sz="quarter" idx="12"/>
          </p:nvPr>
        </p:nvSpPr>
        <p:spPr/>
        <p:txBody>
          <a:bodyPr/>
          <a:lstStyle/>
          <a:p>
            <a:pPr>
              <a:defRPr/>
            </a:pPr>
            <a:fld id="{623D45CD-16A2-224C-B70A-0D1B04896262}" type="slidenum">
              <a:rPr lang="en-US" smtClean="0"/>
              <a:pPr>
                <a:defRPr/>
              </a:pPr>
              <a:t>28</a:t>
            </a:fld>
            <a:endParaRPr lang="en-US"/>
          </a:p>
        </p:txBody>
      </p:sp>
      <p:sp>
        <p:nvSpPr>
          <p:cNvPr id="8" name="Isosceles Triangle 7"/>
          <p:cNvSpPr/>
          <p:nvPr/>
        </p:nvSpPr>
        <p:spPr bwMode="auto">
          <a:xfrm rot="10800000" flipH="1">
            <a:off x="3622292" y="2749967"/>
            <a:ext cx="609600" cy="914400"/>
          </a:xfrm>
          <a:prstGeom prst="triangle">
            <a:avLst/>
          </a:prstGeom>
          <a:noFill/>
          <a:ln w="381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cxnSp>
        <p:nvCxnSpPr>
          <p:cNvPr id="10" name="Straight Arrow Connector 9"/>
          <p:cNvCxnSpPr/>
          <p:nvPr/>
        </p:nvCxnSpPr>
        <p:spPr bwMode="auto">
          <a:xfrm>
            <a:off x="152400" y="3124201"/>
            <a:ext cx="1066800" cy="0"/>
          </a:xfrm>
          <a:prstGeom prst="straightConnector1">
            <a:avLst/>
          </a:prstGeom>
          <a:noFill/>
          <a:ln w="57150" cap="flat" cmpd="sng" algn="ctr">
            <a:solidFill>
              <a:srgbClr val="FF0000"/>
            </a:solidFill>
            <a:prstDash val="solid"/>
            <a:round/>
            <a:headEnd type="none" w="med" len="med"/>
            <a:tailEnd type="triangle"/>
          </a:ln>
          <a:effectLst/>
        </p:spPr>
      </p:cxnSp>
      <p:sp>
        <p:nvSpPr>
          <p:cNvPr id="13" name="Rectangle 12"/>
          <p:cNvSpPr/>
          <p:nvPr/>
        </p:nvSpPr>
        <p:spPr bwMode="auto">
          <a:xfrm>
            <a:off x="1295400" y="2971801"/>
            <a:ext cx="1143000" cy="461665"/>
          </a:xfrm>
          <a:prstGeom prst="rect">
            <a:avLst/>
          </a:prstGeom>
          <a:solidFill>
            <a:srgbClr val="3333CC"/>
          </a:solid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l-GR" sz="2400" b="0" i="0" u="none" strike="noStrike" cap="none" normalizeH="0" baseline="0" dirty="0" smtClean="0">
                <a:ln>
                  <a:noFill/>
                </a:ln>
                <a:solidFill>
                  <a:schemeClr val="bg1"/>
                </a:solidFill>
                <a:effectLst/>
                <a:latin typeface="Times New Roman" pitchFamily="18" charset="0"/>
              </a:rPr>
              <a:t>ν</a:t>
            </a:r>
            <a:r>
              <a:rPr kumimoji="0" lang="en-US" sz="2400" b="0" i="0" u="none" strike="noStrike" cap="none" normalizeH="0" baseline="0" dirty="0" smtClean="0">
                <a:ln>
                  <a:noFill/>
                </a:ln>
                <a:solidFill>
                  <a:schemeClr val="bg1"/>
                </a:solidFill>
                <a:effectLst/>
                <a:latin typeface="Times New Roman" pitchFamily="18" charset="0"/>
              </a:rPr>
              <a:t> target</a:t>
            </a:r>
          </a:p>
        </p:txBody>
      </p:sp>
      <p:sp>
        <p:nvSpPr>
          <p:cNvPr id="14" name="Block Arc 13"/>
          <p:cNvSpPr/>
          <p:nvPr/>
        </p:nvSpPr>
        <p:spPr bwMode="auto">
          <a:xfrm rot="16200000">
            <a:off x="2438400" y="2971800"/>
            <a:ext cx="762000" cy="457200"/>
          </a:xfrm>
          <a:prstGeom prst="blockArc">
            <a:avLst>
              <a:gd name="adj1" fmla="val 9849421"/>
              <a:gd name="adj2" fmla="val 1120985"/>
              <a:gd name="adj3" fmla="val 0"/>
            </a:avLst>
          </a:prstGeom>
          <a:noFill/>
          <a:ln w="9525" cap="flat" cmpd="sng" algn="ctr">
            <a:solidFill>
              <a:srgbClr val="0000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5" name="Block Arc 14"/>
          <p:cNvSpPr/>
          <p:nvPr/>
        </p:nvSpPr>
        <p:spPr bwMode="auto">
          <a:xfrm rot="16200000">
            <a:off x="2895600" y="2971800"/>
            <a:ext cx="762000" cy="457200"/>
          </a:xfrm>
          <a:prstGeom prst="blockArc">
            <a:avLst>
              <a:gd name="adj1" fmla="val 9849421"/>
              <a:gd name="adj2" fmla="val 1120985"/>
              <a:gd name="adj3" fmla="val 0"/>
            </a:avLst>
          </a:prstGeom>
          <a:noFill/>
          <a:ln w="9525" cap="flat" cmpd="sng" algn="ctr">
            <a:solidFill>
              <a:srgbClr val="0000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cxnSp>
        <p:nvCxnSpPr>
          <p:cNvPr id="17" name="Straight Arrow Connector 16"/>
          <p:cNvCxnSpPr/>
          <p:nvPr/>
        </p:nvCxnSpPr>
        <p:spPr bwMode="auto">
          <a:xfrm>
            <a:off x="4536692" y="3054768"/>
            <a:ext cx="1447800" cy="0"/>
          </a:xfrm>
          <a:prstGeom prst="straightConnector1">
            <a:avLst/>
          </a:prstGeom>
          <a:noFill/>
          <a:ln w="57150" cap="flat" cmpd="sng" algn="ctr">
            <a:solidFill>
              <a:srgbClr val="003300"/>
            </a:solidFill>
            <a:prstDash val="solid"/>
            <a:round/>
            <a:headEnd type="none" w="med" len="med"/>
            <a:tailEnd type="triangle"/>
          </a:ln>
          <a:effectLst/>
        </p:spPr>
      </p:cxnSp>
      <p:sp>
        <p:nvSpPr>
          <p:cNvPr id="20" name="Rectangle 19"/>
          <p:cNvSpPr/>
          <p:nvPr/>
        </p:nvSpPr>
        <p:spPr bwMode="auto">
          <a:xfrm>
            <a:off x="6060692" y="2680971"/>
            <a:ext cx="990600" cy="830997"/>
          </a:xfrm>
          <a:prstGeom prst="rect">
            <a:avLst/>
          </a:prstGeom>
          <a:solidFill>
            <a:srgbClr val="3333CC"/>
          </a:solid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bg1"/>
                </a:solidFill>
                <a:effectLst/>
                <a:latin typeface="Times New Roman" pitchFamily="18" charset="0"/>
              </a:rPr>
              <a:t>Beam Dump</a:t>
            </a:r>
          </a:p>
        </p:txBody>
      </p:sp>
      <p:cxnSp>
        <p:nvCxnSpPr>
          <p:cNvPr id="21" name="Straight Arrow Connector 20"/>
          <p:cNvCxnSpPr/>
          <p:nvPr/>
        </p:nvCxnSpPr>
        <p:spPr bwMode="auto">
          <a:xfrm>
            <a:off x="4536692" y="3207168"/>
            <a:ext cx="1295400" cy="609600"/>
          </a:xfrm>
          <a:prstGeom prst="straightConnector1">
            <a:avLst/>
          </a:prstGeom>
          <a:noFill/>
          <a:ln w="57150" cap="flat" cmpd="sng" algn="ctr">
            <a:solidFill>
              <a:srgbClr val="FF0066"/>
            </a:solidFill>
            <a:prstDash val="solid"/>
            <a:round/>
            <a:headEnd type="none" w="med" len="med"/>
            <a:tailEnd type="triangle"/>
          </a:ln>
          <a:effectLst/>
        </p:spPr>
      </p:cxnSp>
      <p:sp>
        <p:nvSpPr>
          <p:cNvPr id="23" name="Rectangle 22"/>
          <p:cNvSpPr/>
          <p:nvPr/>
        </p:nvSpPr>
        <p:spPr bwMode="auto">
          <a:xfrm>
            <a:off x="7356092" y="2445168"/>
            <a:ext cx="1371600" cy="1200328"/>
          </a:xfrm>
          <a:prstGeom prst="rect">
            <a:avLst/>
          </a:prstGeom>
          <a:solidFill>
            <a:srgbClr val="3333CC"/>
          </a:solid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bg1"/>
                </a:solidFill>
                <a:effectLst/>
                <a:latin typeface="Times New Roman" pitchFamily="18" charset="0"/>
              </a:rPr>
              <a:t>High Precision</a:t>
            </a:r>
            <a:r>
              <a:rPr kumimoji="0" lang="en-US" sz="2400" b="0" i="0" u="none" strike="noStrike" cap="none" normalizeH="0" dirty="0" smtClean="0">
                <a:ln>
                  <a:noFill/>
                </a:ln>
                <a:solidFill>
                  <a:schemeClr val="bg1"/>
                </a:solidFill>
                <a:effectLst/>
                <a:latin typeface="Times New Roman" pitchFamily="18" charset="0"/>
              </a:rPr>
              <a:t> Detector</a:t>
            </a:r>
            <a:endParaRPr kumimoji="0" lang="en-US" sz="2400" b="0" i="0" u="none" strike="noStrike" cap="none" normalizeH="0" baseline="0" dirty="0" smtClean="0">
              <a:ln>
                <a:noFill/>
              </a:ln>
              <a:solidFill>
                <a:schemeClr val="bg1"/>
              </a:solidFill>
              <a:effectLst/>
              <a:latin typeface="Times New Roman" pitchFamily="18" charset="0"/>
            </a:endParaRPr>
          </a:p>
        </p:txBody>
      </p:sp>
      <p:sp>
        <p:nvSpPr>
          <p:cNvPr id="25" name="TextBox 24"/>
          <p:cNvSpPr txBox="1"/>
          <p:nvPr/>
        </p:nvSpPr>
        <p:spPr>
          <a:xfrm>
            <a:off x="4612892" y="2597568"/>
            <a:ext cx="1056700" cy="461665"/>
          </a:xfrm>
          <a:prstGeom prst="rect">
            <a:avLst/>
          </a:prstGeom>
          <a:noFill/>
        </p:spPr>
        <p:txBody>
          <a:bodyPr wrap="none" rtlCol="0">
            <a:spAutoFit/>
          </a:bodyPr>
          <a:lstStyle/>
          <a:p>
            <a:r>
              <a:rPr lang="en-US" dirty="0">
                <a:solidFill>
                  <a:srgbClr val="008000"/>
                </a:solidFill>
              </a:rPr>
              <a:t>p</a:t>
            </a:r>
            <a:r>
              <a:rPr lang="en-US" dirty="0" smtClean="0">
                <a:solidFill>
                  <a:srgbClr val="008000"/>
                </a:solidFill>
              </a:rPr>
              <a:t>, π</a:t>
            </a:r>
            <a:r>
              <a:rPr lang="en-US" baseline="30000" dirty="0" smtClean="0">
                <a:solidFill>
                  <a:srgbClr val="008000"/>
                </a:solidFill>
              </a:rPr>
              <a:t>0</a:t>
            </a:r>
            <a:r>
              <a:rPr lang="en-US" dirty="0" smtClean="0">
                <a:solidFill>
                  <a:srgbClr val="008000"/>
                </a:solidFill>
              </a:rPr>
              <a:t>, </a:t>
            </a:r>
            <a:r>
              <a:rPr lang="en-US" dirty="0" err="1" smtClean="0">
                <a:solidFill>
                  <a:srgbClr val="008000"/>
                </a:solidFill>
              </a:rPr>
              <a:t>χ</a:t>
            </a:r>
            <a:endParaRPr lang="en-US" dirty="0">
              <a:solidFill>
                <a:srgbClr val="008000"/>
              </a:solidFill>
            </a:endParaRPr>
          </a:p>
        </p:txBody>
      </p:sp>
      <p:sp>
        <p:nvSpPr>
          <p:cNvPr id="26" name="TextBox 25"/>
          <p:cNvSpPr txBox="1"/>
          <p:nvPr/>
        </p:nvSpPr>
        <p:spPr>
          <a:xfrm>
            <a:off x="4460493" y="3511968"/>
            <a:ext cx="1219199" cy="1200328"/>
          </a:xfrm>
          <a:prstGeom prst="rect">
            <a:avLst/>
          </a:prstGeom>
          <a:noFill/>
        </p:spPr>
        <p:txBody>
          <a:bodyPr wrap="square" rtlCol="0">
            <a:spAutoFit/>
          </a:bodyPr>
          <a:lstStyle/>
          <a:p>
            <a:r>
              <a:rPr lang="en-US" dirty="0" smtClean="0">
                <a:solidFill>
                  <a:srgbClr val="008000"/>
                </a:solidFill>
              </a:rPr>
              <a:t>π</a:t>
            </a:r>
            <a:r>
              <a:rPr lang="en-US" baseline="30000" dirty="0" smtClean="0">
                <a:solidFill>
                  <a:srgbClr val="008000"/>
                </a:solidFill>
              </a:rPr>
              <a:t>+(-)</a:t>
            </a:r>
            <a:r>
              <a:rPr lang="en-US" dirty="0" smtClean="0">
                <a:solidFill>
                  <a:srgbClr val="008000"/>
                </a:solidFill>
              </a:rPr>
              <a:t>, charged mesons</a:t>
            </a:r>
            <a:endParaRPr lang="en-US" dirty="0">
              <a:solidFill>
                <a:srgbClr val="008000"/>
              </a:solidFill>
            </a:endParaRPr>
          </a:p>
        </p:txBody>
      </p:sp>
      <p:sp>
        <p:nvSpPr>
          <p:cNvPr id="28" name="Rectangle 27"/>
          <p:cNvSpPr/>
          <p:nvPr/>
        </p:nvSpPr>
        <p:spPr bwMode="auto">
          <a:xfrm rot="1800000">
            <a:off x="5823868" y="3957293"/>
            <a:ext cx="1600200" cy="461665"/>
          </a:xfrm>
          <a:prstGeom prst="rect">
            <a:avLst/>
          </a:prstGeom>
          <a:noFill/>
          <a:ln w="38100" cap="flat" cmpd="sng" algn="ctr">
            <a:solidFill>
              <a:srgbClr val="008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8000"/>
                </a:solidFill>
                <a:effectLst/>
                <a:latin typeface="Times New Roman" pitchFamily="18" charset="0"/>
              </a:rPr>
              <a:t>Decay pipe</a:t>
            </a:r>
          </a:p>
        </p:txBody>
      </p:sp>
      <p:sp>
        <p:nvSpPr>
          <p:cNvPr id="29" name="Rectangle 28"/>
          <p:cNvSpPr/>
          <p:nvPr/>
        </p:nvSpPr>
        <p:spPr bwMode="auto">
          <a:xfrm rot="1800000">
            <a:off x="7371209" y="4434538"/>
            <a:ext cx="1251761" cy="1200328"/>
          </a:xfrm>
          <a:prstGeom prst="rect">
            <a:avLst/>
          </a:prstGeom>
          <a:solidFill>
            <a:srgbClr val="008000"/>
          </a:solidFill>
          <a:ln w="38100" cap="flat" cmpd="sng" algn="ctr">
            <a:solidFill>
              <a:srgbClr val="008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dirty="0" smtClean="0">
                <a:solidFill>
                  <a:schemeClr val="bg1"/>
                </a:solidFill>
                <a:latin typeface="Times New Roman" pitchFamily="18" charset="0"/>
              </a:rPr>
              <a:t>LBNE detector system</a:t>
            </a:r>
            <a:endParaRPr kumimoji="0" lang="en-US" sz="2400" b="0" i="0" u="none" strike="noStrike" cap="none" normalizeH="0" baseline="0" dirty="0" smtClean="0">
              <a:ln>
                <a:noFill/>
              </a:ln>
              <a:solidFill>
                <a:schemeClr val="bg1"/>
              </a:solidFill>
              <a:effectLst/>
              <a:latin typeface="Times New Roman" pitchFamily="18" charset="0"/>
            </a:endParaRPr>
          </a:p>
        </p:txBody>
      </p:sp>
      <p:sp>
        <p:nvSpPr>
          <p:cNvPr id="30" name="TextBox 29"/>
          <p:cNvSpPr txBox="1"/>
          <p:nvPr/>
        </p:nvSpPr>
        <p:spPr>
          <a:xfrm>
            <a:off x="347246" y="2662535"/>
            <a:ext cx="338554" cy="461665"/>
          </a:xfrm>
          <a:prstGeom prst="rect">
            <a:avLst/>
          </a:prstGeom>
          <a:noFill/>
        </p:spPr>
        <p:txBody>
          <a:bodyPr wrap="none" rtlCol="0">
            <a:spAutoFit/>
          </a:bodyPr>
          <a:lstStyle/>
          <a:p>
            <a:r>
              <a:rPr lang="en-US" dirty="0">
                <a:solidFill>
                  <a:srgbClr val="FF0000"/>
                </a:solidFill>
              </a:rPr>
              <a:t>p</a:t>
            </a:r>
          </a:p>
        </p:txBody>
      </p:sp>
      <p:sp>
        <p:nvSpPr>
          <p:cNvPr id="32" name="TextBox 31"/>
          <p:cNvSpPr txBox="1"/>
          <p:nvPr/>
        </p:nvSpPr>
        <p:spPr>
          <a:xfrm>
            <a:off x="2438400" y="3657600"/>
            <a:ext cx="1208835" cy="830997"/>
          </a:xfrm>
          <a:prstGeom prst="rect">
            <a:avLst/>
          </a:prstGeom>
          <a:noFill/>
        </p:spPr>
        <p:txBody>
          <a:bodyPr wrap="none" rtlCol="0">
            <a:spAutoFit/>
          </a:bodyPr>
          <a:lstStyle/>
          <a:p>
            <a:r>
              <a:rPr lang="en-US" dirty="0" smtClean="0">
                <a:solidFill>
                  <a:srgbClr val="0000FF"/>
                </a:solidFill>
                <a:latin typeface="+mj-lt"/>
              </a:rPr>
              <a:t>Focusing </a:t>
            </a:r>
          </a:p>
          <a:p>
            <a:r>
              <a:rPr lang="en-US" dirty="0" smtClean="0">
                <a:solidFill>
                  <a:srgbClr val="0000FF"/>
                </a:solidFill>
                <a:latin typeface="+mj-lt"/>
              </a:rPr>
              <a:t>horns</a:t>
            </a:r>
            <a:endParaRPr lang="en-US" dirty="0">
              <a:solidFill>
                <a:srgbClr val="0000FF"/>
              </a:solidFill>
              <a:latin typeface="+mj-lt"/>
            </a:endParaRPr>
          </a:p>
        </p:txBody>
      </p:sp>
      <p:sp>
        <p:nvSpPr>
          <p:cNvPr id="33" name="TextBox 32"/>
          <p:cNvSpPr txBox="1"/>
          <p:nvPr/>
        </p:nvSpPr>
        <p:spPr>
          <a:xfrm>
            <a:off x="3485172" y="2205335"/>
            <a:ext cx="858228" cy="461665"/>
          </a:xfrm>
          <a:prstGeom prst="rect">
            <a:avLst/>
          </a:prstGeom>
          <a:noFill/>
        </p:spPr>
        <p:txBody>
          <a:bodyPr wrap="none" rtlCol="0">
            <a:spAutoFit/>
          </a:bodyPr>
          <a:lstStyle/>
          <a:p>
            <a:r>
              <a:rPr lang="en-US" dirty="0" smtClean="0">
                <a:solidFill>
                  <a:srgbClr val="0000FF"/>
                </a:solidFill>
                <a:latin typeface="+mj-lt"/>
              </a:rPr>
              <a:t>dipole</a:t>
            </a:r>
            <a:endParaRPr lang="en-US" dirty="0">
              <a:solidFill>
                <a:srgbClr val="0000FF"/>
              </a:solidFill>
              <a:latin typeface="+mj-lt"/>
            </a:endParaRPr>
          </a:p>
        </p:txBody>
      </p:sp>
    </p:spTree>
    <p:extLst>
      <p:ext uri="{BB962C8B-B14F-4D97-AF65-F5344CB8AC3E}">
        <p14:creationId xmlns:p14="http://schemas.microsoft.com/office/powerpoint/2010/main" val="240366522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457200" y="152400"/>
            <a:ext cx="8229600" cy="762000"/>
          </a:xfrm>
        </p:spPr>
        <p:txBody>
          <a:bodyPr/>
          <a:lstStyle/>
          <a:p>
            <a:r>
              <a:rPr lang="en-US" altLang="ko-KR" dirty="0" smtClean="0">
                <a:ea typeface="굴림" charset="-127"/>
                <a:cs typeface="굴림" charset="-127"/>
              </a:rPr>
              <a:t>Dark Matter Searches at </a:t>
            </a:r>
            <a:r>
              <a:rPr lang="en-US" altLang="ko-KR" dirty="0" err="1" smtClean="0">
                <a:ea typeface="굴림" charset="-127"/>
                <a:cs typeface="굴림" charset="-127"/>
              </a:rPr>
              <a:t>Fermilab</a:t>
            </a:r>
            <a:endParaRPr lang="en-US" sz="4800" dirty="0" smtClean="0">
              <a:ea typeface="ＭＳ Ｐゴシック" charset="-128"/>
              <a:cs typeface="ＭＳ Ｐゴシック" charset="-128"/>
            </a:endParaRPr>
          </a:p>
        </p:txBody>
      </p:sp>
      <p:sp>
        <p:nvSpPr>
          <p:cNvPr id="3" name="Content Placeholder 2"/>
          <p:cNvSpPr>
            <a:spLocks noGrp="1"/>
          </p:cNvSpPr>
          <p:nvPr>
            <p:ph idx="1"/>
          </p:nvPr>
        </p:nvSpPr>
        <p:spPr>
          <a:xfrm>
            <a:off x="304800" y="990600"/>
            <a:ext cx="8229600" cy="5334000"/>
          </a:xfrm>
        </p:spPr>
        <p:txBody>
          <a:bodyPr/>
          <a:lstStyle/>
          <a:p>
            <a:pPr eaLnBrk="1" hangingPunct="1">
              <a:lnSpc>
                <a:spcPct val="80000"/>
              </a:lnSpc>
              <a:spcBef>
                <a:spcPts val="0"/>
              </a:spcBef>
              <a:spcAft>
                <a:spcPts val="600"/>
              </a:spcAft>
            </a:pPr>
            <a:r>
              <a:rPr lang="en-US" dirty="0" smtClean="0">
                <a:latin typeface="Arial Narrow" charset="0"/>
              </a:rPr>
              <a:t>Fermi National Accelerator Laboratory is turning into a lab with very high intensity accelerator program</a:t>
            </a:r>
          </a:p>
          <a:p>
            <a:pPr eaLnBrk="1" hangingPunct="1">
              <a:lnSpc>
                <a:spcPct val="80000"/>
              </a:lnSpc>
              <a:spcBef>
                <a:spcPts val="0"/>
              </a:spcBef>
              <a:spcAft>
                <a:spcPts val="600"/>
              </a:spcAft>
            </a:pPr>
            <a:r>
              <a:rPr lang="en-US" dirty="0" smtClean="0">
                <a:latin typeface="Arial Narrow" charset="0"/>
              </a:rPr>
              <a:t>UTA group is part of four experiments</a:t>
            </a:r>
          </a:p>
          <a:p>
            <a:pPr lvl="1" eaLnBrk="1" hangingPunct="1">
              <a:lnSpc>
                <a:spcPct val="80000"/>
              </a:lnSpc>
              <a:spcBef>
                <a:spcPts val="0"/>
              </a:spcBef>
              <a:spcAft>
                <a:spcPts val="600"/>
              </a:spcAft>
            </a:pPr>
            <a:r>
              <a:rPr lang="en-US" dirty="0" smtClean="0">
                <a:latin typeface="Arial Narrow" charset="0"/>
                <a:cs typeface="ＭＳ Ｐゴシック" charset="-128"/>
                <a:sym typeface="Wingdings"/>
              </a:rPr>
              <a:t>E Long Baseline </a:t>
            </a:r>
            <a:r>
              <a:rPr lang="en-US" dirty="0">
                <a:latin typeface="Arial Narrow" charset="0"/>
                <a:cs typeface="ＭＳ Ｐゴシック" charset="-128"/>
                <a:sym typeface="Wingdings"/>
              </a:rPr>
              <a:t>Neutrino </a:t>
            </a:r>
            <a:r>
              <a:rPr lang="en-US" dirty="0" smtClean="0">
                <a:latin typeface="Arial Narrow" charset="0"/>
                <a:cs typeface="ＭＳ Ｐゴシック" charset="-128"/>
                <a:sym typeface="Wingdings"/>
              </a:rPr>
              <a:t>Facility (ELBNF), an $1,3</a:t>
            </a:r>
            <a:r>
              <a:rPr lang="en-US" dirty="0">
                <a:latin typeface="Arial Narrow" charset="0"/>
                <a:cs typeface="ＭＳ Ｐゴシック" charset="-128"/>
                <a:sym typeface="Wingdings"/>
              </a:rPr>
              <a:t>B</a:t>
            </a:r>
            <a:r>
              <a:rPr lang="en-US" dirty="0" smtClean="0">
                <a:latin typeface="Arial Narrow" charset="0"/>
                <a:cs typeface="ＭＳ Ｐゴシック" charset="-128"/>
                <a:sym typeface="Wingdings"/>
              </a:rPr>
              <a:t> flagship experiment, </a:t>
            </a:r>
            <a:r>
              <a:rPr lang="en-US" dirty="0">
                <a:latin typeface="Arial Narrow" charset="0"/>
                <a:cs typeface="ＭＳ Ｐゴシック" charset="-128"/>
                <a:sym typeface="Wingdings"/>
              </a:rPr>
              <a:t>with data </a:t>
            </a:r>
            <a:r>
              <a:rPr lang="en-US" dirty="0" smtClean="0">
                <a:latin typeface="Arial Narrow" charset="0"/>
                <a:cs typeface="ＭＳ Ｐゴシック" charset="-128"/>
                <a:sym typeface="Wingdings"/>
              </a:rPr>
              <a:t>expected in 2025</a:t>
            </a:r>
            <a:endParaRPr lang="en-US" dirty="0">
              <a:latin typeface="Arial Narrow" charset="0"/>
              <a:cs typeface="ＭＳ Ｐゴシック" charset="-128"/>
              <a:sym typeface="Wingdings"/>
            </a:endParaRPr>
          </a:p>
          <a:p>
            <a:pPr lvl="2" eaLnBrk="1" hangingPunct="1">
              <a:lnSpc>
                <a:spcPct val="80000"/>
              </a:lnSpc>
              <a:spcBef>
                <a:spcPts val="0"/>
              </a:spcBef>
              <a:spcAft>
                <a:spcPts val="600"/>
              </a:spcAft>
            </a:pPr>
            <a:r>
              <a:rPr lang="en-US" dirty="0">
                <a:latin typeface="Arial Narrow" charset="0"/>
                <a:cs typeface="ＭＳ Ｐゴシック" charset="-128"/>
                <a:sym typeface="Wingdings"/>
              </a:rPr>
              <a:t>High flux secondary beam and a near detector enables searches for DM</a:t>
            </a:r>
          </a:p>
          <a:p>
            <a:pPr lvl="2" eaLnBrk="1" hangingPunct="1">
              <a:lnSpc>
                <a:spcPct val="80000"/>
              </a:lnSpc>
              <a:spcBef>
                <a:spcPts val="0"/>
              </a:spcBef>
              <a:spcAft>
                <a:spcPts val="600"/>
              </a:spcAft>
            </a:pPr>
            <a:r>
              <a:rPr lang="en-US" dirty="0">
                <a:latin typeface="Arial Narrow" charset="0"/>
                <a:cs typeface="ＭＳ Ｐゴシック" charset="-128"/>
                <a:sym typeface="Wingdings"/>
              </a:rPr>
              <a:t>In addition to precision measurements of key neutrino </a:t>
            </a:r>
            <a:r>
              <a:rPr lang="en-US" dirty="0" err="1">
                <a:latin typeface="Arial Narrow" charset="0"/>
                <a:cs typeface="ＭＳ Ｐゴシック" charset="-128"/>
                <a:sym typeface="Wingdings"/>
              </a:rPr>
              <a:t>param</a:t>
            </a:r>
            <a:r>
              <a:rPr lang="en-US" dirty="0">
                <a:latin typeface="Arial Narrow" charset="0"/>
                <a:cs typeface="ＭＳ Ｐゴシック" charset="-128"/>
                <a:sym typeface="Wingdings"/>
              </a:rPr>
              <a:t>.</a:t>
            </a:r>
            <a:r>
              <a:rPr lang="en-US" dirty="0" smtClean="0">
                <a:latin typeface="Arial Narrow" charset="0"/>
                <a:cs typeface="ＭＳ Ｐゴシック" charset="-128"/>
                <a:sym typeface="Wingdings"/>
              </a:rPr>
              <a:t>.</a:t>
            </a:r>
          </a:p>
          <a:p>
            <a:pPr lvl="2" eaLnBrk="1" hangingPunct="1">
              <a:lnSpc>
                <a:spcPct val="80000"/>
              </a:lnSpc>
              <a:spcBef>
                <a:spcPts val="0"/>
              </a:spcBef>
              <a:spcAft>
                <a:spcPts val="600"/>
              </a:spcAft>
            </a:pPr>
            <a:r>
              <a:rPr lang="en-US" dirty="0" smtClean="0">
                <a:latin typeface="Arial Narrow" charset="0"/>
                <a:cs typeface="ＭＳ Ｐゴシック" charset="-128"/>
                <a:sym typeface="Wingdings"/>
              </a:rPr>
              <a:t>UTA playing very significant role in this experiment</a:t>
            </a:r>
            <a:endParaRPr lang="en-US" dirty="0">
              <a:latin typeface="Arial Narrow" charset="0"/>
              <a:cs typeface="ＭＳ Ｐゴシック" charset="-128"/>
              <a:sym typeface="Wingdings"/>
            </a:endParaRPr>
          </a:p>
          <a:p>
            <a:pPr eaLnBrk="1" hangingPunct="1">
              <a:lnSpc>
                <a:spcPct val="80000"/>
              </a:lnSpc>
              <a:spcBef>
                <a:spcPts val="0"/>
              </a:spcBef>
              <a:spcAft>
                <a:spcPts val="600"/>
              </a:spcAft>
            </a:pPr>
            <a:r>
              <a:rPr lang="en-US" dirty="0" smtClean="0">
                <a:latin typeface="Arial Narrow" charset="0"/>
                <a:sym typeface="Wingdings"/>
              </a:rPr>
              <a:t>A </a:t>
            </a:r>
            <a:r>
              <a:rPr lang="en-US" dirty="0">
                <a:latin typeface="Arial Narrow" charset="0"/>
                <a:sym typeface="Wingdings"/>
              </a:rPr>
              <a:t>rich physics program for the next 20 – 30 years!!</a:t>
            </a:r>
          </a:p>
          <a:p>
            <a:pPr eaLnBrk="1" hangingPunct="1">
              <a:lnSpc>
                <a:spcPct val="80000"/>
              </a:lnSpc>
              <a:spcBef>
                <a:spcPts val="0"/>
              </a:spcBef>
              <a:spcAft>
                <a:spcPts val="600"/>
              </a:spcAft>
            </a:pPr>
            <a:r>
              <a:rPr lang="en-US" dirty="0" smtClean="0">
                <a:latin typeface="Arial Narrow" charset="0"/>
                <a:sym typeface="Wingdings"/>
              </a:rPr>
              <a:t>If </a:t>
            </a:r>
            <a:r>
              <a:rPr lang="en-US" dirty="0">
                <a:latin typeface="Arial Narrow" charset="0"/>
                <a:sym typeface="Wingdings"/>
              </a:rPr>
              <a:t>we see DM, we could use this to make DM Beam?</a:t>
            </a:r>
            <a:r>
              <a:rPr lang="en-US" dirty="0" smtClean="0">
                <a:latin typeface="Arial Narrow" charset="0"/>
                <a:sym typeface="Wingdings"/>
              </a:rPr>
              <a:t>?</a:t>
            </a:r>
          </a:p>
        </p:txBody>
      </p:sp>
      <p:sp>
        <p:nvSpPr>
          <p:cNvPr id="2" name="Date Placeholder 1"/>
          <p:cNvSpPr>
            <a:spLocks noGrp="1"/>
          </p:cNvSpPr>
          <p:nvPr>
            <p:ph type="dt" sz="half" idx="10"/>
          </p:nvPr>
        </p:nvSpPr>
        <p:spPr/>
        <p:txBody>
          <a:bodyPr/>
          <a:lstStyle/>
          <a:p>
            <a:pPr>
              <a:defRPr/>
            </a:pPr>
            <a:r>
              <a:rPr lang="en-US" smtClean="0"/>
              <a:t>Monday, Jan. 26, 2015</a:t>
            </a:r>
            <a:endParaRPr lang="en-US"/>
          </a:p>
        </p:txBody>
      </p:sp>
      <p:sp>
        <p:nvSpPr>
          <p:cNvPr id="4" name="Footer Placeholder 3"/>
          <p:cNvSpPr>
            <a:spLocks noGrp="1"/>
          </p:cNvSpPr>
          <p:nvPr>
            <p:ph type="ftr" sz="quarter" idx="11"/>
          </p:nvPr>
        </p:nvSpPr>
        <p:spPr/>
        <p:txBody>
          <a:bodyPr/>
          <a:lstStyle/>
          <a:p>
            <a:pPr>
              <a:defRPr/>
            </a:pPr>
            <a:r>
              <a:rPr lang="nl-NL" smtClean="0"/>
              <a:t>PHYS 3313-001, Spring 2015                      Dr. Jaehoon Yu</a:t>
            </a:r>
            <a:endParaRPr lang="en-US"/>
          </a:p>
        </p:txBody>
      </p:sp>
      <p:sp>
        <p:nvSpPr>
          <p:cNvPr id="5" name="Slide Number Placeholder 4"/>
          <p:cNvSpPr>
            <a:spLocks noGrp="1"/>
          </p:cNvSpPr>
          <p:nvPr>
            <p:ph type="sldNum" sz="quarter" idx="12"/>
          </p:nvPr>
        </p:nvSpPr>
        <p:spPr/>
        <p:txBody>
          <a:bodyPr/>
          <a:lstStyle/>
          <a:p>
            <a:pPr>
              <a:defRPr/>
            </a:pPr>
            <a:fld id="{A57A58E5-F186-8448-8915-9CBFB02328D9}" type="slidenum">
              <a:rPr lang="en-US" smtClean="0"/>
              <a:pPr>
                <a:defRPr/>
              </a:pPr>
              <a:t>29</a:t>
            </a:fld>
            <a:endParaRPr lang="en-US"/>
          </a:p>
        </p:txBody>
      </p:sp>
    </p:spTree>
    <p:extLst>
      <p:ext uri="{BB962C8B-B14F-4D97-AF65-F5344CB8AC3E}">
        <p14:creationId xmlns:p14="http://schemas.microsoft.com/office/powerpoint/2010/main" val="334040807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r>
              <a:rPr lang="en-US" smtClean="0"/>
              <a:t>Monday, Jan. 26, 2015</a:t>
            </a:r>
            <a:endParaRPr lang="en-US"/>
          </a:p>
        </p:txBody>
      </p:sp>
      <p:sp>
        <p:nvSpPr>
          <p:cNvPr id="5" name="Footer Placeholder 4"/>
          <p:cNvSpPr>
            <a:spLocks noGrp="1"/>
          </p:cNvSpPr>
          <p:nvPr>
            <p:ph type="ftr" sz="quarter" idx="11"/>
          </p:nvPr>
        </p:nvSpPr>
        <p:spPr/>
        <p:txBody>
          <a:bodyPr/>
          <a:lstStyle/>
          <a:p>
            <a:pPr>
              <a:defRPr/>
            </a:pPr>
            <a:r>
              <a:rPr lang="nl-NL" smtClean="0"/>
              <a:t>PHYS 3313-001, Spring 2015                      Dr. Jaehoon Yu</a:t>
            </a:r>
            <a:endParaRPr lang="en-US"/>
          </a:p>
        </p:txBody>
      </p:sp>
      <p:sp>
        <p:nvSpPr>
          <p:cNvPr id="19460" name="Slide Number Placeholder 5"/>
          <p:cNvSpPr>
            <a:spLocks noGrp="1"/>
          </p:cNvSpPr>
          <p:nvPr>
            <p:ph type="sldNum" sz="quarter" idx="12"/>
          </p:nvPr>
        </p:nvSpPr>
        <p:spPr>
          <a:noFill/>
        </p:spPr>
        <p:txBody>
          <a:bodyPr/>
          <a:lstStyle/>
          <a:p>
            <a:fld id="{87350146-5D12-0E44-B4F6-28409F345D49}" type="slidenum">
              <a:rPr lang="en-US">
                <a:latin typeface="Arial Narrow" pitchFamily="-84" charset="0"/>
              </a:rPr>
              <a:pPr/>
              <a:t>3</a:t>
            </a:fld>
            <a:endParaRPr lang="en-US">
              <a:latin typeface="Arial Narrow" pitchFamily="-84" charset="0"/>
            </a:endParaRPr>
          </a:p>
        </p:txBody>
      </p:sp>
      <p:sp>
        <p:nvSpPr>
          <p:cNvPr id="19461" name="Rectangle 2"/>
          <p:cNvSpPr>
            <a:spLocks noGrp="1" noChangeArrowheads="1"/>
          </p:cNvSpPr>
          <p:nvPr>
            <p:ph type="title"/>
          </p:nvPr>
        </p:nvSpPr>
        <p:spPr>
          <a:xfrm>
            <a:off x="762000" y="0"/>
            <a:ext cx="7772400" cy="838200"/>
          </a:xfrm>
        </p:spPr>
        <p:txBody>
          <a:bodyPr/>
          <a:lstStyle/>
          <a:p>
            <a:pPr eaLnBrk="1" hangingPunct="1"/>
            <a:r>
              <a:rPr lang="en-US" dirty="0" smtClean="0">
                <a:ea typeface="ＭＳ Ｐゴシック" pitchFamily="-84" charset="-128"/>
                <a:cs typeface="ＭＳ Ｐゴシック" pitchFamily="-84" charset="-128"/>
              </a:rPr>
              <a:t>Special Project #1</a:t>
            </a:r>
            <a:endParaRPr lang="en-US" dirty="0">
              <a:ea typeface="ＭＳ Ｐゴシック" pitchFamily="-84" charset="-128"/>
              <a:cs typeface="ＭＳ Ｐゴシック" pitchFamily="-84" charset="-128"/>
            </a:endParaRPr>
          </a:p>
        </p:txBody>
      </p:sp>
      <p:sp>
        <p:nvSpPr>
          <p:cNvPr id="111619" name="Rectangle 3"/>
          <p:cNvSpPr>
            <a:spLocks noGrp="1" noChangeArrowheads="1"/>
          </p:cNvSpPr>
          <p:nvPr>
            <p:ph type="body" idx="1"/>
          </p:nvPr>
        </p:nvSpPr>
        <p:spPr>
          <a:xfrm>
            <a:off x="304800" y="838200"/>
            <a:ext cx="8534400" cy="5181600"/>
          </a:xfrm>
        </p:spPr>
        <p:txBody>
          <a:bodyPr/>
          <a:lstStyle/>
          <a:p>
            <a:pPr marL="514350" indent="-514350" eaLnBrk="1" hangingPunct="1">
              <a:buFont typeface="+mj-lt"/>
              <a:buAutoNum type="arabicPeriod"/>
            </a:pPr>
            <a:r>
              <a:rPr lang="en-US" sz="2400" dirty="0" smtClean="0">
                <a:ea typeface="ＭＳ Ｐゴシック" pitchFamily="-84" charset="-128"/>
                <a:cs typeface="ＭＳ Ｐゴシック" pitchFamily="-84" charset="-128"/>
              </a:rPr>
              <a:t>Compute the electric force between the two protons separate the farthest in an intact U</a:t>
            </a:r>
            <a:r>
              <a:rPr lang="en-US" sz="2400" baseline="30000" dirty="0" smtClean="0">
                <a:ea typeface="ＭＳ Ｐゴシック" pitchFamily="-84" charset="-128"/>
                <a:cs typeface="ＭＳ Ｐゴシック" pitchFamily="-84" charset="-128"/>
              </a:rPr>
              <a:t>238</a:t>
            </a:r>
            <a:r>
              <a:rPr lang="en-US" sz="2400" dirty="0" smtClean="0">
                <a:ea typeface="ＭＳ Ｐゴシック" pitchFamily="-84" charset="-128"/>
                <a:cs typeface="ＭＳ Ｐゴシック" pitchFamily="-84" charset="-128"/>
              </a:rPr>
              <a:t> nucleus.  Use the actual size of the U</a:t>
            </a:r>
            <a:r>
              <a:rPr lang="en-US" sz="2400" baseline="30000" dirty="0" smtClean="0">
                <a:ea typeface="ＭＳ Ｐゴシック" pitchFamily="-84" charset="-128"/>
                <a:cs typeface="ＭＳ Ｐゴシック" pitchFamily="-84" charset="-128"/>
              </a:rPr>
              <a:t>238</a:t>
            </a:r>
            <a:r>
              <a:rPr lang="en-US" sz="2400" dirty="0" smtClean="0">
                <a:ea typeface="ＭＳ Ｐゴシック" pitchFamily="-84" charset="-128"/>
                <a:cs typeface="ＭＳ Ｐゴシック" pitchFamily="-84" charset="-128"/>
              </a:rPr>
              <a:t> nucleus. (10 points)</a:t>
            </a:r>
          </a:p>
          <a:p>
            <a:pPr marL="514350" indent="-514350" eaLnBrk="1" hangingPunct="1">
              <a:buFont typeface="+mj-lt"/>
              <a:buAutoNum type="arabicPeriod"/>
            </a:pPr>
            <a:r>
              <a:rPr lang="en-US" sz="2400" dirty="0" smtClean="0">
                <a:ea typeface="ＭＳ Ｐゴシック" pitchFamily="-84" charset="-128"/>
                <a:cs typeface="ＭＳ Ｐゴシック" pitchFamily="-84" charset="-128"/>
              </a:rPr>
              <a:t>Compute the gravitational force between the two protons separate the farthest in an intact U</a:t>
            </a:r>
            <a:r>
              <a:rPr lang="en-US" sz="2400" baseline="30000" dirty="0" smtClean="0">
                <a:ea typeface="ＭＳ Ｐゴシック" pitchFamily="-84" charset="-128"/>
                <a:cs typeface="ＭＳ Ｐゴシック" pitchFamily="-84" charset="-128"/>
              </a:rPr>
              <a:t>238</a:t>
            </a:r>
            <a:r>
              <a:rPr lang="en-US" sz="2400" dirty="0" smtClean="0">
                <a:ea typeface="ＭＳ Ｐゴシック" pitchFamily="-84" charset="-128"/>
                <a:cs typeface="ＭＳ Ｐゴシック" pitchFamily="-84" charset="-128"/>
              </a:rPr>
              <a:t> nucleus. (10 points)</a:t>
            </a:r>
          </a:p>
          <a:p>
            <a:pPr marL="514350" indent="-514350" eaLnBrk="1" hangingPunct="1">
              <a:buFont typeface="+mj-lt"/>
              <a:buAutoNum type="arabicPeriod"/>
            </a:pPr>
            <a:r>
              <a:rPr lang="en-US" sz="2400" dirty="0" smtClean="0">
                <a:ea typeface="ＭＳ Ｐゴシック" pitchFamily="-84" charset="-128"/>
                <a:cs typeface="ＭＳ Ｐゴシック" pitchFamily="-84" charset="-128"/>
              </a:rPr>
              <a:t>Express the electric force in #1 above in terms of the gravitational force in #2. (5 points)</a:t>
            </a:r>
          </a:p>
          <a:p>
            <a:pPr eaLnBrk="1" hangingPunct="1"/>
            <a:r>
              <a:rPr lang="en-US" sz="2400" dirty="0" smtClean="0">
                <a:ea typeface="ＭＳ Ｐゴシック" pitchFamily="-84" charset="-128"/>
                <a:cs typeface="ＭＳ Ｐゴシック" pitchFamily="-84" charset="-128"/>
              </a:rPr>
              <a:t>You must look up the mass of the proton, actual size of the U</a:t>
            </a:r>
            <a:r>
              <a:rPr lang="en-US" sz="2400" baseline="30000" dirty="0" smtClean="0">
                <a:ea typeface="ＭＳ Ｐゴシック" pitchFamily="-84" charset="-128"/>
                <a:cs typeface="ＭＳ Ｐゴシック" pitchFamily="-84" charset="-128"/>
              </a:rPr>
              <a:t>238</a:t>
            </a:r>
            <a:r>
              <a:rPr lang="en-US" sz="2400" dirty="0" smtClean="0">
                <a:ea typeface="ＭＳ Ｐゴシック" pitchFamily="-84" charset="-128"/>
                <a:cs typeface="ＭＳ Ｐゴシック" pitchFamily="-84" charset="-128"/>
              </a:rPr>
              <a:t> nucleus, etc, and clearly write them on your project report</a:t>
            </a:r>
          </a:p>
          <a:p>
            <a:pPr eaLnBrk="1" hangingPunct="1"/>
            <a:r>
              <a:rPr lang="en-US" sz="2400" dirty="0" smtClean="0">
                <a:ea typeface="ＭＳ Ｐゴシック" pitchFamily="-84" charset="-128"/>
                <a:cs typeface="ＭＳ Ｐゴシック" pitchFamily="-84" charset="-128"/>
              </a:rPr>
              <a:t>You MUST have your own, independent answers to the above three questions even if you worked together with others.  All those who share the answers will get 0 credit if copied.</a:t>
            </a:r>
          </a:p>
          <a:p>
            <a:pPr eaLnBrk="1" hangingPunct="1"/>
            <a:r>
              <a:rPr lang="en-US" sz="2400" dirty="0" smtClean="0">
                <a:ea typeface="ＭＳ Ｐゴシック" pitchFamily="-84" charset="-128"/>
                <a:cs typeface="ＭＳ Ｐゴシック" pitchFamily="-84" charset="-128"/>
              </a:rPr>
              <a:t>Due for the submission is Monday, </a:t>
            </a:r>
            <a:r>
              <a:rPr lang="en-US" sz="2400" dirty="0" smtClean="0">
                <a:ea typeface="ＭＳ Ｐゴシック" pitchFamily="-84" charset="-128"/>
                <a:cs typeface="ＭＳ Ｐゴシック" pitchFamily="-84" charset="-128"/>
              </a:rPr>
              <a:t>Feb. 2</a:t>
            </a:r>
            <a:r>
              <a:rPr lang="en-US" sz="2400" dirty="0" smtClean="0">
                <a:ea typeface="ＭＳ Ｐゴシック" pitchFamily="-84" charset="-128"/>
                <a:cs typeface="ＭＳ Ｐゴシック" pitchFamily="-84" charset="-128"/>
              </a:rPr>
              <a:t>!</a:t>
            </a:r>
            <a:endParaRPr lang="en-US" sz="2400" dirty="0" smtClean="0">
              <a:ea typeface="ＭＳ Ｐゴシック" pitchFamily="-84" charset="-128"/>
              <a:cs typeface="ＭＳ Ｐゴシック" pitchFamily="-84" charset="-128"/>
            </a:endParaRPr>
          </a:p>
          <a:p>
            <a:pPr eaLnBrk="1" hangingPunct="1"/>
            <a:endParaRPr lang="en-US" sz="2400" dirty="0" smtClean="0"/>
          </a:p>
        </p:txBody>
      </p:sp>
    </p:spTree>
    <p:extLst>
      <p:ext uri="{BB962C8B-B14F-4D97-AF65-F5344CB8AC3E}">
        <p14:creationId xmlns:p14="http://schemas.microsoft.com/office/powerpoint/2010/main" val="332777181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457200" y="76200"/>
            <a:ext cx="8229600" cy="762000"/>
          </a:xfrm>
        </p:spPr>
        <p:txBody>
          <a:bodyPr/>
          <a:lstStyle/>
          <a:p>
            <a:r>
              <a:rPr lang="en-US" dirty="0" smtClean="0">
                <a:ea typeface="굴림" charset="-127"/>
                <a:cs typeface="굴림" charset="-127"/>
              </a:rPr>
              <a:t>So what?</a:t>
            </a:r>
            <a:endParaRPr lang="en-US" sz="4800" dirty="0" smtClean="0">
              <a:ea typeface="ＭＳ Ｐゴシック" charset="-128"/>
              <a:cs typeface="ＭＳ Ｐゴシック" charset="-128"/>
            </a:endParaRPr>
          </a:p>
        </p:txBody>
      </p:sp>
      <p:sp>
        <p:nvSpPr>
          <p:cNvPr id="3" name="Content Placeholder 2"/>
          <p:cNvSpPr>
            <a:spLocks noGrp="1"/>
          </p:cNvSpPr>
          <p:nvPr>
            <p:ph idx="1"/>
          </p:nvPr>
        </p:nvSpPr>
        <p:spPr>
          <a:xfrm>
            <a:off x="304800" y="762000"/>
            <a:ext cx="8610600" cy="5410200"/>
          </a:xfrm>
        </p:spPr>
        <p:txBody>
          <a:bodyPr/>
          <a:lstStyle/>
          <a:p>
            <a:pPr marL="374650" indent="-447675" eaLnBrk="1" hangingPunct="1">
              <a:spcBef>
                <a:spcPts val="0"/>
              </a:spcBef>
              <a:spcAft>
                <a:spcPts val="600"/>
              </a:spcAft>
            </a:pPr>
            <a:r>
              <a:rPr lang="en-US" sz="2800" dirty="0" smtClean="0">
                <a:latin typeface="Arial Narrow" charset="0"/>
              </a:rPr>
              <a:t>Linear </a:t>
            </a:r>
            <a:r>
              <a:rPr lang="en-US" sz="2800" dirty="0">
                <a:latin typeface="Arial Narrow" charset="0"/>
              </a:rPr>
              <a:t>collider and advanced detectors are being developed for future precision measurements of Higgs and other newly discovered particles</a:t>
            </a:r>
          </a:p>
          <a:p>
            <a:pPr eaLnBrk="1" hangingPunct="1">
              <a:lnSpc>
                <a:spcPct val="80000"/>
              </a:lnSpc>
              <a:spcBef>
                <a:spcPts val="0"/>
              </a:spcBef>
              <a:spcAft>
                <a:spcPts val="600"/>
              </a:spcAft>
            </a:pPr>
            <a:r>
              <a:rPr lang="en-US" sz="2800" dirty="0" smtClean="0"/>
              <a:t>The new frontier will give us a change to look for dark matter at an accelerator and other paradigm changing phenomena</a:t>
            </a:r>
          </a:p>
          <a:p>
            <a:pPr eaLnBrk="1" hangingPunct="1">
              <a:lnSpc>
                <a:spcPct val="80000"/>
              </a:lnSpc>
              <a:spcBef>
                <a:spcPts val="0"/>
              </a:spcBef>
              <a:spcAft>
                <a:spcPts val="600"/>
              </a:spcAft>
            </a:pPr>
            <a:r>
              <a:rPr lang="en-US" sz="2800" dirty="0" smtClean="0"/>
              <a:t>Outcome </a:t>
            </a:r>
            <a:r>
              <a:rPr lang="en-US" sz="2800" dirty="0"/>
              <a:t>and the bi-product of HEP research </a:t>
            </a:r>
            <a:r>
              <a:rPr lang="en-US" sz="2800" dirty="0" smtClean="0"/>
              <a:t>improves </a:t>
            </a:r>
            <a:r>
              <a:rPr lang="en-US" sz="2800" dirty="0"/>
              <a:t>our daily lives </a:t>
            </a:r>
            <a:r>
              <a:rPr lang="en-US" sz="2800" dirty="0" smtClean="0"/>
              <a:t>directly and indirectly</a:t>
            </a:r>
            <a:endParaRPr lang="en-US" sz="2800" dirty="0"/>
          </a:p>
          <a:p>
            <a:pPr lvl="1" eaLnBrk="1" hangingPunct="1">
              <a:lnSpc>
                <a:spcPct val="80000"/>
              </a:lnSpc>
              <a:spcBef>
                <a:spcPts val="0"/>
              </a:spcBef>
              <a:spcAft>
                <a:spcPts val="600"/>
              </a:spcAft>
            </a:pPr>
            <a:r>
              <a:rPr lang="en-US" sz="2400" dirty="0"/>
              <a:t>WWW came from HEP</a:t>
            </a:r>
          </a:p>
          <a:p>
            <a:pPr lvl="1" eaLnBrk="1" hangingPunct="1">
              <a:lnSpc>
                <a:spcPct val="80000"/>
              </a:lnSpc>
              <a:spcBef>
                <a:spcPts val="0"/>
              </a:spcBef>
              <a:spcAft>
                <a:spcPts val="600"/>
              </a:spcAft>
            </a:pPr>
            <a:r>
              <a:rPr lang="en-US" sz="2400" dirty="0" smtClean="0"/>
              <a:t>GEM </a:t>
            </a:r>
            <a:r>
              <a:rPr lang="en-US" sz="2400" dirty="0"/>
              <a:t>will make a large screen low dosage X-ray imaging </a:t>
            </a:r>
            <a:r>
              <a:rPr lang="en-US" sz="2400" dirty="0" smtClean="0"/>
              <a:t>possible</a:t>
            </a:r>
          </a:p>
          <a:p>
            <a:pPr eaLnBrk="1" hangingPunct="1">
              <a:lnSpc>
                <a:spcPct val="80000"/>
              </a:lnSpc>
              <a:spcBef>
                <a:spcPts val="0"/>
              </a:spcBef>
              <a:spcAft>
                <a:spcPts val="600"/>
              </a:spcAft>
            </a:pPr>
            <a:r>
              <a:rPr lang="en-US" sz="2800" dirty="0" smtClean="0"/>
              <a:t>Many technological advances happened through the last 100 years &amp; will happen through the coming 100 </a:t>
            </a:r>
            <a:r>
              <a:rPr lang="en-US" sz="2800" dirty="0" err="1" smtClean="0"/>
              <a:t>yrs</a:t>
            </a:r>
            <a:endParaRPr lang="en-US" sz="2800" dirty="0" smtClean="0"/>
          </a:p>
          <a:p>
            <a:pPr eaLnBrk="1" hangingPunct="1">
              <a:lnSpc>
                <a:spcPct val="80000"/>
              </a:lnSpc>
              <a:spcBef>
                <a:spcPts val="0"/>
              </a:spcBef>
              <a:spcAft>
                <a:spcPts val="600"/>
              </a:spcAft>
            </a:pPr>
            <a:r>
              <a:rPr lang="en-US" sz="2800" dirty="0" smtClean="0"/>
              <a:t>Continued and sufficient investments to forefront scientific endeavor is essential for the future!</a:t>
            </a:r>
            <a:endParaRPr lang="en-US" sz="2800" dirty="0"/>
          </a:p>
        </p:txBody>
      </p:sp>
      <p:sp>
        <p:nvSpPr>
          <p:cNvPr id="66564" name="Date Placeholder 3"/>
          <p:cNvSpPr>
            <a:spLocks noGrp="1"/>
          </p:cNvSpPr>
          <p:nvPr>
            <p:ph type="dt" sz="quarter" idx="10"/>
          </p:nvPr>
        </p:nvSpPr>
        <p:spPr>
          <a:noFill/>
        </p:spPr>
        <p:txBody>
          <a:bodyPr/>
          <a:lstStyle/>
          <a:p>
            <a:r>
              <a:rPr lang="en-US" smtClean="0"/>
              <a:t>Monday, Jan. 26, 2015</a:t>
            </a:r>
            <a:endParaRPr lang="en-US" dirty="0" smtClean="0"/>
          </a:p>
        </p:txBody>
      </p:sp>
      <p:sp>
        <p:nvSpPr>
          <p:cNvPr id="66565" name="Footer Placeholder 4"/>
          <p:cNvSpPr>
            <a:spLocks noGrp="1"/>
          </p:cNvSpPr>
          <p:nvPr>
            <p:ph type="ftr" sz="quarter" idx="11"/>
          </p:nvPr>
        </p:nvSpPr>
        <p:spPr>
          <a:noFill/>
        </p:spPr>
        <p:txBody>
          <a:bodyPr/>
          <a:lstStyle/>
          <a:p>
            <a:r>
              <a:rPr lang="nl-NL" smtClean="0"/>
              <a:t>PHYS 3313-001, Spring 2015                      Dr. Jaehoon Yu</a:t>
            </a:r>
            <a:endParaRPr lang="en-US" dirty="0" smtClean="0"/>
          </a:p>
        </p:txBody>
      </p:sp>
      <p:sp>
        <p:nvSpPr>
          <p:cNvPr id="6" name="Slide Number Placeholder 5"/>
          <p:cNvSpPr>
            <a:spLocks noGrp="1"/>
          </p:cNvSpPr>
          <p:nvPr>
            <p:ph type="sldNum" sz="quarter" idx="12"/>
          </p:nvPr>
        </p:nvSpPr>
        <p:spPr/>
        <p:txBody>
          <a:bodyPr/>
          <a:lstStyle/>
          <a:p>
            <a:pPr>
              <a:defRPr/>
            </a:pPr>
            <a:fld id="{A57A58E5-F186-8448-8915-9CBFB02328D9}" type="slidenum">
              <a:rPr lang="en-US" smtClean="0"/>
              <a:pPr>
                <a:defRPr/>
              </a:pPr>
              <a:t>30</a:t>
            </a:fld>
            <a:endParaRPr lang="en-US"/>
          </a:p>
        </p:txBody>
      </p:sp>
      <p:sp>
        <p:nvSpPr>
          <p:cNvPr id="2" name="TextBox 1"/>
          <p:cNvSpPr txBox="1"/>
          <p:nvPr/>
        </p:nvSpPr>
        <p:spPr>
          <a:xfrm>
            <a:off x="9101008" y="5384531"/>
            <a:ext cx="184666" cy="461665"/>
          </a:xfrm>
          <a:prstGeom prst="rect">
            <a:avLst/>
          </a:prstGeom>
          <a:noFill/>
        </p:spPr>
        <p:txBody>
          <a:bodyPr wrap="none" rtlCol="0">
            <a:spAutoFit/>
          </a:bodyPr>
          <a:lstStyle/>
          <a:p>
            <a:endParaRPr lang="en-US" dirty="0"/>
          </a:p>
        </p:txBody>
      </p:sp>
      <p:sp>
        <p:nvSpPr>
          <p:cNvPr id="4" name="TextBox 3"/>
          <p:cNvSpPr txBox="1"/>
          <p:nvPr/>
        </p:nvSpPr>
        <p:spPr>
          <a:xfrm>
            <a:off x="6436415" y="463349"/>
            <a:ext cx="184666"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01257132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Date Placeholder 3"/>
          <p:cNvSpPr>
            <a:spLocks noGrp="1"/>
          </p:cNvSpPr>
          <p:nvPr>
            <p:ph type="dt" sz="quarter" idx="10"/>
          </p:nvPr>
        </p:nvSpPr>
        <p:spPr/>
        <p:txBody>
          <a:bodyPr/>
          <a:lstStyle/>
          <a:p>
            <a:pPr>
              <a:defRPr/>
            </a:pPr>
            <a:r>
              <a:rPr lang="en-US" smtClean="0"/>
              <a:t>Monday, Jan. 26, 2015</a:t>
            </a:r>
            <a:endParaRPr lang="en-US"/>
          </a:p>
        </p:txBody>
      </p:sp>
      <p:sp>
        <p:nvSpPr>
          <p:cNvPr id="6" name="Footer Placeholder 4"/>
          <p:cNvSpPr>
            <a:spLocks noGrp="1"/>
          </p:cNvSpPr>
          <p:nvPr>
            <p:ph type="ftr" sz="quarter" idx="11"/>
          </p:nvPr>
        </p:nvSpPr>
        <p:spPr/>
        <p:txBody>
          <a:bodyPr/>
          <a:lstStyle/>
          <a:p>
            <a:pPr>
              <a:defRPr/>
            </a:pPr>
            <a:r>
              <a:rPr lang="nl-NL" smtClean="0"/>
              <a:t>PHYS 3313-001, Spring 2015                      Dr. Jaehoon Yu</a:t>
            </a:r>
            <a:endParaRPr lang="en-US"/>
          </a:p>
        </p:txBody>
      </p:sp>
      <p:sp>
        <p:nvSpPr>
          <p:cNvPr id="51204" name="Slide Number Placeholder 5"/>
          <p:cNvSpPr>
            <a:spLocks noGrp="1"/>
          </p:cNvSpPr>
          <p:nvPr>
            <p:ph type="sldNum" sz="quarter" idx="12"/>
          </p:nvPr>
        </p:nvSpPr>
        <p:spPr>
          <a:noFill/>
        </p:spPr>
        <p:txBody>
          <a:bodyPr/>
          <a:lstStyle/>
          <a:p>
            <a:fld id="{A0DFF576-8530-2E46-B54A-5D3FBF3503D0}" type="slidenum">
              <a:rPr lang="en-US">
                <a:latin typeface="Arial Narrow" pitchFamily="-84" charset="0"/>
              </a:rPr>
              <a:pPr/>
              <a:t>31</a:t>
            </a:fld>
            <a:endParaRPr lang="en-US">
              <a:latin typeface="Arial Narrow" pitchFamily="-84" charset="0"/>
            </a:endParaRPr>
          </a:p>
        </p:txBody>
      </p:sp>
      <p:sp>
        <p:nvSpPr>
          <p:cNvPr id="51205" name="Rectangle 2"/>
          <p:cNvSpPr>
            <a:spLocks noGrp="1" noChangeArrowheads="1"/>
          </p:cNvSpPr>
          <p:nvPr>
            <p:ph type="title"/>
          </p:nvPr>
        </p:nvSpPr>
        <p:spPr>
          <a:xfrm>
            <a:off x="533400" y="76200"/>
            <a:ext cx="8153400" cy="609600"/>
          </a:xfrm>
        </p:spPr>
        <p:txBody>
          <a:bodyPr/>
          <a:lstStyle/>
          <a:p>
            <a:pPr eaLnBrk="1" hangingPunct="1"/>
            <a:r>
              <a:rPr lang="en-US" dirty="0" smtClean="0">
                <a:ea typeface="ＭＳ Ｐゴシック" pitchFamily="-84" charset="-128"/>
                <a:cs typeface="ＭＳ Ｐゴシック" pitchFamily="-84" charset="-128"/>
              </a:rPr>
              <a:t>What do we want </a:t>
            </a:r>
            <a:r>
              <a:rPr lang="en-US" altLang="ko-KR" dirty="0" smtClean="0">
                <a:ea typeface="굴림" pitchFamily="-84" charset="-127"/>
                <a:cs typeface="굴림" pitchFamily="-84" charset="-127"/>
              </a:rPr>
              <a:t>to learn</a:t>
            </a:r>
            <a:r>
              <a:rPr lang="en-US" dirty="0" smtClean="0">
                <a:ea typeface="ＭＳ Ｐゴシック" pitchFamily="-84" charset="-128"/>
                <a:cs typeface="ＭＳ Ｐゴシック" pitchFamily="-84" charset="-128"/>
              </a:rPr>
              <a:t> in this class?</a:t>
            </a:r>
          </a:p>
        </p:txBody>
      </p:sp>
      <p:sp>
        <p:nvSpPr>
          <p:cNvPr id="206851" name="Rectangle 3"/>
          <p:cNvSpPr>
            <a:spLocks noGrp="1" noChangeArrowheads="1"/>
          </p:cNvSpPr>
          <p:nvPr>
            <p:ph type="body" idx="1"/>
          </p:nvPr>
        </p:nvSpPr>
        <p:spPr>
          <a:xfrm>
            <a:off x="0" y="762000"/>
            <a:ext cx="9144000" cy="4953000"/>
          </a:xfrm>
        </p:spPr>
        <p:txBody>
          <a:bodyPr/>
          <a:lstStyle/>
          <a:p>
            <a:pPr eaLnBrk="1" hangingPunct="1">
              <a:lnSpc>
                <a:spcPct val="80000"/>
              </a:lnSpc>
            </a:pPr>
            <a:r>
              <a:rPr lang="en-US" dirty="0" smtClean="0">
                <a:ea typeface="ＭＳ Ｐゴシック" pitchFamily="-84" charset="-128"/>
                <a:cs typeface="ＭＳ Ｐゴシック" pitchFamily="-84" charset="-128"/>
              </a:rPr>
              <a:t>The physics that provided fundamentals to the technical progress for us</a:t>
            </a:r>
          </a:p>
          <a:p>
            <a:pPr eaLnBrk="1" hangingPunct="1">
              <a:lnSpc>
                <a:spcPct val="80000"/>
              </a:lnSpc>
            </a:pPr>
            <a:r>
              <a:rPr lang="en-US" dirty="0" smtClean="0">
                <a:solidFill>
                  <a:srgbClr val="CC00CC"/>
                </a:solidFill>
                <a:ea typeface="ＭＳ Ｐゴシック" pitchFamily="-84" charset="-128"/>
                <a:cs typeface="ＭＳ Ｐゴシック" pitchFamily="-84" charset="-128"/>
              </a:rPr>
              <a:t>Learn concepts of quantum theory for microscopic phenomena and relativity for phenomena with high speed</a:t>
            </a:r>
            <a:endParaRPr lang="en-US" dirty="0" smtClean="0">
              <a:ea typeface="ＭＳ Ｐゴシック" pitchFamily="-84" charset="-128"/>
              <a:cs typeface="ＭＳ Ｐゴシック" pitchFamily="-84" charset="-128"/>
            </a:endParaRPr>
          </a:p>
          <a:p>
            <a:pPr eaLnBrk="1" hangingPunct="1">
              <a:lnSpc>
                <a:spcPct val="80000"/>
              </a:lnSpc>
            </a:pPr>
            <a:r>
              <a:rPr lang="en-US" dirty="0" smtClean="0">
                <a:ea typeface="ＭＳ Ｐゴシック" pitchFamily="-84" charset="-128"/>
                <a:cs typeface="ＭＳ Ｐゴシック" pitchFamily="-84" charset="-128"/>
              </a:rPr>
              <a:t>Learn physical principles that we still exploit</a:t>
            </a:r>
          </a:p>
          <a:p>
            <a:pPr eaLnBrk="1" hangingPunct="1">
              <a:lnSpc>
                <a:spcPct val="80000"/>
              </a:lnSpc>
            </a:pPr>
            <a:r>
              <a:rPr lang="en-US" dirty="0" smtClean="0">
                <a:solidFill>
                  <a:srgbClr val="CC00CC"/>
                </a:solidFill>
                <a:ea typeface="ＭＳ Ｐゴシック" pitchFamily="-84" charset="-128"/>
                <a:cs typeface="ＭＳ Ｐゴシック" pitchFamily="-84" charset="-128"/>
              </a:rPr>
              <a:t>Learn skills to express observations and measurements in mathematical language</a:t>
            </a:r>
          </a:p>
          <a:p>
            <a:pPr eaLnBrk="1" hangingPunct="1">
              <a:lnSpc>
                <a:spcPct val="80000"/>
              </a:lnSpc>
            </a:pPr>
            <a:r>
              <a:rPr lang="en-US" dirty="0" smtClean="0">
                <a:ea typeface="ＭＳ Ｐゴシック" pitchFamily="-84" charset="-128"/>
                <a:cs typeface="ＭＳ Ｐゴシック" pitchFamily="-84" charset="-128"/>
              </a:rPr>
              <a:t>Learn skills to research literatures and express your research in systematic manner in writing</a:t>
            </a:r>
          </a:p>
          <a:p>
            <a:pPr eaLnBrk="1" hangingPunct="1">
              <a:lnSpc>
                <a:spcPct val="80000"/>
              </a:lnSpc>
            </a:pPr>
            <a:r>
              <a:rPr lang="en-US" dirty="0" smtClean="0">
                <a:solidFill>
                  <a:srgbClr val="FF0066"/>
                </a:solidFill>
                <a:ea typeface="ＭＳ Ｐゴシック" pitchFamily="-84" charset="-128"/>
                <a:cs typeface="ＭＳ Ｐゴシック" pitchFamily="-84" charset="-128"/>
              </a:rPr>
              <a:t>Build up confidence in your physics abilities and to take on any challenges laid in front of you!!</a:t>
            </a:r>
          </a:p>
        </p:txBody>
      </p:sp>
      <p:sp>
        <p:nvSpPr>
          <p:cNvPr id="206852" name="Text Box 4"/>
          <p:cNvSpPr txBox="1">
            <a:spLocks noChangeArrowheads="1"/>
          </p:cNvSpPr>
          <p:nvPr/>
        </p:nvSpPr>
        <p:spPr bwMode="auto">
          <a:xfrm>
            <a:off x="1219200" y="5715000"/>
            <a:ext cx="6519862" cy="617538"/>
          </a:xfrm>
          <a:prstGeom prst="rect">
            <a:avLst/>
          </a:prstGeom>
          <a:solidFill>
            <a:srgbClr val="FFFF99"/>
          </a:solidFill>
          <a:ln w="38100">
            <a:solidFill>
              <a:srgbClr val="A50021"/>
            </a:solidFill>
            <a:miter lim="800000"/>
            <a:headEnd/>
            <a:tailEnd/>
          </a:ln>
        </p:spPr>
        <p:txBody>
          <a:bodyPr wrap="none">
            <a:prstTxWarp prst="textNoShape">
              <a:avLst/>
            </a:prstTxWarp>
            <a:spAutoFit/>
          </a:bodyPr>
          <a:lstStyle/>
          <a:p>
            <a:r>
              <a:rPr lang="en-US" sz="3200" dirty="0">
                <a:solidFill>
                  <a:srgbClr val="A50021"/>
                </a:solidFill>
                <a:latin typeface="Arial Narrow" pitchFamily="-84" charset="0"/>
              </a:rPr>
              <a:t>Most importantly, let us have a lot of FUN!!</a:t>
            </a: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Date Placeholder 3"/>
          <p:cNvSpPr>
            <a:spLocks noGrp="1"/>
          </p:cNvSpPr>
          <p:nvPr>
            <p:ph type="dt" sz="quarter" idx="10"/>
          </p:nvPr>
        </p:nvSpPr>
        <p:spPr/>
        <p:txBody>
          <a:bodyPr/>
          <a:lstStyle/>
          <a:p>
            <a:pPr>
              <a:defRPr/>
            </a:pPr>
            <a:r>
              <a:rPr lang="en-US" smtClean="0"/>
              <a:t>Monday, Jan. 26, 2015</a:t>
            </a:r>
            <a:endParaRPr lang="en-US"/>
          </a:p>
        </p:txBody>
      </p:sp>
      <p:sp>
        <p:nvSpPr>
          <p:cNvPr id="6" name="Footer Placeholder 4"/>
          <p:cNvSpPr>
            <a:spLocks noGrp="1"/>
          </p:cNvSpPr>
          <p:nvPr>
            <p:ph type="ftr" sz="quarter" idx="11"/>
          </p:nvPr>
        </p:nvSpPr>
        <p:spPr/>
        <p:txBody>
          <a:bodyPr/>
          <a:lstStyle/>
          <a:p>
            <a:pPr>
              <a:defRPr/>
            </a:pPr>
            <a:r>
              <a:rPr lang="nl-NL" smtClean="0"/>
              <a:t>PHYS 3313-001, Spring 2015                      Dr. Jaehoon Yu</a:t>
            </a:r>
            <a:endParaRPr lang="en-US"/>
          </a:p>
        </p:txBody>
      </p:sp>
      <p:sp>
        <p:nvSpPr>
          <p:cNvPr id="52228" name="Slide Number Placeholder 5"/>
          <p:cNvSpPr>
            <a:spLocks noGrp="1"/>
          </p:cNvSpPr>
          <p:nvPr>
            <p:ph type="sldNum" sz="quarter" idx="12"/>
          </p:nvPr>
        </p:nvSpPr>
        <p:spPr>
          <a:noFill/>
        </p:spPr>
        <p:txBody>
          <a:bodyPr/>
          <a:lstStyle/>
          <a:p>
            <a:fld id="{0CBF2BC4-1A5A-AD48-9531-2A516611618F}" type="slidenum">
              <a:rPr lang="en-US">
                <a:latin typeface="Arial Narrow" pitchFamily="-84" charset="0"/>
              </a:rPr>
              <a:pPr/>
              <a:t>32</a:t>
            </a:fld>
            <a:endParaRPr lang="en-US">
              <a:latin typeface="Arial Narrow" pitchFamily="-84" charset="0"/>
            </a:endParaRPr>
          </a:p>
        </p:txBody>
      </p:sp>
      <p:sp>
        <p:nvSpPr>
          <p:cNvPr id="52229" name="Rectangle 2"/>
          <p:cNvSpPr>
            <a:spLocks noGrp="1" noChangeArrowheads="1"/>
          </p:cNvSpPr>
          <p:nvPr>
            <p:ph type="title"/>
          </p:nvPr>
        </p:nvSpPr>
        <p:spPr>
          <a:xfrm>
            <a:off x="533400" y="0"/>
            <a:ext cx="8153400" cy="609600"/>
          </a:xfrm>
        </p:spPr>
        <p:txBody>
          <a:bodyPr/>
          <a:lstStyle/>
          <a:p>
            <a:pPr eaLnBrk="1" hangingPunct="1"/>
            <a:r>
              <a:rPr lang="en-US" dirty="0" smtClean="0">
                <a:ea typeface="ＭＳ Ｐゴシック" pitchFamily="-84" charset="-128"/>
                <a:cs typeface="ＭＳ Ｐゴシック" pitchFamily="-84" charset="-128"/>
              </a:rPr>
              <a:t>In this course, you will </a:t>
            </a:r>
            <a:r>
              <a:rPr lang="en-US" altLang="ko-KR" dirty="0" smtClean="0">
                <a:ea typeface="굴림" pitchFamily="-84" charset="-127"/>
                <a:cs typeface="굴림" pitchFamily="-84" charset="-127"/>
              </a:rPr>
              <a:t>learn</a:t>
            </a:r>
            <a:r>
              <a:rPr lang="en-US" altLang="ko-KR" dirty="0" smtClean="0">
                <a:ea typeface="ＭＳ Ｐゴシック" pitchFamily="-84" charset="-128"/>
                <a:cs typeface="ＭＳ Ｐゴシック" pitchFamily="-84" charset="-128"/>
              </a:rPr>
              <a:t>…</a:t>
            </a:r>
            <a:endParaRPr lang="en-US" dirty="0" smtClean="0">
              <a:ea typeface="ＭＳ Ｐゴシック" pitchFamily="-84" charset="-128"/>
              <a:cs typeface="ＭＳ Ｐゴシック" pitchFamily="-84" charset="-128"/>
            </a:endParaRPr>
          </a:p>
        </p:txBody>
      </p:sp>
      <p:sp>
        <p:nvSpPr>
          <p:cNvPr id="206851" name="Rectangle 3"/>
          <p:cNvSpPr>
            <a:spLocks noGrp="1" noChangeArrowheads="1"/>
          </p:cNvSpPr>
          <p:nvPr>
            <p:ph type="body" idx="1"/>
          </p:nvPr>
        </p:nvSpPr>
        <p:spPr>
          <a:xfrm>
            <a:off x="533400" y="685800"/>
            <a:ext cx="8305800" cy="5257800"/>
          </a:xfrm>
        </p:spPr>
        <p:txBody>
          <a:bodyPr/>
          <a:lstStyle/>
          <a:p>
            <a:pPr eaLnBrk="1" hangingPunct="1">
              <a:lnSpc>
                <a:spcPct val="80000"/>
              </a:lnSpc>
            </a:pPr>
            <a:r>
              <a:rPr lang="en-US" sz="2800" dirty="0" smtClean="0">
                <a:ea typeface="ＭＳ Ｐゴシック" pitchFamily="-84" charset="-128"/>
                <a:cs typeface="ＭＳ Ｐゴシック" pitchFamily="-84" charset="-128"/>
              </a:rPr>
              <a:t>Concepts and derivation of many of the modern physics</a:t>
            </a:r>
          </a:p>
          <a:p>
            <a:pPr lvl="1" eaLnBrk="1" hangingPunct="1">
              <a:lnSpc>
                <a:spcPct val="80000"/>
              </a:lnSpc>
            </a:pPr>
            <a:r>
              <a:rPr lang="en-US" sz="2400" dirty="0" smtClean="0">
                <a:ea typeface="ＭＳ Ｐゴシック" pitchFamily="-84" charset="-128"/>
                <a:cs typeface="ＭＳ Ｐゴシック" pitchFamily="-84" charset="-128"/>
              </a:rPr>
              <a:t>History at the beginning of the new era</a:t>
            </a:r>
          </a:p>
          <a:p>
            <a:pPr lvl="1" eaLnBrk="1" hangingPunct="1">
              <a:lnSpc>
                <a:spcPct val="80000"/>
              </a:lnSpc>
            </a:pPr>
            <a:r>
              <a:rPr lang="en-US" sz="2400" dirty="0" smtClean="0">
                <a:ea typeface="ＭＳ Ｐゴシック" pitchFamily="-84" charset="-128"/>
                <a:cs typeface="ＭＳ Ｐゴシック" pitchFamily="-84" charset="-128"/>
              </a:rPr>
              <a:t>Special relativity</a:t>
            </a:r>
          </a:p>
          <a:p>
            <a:pPr lvl="1" eaLnBrk="1" hangingPunct="1">
              <a:lnSpc>
                <a:spcPct val="80000"/>
              </a:lnSpc>
            </a:pPr>
            <a:r>
              <a:rPr lang="en-US" sz="2400" dirty="0" smtClean="0">
                <a:ea typeface="ＭＳ Ｐゴシック" pitchFamily="-84" charset="-128"/>
                <a:cs typeface="ＭＳ Ｐゴシック" pitchFamily="-84" charset="-128"/>
              </a:rPr>
              <a:t>Quantum theory </a:t>
            </a:r>
          </a:p>
          <a:p>
            <a:pPr lvl="1" eaLnBrk="1" hangingPunct="1">
              <a:lnSpc>
                <a:spcPct val="80000"/>
              </a:lnSpc>
            </a:pPr>
            <a:r>
              <a:rPr lang="en-US" sz="2400" dirty="0" smtClean="0">
                <a:ea typeface="ＭＳ Ｐゴシック" pitchFamily="-84" charset="-128"/>
                <a:cs typeface="ＭＳ Ｐゴシック" pitchFamily="-84" charset="-128"/>
              </a:rPr>
              <a:t>Atomic physics</a:t>
            </a:r>
          </a:p>
          <a:p>
            <a:pPr lvl="1" eaLnBrk="1" hangingPunct="1">
              <a:lnSpc>
                <a:spcPct val="80000"/>
              </a:lnSpc>
            </a:pPr>
            <a:r>
              <a:rPr lang="en-US" sz="2400" dirty="0" smtClean="0">
                <a:ea typeface="ＭＳ Ｐゴシック" pitchFamily="-84" charset="-128"/>
                <a:cs typeface="ＭＳ Ｐゴシック" pitchFamily="-84" charset="-128"/>
              </a:rPr>
              <a:t>Condensed Matter physics</a:t>
            </a:r>
          </a:p>
          <a:p>
            <a:pPr lvl="1" eaLnBrk="1" hangingPunct="1">
              <a:lnSpc>
                <a:spcPct val="80000"/>
              </a:lnSpc>
            </a:pPr>
            <a:r>
              <a:rPr lang="en-US" sz="2400" dirty="0" smtClean="0">
                <a:ea typeface="ＭＳ Ｐゴシック" pitchFamily="-84" charset="-128"/>
                <a:cs typeface="ＭＳ Ｐゴシック" pitchFamily="-84" charset="-128"/>
              </a:rPr>
              <a:t>Nuclear physics</a:t>
            </a:r>
          </a:p>
          <a:p>
            <a:pPr lvl="1" eaLnBrk="1" hangingPunct="1">
              <a:lnSpc>
                <a:spcPct val="80000"/>
              </a:lnSpc>
            </a:pPr>
            <a:r>
              <a:rPr lang="en-US" sz="2400" dirty="0" smtClean="0">
                <a:ea typeface="ＭＳ Ｐゴシック" pitchFamily="-84" charset="-128"/>
                <a:cs typeface="ＭＳ Ｐゴシック" pitchFamily="-84" charset="-128"/>
              </a:rPr>
              <a:t>Particle Physics</a:t>
            </a:r>
          </a:p>
          <a:p>
            <a:pPr eaLnBrk="1" hangingPunct="1">
              <a:lnSpc>
                <a:spcPct val="80000"/>
              </a:lnSpc>
            </a:pPr>
            <a:r>
              <a:rPr lang="en-US" sz="2800" dirty="0" smtClean="0">
                <a:ea typeface="ＭＳ Ｐゴシック" pitchFamily="-84" charset="-128"/>
                <a:cs typeface="ＭＳ Ｐゴシック" pitchFamily="-84" charset="-128"/>
              </a:rPr>
              <a:t>Focus on learning about the concepts with less complicated math</a:t>
            </a:r>
          </a:p>
          <a:p>
            <a:pPr lvl="1" eaLnBrk="1" hangingPunct="1">
              <a:lnSpc>
                <a:spcPct val="80000"/>
              </a:lnSpc>
            </a:pPr>
            <a:r>
              <a:rPr lang="en-US" sz="2400" dirty="0" smtClean="0">
                <a:ea typeface="ＭＳ Ｐゴシック" pitchFamily="-84" charset="-128"/>
                <a:cs typeface="ＭＳ Ｐゴシック" pitchFamily="-84" charset="-128"/>
              </a:rPr>
              <a:t>You will learn some Quantum calculations and understand the concept of probabilities</a:t>
            </a:r>
          </a:p>
          <a:p>
            <a:pPr eaLnBrk="1" hangingPunct="1">
              <a:lnSpc>
                <a:spcPct val="80000"/>
              </a:lnSpc>
            </a:pPr>
            <a:r>
              <a:rPr lang="en-US" sz="2800" dirty="0" smtClean="0">
                <a:ea typeface="ＭＳ Ｐゴシック" pitchFamily="-84" charset="-128"/>
                <a:cs typeface="ＭＳ Ｐゴシック" pitchFamily="-84" charset="-128"/>
              </a:rPr>
              <a:t>Expectation at the end of the semester: You will be able to understand what fundamental physics provides the bases for the current technology</a:t>
            </a: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50" name="Rectangle 4"/>
          <p:cNvSpPr>
            <a:spLocks noGrp="1" noChangeArrowheads="1"/>
          </p:cNvSpPr>
          <p:nvPr>
            <p:ph type="dt" sz="quarter" idx="10"/>
          </p:nvPr>
        </p:nvSpPr>
        <p:spPr/>
        <p:txBody>
          <a:bodyPr/>
          <a:lstStyle/>
          <a:p>
            <a:pPr>
              <a:defRPr/>
            </a:pPr>
            <a:r>
              <a:rPr lang="en-US" smtClean="0"/>
              <a:t>Monday, Jan. 26, 2015</a:t>
            </a:r>
            <a:endParaRPr lang="en-US" smtClean="0"/>
          </a:p>
        </p:txBody>
      </p:sp>
      <p:sp>
        <p:nvSpPr>
          <p:cNvPr id="53251" name="Rectangle 6"/>
          <p:cNvSpPr>
            <a:spLocks noGrp="1" noChangeArrowheads="1"/>
          </p:cNvSpPr>
          <p:nvPr>
            <p:ph type="sldNum" sz="quarter" idx="12"/>
          </p:nvPr>
        </p:nvSpPr>
        <p:spPr>
          <a:noFill/>
        </p:spPr>
        <p:txBody>
          <a:bodyPr/>
          <a:lstStyle/>
          <a:p>
            <a:fld id="{678CA85B-B30E-0D41-87DE-7BB3FA64BD0D}" type="slidenum">
              <a:rPr lang="en-US">
                <a:latin typeface="Arial Narrow" pitchFamily="-84" charset="0"/>
              </a:rPr>
              <a:pPr/>
              <a:t>33</a:t>
            </a:fld>
            <a:endParaRPr lang="en-US">
              <a:latin typeface="Arial Narrow" pitchFamily="-84" charset="0"/>
            </a:endParaRPr>
          </a:p>
        </p:txBody>
      </p:sp>
      <p:sp>
        <p:nvSpPr>
          <p:cNvPr id="7" name="Footer Placeholder 4"/>
          <p:cNvSpPr>
            <a:spLocks noGrp="1"/>
          </p:cNvSpPr>
          <p:nvPr>
            <p:ph type="ftr" sz="quarter" idx="11"/>
          </p:nvPr>
        </p:nvSpPr>
        <p:spPr/>
        <p:txBody>
          <a:bodyPr/>
          <a:lstStyle/>
          <a:p>
            <a:pPr>
              <a:defRPr/>
            </a:pPr>
            <a:r>
              <a:rPr lang="nl-NL" smtClean="0"/>
              <a:t>PHYS 3313-001, Spring 2015                      Dr. Jaehoon Yu</a:t>
            </a:r>
            <a:endParaRPr lang="en-US"/>
          </a:p>
        </p:txBody>
      </p:sp>
      <p:sp>
        <p:nvSpPr>
          <p:cNvPr id="53253" name="Slide Number Placeholder 5"/>
          <p:cNvSpPr txBox="1">
            <a:spLocks noGrp="1"/>
          </p:cNvSpPr>
          <p:nvPr/>
        </p:nvSpPr>
        <p:spPr bwMode="auto">
          <a:xfrm>
            <a:off x="6553200" y="6248400"/>
            <a:ext cx="1905000" cy="457200"/>
          </a:xfrm>
          <a:prstGeom prst="rect">
            <a:avLst/>
          </a:prstGeom>
          <a:noFill/>
          <a:ln w="9525">
            <a:noFill/>
            <a:miter lim="800000"/>
            <a:headEnd/>
            <a:tailEnd/>
          </a:ln>
        </p:spPr>
        <p:txBody>
          <a:bodyPr>
            <a:prstTxWarp prst="textNoShape">
              <a:avLst/>
            </a:prstTxWarp>
          </a:bodyPr>
          <a:lstStyle/>
          <a:p>
            <a:pPr algn="r"/>
            <a:fld id="{53F01506-6911-2F41-9B13-E3A4BB1C3644}" type="slidenum">
              <a:rPr lang="en-US" sz="1400" b="1">
                <a:solidFill>
                  <a:srgbClr val="A50021"/>
                </a:solidFill>
                <a:latin typeface="Arial Narrow" pitchFamily="-84" charset="0"/>
              </a:rPr>
              <a:pPr algn="r"/>
              <a:t>33</a:t>
            </a:fld>
            <a:endParaRPr lang="en-US" sz="1400" b="1">
              <a:solidFill>
                <a:srgbClr val="A50021"/>
              </a:solidFill>
              <a:latin typeface="Arial Narrow" pitchFamily="-84" charset="0"/>
            </a:endParaRPr>
          </a:p>
        </p:txBody>
      </p:sp>
      <p:sp>
        <p:nvSpPr>
          <p:cNvPr id="53254" name="Rectangle 2"/>
          <p:cNvSpPr>
            <a:spLocks noGrp="1" noChangeArrowheads="1"/>
          </p:cNvSpPr>
          <p:nvPr>
            <p:ph type="title"/>
          </p:nvPr>
        </p:nvSpPr>
        <p:spPr>
          <a:xfrm>
            <a:off x="685800" y="304800"/>
            <a:ext cx="7772400" cy="685800"/>
          </a:xfrm>
        </p:spPr>
        <p:txBody>
          <a:bodyPr/>
          <a:lstStyle/>
          <a:p>
            <a:pPr eaLnBrk="1" hangingPunct="1"/>
            <a:r>
              <a:rPr lang="en-US">
                <a:ea typeface="ＭＳ Ｐゴシック" pitchFamily="-84" charset="-128"/>
                <a:cs typeface="ＭＳ Ｐゴシック" pitchFamily="-84" charset="-128"/>
              </a:rPr>
              <a:t>Why do Physics?</a:t>
            </a:r>
          </a:p>
        </p:txBody>
      </p:sp>
      <p:sp>
        <p:nvSpPr>
          <p:cNvPr id="207875" name="Rectangle 3"/>
          <p:cNvSpPr>
            <a:spLocks noGrp="1" noChangeArrowheads="1"/>
          </p:cNvSpPr>
          <p:nvPr>
            <p:ph type="body" idx="1"/>
          </p:nvPr>
        </p:nvSpPr>
        <p:spPr>
          <a:xfrm>
            <a:off x="1066800" y="1082675"/>
            <a:ext cx="7772400" cy="4800600"/>
          </a:xfrm>
        </p:spPr>
        <p:txBody>
          <a:bodyPr/>
          <a:lstStyle/>
          <a:p>
            <a:pPr eaLnBrk="1" hangingPunct="1">
              <a:lnSpc>
                <a:spcPct val="90000"/>
              </a:lnSpc>
            </a:pPr>
            <a:r>
              <a:rPr lang="en-US" sz="2800" dirty="0">
                <a:solidFill>
                  <a:srgbClr val="003300"/>
                </a:solidFill>
                <a:ea typeface="ＭＳ Ｐゴシック" pitchFamily="-84" charset="-128"/>
                <a:cs typeface="ＭＳ Ｐゴシック" pitchFamily="-84" charset="-128"/>
              </a:rPr>
              <a:t>To understand nature through experimental observations and measurements (</a:t>
            </a:r>
            <a:r>
              <a:rPr lang="en-US" sz="2800" b="1" dirty="0">
                <a:solidFill>
                  <a:srgbClr val="A50021"/>
                </a:solidFill>
                <a:ea typeface="ＭＳ Ｐゴシック" pitchFamily="-84" charset="-128"/>
                <a:cs typeface="ＭＳ Ｐゴシック" pitchFamily="-84" charset="-128"/>
              </a:rPr>
              <a:t>Research</a:t>
            </a:r>
            <a:r>
              <a:rPr lang="en-US" sz="2800" dirty="0">
                <a:solidFill>
                  <a:srgbClr val="003300"/>
                </a:solidFill>
                <a:ea typeface="ＭＳ Ｐゴシック" pitchFamily="-84" charset="-128"/>
                <a:cs typeface="ＭＳ Ｐゴシック" pitchFamily="-84" charset="-128"/>
              </a:rPr>
              <a:t>)</a:t>
            </a:r>
          </a:p>
          <a:p>
            <a:pPr eaLnBrk="1" hangingPunct="1">
              <a:lnSpc>
                <a:spcPct val="90000"/>
              </a:lnSpc>
            </a:pPr>
            <a:r>
              <a:rPr lang="en-US" sz="2800" dirty="0">
                <a:solidFill>
                  <a:srgbClr val="003300"/>
                </a:solidFill>
                <a:ea typeface="ＭＳ Ｐゴシック" pitchFamily="-84" charset="-128"/>
                <a:cs typeface="ＭＳ Ｐゴシック" pitchFamily="-84" charset="-128"/>
              </a:rPr>
              <a:t>Establish limited number of fundamental laws, usually with mathematical expressions</a:t>
            </a:r>
          </a:p>
          <a:p>
            <a:pPr eaLnBrk="1" hangingPunct="1">
              <a:lnSpc>
                <a:spcPct val="90000"/>
              </a:lnSpc>
            </a:pPr>
            <a:r>
              <a:rPr lang="en-US" sz="2800" dirty="0">
                <a:solidFill>
                  <a:srgbClr val="003300"/>
                </a:solidFill>
                <a:ea typeface="ＭＳ Ｐゴシック" pitchFamily="-84" charset="-128"/>
                <a:cs typeface="ＭＳ Ｐゴシック" pitchFamily="-84" charset="-128"/>
              </a:rPr>
              <a:t>Predict the nature’s course</a:t>
            </a:r>
          </a:p>
          <a:p>
            <a:pPr eaLnBrk="1" hangingPunct="1">
              <a:lnSpc>
                <a:spcPct val="90000"/>
              </a:lnSpc>
              <a:buFont typeface="MS Mincho" pitchFamily="49" charset="-128"/>
              <a:buChar char="⇒"/>
            </a:pPr>
            <a:r>
              <a:rPr lang="en-US" sz="2800" dirty="0">
                <a:solidFill>
                  <a:srgbClr val="CC6600"/>
                </a:solidFill>
                <a:ea typeface="ＭＳ Ｐゴシック" pitchFamily="-84" charset="-128"/>
                <a:cs typeface="ＭＳ Ｐゴシック" pitchFamily="-84" charset="-128"/>
              </a:rPr>
              <a:t>Theory and Experiment work hand-in-hand</a:t>
            </a:r>
          </a:p>
          <a:p>
            <a:pPr eaLnBrk="1" hangingPunct="1">
              <a:lnSpc>
                <a:spcPct val="90000"/>
              </a:lnSpc>
              <a:buFont typeface="MS Mincho" pitchFamily="49" charset="-128"/>
              <a:buChar char="⇒"/>
            </a:pPr>
            <a:r>
              <a:rPr lang="en-US" sz="2800" dirty="0">
                <a:solidFill>
                  <a:srgbClr val="CC6600"/>
                </a:solidFill>
                <a:ea typeface="ＭＳ Ｐゴシック" pitchFamily="-84" charset="-128"/>
                <a:cs typeface="ＭＳ Ｐゴシック" pitchFamily="-84" charset="-128"/>
              </a:rPr>
              <a:t>Theory works generally under restricted conditions</a:t>
            </a:r>
          </a:p>
          <a:p>
            <a:pPr eaLnBrk="1" hangingPunct="1">
              <a:lnSpc>
                <a:spcPct val="90000"/>
              </a:lnSpc>
              <a:buFont typeface="MS Mincho" pitchFamily="49" charset="-128"/>
              <a:buChar char="⇒"/>
            </a:pPr>
            <a:r>
              <a:rPr lang="en-US" sz="2800" dirty="0">
                <a:solidFill>
                  <a:srgbClr val="CC6600"/>
                </a:solidFill>
                <a:ea typeface="ＭＳ Ｐゴシック" pitchFamily="-84" charset="-128"/>
                <a:cs typeface="ＭＳ Ｐゴシック" pitchFamily="-84" charset="-128"/>
              </a:rPr>
              <a:t>Discrepancies between experimental measurements and theory are good for improvements</a:t>
            </a:r>
          </a:p>
          <a:p>
            <a:pPr eaLnBrk="1" hangingPunct="1">
              <a:lnSpc>
                <a:spcPct val="90000"/>
              </a:lnSpc>
              <a:buFont typeface="MS Mincho" pitchFamily="49" charset="-128"/>
              <a:buChar char="⇒"/>
            </a:pPr>
            <a:r>
              <a:rPr lang="en-US" sz="2800" dirty="0">
                <a:ea typeface="ＭＳ Ｐゴシック" pitchFamily="-84" charset="-128"/>
                <a:cs typeface="ＭＳ Ｐゴシック" pitchFamily="-84" charset="-128"/>
              </a:rPr>
              <a:t>Improves our everyday lives,</a:t>
            </a:r>
            <a:r>
              <a:rPr lang="en-US" sz="2800" dirty="0" smtClean="0">
                <a:ea typeface="ＭＳ Ｐゴシック" pitchFamily="-84" charset="-128"/>
                <a:cs typeface="ＭＳ Ｐゴシック" pitchFamily="-84" charset="-128"/>
              </a:rPr>
              <a:t> even though </a:t>
            </a:r>
            <a:r>
              <a:rPr lang="en-US" sz="2800" dirty="0">
                <a:ea typeface="ＭＳ Ｐゴシック" pitchFamily="-84" charset="-128"/>
                <a:cs typeface="ＭＳ Ｐゴシック" pitchFamily="-84" charset="-128"/>
              </a:rPr>
              <a:t>some laws can take a while till we see them amongst us</a:t>
            </a:r>
          </a:p>
        </p:txBody>
      </p:sp>
      <p:sp>
        <p:nvSpPr>
          <p:cNvPr id="207876" name="Text Box 4"/>
          <p:cNvSpPr txBox="1">
            <a:spLocks noChangeArrowheads="1"/>
          </p:cNvSpPr>
          <p:nvPr/>
        </p:nvSpPr>
        <p:spPr bwMode="auto">
          <a:xfrm>
            <a:off x="228600" y="990600"/>
            <a:ext cx="1058863" cy="1006475"/>
          </a:xfrm>
          <a:prstGeom prst="rect">
            <a:avLst/>
          </a:prstGeom>
          <a:noFill/>
          <a:ln w="9525">
            <a:noFill/>
            <a:miter lim="800000"/>
            <a:headEnd/>
            <a:tailEnd/>
          </a:ln>
        </p:spPr>
        <p:txBody>
          <a:bodyPr wrap="none">
            <a:prstTxWarp prst="textNoShape">
              <a:avLst/>
            </a:prstTxWarp>
            <a:spAutoFit/>
          </a:bodyPr>
          <a:lstStyle/>
          <a:p>
            <a:r>
              <a:rPr lang="en-US" sz="3200">
                <a:solidFill>
                  <a:srgbClr val="FF0066"/>
                </a:solidFill>
                <a:latin typeface="Arial Narrow" pitchFamily="-84" charset="0"/>
              </a:rPr>
              <a:t>Exp.</a:t>
            </a:r>
            <a:r>
              <a:rPr lang="en-US" sz="6000">
                <a:solidFill>
                  <a:srgbClr val="FF0066"/>
                </a:solidFill>
                <a:latin typeface="Arial Narrow" pitchFamily="-84" charset="0"/>
              </a:rPr>
              <a:t>{</a:t>
            </a:r>
          </a:p>
        </p:txBody>
      </p:sp>
      <p:sp>
        <p:nvSpPr>
          <p:cNvPr id="207877" name="Text Box 5"/>
          <p:cNvSpPr txBox="1">
            <a:spLocks noChangeArrowheads="1"/>
          </p:cNvSpPr>
          <p:nvPr/>
        </p:nvSpPr>
        <p:spPr bwMode="auto">
          <a:xfrm>
            <a:off x="-76200" y="1752600"/>
            <a:ext cx="1620838" cy="1433513"/>
          </a:xfrm>
          <a:prstGeom prst="rect">
            <a:avLst/>
          </a:prstGeom>
          <a:noFill/>
          <a:ln w="9525">
            <a:noFill/>
            <a:miter lim="800000"/>
            <a:headEnd/>
            <a:tailEnd/>
          </a:ln>
        </p:spPr>
        <p:txBody>
          <a:bodyPr wrap="none">
            <a:prstTxWarp prst="textNoShape">
              <a:avLst/>
            </a:prstTxWarp>
            <a:spAutoFit/>
          </a:bodyPr>
          <a:lstStyle/>
          <a:p>
            <a:r>
              <a:rPr lang="en-US" sz="3200">
                <a:solidFill>
                  <a:srgbClr val="FF0066"/>
                </a:solidFill>
                <a:latin typeface="Arial Narrow" pitchFamily="-84" charset="0"/>
              </a:rPr>
              <a:t>Theory </a:t>
            </a:r>
            <a:r>
              <a:rPr lang="en-US" sz="8800">
                <a:solidFill>
                  <a:srgbClr val="FF0066"/>
                </a:solidFill>
                <a:latin typeface="Arial Narrow" pitchFamily="-84" charset="0"/>
              </a:rPr>
              <a:t>{</a:t>
            </a:r>
          </a:p>
        </p:txBody>
      </p:sp>
    </p:spTree>
    <p:extLst>
      <p:ext uri="{BB962C8B-B14F-4D97-AF65-F5344CB8AC3E}">
        <p14:creationId xmlns:p14="http://schemas.microsoft.com/office/powerpoint/2010/main" val="284317975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4"/>
          <p:cNvSpPr>
            <a:spLocks noGrp="1" noChangeArrowheads="1"/>
          </p:cNvSpPr>
          <p:nvPr>
            <p:ph type="dt" sz="quarter" idx="10"/>
          </p:nvPr>
        </p:nvSpPr>
        <p:spPr/>
        <p:txBody>
          <a:bodyPr/>
          <a:lstStyle/>
          <a:p>
            <a:pPr>
              <a:defRPr/>
            </a:pPr>
            <a:r>
              <a:rPr lang="en-US" smtClean="0"/>
              <a:t>Monday, Jan. 26, 2015</a:t>
            </a:r>
            <a:endParaRPr lang="en-US" smtClean="0"/>
          </a:p>
        </p:txBody>
      </p:sp>
      <p:sp>
        <p:nvSpPr>
          <p:cNvPr id="54275" name="Rectangle 6"/>
          <p:cNvSpPr>
            <a:spLocks noGrp="1" noChangeArrowheads="1"/>
          </p:cNvSpPr>
          <p:nvPr>
            <p:ph type="sldNum" sz="quarter" idx="12"/>
          </p:nvPr>
        </p:nvSpPr>
        <p:spPr>
          <a:noFill/>
        </p:spPr>
        <p:txBody>
          <a:bodyPr/>
          <a:lstStyle/>
          <a:p>
            <a:fld id="{98CC9227-5877-134E-99CC-F1153F04D645}" type="slidenum">
              <a:rPr lang="en-US">
                <a:latin typeface="Arial Narrow" pitchFamily="-84" charset="0"/>
              </a:rPr>
              <a:pPr/>
              <a:t>34</a:t>
            </a:fld>
            <a:endParaRPr lang="en-US" dirty="0">
              <a:latin typeface="Arial Narrow" pitchFamily="-84" charset="0"/>
            </a:endParaRPr>
          </a:p>
        </p:txBody>
      </p:sp>
      <p:sp>
        <p:nvSpPr>
          <p:cNvPr id="5" name="Footer Placeholder 4"/>
          <p:cNvSpPr>
            <a:spLocks noGrp="1"/>
          </p:cNvSpPr>
          <p:nvPr>
            <p:ph type="ftr" sz="quarter" idx="11"/>
          </p:nvPr>
        </p:nvSpPr>
        <p:spPr/>
        <p:txBody>
          <a:bodyPr/>
          <a:lstStyle/>
          <a:p>
            <a:pPr>
              <a:defRPr/>
            </a:pPr>
            <a:r>
              <a:rPr lang="nl-NL" smtClean="0"/>
              <a:t>PHYS 3313-001, Spring 2015                      Dr. Jaehoon Yu</a:t>
            </a:r>
            <a:endParaRPr lang="en-US"/>
          </a:p>
        </p:txBody>
      </p:sp>
      <p:sp>
        <p:nvSpPr>
          <p:cNvPr id="54277" name="Slide Number Placeholder 5"/>
          <p:cNvSpPr txBox="1">
            <a:spLocks noGrp="1"/>
          </p:cNvSpPr>
          <p:nvPr/>
        </p:nvSpPr>
        <p:spPr bwMode="auto">
          <a:xfrm>
            <a:off x="6553200" y="6248400"/>
            <a:ext cx="1905000" cy="457200"/>
          </a:xfrm>
          <a:prstGeom prst="rect">
            <a:avLst/>
          </a:prstGeom>
          <a:noFill/>
          <a:ln w="9525">
            <a:noFill/>
            <a:miter lim="800000"/>
            <a:headEnd/>
            <a:tailEnd/>
          </a:ln>
        </p:spPr>
        <p:txBody>
          <a:bodyPr>
            <a:prstTxWarp prst="textNoShape">
              <a:avLst/>
            </a:prstTxWarp>
          </a:bodyPr>
          <a:lstStyle/>
          <a:p>
            <a:pPr algn="r"/>
            <a:fld id="{1969EC02-B465-1F46-95EF-CE1AC1643C7B}" type="slidenum">
              <a:rPr lang="en-US" sz="1400" b="1">
                <a:solidFill>
                  <a:srgbClr val="A50021"/>
                </a:solidFill>
                <a:latin typeface="Arial Narrow" pitchFamily="-84" charset="0"/>
              </a:rPr>
              <a:pPr algn="r"/>
              <a:t>34</a:t>
            </a:fld>
            <a:endParaRPr lang="en-US" sz="1400" b="1">
              <a:solidFill>
                <a:srgbClr val="A50021"/>
              </a:solidFill>
              <a:latin typeface="Arial Narrow" pitchFamily="-84" charset="0"/>
            </a:endParaRPr>
          </a:p>
        </p:txBody>
      </p:sp>
      <p:sp>
        <p:nvSpPr>
          <p:cNvPr id="54278" name="Rectangle 2"/>
          <p:cNvSpPr>
            <a:spLocks noGrp="1" noChangeArrowheads="1"/>
          </p:cNvSpPr>
          <p:nvPr>
            <p:ph type="title"/>
          </p:nvPr>
        </p:nvSpPr>
        <p:spPr>
          <a:xfrm>
            <a:off x="685800" y="76200"/>
            <a:ext cx="7772400" cy="685800"/>
          </a:xfrm>
        </p:spPr>
        <p:txBody>
          <a:bodyPr/>
          <a:lstStyle/>
          <a:p>
            <a:pPr eaLnBrk="1" hangingPunct="1"/>
            <a:r>
              <a:rPr lang="en-US">
                <a:ea typeface="ＭＳ Ｐゴシック" pitchFamily="-84" charset="-128"/>
                <a:cs typeface="ＭＳ Ｐゴシック" pitchFamily="-84" charset="-128"/>
              </a:rPr>
              <a:t>Brief History of Physics</a:t>
            </a:r>
          </a:p>
        </p:txBody>
      </p:sp>
      <p:sp>
        <p:nvSpPr>
          <p:cNvPr id="150531" name="Rectangle 3"/>
          <p:cNvSpPr>
            <a:spLocks noGrp="1" noChangeArrowheads="1"/>
          </p:cNvSpPr>
          <p:nvPr>
            <p:ph type="body" idx="1"/>
          </p:nvPr>
        </p:nvSpPr>
        <p:spPr>
          <a:xfrm>
            <a:off x="457200" y="838200"/>
            <a:ext cx="8229600" cy="5181600"/>
          </a:xfrm>
        </p:spPr>
        <p:txBody>
          <a:bodyPr/>
          <a:lstStyle/>
          <a:p>
            <a:pPr eaLnBrk="1" hangingPunct="1">
              <a:lnSpc>
                <a:spcPct val="90000"/>
              </a:lnSpc>
            </a:pPr>
            <a:r>
              <a:rPr lang="en-US" sz="2400" dirty="0">
                <a:ea typeface="ＭＳ Ｐゴシック" pitchFamily="-84" charset="-128"/>
                <a:cs typeface="ＭＳ Ｐゴシック" pitchFamily="-84" charset="-128"/>
              </a:rPr>
              <a:t>AD 18</a:t>
            </a:r>
            <a:r>
              <a:rPr lang="en-US" sz="2400" baseline="30000" dirty="0">
                <a:ea typeface="ＭＳ Ｐゴシック" pitchFamily="-84" charset="-128"/>
                <a:cs typeface="ＭＳ Ｐゴシック" pitchFamily="-84" charset="-128"/>
              </a:rPr>
              <a:t>th</a:t>
            </a:r>
            <a:r>
              <a:rPr lang="en-US" sz="2400" dirty="0">
                <a:ea typeface="ＭＳ Ｐゴシック" pitchFamily="-84" charset="-128"/>
                <a:cs typeface="ＭＳ Ｐゴシック" pitchFamily="-84" charset="-128"/>
              </a:rPr>
              <a:t> century:</a:t>
            </a:r>
          </a:p>
          <a:p>
            <a:pPr lvl="1" eaLnBrk="1" hangingPunct="1">
              <a:lnSpc>
                <a:spcPct val="90000"/>
              </a:lnSpc>
            </a:pPr>
            <a:r>
              <a:rPr lang="en-US" sz="2000" dirty="0"/>
              <a:t>Newton’s Classical Mechanics: A theory of mechanics based on observations and </a:t>
            </a:r>
            <a:r>
              <a:rPr lang="en-US" sz="2000" dirty="0" smtClean="0"/>
              <a:t>measurements, concepts of many kinematic parameters, including forces</a:t>
            </a:r>
          </a:p>
          <a:p>
            <a:pPr lvl="2" eaLnBrk="1" hangingPunct="1">
              <a:lnSpc>
                <a:spcPct val="90000"/>
              </a:lnSpc>
            </a:pPr>
            <a:r>
              <a:rPr lang="en-US" sz="1600" dirty="0" smtClean="0"/>
              <a:t>First unification of forces – planetary forces and forces on the Earth</a:t>
            </a:r>
            <a:endParaRPr lang="en-US" sz="1600" dirty="0"/>
          </a:p>
          <a:p>
            <a:pPr eaLnBrk="1" hangingPunct="1">
              <a:lnSpc>
                <a:spcPct val="90000"/>
              </a:lnSpc>
            </a:pPr>
            <a:r>
              <a:rPr lang="en-US" sz="2400" dirty="0">
                <a:ea typeface="ＭＳ Ｐゴシック" pitchFamily="-84" charset="-128"/>
                <a:cs typeface="ＭＳ Ｐゴシック" pitchFamily="-84" charset="-128"/>
              </a:rPr>
              <a:t>AD 19</a:t>
            </a:r>
            <a:r>
              <a:rPr lang="en-US" sz="2400" baseline="30000" dirty="0">
                <a:ea typeface="ＭＳ Ｐゴシック" pitchFamily="-84" charset="-128"/>
                <a:cs typeface="ＭＳ Ｐゴシック" pitchFamily="-84" charset="-128"/>
              </a:rPr>
              <a:t>th</a:t>
            </a:r>
            <a:r>
              <a:rPr lang="en-US" sz="2400" dirty="0">
                <a:ea typeface="ＭＳ Ｐゴシック" pitchFamily="-84" charset="-128"/>
                <a:cs typeface="ＭＳ Ｐゴシック" pitchFamily="-84" charset="-128"/>
              </a:rPr>
              <a:t> Century:</a:t>
            </a:r>
          </a:p>
          <a:p>
            <a:pPr lvl="1" eaLnBrk="1" hangingPunct="1">
              <a:lnSpc>
                <a:spcPct val="90000"/>
              </a:lnSpc>
            </a:pPr>
            <a:r>
              <a:rPr lang="en-US" sz="2000" dirty="0"/>
              <a:t>Electricity, Magnetism, and Thermodynamics</a:t>
            </a:r>
          </a:p>
          <a:p>
            <a:pPr eaLnBrk="1" hangingPunct="1">
              <a:lnSpc>
                <a:spcPct val="90000"/>
              </a:lnSpc>
            </a:pPr>
            <a:r>
              <a:rPr lang="en-US" sz="2400" dirty="0">
                <a:ea typeface="ＭＳ Ｐゴシック" pitchFamily="-84" charset="-128"/>
                <a:cs typeface="ＭＳ Ｐゴシック" pitchFamily="-84" charset="-128"/>
              </a:rPr>
              <a:t>Late AD 19</a:t>
            </a:r>
            <a:r>
              <a:rPr lang="en-US" sz="2400" baseline="30000" dirty="0">
                <a:ea typeface="ＭＳ Ｐゴシック" pitchFamily="-84" charset="-128"/>
                <a:cs typeface="ＭＳ Ｐゴシック" pitchFamily="-84" charset="-128"/>
              </a:rPr>
              <a:t>th</a:t>
            </a:r>
            <a:r>
              <a:rPr lang="en-US" sz="2400" dirty="0">
                <a:ea typeface="ＭＳ Ｐゴシック" pitchFamily="-84" charset="-128"/>
                <a:cs typeface="ＭＳ Ｐゴシック" pitchFamily="-84" charset="-128"/>
              </a:rPr>
              <a:t> and early 20</a:t>
            </a:r>
            <a:r>
              <a:rPr lang="en-US" sz="2400" baseline="30000" dirty="0">
                <a:ea typeface="ＭＳ Ｐゴシック" pitchFamily="-84" charset="-128"/>
                <a:cs typeface="ＭＳ Ｐゴシック" pitchFamily="-84" charset="-128"/>
              </a:rPr>
              <a:t>th</a:t>
            </a:r>
            <a:r>
              <a:rPr lang="en-US" sz="2400" dirty="0">
                <a:ea typeface="ＭＳ Ｐゴシック" pitchFamily="-84" charset="-128"/>
                <a:cs typeface="ＭＳ Ｐゴシック" pitchFamily="-84" charset="-128"/>
              </a:rPr>
              <a:t> century</a:t>
            </a:r>
            <a:r>
              <a:rPr lang="en-US" sz="2800" dirty="0">
                <a:ea typeface="ＭＳ Ｐゴシック" pitchFamily="-84" charset="-128"/>
                <a:cs typeface="ＭＳ Ｐゴシック" pitchFamily="-84" charset="-128"/>
              </a:rPr>
              <a:t> (</a:t>
            </a:r>
            <a:r>
              <a:rPr lang="en-US" sz="2400" dirty="0">
                <a:solidFill>
                  <a:srgbClr val="A50021"/>
                </a:solidFill>
                <a:ea typeface="ＭＳ Ｐゴシック" pitchFamily="-84" charset="-128"/>
                <a:cs typeface="ＭＳ Ｐゴシック" pitchFamily="-84" charset="-128"/>
              </a:rPr>
              <a:t>Modern Physics </a:t>
            </a:r>
            <a:r>
              <a:rPr lang="en-US" sz="2400" dirty="0" smtClean="0">
                <a:solidFill>
                  <a:srgbClr val="A50021"/>
                </a:solidFill>
                <a:ea typeface="ＭＳ Ｐゴシック" pitchFamily="-84" charset="-128"/>
                <a:cs typeface="ＭＳ Ｐゴシック" pitchFamily="-84" charset="-128"/>
              </a:rPr>
              <a:t>Era, after 1895</a:t>
            </a:r>
            <a:r>
              <a:rPr lang="en-US" sz="2800" dirty="0" smtClean="0">
                <a:ea typeface="ＭＳ Ｐゴシック" pitchFamily="-84" charset="-128"/>
                <a:cs typeface="ＭＳ Ｐゴシック" pitchFamily="-84" charset="-128"/>
              </a:rPr>
              <a:t>)</a:t>
            </a:r>
          </a:p>
          <a:p>
            <a:pPr lvl="1" eaLnBrk="1" hangingPunct="1">
              <a:lnSpc>
                <a:spcPct val="90000"/>
              </a:lnSpc>
            </a:pPr>
            <a:r>
              <a:rPr lang="en-US" sz="2000" dirty="0" smtClean="0"/>
              <a:t>Physicists thought everything was done and nothing new could be discovered</a:t>
            </a:r>
          </a:p>
        </p:txBody>
      </p:sp>
    </p:spTree>
    <p:extLst>
      <p:ext uri="{BB962C8B-B14F-4D97-AF65-F5344CB8AC3E}">
        <p14:creationId xmlns:p14="http://schemas.microsoft.com/office/powerpoint/2010/main" val="80389001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304800" y="0"/>
            <a:ext cx="8610600" cy="1066800"/>
          </a:xfrm>
        </p:spPr>
        <p:txBody>
          <a:bodyPr/>
          <a:lstStyle/>
          <a:p>
            <a:pPr eaLnBrk="1" hangingPunct="1">
              <a:defRPr/>
            </a:pPr>
            <a:r>
              <a:rPr lang="en-US" sz="4800" b="1" dirty="0" smtClean="0">
                <a:cs typeface="+mj-cs"/>
              </a:rPr>
              <a:t>State of Minds in late 19</a:t>
            </a:r>
            <a:r>
              <a:rPr lang="en-US" sz="4800" b="1" baseline="30000" dirty="0" smtClean="0">
                <a:cs typeface="+mj-cs"/>
              </a:rPr>
              <a:t>th</a:t>
            </a:r>
            <a:r>
              <a:rPr lang="en-US" sz="4800" b="1" dirty="0" smtClean="0">
                <a:cs typeface="+mj-cs"/>
              </a:rPr>
              <a:t> Century</a:t>
            </a:r>
          </a:p>
        </p:txBody>
      </p:sp>
      <p:sp>
        <p:nvSpPr>
          <p:cNvPr id="72707" name="Rectangle 3"/>
          <p:cNvSpPr>
            <a:spLocks noGrp="1" noChangeArrowheads="1"/>
          </p:cNvSpPr>
          <p:nvPr>
            <p:ph type="body" idx="1"/>
          </p:nvPr>
        </p:nvSpPr>
        <p:spPr>
          <a:xfrm>
            <a:off x="381000" y="838200"/>
            <a:ext cx="8458200" cy="5257800"/>
          </a:xfrm>
        </p:spPr>
        <p:txBody>
          <a:bodyPr/>
          <a:lstStyle/>
          <a:p>
            <a:pPr eaLnBrk="1" hangingPunct="1">
              <a:lnSpc>
                <a:spcPct val="80000"/>
              </a:lnSpc>
              <a:buFont typeface="Arial"/>
              <a:buChar char="•"/>
              <a:defRPr/>
            </a:pPr>
            <a:r>
              <a:rPr lang="en-US" sz="3600" b="1" dirty="0" smtClean="0">
                <a:cs typeface="+mn-cs"/>
              </a:rPr>
              <a:t>Albert A. Michelson, 1894</a:t>
            </a:r>
          </a:p>
          <a:p>
            <a:pPr marL="457200" lvl="1" indent="0" eaLnBrk="1" hangingPunct="1">
              <a:lnSpc>
                <a:spcPct val="80000"/>
              </a:lnSpc>
              <a:buNone/>
              <a:defRPr/>
            </a:pPr>
            <a:r>
              <a:rPr lang="en-US" sz="3200" dirty="0" smtClean="0">
                <a:cs typeface="+mn-cs"/>
              </a:rPr>
              <a:t>The more important fundamental laws and facts of physical science have all been discovered, and these are now so firmly established that the possibility of their ever being supplanted in consequence of new discoveries is exceedingly remote.   Our future discoveries must be looked for in the sixth place of decimals!</a:t>
            </a:r>
          </a:p>
          <a:p>
            <a:pPr eaLnBrk="1" hangingPunct="1">
              <a:lnSpc>
                <a:spcPct val="80000"/>
              </a:lnSpc>
              <a:buFont typeface="Arial"/>
              <a:buChar char="•"/>
              <a:defRPr/>
            </a:pPr>
            <a:r>
              <a:rPr lang="en-US" sz="3600" b="1" dirty="0" smtClean="0">
                <a:cs typeface="+mn-cs"/>
              </a:rPr>
              <a:t>William Thompson (Lord Kelvin), 1900</a:t>
            </a:r>
          </a:p>
          <a:p>
            <a:pPr marL="457200" lvl="1" indent="0" eaLnBrk="1" hangingPunct="1">
              <a:lnSpc>
                <a:spcPct val="80000"/>
              </a:lnSpc>
              <a:buNone/>
              <a:defRPr/>
            </a:pPr>
            <a:r>
              <a:rPr lang="en-US" sz="3200" dirty="0" smtClean="0">
                <a:cs typeface="+mn-cs"/>
              </a:rPr>
              <a:t>There is nothing new to be discovered in physics now.  All that remains is more and more precise measurement.</a:t>
            </a:r>
          </a:p>
        </p:txBody>
      </p:sp>
      <p:sp>
        <p:nvSpPr>
          <p:cNvPr id="4" name="Date Placeholder 3"/>
          <p:cNvSpPr>
            <a:spLocks noGrp="1"/>
          </p:cNvSpPr>
          <p:nvPr>
            <p:ph type="dt" sz="half" idx="10"/>
          </p:nvPr>
        </p:nvSpPr>
        <p:spPr/>
        <p:txBody>
          <a:bodyPr/>
          <a:lstStyle/>
          <a:p>
            <a:pPr>
              <a:defRPr/>
            </a:pPr>
            <a:r>
              <a:rPr lang="en-US" smtClean="0"/>
              <a:t>Monday, Jan. 26, 2015</a:t>
            </a:r>
            <a:endParaRPr lang="en-US"/>
          </a:p>
        </p:txBody>
      </p:sp>
      <p:sp>
        <p:nvSpPr>
          <p:cNvPr id="5" name="Slide Number Placeholder 4"/>
          <p:cNvSpPr>
            <a:spLocks noGrp="1"/>
          </p:cNvSpPr>
          <p:nvPr>
            <p:ph type="sldNum" sz="quarter" idx="12"/>
          </p:nvPr>
        </p:nvSpPr>
        <p:spPr/>
        <p:txBody>
          <a:bodyPr/>
          <a:lstStyle/>
          <a:p>
            <a:pPr>
              <a:defRPr/>
            </a:pPr>
            <a:fld id="{623D45CD-16A2-224C-B70A-0D1B04896262}" type="slidenum">
              <a:rPr lang="en-US" smtClean="0"/>
              <a:pPr>
                <a:defRPr/>
              </a:pPr>
              <a:t>35</a:t>
            </a:fld>
            <a:endParaRPr lang="en-US"/>
          </a:p>
        </p:txBody>
      </p:sp>
      <p:sp>
        <p:nvSpPr>
          <p:cNvPr id="6" name="Footer Placeholder 5"/>
          <p:cNvSpPr>
            <a:spLocks noGrp="1"/>
          </p:cNvSpPr>
          <p:nvPr>
            <p:ph type="ftr" sz="quarter" idx="11"/>
          </p:nvPr>
        </p:nvSpPr>
        <p:spPr/>
        <p:txBody>
          <a:bodyPr/>
          <a:lstStyle/>
          <a:p>
            <a:pPr>
              <a:defRPr/>
            </a:pPr>
            <a:r>
              <a:rPr lang="nl-NL" smtClean="0"/>
              <a:t>PHYS 3313-001, Spring 2015                      Dr. Jaehoon Yu</a:t>
            </a:r>
            <a:endParaRPr lang="en-US"/>
          </a:p>
        </p:txBody>
      </p:sp>
    </p:spTree>
    <p:extLst>
      <p:ext uri="{BB962C8B-B14F-4D97-AF65-F5344CB8AC3E}">
        <p14:creationId xmlns:p14="http://schemas.microsoft.com/office/powerpoint/2010/main" val="3596709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4"/>
          <p:cNvSpPr>
            <a:spLocks noGrp="1" noChangeArrowheads="1"/>
          </p:cNvSpPr>
          <p:nvPr>
            <p:ph type="dt" sz="quarter" idx="10"/>
          </p:nvPr>
        </p:nvSpPr>
        <p:spPr/>
        <p:txBody>
          <a:bodyPr/>
          <a:lstStyle/>
          <a:p>
            <a:pPr>
              <a:defRPr/>
            </a:pPr>
            <a:r>
              <a:rPr lang="en-US" smtClean="0"/>
              <a:t>Monday, Jan. 26, 2015</a:t>
            </a:r>
            <a:endParaRPr lang="en-US" smtClean="0"/>
          </a:p>
        </p:txBody>
      </p:sp>
      <p:sp>
        <p:nvSpPr>
          <p:cNvPr id="54275" name="Rectangle 6"/>
          <p:cNvSpPr>
            <a:spLocks noGrp="1" noChangeArrowheads="1"/>
          </p:cNvSpPr>
          <p:nvPr>
            <p:ph type="sldNum" sz="quarter" idx="12"/>
          </p:nvPr>
        </p:nvSpPr>
        <p:spPr>
          <a:noFill/>
        </p:spPr>
        <p:txBody>
          <a:bodyPr/>
          <a:lstStyle/>
          <a:p>
            <a:fld id="{98CC9227-5877-134E-99CC-F1153F04D645}" type="slidenum">
              <a:rPr lang="en-US">
                <a:latin typeface="Arial Narrow" pitchFamily="-84" charset="0"/>
              </a:rPr>
              <a:pPr/>
              <a:t>36</a:t>
            </a:fld>
            <a:endParaRPr lang="en-US" dirty="0">
              <a:latin typeface="Arial Narrow" pitchFamily="-84" charset="0"/>
            </a:endParaRPr>
          </a:p>
        </p:txBody>
      </p:sp>
      <p:sp>
        <p:nvSpPr>
          <p:cNvPr id="5" name="Footer Placeholder 4"/>
          <p:cNvSpPr>
            <a:spLocks noGrp="1"/>
          </p:cNvSpPr>
          <p:nvPr>
            <p:ph type="ftr" sz="quarter" idx="11"/>
          </p:nvPr>
        </p:nvSpPr>
        <p:spPr/>
        <p:txBody>
          <a:bodyPr/>
          <a:lstStyle/>
          <a:p>
            <a:pPr>
              <a:defRPr/>
            </a:pPr>
            <a:r>
              <a:rPr lang="nl-NL" smtClean="0"/>
              <a:t>PHYS 3313-001, Spring 2015                      Dr. Jaehoon Yu</a:t>
            </a:r>
            <a:endParaRPr lang="en-US"/>
          </a:p>
        </p:txBody>
      </p:sp>
      <p:sp>
        <p:nvSpPr>
          <p:cNvPr id="54277" name="Slide Number Placeholder 5"/>
          <p:cNvSpPr txBox="1">
            <a:spLocks noGrp="1"/>
          </p:cNvSpPr>
          <p:nvPr/>
        </p:nvSpPr>
        <p:spPr bwMode="auto">
          <a:xfrm>
            <a:off x="6553200" y="6248400"/>
            <a:ext cx="1905000" cy="457200"/>
          </a:xfrm>
          <a:prstGeom prst="rect">
            <a:avLst/>
          </a:prstGeom>
          <a:noFill/>
          <a:ln w="9525">
            <a:noFill/>
            <a:miter lim="800000"/>
            <a:headEnd/>
            <a:tailEnd/>
          </a:ln>
        </p:spPr>
        <p:txBody>
          <a:bodyPr>
            <a:prstTxWarp prst="textNoShape">
              <a:avLst/>
            </a:prstTxWarp>
          </a:bodyPr>
          <a:lstStyle/>
          <a:p>
            <a:pPr algn="r"/>
            <a:fld id="{1969EC02-B465-1F46-95EF-CE1AC1643C7B}" type="slidenum">
              <a:rPr lang="en-US" sz="1400" b="1">
                <a:solidFill>
                  <a:srgbClr val="A50021"/>
                </a:solidFill>
                <a:latin typeface="Arial Narrow" pitchFamily="-84" charset="0"/>
              </a:rPr>
              <a:pPr algn="r"/>
              <a:t>36</a:t>
            </a:fld>
            <a:endParaRPr lang="en-US" sz="1400" b="1">
              <a:solidFill>
                <a:srgbClr val="A50021"/>
              </a:solidFill>
              <a:latin typeface="Arial Narrow" pitchFamily="-84" charset="0"/>
            </a:endParaRPr>
          </a:p>
        </p:txBody>
      </p:sp>
      <p:sp>
        <p:nvSpPr>
          <p:cNvPr id="54278" name="Rectangle 2"/>
          <p:cNvSpPr>
            <a:spLocks noGrp="1" noChangeArrowheads="1"/>
          </p:cNvSpPr>
          <p:nvPr>
            <p:ph type="title"/>
          </p:nvPr>
        </p:nvSpPr>
        <p:spPr>
          <a:xfrm>
            <a:off x="685800" y="76200"/>
            <a:ext cx="7772400" cy="685800"/>
          </a:xfrm>
        </p:spPr>
        <p:txBody>
          <a:bodyPr/>
          <a:lstStyle/>
          <a:p>
            <a:pPr eaLnBrk="1" hangingPunct="1"/>
            <a:r>
              <a:rPr lang="en-US">
                <a:ea typeface="ＭＳ Ｐゴシック" pitchFamily="-84" charset="-128"/>
                <a:cs typeface="ＭＳ Ｐゴシック" pitchFamily="-84" charset="-128"/>
              </a:rPr>
              <a:t>Brief History of Physics</a:t>
            </a:r>
          </a:p>
        </p:txBody>
      </p:sp>
      <p:sp>
        <p:nvSpPr>
          <p:cNvPr id="150531" name="Rectangle 3"/>
          <p:cNvSpPr>
            <a:spLocks noGrp="1" noChangeArrowheads="1"/>
          </p:cNvSpPr>
          <p:nvPr>
            <p:ph type="body" idx="1"/>
          </p:nvPr>
        </p:nvSpPr>
        <p:spPr>
          <a:xfrm>
            <a:off x="457200" y="838200"/>
            <a:ext cx="8229600" cy="5181600"/>
          </a:xfrm>
        </p:spPr>
        <p:txBody>
          <a:bodyPr/>
          <a:lstStyle/>
          <a:p>
            <a:pPr eaLnBrk="1" hangingPunct="1">
              <a:lnSpc>
                <a:spcPct val="90000"/>
              </a:lnSpc>
            </a:pPr>
            <a:r>
              <a:rPr lang="en-US" sz="2400" dirty="0">
                <a:ea typeface="ＭＳ Ｐゴシック" pitchFamily="-84" charset="-128"/>
                <a:cs typeface="ＭＳ Ｐゴシック" pitchFamily="-84" charset="-128"/>
              </a:rPr>
              <a:t>AD 18</a:t>
            </a:r>
            <a:r>
              <a:rPr lang="en-US" sz="2400" baseline="30000" dirty="0">
                <a:ea typeface="ＭＳ Ｐゴシック" pitchFamily="-84" charset="-128"/>
                <a:cs typeface="ＭＳ Ｐゴシック" pitchFamily="-84" charset="-128"/>
              </a:rPr>
              <a:t>th</a:t>
            </a:r>
            <a:r>
              <a:rPr lang="en-US" sz="2400" dirty="0">
                <a:ea typeface="ＭＳ Ｐゴシック" pitchFamily="-84" charset="-128"/>
                <a:cs typeface="ＭＳ Ｐゴシック" pitchFamily="-84" charset="-128"/>
              </a:rPr>
              <a:t> century:</a:t>
            </a:r>
          </a:p>
          <a:p>
            <a:pPr lvl="1" eaLnBrk="1" hangingPunct="1">
              <a:lnSpc>
                <a:spcPct val="90000"/>
              </a:lnSpc>
            </a:pPr>
            <a:r>
              <a:rPr lang="en-US" sz="2000" dirty="0"/>
              <a:t>Newton’s Classical Mechanics: A theory of mechanics based on observations and </a:t>
            </a:r>
            <a:r>
              <a:rPr lang="en-US" sz="2000" dirty="0" smtClean="0"/>
              <a:t>measurements, concepts of many kinematic parameters, including forces</a:t>
            </a:r>
          </a:p>
          <a:p>
            <a:pPr lvl="2" eaLnBrk="1" hangingPunct="1">
              <a:lnSpc>
                <a:spcPct val="90000"/>
              </a:lnSpc>
            </a:pPr>
            <a:r>
              <a:rPr lang="en-US" sz="1600" dirty="0" smtClean="0"/>
              <a:t>First unification of forces – planetary forces and forces on the Earth</a:t>
            </a:r>
            <a:endParaRPr lang="en-US" sz="1600" dirty="0"/>
          </a:p>
          <a:p>
            <a:pPr eaLnBrk="1" hangingPunct="1">
              <a:lnSpc>
                <a:spcPct val="90000"/>
              </a:lnSpc>
            </a:pPr>
            <a:r>
              <a:rPr lang="en-US" sz="2400" dirty="0">
                <a:ea typeface="ＭＳ Ｐゴシック" pitchFamily="-84" charset="-128"/>
                <a:cs typeface="ＭＳ Ｐゴシック" pitchFamily="-84" charset="-128"/>
              </a:rPr>
              <a:t>AD 19</a:t>
            </a:r>
            <a:r>
              <a:rPr lang="en-US" sz="2400" baseline="30000" dirty="0">
                <a:ea typeface="ＭＳ Ｐゴシック" pitchFamily="-84" charset="-128"/>
                <a:cs typeface="ＭＳ Ｐゴシック" pitchFamily="-84" charset="-128"/>
              </a:rPr>
              <a:t>th</a:t>
            </a:r>
            <a:r>
              <a:rPr lang="en-US" sz="2400" dirty="0">
                <a:ea typeface="ＭＳ Ｐゴシック" pitchFamily="-84" charset="-128"/>
                <a:cs typeface="ＭＳ Ｐゴシック" pitchFamily="-84" charset="-128"/>
              </a:rPr>
              <a:t> Century:</a:t>
            </a:r>
          </a:p>
          <a:p>
            <a:pPr lvl="1" eaLnBrk="1" hangingPunct="1">
              <a:lnSpc>
                <a:spcPct val="90000"/>
              </a:lnSpc>
            </a:pPr>
            <a:r>
              <a:rPr lang="en-US" sz="2000" dirty="0"/>
              <a:t>Electricity, Magnetism, and Thermodynamics</a:t>
            </a:r>
          </a:p>
          <a:p>
            <a:pPr eaLnBrk="1" hangingPunct="1">
              <a:lnSpc>
                <a:spcPct val="90000"/>
              </a:lnSpc>
            </a:pPr>
            <a:r>
              <a:rPr lang="en-US" sz="2400" dirty="0">
                <a:ea typeface="ＭＳ Ｐゴシック" pitchFamily="-84" charset="-128"/>
                <a:cs typeface="ＭＳ Ｐゴシック" pitchFamily="-84" charset="-128"/>
              </a:rPr>
              <a:t>Late AD 19</a:t>
            </a:r>
            <a:r>
              <a:rPr lang="en-US" sz="2400" baseline="30000" dirty="0">
                <a:ea typeface="ＭＳ Ｐゴシック" pitchFamily="-84" charset="-128"/>
                <a:cs typeface="ＭＳ Ｐゴシック" pitchFamily="-84" charset="-128"/>
              </a:rPr>
              <a:t>th</a:t>
            </a:r>
            <a:r>
              <a:rPr lang="en-US" sz="2400" dirty="0">
                <a:ea typeface="ＭＳ Ｐゴシック" pitchFamily="-84" charset="-128"/>
                <a:cs typeface="ＭＳ Ｐゴシック" pitchFamily="-84" charset="-128"/>
              </a:rPr>
              <a:t> and early 20</a:t>
            </a:r>
            <a:r>
              <a:rPr lang="en-US" sz="2400" baseline="30000" dirty="0">
                <a:ea typeface="ＭＳ Ｐゴシック" pitchFamily="-84" charset="-128"/>
                <a:cs typeface="ＭＳ Ｐゴシック" pitchFamily="-84" charset="-128"/>
              </a:rPr>
              <a:t>th</a:t>
            </a:r>
            <a:r>
              <a:rPr lang="en-US" sz="2400" dirty="0">
                <a:ea typeface="ＭＳ Ｐゴシック" pitchFamily="-84" charset="-128"/>
                <a:cs typeface="ＭＳ Ｐゴシック" pitchFamily="-84" charset="-128"/>
              </a:rPr>
              <a:t> century</a:t>
            </a:r>
            <a:r>
              <a:rPr lang="en-US" sz="2800" dirty="0">
                <a:ea typeface="ＭＳ Ｐゴシック" pitchFamily="-84" charset="-128"/>
                <a:cs typeface="ＭＳ Ｐゴシック" pitchFamily="-84" charset="-128"/>
              </a:rPr>
              <a:t> (</a:t>
            </a:r>
            <a:r>
              <a:rPr lang="en-US" sz="2400" dirty="0">
                <a:solidFill>
                  <a:srgbClr val="A50021"/>
                </a:solidFill>
                <a:ea typeface="ＭＳ Ｐゴシック" pitchFamily="-84" charset="-128"/>
                <a:cs typeface="ＭＳ Ｐゴシック" pitchFamily="-84" charset="-128"/>
              </a:rPr>
              <a:t>Modern Physics </a:t>
            </a:r>
            <a:r>
              <a:rPr lang="en-US" sz="2400" dirty="0" smtClean="0">
                <a:solidFill>
                  <a:srgbClr val="A50021"/>
                </a:solidFill>
                <a:ea typeface="ＭＳ Ｐゴシック" pitchFamily="-84" charset="-128"/>
                <a:cs typeface="ＭＳ Ｐゴシック" pitchFamily="-84" charset="-128"/>
              </a:rPr>
              <a:t>Era, after 1895</a:t>
            </a:r>
            <a:r>
              <a:rPr lang="en-US" sz="2800" dirty="0" smtClean="0">
                <a:ea typeface="ＭＳ Ｐゴシック" pitchFamily="-84" charset="-128"/>
                <a:cs typeface="ＭＳ Ｐゴシック" pitchFamily="-84" charset="-128"/>
              </a:rPr>
              <a:t>)</a:t>
            </a:r>
          </a:p>
          <a:p>
            <a:pPr lvl="1" eaLnBrk="1" hangingPunct="1">
              <a:lnSpc>
                <a:spcPct val="90000"/>
              </a:lnSpc>
            </a:pPr>
            <a:r>
              <a:rPr lang="en-US" sz="2000" dirty="0" smtClean="0"/>
              <a:t>Physicists thought everything was done and nothing new could be discovered</a:t>
            </a:r>
          </a:p>
          <a:p>
            <a:pPr lvl="1" eaLnBrk="1" hangingPunct="1">
              <a:lnSpc>
                <a:spcPct val="90000"/>
              </a:lnSpc>
            </a:pPr>
            <a:r>
              <a:rPr lang="en-US" sz="2000" dirty="0" smtClean="0"/>
              <a:t>Concept of atoms did not quite exist</a:t>
            </a:r>
          </a:p>
          <a:p>
            <a:pPr lvl="1" eaLnBrk="1" hangingPunct="1">
              <a:lnSpc>
                <a:spcPct val="90000"/>
              </a:lnSpc>
            </a:pPr>
            <a:r>
              <a:rPr lang="en-US" sz="2000" dirty="0" smtClean="0"/>
              <a:t>There were only handful of problems not well understood late 19</a:t>
            </a:r>
            <a:r>
              <a:rPr lang="en-US" sz="2000" baseline="30000" dirty="0" smtClean="0"/>
              <a:t>th</a:t>
            </a:r>
            <a:r>
              <a:rPr lang="en-US" sz="2000" dirty="0" smtClean="0"/>
              <a:t> century became the basis for new discoveries in 20</a:t>
            </a:r>
            <a:r>
              <a:rPr lang="en-US" sz="2000" baseline="30000" dirty="0" smtClean="0"/>
              <a:t>th</a:t>
            </a:r>
            <a:r>
              <a:rPr lang="en-US" sz="2000" dirty="0" smtClean="0"/>
              <a:t> century</a:t>
            </a:r>
          </a:p>
          <a:p>
            <a:pPr lvl="1" eaLnBrk="1" hangingPunct="1">
              <a:lnSpc>
                <a:spcPct val="90000"/>
              </a:lnSpc>
            </a:pPr>
            <a:r>
              <a:rPr lang="en-US" sz="2000" dirty="0" smtClean="0"/>
              <a:t>That culminates in understanding of phenomena in microscopic scale and extremely high speed approaching the speed of light (3x10</a:t>
            </a:r>
            <a:r>
              <a:rPr lang="en-US" sz="2000" baseline="30000" dirty="0" smtClean="0"/>
              <a:t>8</a:t>
            </a:r>
            <a:r>
              <a:rPr lang="en-US" sz="2000" dirty="0" smtClean="0"/>
              <a:t>m/s)</a:t>
            </a:r>
          </a:p>
          <a:p>
            <a:pPr lvl="1" eaLnBrk="1" hangingPunct="1">
              <a:lnSpc>
                <a:spcPct val="90000"/>
              </a:lnSpc>
            </a:pPr>
            <a:r>
              <a:rPr lang="en-US" sz="2000" dirty="0" smtClean="0"/>
              <a:t>Einstein’s </a:t>
            </a:r>
            <a:r>
              <a:rPr lang="en-US" sz="2000" dirty="0"/>
              <a:t>theory of relativity: Generalized theory of space, time, and energy (mechanics</a:t>
            </a:r>
            <a:r>
              <a:rPr lang="en-US" sz="2000" dirty="0" smtClean="0"/>
              <a:t>)</a:t>
            </a:r>
            <a:endParaRPr lang="en-US" sz="2000" dirty="0"/>
          </a:p>
          <a:p>
            <a:pPr lvl="1" eaLnBrk="1" hangingPunct="1">
              <a:lnSpc>
                <a:spcPct val="90000"/>
              </a:lnSpc>
            </a:pPr>
            <a:r>
              <a:rPr lang="en-US" sz="2000" dirty="0"/>
              <a:t>Quantum Mechanics: Theory of atomic </a:t>
            </a:r>
            <a:r>
              <a:rPr lang="en-US" sz="2000" dirty="0" smtClean="0"/>
              <a:t>phenomena</a:t>
            </a:r>
            <a:endParaRPr lang="en-US" sz="2000" dirty="0"/>
          </a:p>
        </p:txBody>
      </p:sp>
      <p:sp>
        <p:nvSpPr>
          <p:cNvPr id="9" name="Rounded Rectangle 8"/>
          <p:cNvSpPr/>
          <p:nvPr/>
        </p:nvSpPr>
        <p:spPr bwMode="auto">
          <a:xfrm>
            <a:off x="6172200" y="4953000"/>
            <a:ext cx="1066800" cy="304800"/>
          </a:xfrm>
          <a:prstGeom prst="roundRect">
            <a:avLst/>
          </a:prstGeom>
          <a:solidFill>
            <a:srgbClr val="FFFFFF"/>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03313374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4"/>
          <p:cNvSpPr>
            <a:spLocks noGrp="1"/>
          </p:cNvSpPr>
          <p:nvPr>
            <p:ph type="dt" sz="half" idx="10"/>
          </p:nvPr>
        </p:nvSpPr>
        <p:spPr/>
        <p:txBody>
          <a:bodyPr/>
          <a:lstStyle/>
          <a:p>
            <a:r>
              <a:rPr lang="en-US" smtClean="0"/>
              <a:t>Monday, Jan. 26, 2015</a:t>
            </a:r>
            <a:endParaRPr lang="en-US"/>
          </a:p>
        </p:txBody>
      </p:sp>
      <p:sp>
        <p:nvSpPr>
          <p:cNvPr id="12" name="Footer Placeholder 5"/>
          <p:cNvSpPr>
            <a:spLocks noGrp="1"/>
          </p:cNvSpPr>
          <p:nvPr>
            <p:ph type="ftr" sz="quarter" idx="11"/>
          </p:nvPr>
        </p:nvSpPr>
        <p:spPr/>
        <p:txBody>
          <a:bodyPr/>
          <a:lstStyle/>
          <a:p>
            <a:r>
              <a:rPr lang="nl-NL" smtClean="0"/>
              <a:t>PHYS 3313-001, Spring 2015                      Dr. Jaehoon Yu</a:t>
            </a:r>
            <a:endParaRPr lang="en-US" dirty="0">
              <a:latin typeface="Monotype Corsiva" pitchFamily="1" charset="0"/>
            </a:endParaRPr>
          </a:p>
        </p:txBody>
      </p:sp>
      <p:sp>
        <p:nvSpPr>
          <p:cNvPr id="13" name="Slide Number Placeholder 6"/>
          <p:cNvSpPr>
            <a:spLocks noGrp="1"/>
          </p:cNvSpPr>
          <p:nvPr>
            <p:ph type="sldNum" sz="quarter" idx="12"/>
          </p:nvPr>
        </p:nvSpPr>
        <p:spPr/>
        <p:txBody>
          <a:bodyPr/>
          <a:lstStyle/>
          <a:p>
            <a:fld id="{026BF20A-43F4-2344-AE78-56F82B7C2D37}" type="slidenum">
              <a:rPr lang="en-US"/>
              <a:pPr/>
              <a:t>4</a:t>
            </a:fld>
            <a:endParaRPr lang="en-US"/>
          </a:p>
        </p:txBody>
      </p:sp>
      <p:sp>
        <p:nvSpPr>
          <p:cNvPr id="221189" name="Rectangle 5"/>
          <p:cNvSpPr>
            <a:spLocks noGrp="1" noChangeArrowheads="1"/>
          </p:cNvSpPr>
          <p:nvPr>
            <p:ph type="title"/>
          </p:nvPr>
        </p:nvSpPr>
        <p:spPr>
          <a:xfrm>
            <a:off x="533400" y="76200"/>
            <a:ext cx="8229600" cy="838200"/>
          </a:xfrm>
        </p:spPr>
        <p:txBody>
          <a:bodyPr/>
          <a:lstStyle/>
          <a:p>
            <a:r>
              <a:rPr lang="en-US" dirty="0" smtClean="0"/>
              <a:t>What is the Higgs and What does it do?</a:t>
            </a:r>
            <a:endParaRPr lang="en-US" dirty="0"/>
          </a:p>
        </p:txBody>
      </p:sp>
      <p:sp>
        <p:nvSpPr>
          <p:cNvPr id="221190" name="Rectangle 6"/>
          <p:cNvSpPr>
            <a:spLocks noGrp="1" noChangeArrowheads="1"/>
          </p:cNvSpPr>
          <p:nvPr>
            <p:ph type="body" sz="half" idx="2"/>
          </p:nvPr>
        </p:nvSpPr>
        <p:spPr>
          <a:xfrm>
            <a:off x="304800" y="914400"/>
            <a:ext cx="8534400" cy="5257800"/>
          </a:xfrm>
        </p:spPr>
        <p:txBody>
          <a:bodyPr/>
          <a:lstStyle/>
          <a:p>
            <a:r>
              <a:rPr lang="en-US" altLang="ko-KR" sz="3200" dirty="0" smtClean="0">
                <a:sym typeface="Wingdings"/>
              </a:rPr>
              <a:t>When there is perfect symmetry, one cannot tell directions!</a:t>
            </a:r>
          </a:p>
          <a:p>
            <a:pPr lvl="1"/>
            <a:endParaRPr lang="en-US" altLang="ko-KR" sz="2800" dirty="0" smtClean="0">
              <a:solidFill>
                <a:srgbClr val="996633"/>
              </a:solidFill>
              <a:latin typeface="Symbol" charset="2"/>
              <a:ea typeface="굴림" pitchFamily="1" charset="-127"/>
              <a:cs typeface="Symbol" charset="2"/>
            </a:endParaRPr>
          </a:p>
        </p:txBody>
      </p:sp>
    </p:spTree>
    <p:extLst>
      <p:ext uri="{BB962C8B-B14F-4D97-AF65-F5344CB8AC3E}">
        <p14:creationId xmlns:p14="http://schemas.microsoft.com/office/powerpoint/2010/main" val="335669400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7772400" cy="838200"/>
          </a:xfrm>
        </p:spPr>
        <p:txBody>
          <a:bodyPr/>
          <a:lstStyle/>
          <a:p>
            <a:r>
              <a:rPr lang="en-US" dirty="0" smtClean="0"/>
              <a:t>What?  What’s the symmetry?</a:t>
            </a:r>
            <a:endParaRPr lang="en-US" dirty="0"/>
          </a:p>
        </p:txBody>
      </p:sp>
      <p:sp>
        <p:nvSpPr>
          <p:cNvPr id="5" name="Date Placeholder 4"/>
          <p:cNvSpPr>
            <a:spLocks noGrp="1"/>
          </p:cNvSpPr>
          <p:nvPr>
            <p:ph type="dt" sz="half" idx="10"/>
          </p:nvPr>
        </p:nvSpPr>
        <p:spPr/>
        <p:txBody>
          <a:bodyPr/>
          <a:lstStyle/>
          <a:p>
            <a:pPr>
              <a:defRPr/>
            </a:pPr>
            <a:r>
              <a:rPr lang="en-US" smtClean="0"/>
              <a:t>Monday, Jan. 26, 2015</a:t>
            </a:r>
            <a:endParaRPr lang="en-US"/>
          </a:p>
        </p:txBody>
      </p:sp>
      <p:sp>
        <p:nvSpPr>
          <p:cNvPr id="6" name="Footer Placeholder 5"/>
          <p:cNvSpPr>
            <a:spLocks noGrp="1"/>
          </p:cNvSpPr>
          <p:nvPr>
            <p:ph type="ftr" sz="quarter" idx="11"/>
          </p:nvPr>
        </p:nvSpPr>
        <p:spPr/>
        <p:txBody>
          <a:bodyPr/>
          <a:lstStyle/>
          <a:p>
            <a:pPr>
              <a:defRPr/>
            </a:pPr>
            <a:r>
              <a:rPr lang="nl-NL" smtClean="0"/>
              <a:t>PHYS 3313-001, Spring 2015                      Dr. Jaehoon Yu</a:t>
            </a:r>
            <a:endParaRPr lang="en-US"/>
          </a:p>
        </p:txBody>
      </p:sp>
      <p:sp>
        <p:nvSpPr>
          <p:cNvPr id="7" name="Slide Number Placeholder 6"/>
          <p:cNvSpPr>
            <a:spLocks noGrp="1"/>
          </p:cNvSpPr>
          <p:nvPr>
            <p:ph type="sldNum" sz="quarter" idx="12"/>
          </p:nvPr>
        </p:nvSpPr>
        <p:spPr/>
        <p:txBody>
          <a:bodyPr/>
          <a:lstStyle/>
          <a:p>
            <a:pPr>
              <a:defRPr/>
            </a:pPr>
            <a:fld id="{77C416A3-8464-454A-B151-4EF4C5B39289}" type="slidenum">
              <a:rPr lang="en-US" smtClean="0"/>
              <a:pPr>
                <a:defRPr/>
              </a:pPr>
              <a:t>5</a:t>
            </a:fld>
            <a:endParaRPr lang="en-US"/>
          </a:p>
        </p:txBody>
      </p:sp>
      <p:pic>
        <p:nvPicPr>
          <p:cNvPr id="8" name="Content Placeholder 7" descr="round-table.jpg"/>
          <p:cNvPicPr>
            <a:picLocks noGrp="1" noChangeAspect="1"/>
          </p:cNvPicPr>
          <p:nvPr>
            <p:ph sz="half" idx="2"/>
          </p:nvPr>
        </p:nvPicPr>
        <p:blipFill>
          <a:blip r:embed="rId2">
            <a:extLst>
              <a:ext uri="{28A0092B-C50C-407E-A947-70E740481C1C}">
                <a14:useLocalDpi xmlns:a14="http://schemas.microsoft.com/office/drawing/2010/main" val="0"/>
              </a:ext>
            </a:extLst>
          </a:blip>
          <a:srcRect l="9829" r="9829"/>
          <a:stretch>
            <a:fillRect/>
          </a:stretch>
        </p:blipFill>
        <p:spPr>
          <a:xfrm>
            <a:off x="2286000" y="1752600"/>
            <a:ext cx="4648200" cy="4953000"/>
          </a:xfrm>
        </p:spPr>
      </p:pic>
      <p:sp>
        <p:nvSpPr>
          <p:cNvPr id="3" name="Content Placeholder 2"/>
          <p:cNvSpPr>
            <a:spLocks noGrp="1"/>
          </p:cNvSpPr>
          <p:nvPr>
            <p:ph sz="half" idx="1"/>
          </p:nvPr>
        </p:nvSpPr>
        <p:spPr>
          <a:xfrm>
            <a:off x="381000" y="762000"/>
            <a:ext cx="7620000" cy="4953000"/>
          </a:xfrm>
        </p:spPr>
        <p:txBody>
          <a:bodyPr/>
          <a:lstStyle/>
          <a:p>
            <a:r>
              <a:rPr lang="en-US" dirty="0" smtClean="0"/>
              <a:t>Where is the head of the table?</a:t>
            </a:r>
          </a:p>
          <a:p>
            <a:r>
              <a:rPr lang="en-US" dirty="0" smtClean="0"/>
              <a:t>Without a broken symmetry, one cannot tell directional information!!</a:t>
            </a:r>
            <a:endParaRPr lang="en-US" dirty="0"/>
          </a:p>
        </p:txBody>
      </p:sp>
    </p:spTree>
    <p:extLst>
      <p:ext uri="{BB962C8B-B14F-4D97-AF65-F5344CB8AC3E}">
        <p14:creationId xmlns:p14="http://schemas.microsoft.com/office/powerpoint/2010/main" val="296533762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creen Shot 2013-09-19 at 5.19.1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3999" cy="6858000"/>
          </a:xfrm>
          <a:prstGeom prst="rect">
            <a:avLst/>
          </a:prstGeom>
        </p:spPr>
      </p:pic>
      <p:sp>
        <p:nvSpPr>
          <p:cNvPr id="2" name="Title 1"/>
          <p:cNvSpPr>
            <a:spLocks noGrp="1"/>
          </p:cNvSpPr>
          <p:nvPr>
            <p:ph type="title"/>
          </p:nvPr>
        </p:nvSpPr>
        <p:spPr>
          <a:xfrm>
            <a:off x="-609600" y="228600"/>
            <a:ext cx="3886200" cy="838200"/>
          </a:xfrm>
        </p:spPr>
        <p:txBody>
          <a:bodyPr/>
          <a:lstStyle/>
          <a:p>
            <a:r>
              <a:rPr lang="en-US" dirty="0" smtClean="0">
                <a:solidFill>
                  <a:srgbClr val="FFFFFF"/>
                </a:solidFill>
              </a:rPr>
              <a:t>A broken symmetry</a:t>
            </a:r>
            <a:endParaRPr lang="en-US" dirty="0">
              <a:solidFill>
                <a:srgbClr val="FFFFFF"/>
              </a:solidFill>
            </a:endParaRPr>
          </a:p>
        </p:txBody>
      </p:sp>
      <p:sp>
        <p:nvSpPr>
          <p:cNvPr id="3" name="Date Placeholder 2"/>
          <p:cNvSpPr>
            <a:spLocks noGrp="1"/>
          </p:cNvSpPr>
          <p:nvPr>
            <p:ph type="dt" sz="half" idx="10"/>
          </p:nvPr>
        </p:nvSpPr>
        <p:spPr/>
        <p:txBody>
          <a:bodyPr/>
          <a:lstStyle/>
          <a:p>
            <a:pPr>
              <a:defRPr/>
            </a:pPr>
            <a:r>
              <a:rPr lang="en-US" smtClean="0"/>
              <a:t>Monday, Jan. 26, 2015</a:t>
            </a:r>
            <a:endParaRPr lang="en-US"/>
          </a:p>
        </p:txBody>
      </p:sp>
      <p:sp>
        <p:nvSpPr>
          <p:cNvPr id="4" name="Footer Placeholder 3"/>
          <p:cNvSpPr>
            <a:spLocks noGrp="1"/>
          </p:cNvSpPr>
          <p:nvPr>
            <p:ph type="ftr" sz="quarter" idx="11"/>
          </p:nvPr>
        </p:nvSpPr>
        <p:spPr/>
        <p:txBody>
          <a:bodyPr/>
          <a:lstStyle/>
          <a:p>
            <a:pPr>
              <a:defRPr/>
            </a:pPr>
            <a:r>
              <a:rPr lang="nl-NL" smtClean="0"/>
              <a:t>PHYS 3313-001, Spring 2015                      Dr. Jaehoon Yu</a:t>
            </a:r>
            <a:endParaRPr lang="en-US"/>
          </a:p>
        </p:txBody>
      </p:sp>
      <p:sp>
        <p:nvSpPr>
          <p:cNvPr id="5" name="Slide Number Placeholder 4"/>
          <p:cNvSpPr>
            <a:spLocks noGrp="1"/>
          </p:cNvSpPr>
          <p:nvPr>
            <p:ph type="sldNum" sz="quarter" idx="12"/>
          </p:nvPr>
        </p:nvSpPr>
        <p:spPr/>
        <p:txBody>
          <a:bodyPr/>
          <a:lstStyle/>
          <a:p>
            <a:pPr>
              <a:defRPr/>
            </a:pPr>
            <a:fld id="{77C416A3-8464-454A-B151-4EF4C5B39289}" type="slidenum">
              <a:rPr lang="en-US" smtClean="0"/>
              <a:pPr>
                <a:defRPr/>
              </a:pPr>
              <a:t>6</a:t>
            </a:fld>
            <a:endParaRPr lang="en-US"/>
          </a:p>
        </p:txBody>
      </p:sp>
    </p:spTree>
    <p:extLst>
      <p:ext uri="{BB962C8B-B14F-4D97-AF65-F5344CB8AC3E}">
        <p14:creationId xmlns:p14="http://schemas.microsoft.com/office/powerpoint/2010/main" val="140601677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4"/>
          <p:cNvSpPr>
            <a:spLocks noGrp="1"/>
          </p:cNvSpPr>
          <p:nvPr>
            <p:ph type="dt" sz="half" idx="10"/>
          </p:nvPr>
        </p:nvSpPr>
        <p:spPr/>
        <p:txBody>
          <a:bodyPr/>
          <a:lstStyle/>
          <a:p>
            <a:r>
              <a:rPr lang="en-US" smtClean="0"/>
              <a:t>Monday, Jan. 26, 2015</a:t>
            </a:r>
            <a:endParaRPr lang="en-US"/>
          </a:p>
        </p:txBody>
      </p:sp>
      <p:sp>
        <p:nvSpPr>
          <p:cNvPr id="12" name="Footer Placeholder 5"/>
          <p:cNvSpPr>
            <a:spLocks noGrp="1"/>
          </p:cNvSpPr>
          <p:nvPr>
            <p:ph type="ftr" sz="quarter" idx="11"/>
          </p:nvPr>
        </p:nvSpPr>
        <p:spPr/>
        <p:txBody>
          <a:bodyPr/>
          <a:lstStyle/>
          <a:p>
            <a:r>
              <a:rPr lang="nl-NL" smtClean="0"/>
              <a:t>PHYS 3313-001, Spring 2015                      Dr. Jaehoon Yu</a:t>
            </a:r>
            <a:endParaRPr lang="en-US" dirty="0">
              <a:latin typeface="Monotype Corsiva" pitchFamily="1" charset="0"/>
            </a:endParaRPr>
          </a:p>
        </p:txBody>
      </p:sp>
      <p:sp>
        <p:nvSpPr>
          <p:cNvPr id="13" name="Slide Number Placeholder 6"/>
          <p:cNvSpPr>
            <a:spLocks noGrp="1"/>
          </p:cNvSpPr>
          <p:nvPr>
            <p:ph type="sldNum" sz="quarter" idx="12"/>
          </p:nvPr>
        </p:nvSpPr>
        <p:spPr/>
        <p:txBody>
          <a:bodyPr/>
          <a:lstStyle/>
          <a:p>
            <a:fld id="{026BF20A-43F4-2344-AE78-56F82B7C2D37}" type="slidenum">
              <a:rPr lang="en-US"/>
              <a:pPr/>
              <a:t>7</a:t>
            </a:fld>
            <a:endParaRPr lang="en-US"/>
          </a:p>
        </p:txBody>
      </p:sp>
      <p:sp>
        <p:nvSpPr>
          <p:cNvPr id="221189" name="Rectangle 5"/>
          <p:cNvSpPr>
            <a:spLocks noGrp="1" noChangeArrowheads="1"/>
          </p:cNvSpPr>
          <p:nvPr>
            <p:ph type="title"/>
          </p:nvPr>
        </p:nvSpPr>
        <p:spPr>
          <a:xfrm>
            <a:off x="533400" y="76200"/>
            <a:ext cx="8229600" cy="838200"/>
          </a:xfrm>
        </p:spPr>
        <p:txBody>
          <a:bodyPr/>
          <a:lstStyle/>
          <a:p>
            <a:r>
              <a:rPr lang="en-US" dirty="0" smtClean="0"/>
              <a:t>What is the Higgs and What does it do?</a:t>
            </a:r>
            <a:endParaRPr lang="en-US" dirty="0"/>
          </a:p>
        </p:txBody>
      </p:sp>
      <p:sp>
        <p:nvSpPr>
          <p:cNvPr id="221190" name="Rectangle 6"/>
          <p:cNvSpPr>
            <a:spLocks noGrp="1" noChangeArrowheads="1"/>
          </p:cNvSpPr>
          <p:nvPr>
            <p:ph type="body" sz="half" idx="2"/>
          </p:nvPr>
        </p:nvSpPr>
        <p:spPr>
          <a:xfrm>
            <a:off x="304800" y="914400"/>
            <a:ext cx="8534400" cy="5257800"/>
          </a:xfrm>
        </p:spPr>
        <p:txBody>
          <a:bodyPr/>
          <a:lstStyle/>
          <a:p>
            <a:r>
              <a:rPr lang="en-US" altLang="ko-KR" sz="3200" dirty="0" smtClean="0">
                <a:sym typeface="Wingdings"/>
              </a:rPr>
              <a:t>When there is perfect symmetry, one cannot tell directions!</a:t>
            </a:r>
          </a:p>
          <a:p>
            <a:r>
              <a:rPr lang="en-US" altLang="ko-KR" sz="3200" dirty="0" smtClean="0">
                <a:sym typeface="Wingdings"/>
              </a:rPr>
              <a:t>Only when symmetry is broken, can one tell directions </a:t>
            </a:r>
          </a:p>
          <a:p>
            <a:r>
              <a:rPr lang="en-US" altLang="ko-KR" sz="3200" dirty="0" smtClean="0">
                <a:sym typeface="Wingdings"/>
              </a:rPr>
              <a:t>Higgs field works to break the perfect symmetry and gives mass to all fundamental particles</a:t>
            </a:r>
          </a:p>
          <a:p>
            <a:r>
              <a:rPr lang="en-US" altLang="ko-KR" sz="3200" dirty="0" smtClean="0">
                <a:latin typeface="+mj-lt"/>
                <a:ea typeface="굴림" pitchFamily="1" charset="-127"/>
                <a:cs typeface="Symbol" charset="2"/>
                <a:sym typeface="Wingdings"/>
              </a:rPr>
              <a:t>Sometimes, this field spontaneously generates a particle, the Higgs particle</a:t>
            </a:r>
          </a:p>
          <a:p>
            <a:r>
              <a:rPr lang="en-US" altLang="ko-KR" sz="3200" dirty="0" smtClean="0">
                <a:latin typeface="+mj-lt"/>
                <a:ea typeface="굴림" pitchFamily="1" charset="-127"/>
                <a:cs typeface="Symbol" charset="2"/>
                <a:sym typeface="Wingdings"/>
              </a:rPr>
              <a:t>So the Higgs particle is the evidence of the existence of the Higgs field! </a:t>
            </a:r>
            <a:endParaRPr lang="en-US" altLang="ko-KR" sz="2800" dirty="0" smtClean="0">
              <a:latin typeface="+mj-lt"/>
              <a:ea typeface="굴림" pitchFamily="1" charset="-127"/>
              <a:cs typeface="Symbol" charset="2"/>
              <a:sym typeface="Wingdings"/>
            </a:endParaRPr>
          </a:p>
          <a:p>
            <a:pPr lvl="1"/>
            <a:endParaRPr lang="en-US" altLang="ko-KR" sz="2800" dirty="0" smtClean="0">
              <a:solidFill>
                <a:srgbClr val="996633"/>
              </a:solidFill>
              <a:latin typeface="Symbol" charset="2"/>
              <a:ea typeface="굴림" pitchFamily="1" charset="-127"/>
              <a:cs typeface="Symbol" charset="2"/>
            </a:endParaRPr>
          </a:p>
        </p:txBody>
      </p:sp>
    </p:spTree>
    <p:extLst>
      <p:ext uri="{BB962C8B-B14F-4D97-AF65-F5344CB8AC3E}">
        <p14:creationId xmlns:p14="http://schemas.microsoft.com/office/powerpoint/2010/main" val="266503148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walking_in_plac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0" y="1066800"/>
            <a:ext cx="5334000" cy="5486400"/>
          </a:xfrm>
          <a:prstGeom prst="rect">
            <a:avLst/>
          </a:prstGeom>
        </p:spPr>
      </p:pic>
      <p:sp>
        <p:nvSpPr>
          <p:cNvPr id="2" name="Title 1"/>
          <p:cNvSpPr>
            <a:spLocks noGrp="1"/>
          </p:cNvSpPr>
          <p:nvPr>
            <p:ph type="title"/>
          </p:nvPr>
        </p:nvSpPr>
        <p:spPr>
          <a:xfrm>
            <a:off x="533400" y="0"/>
            <a:ext cx="8077200" cy="914400"/>
          </a:xfrm>
        </p:spPr>
        <p:txBody>
          <a:bodyPr/>
          <a:lstStyle/>
          <a:p>
            <a:r>
              <a:rPr lang="en-US" dirty="0" smtClean="0"/>
              <a:t>So how does Higgs Field work again?</a:t>
            </a:r>
            <a:endParaRPr lang="en-US" dirty="0"/>
          </a:p>
        </p:txBody>
      </p:sp>
      <p:sp>
        <p:nvSpPr>
          <p:cNvPr id="3" name="Content Placeholder 2"/>
          <p:cNvSpPr>
            <a:spLocks noGrp="1"/>
          </p:cNvSpPr>
          <p:nvPr>
            <p:ph sz="half" idx="1"/>
          </p:nvPr>
        </p:nvSpPr>
        <p:spPr>
          <a:xfrm>
            <a:off x="533400" y="838200"/>
            <a:ext cx="3962400" cy="5257800"/>
          </a:xfrm>
        </p:spPr>
        <p:txBody>
          <a:bodyPr/>
          <a:lstStyle/>
          <a:p>
            <a:r>
              <a:rPr lang="en-US" dirty="0" smtClean="0"/>
              <a:t>Person in space </a:t>
            </a:r>
            <a:r>
              <a:rPr lang="en-US" dirty="0" smtClean="0">
                <a:sym typeface="Wingdings"/>
              </a:rPr>
              <a:t> no symmetry breaking</a:t>
            </a:r>
            <a:endParaRPr lang="en-US" dirty="0"/>
          </a:p>
        </p:txBody>
      </p:sp>
      <p:sp>
        <p:nvSpPr>
          <p:cNvPr id="5" name="Date Placeholder 4"/>
          <p:cNvSpPr>
            <a:spLocks noGrp="1"/>
          </p:cNvSpPr>
          <p:nvPr>
            <p:ph type="dt" sz="half" idx="10"/>
          </p:nvPr>
        </p:nvSpPr>
        <p:spPr/>
        <p:txBody>
          <a:bodyPr/>
          <a:lstStyle/>
          <a:p>
            <a:pPr>
              <a:defRPr/>
            </a:pPr>
            <a:r>
              <a:rPr lang="en-US" smtClean="0"/>
              <a:t>Monday, Jan. 26, 2015</a:t>
            </a:r>
            <a:endParaRPr lang="en-US"/>
          </a:p>
        </p:txBody>
      </p:sp>
      <p:sp>
        <p:nvSpPr>
          <p:cNvPr id="6" name="Footer Placeholder 5"/>
          <p:cNvSpPr>
            <a:spLocks noGrp="1"/>
          </p:cNvSpPr>
          <p:nvPr>
            <p:ph type="ftr" sz="quarter" idx="11"/>
          </p:nvPr>
        </p:nvSpPr>
        <p:spPr/>
        <p:txBody>
          <a:bodyPr/>
          <a:lstStyle/>
          <a:p>
            <a:pPr>
              <a:defRPr/>
            </a:pPr>
            <a:r>
              <a:rPr lang="nl-NL" smtClean="0"/>
              <a:t>PHYS 3313-001, Spring 2015                      Dr. Jaehoon Yu</a:t>
            </a:r>
            <a:endParaRPr lang="en-US"/>
          </a:p>
        </p:txBody>
      </p:sp>
      <p:sp>
        <p:nvSpPr>
          <p:cNvPr id="7" name="Slide Number Placeholder 6"/>
          <p:cNvSpPr>
            <a:spLocks noGrp="1"/>
          </p:cNvSpPr>
          <p:nvPr>
            <p:ph type="sldNum" sz="quarter" idx="12"/>
          </p:nvPr>
        </p:nvSpPr>
        <p:spPr/>
        <p:txBody>
          <a:bodyPr/>
          <a:lstStyle/>
          <a:p>
            <a:pPr>
              <a:defRPr/>
            </a:pPr>
            <a:fld id="{77C416A3-8464-454A-B151-4EF4C5B39289}" type="slidenum">
              <a:rPr lang="en-US" smtClean="0"/>
              <a:pPr>
                <a:defRPr/>
              </a:pPr>
              <a:t>8</a:t>
            </a:fld>
            <a:endParaRPr lang="en-US"/>
          </a:p>
        </p:txBody>
      </p:sp>
      <p:pic>
        <p:nvPicPr>
          <p:cNvPr id="10" name="Content Placeholder 9" descr="Screen Shot 2013-04-26 at 5.53.18 PM.png"/>
          <p:cNvPicPr>
            <a:picLocks noGrp="1" noChangeAspect="1"/>
          </p:cNvPicPr>
          <p:nvPr>
            <p:ph sz="half" idx="2"/>
          </p:nvPr>
        </p:nvPicPr>
        <p:blipFill>
          <a:blip r:embed="rId3">
            <a:extLst>
              <a:ext uri="{28A0092B-C50C-407E-A947-70E740481C1C}">
                <a14:useLocalDpi xmlns:a14="http://schemas.microsoft.com/office/drawing/2010/main" val="0"/>
              </a:ext>
            </a:extLst>
          </a:blip>
          <a:srcRect l="3416" r="3416"/>
          <a:stretch>
            <a:fillRect/>
          </a:stretch>
        </p:blipFill>
        <p:spPr>
          <a:xfrm>
            <a:off x="228600" y="1828800"/>
            <a:ext cx="3810000" cy="4114800"/>
          </a:xfrm>
        </p:spPr>
      </p:pic>
      <p:sp>
        <p:nvSpPr>
          <p:cNvPr id="11" name="Content Placeholder 2"/>
          <p:cNvSpPr txBox="1">
            <a:spLocks/>
          </p:cNvSpPr>
          <p:nvPr/>
        </p:nvSpPr>
        <p:spPr bwMode="auto">
          <a:xfrm>
            <a:off x="4800600" y="914400"/>
            <a:ext cx="39624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accent2"/>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a:solidFill>
                  <a:srgbClr val="660066"/>
                </a:solidFill>
                <a:latin typeface="+mn-lt"/>
                <a:ea typeface="ＭＳ Ｐゴシック" charset="-128"/>
              </a:defRPr>
            </a:lvl2pPr>
            <a:lvl3pPr marL="1143000" indent="-228600" algn="l" rtl="0" eaLnBrk="0" fontAlgn="base" hangingPunct="0">
              <a:spcBef>
                <a:spcPct val="20000"/>
              </a:spcBef>
              <a:spcAft>
                <a:spcPct val="0"/>
              </a:spcAft>
              <a:buChar char="•"/>
              <a:defRPr sz="2000">
                <a:solidFill>
                  <a:srgbClr val="003300"/>
                </a:solidFill>
                <a:latin typeface="+mn-lt"/>
                <a:ea typeface="ＭＳ Ｐゴシック" charset="-128"/>
              </a:defRPr>
            </a:lvl3pPr>
            <a:lvl4pPr marL="1600200" indent="-228600" algn="l" rtl="0" eaLnBrk="0" fontAlgn="base" hangingPunct="0">
              <a:spcBef>
                <a:spcPct val="20000"/>
              </a:spcBef>
              <a:spcAft>
                <a:spcPct val="0"/>
              </a:spcAft>
              <a:buChar char="–"/>
              <a:defRPr sz="1800">
                <a:solidFill>
                  <a:srgbClr val="CC00CC"/>
                </a:solidFill>
                <a:latin typeface="+mn-lt"/>
                <a:ea typeface="ＭＳ Ｐゴシック" charset="-128"/>
              </a:defRPr>
            </a:lvl4pPr>
            <a:lvl5pPr marL="2057400" indent="-228600" algn="l" rtl="0" eaLnBrk="0" fontAlgn="base" hangingPunct="0">
              <a:spcBef>
                <a:spcPct val="20000"/>
              </a:spcBef>
              <a:spcAft>
                <a:spcPct val="0"/>
              </a:spcAft>
              <a:buChar char="»"/>
              <a:defRPr sz="1800">
                <a:solidFill>
                  <a:srgbClr val="FF0066"/>
                </a:solidFill>
                <a:latin typeface="+mn-lt"/>
                <a:ea typeface="ＭＳ Ｐゴシック" charset="-128"/>
              </a:defRPr>
            </a:lvl5pPr>
            <a:lvl6pPr marL="2514600" indent="-228600" algn="l" rtl="0" fontAlgn="base">
              <a:spcBef>
                <a:spcPct val="20000"/>
              </a:spcBef>
              <a:spcAft>
                <a:spcPct val="0"/>
              </a:spcAft>
              <a:buChar char="»"/>
              <a:defRPr sz="1800">
                <a:solidFill>
                  <a:srgbClr val="FF0066"/>
                </a:solidFill>
                <a:latin typeface="+mn-lt"/>
              </a:defRPr>
            </a:lvl6pPr>
            <a:lvl7pPr marL="2971800" indent="-228600" algn="l" rtl="0" fontAlgn="base">
              <a:spcBef>
                <a:spcPct val="20000"/>
              </a:spcBef>
              <a:spcAft>
                <a:spcPct val="0"/>
              </a:spcAft>
              <a:buChar char="»"/>
              <a:defRPr sz="1800">
                <a:solidFill>
                  <a:srgbClr val="FF0066"/>
                </a:solidFill>
                <a:latin typeface="+mn-lt"/>
              </a:defRPr>
            </a:lvl7pPr>
            <a:lvl8pPr marL="3429000" indent="-228600" algn="l" rtl="0" fontAlgn="base">
              <a:spcBef>
                <a:spcPct val="20000"/>
              </a:spcBef>
              <a:spcAft>
                <a:spcPct val="0"/>
              </a:spcAft>
              <a:buChar char="»"/>
              <a:defRPr sz="1800">
                <a:solidFill>
                  <a:srgbClr val="FF0066"/>
                </a:solidFill>
                <a:latin typeface="+mn-lt"/>
              </a:defRPr>
            </a:lvl8pPr>
            <a:lvl9pPr marL="3886200" indent="-228600" algn="l" rtl="0" fontAlgn="base">
              <a:spcBef>
                <a:spcPct val="20000"/>
              </a:spcBef>
              <a:spcAft>
                <a:spcPct val="0"/>
              </a:spcAft>
              <a:buChar char="»"/>
              <a:defRPr sz="1800">
                <a:solidFill>
                  <a:srgbClr val="FF0066"/>
                </a:solidFill>
                <a:latin typeface="+mn-lt"/>
              </a:defRPr>
            </a:lvl9pPr>
          </a:lstStyle>
          <a:p>
            <a:r>
              <a:rPr lang="en-US" dirty="0" smtClean="0"/>
              <a:t>Person in air </a:t>
            </a:r>
            <a:r>
              <a:rPr lang="en-US" dirty="0" smtClean="0">
                <a:sym typeface="Wingdings"/>
              </a:rPr>
              <a:t> symmetry can be broken</a:t>
            </a:r>
          </a:p>
          <a:p>
            <a:r>
              <a:rPr lang="en-US" dirty="0" smtClean="0">
                <a:sym typeface="Wingdings"/>
              </a:rPr>
              <a:t>Sometimes, you get</a:t>
            </a:r>
          </a:p>
        </p:txBody>
      </p:sp>
      <p:sp>
        <p:nvSpPr>
          <p:cNvPr id="13" name="Rectangle 12"/>
          <p:cNvSpPr/>
          <p:nvPr/>
        </p:nvSpPr>
        <p:spPr bwMode="auto">
          <a:xfrm>
            <a:off x="6934200" y="1981200"/>
            <a:ext cx="762000" cy="685800"/>
          </a:xfrm>
          <a:prstGeom prst="rect">
            <a:avLst/>
          </a:prstGeom>
          <a:no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pic>
        <p:nvPicPr>
          <p:cNvPr id="18" name="Picture 17" descr="Taz-Tornado.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48600" y="4419600"/>
            <a:ext cx="1219200" cy="1946656"/>
          </a:xfrm>
          <a:prstGeom prst="rect">
            <a:avLst/>
          </a:prstGeom>
        </p:spPr>
      </p:pic>
      <p:cxnSp>
        <p:nvCxnSpPr>
          <p:cNvPr id="20" name="Straight Connector 19"/>
          <p:cNvCxnSpPr/>
          <p:nvPr/>
        </p:nvCxnSpPr>
        <p:spPr bwMode="auto">
          <a:xfrm flipV="1">
            <a:off x="7162800" y="2590800"/>
            <a:ext cx="914400" cy="228600"/>
          </a:xfrm>
          <a:prstGeom prst="line">
            <a:avLst/>
          </a:prstGeom>
          <a:noFill/>
          <a:ln w="38100" cap="flat" cmpd="sng" algn="ctr">
            <a:solidFill>
              <a:schemeClr val="tx1"/>
            </a:solidFill>
            <a:prstDash val="solid"/>
            <a:round/>
            <a:headEnd type="none" w="med" len="med"/>
            <a:tailEnd type="none" w="med" len="med"/>
          </a:ln>
          <a:effectLst/>
        </p:spPr>
      </p:cxnSp>
      <p:cxnSp>
        <p:nvCxnSpPr>
          <p:cNvPr id="22" name="Straight Connector 21"/>
          <p:cNvCxnSpPr/>
          <p:nvPr/>
        </p:nvCxnSpPr>
        <p:spPr bwMode="auto">
          <a:xfrm flipV="1">
            <a:off x="7162800" y="2895600"/>
            <a:ext cx="914400" cy="228600"/>
          </a:xfrm>
          <a:prstGeom prst="line">
            <a:avLst/>
          </a:prstGeom>
          <a:noFill/>
          <a:ln w="38100" cap="flat" cmpd="sng" algn="ctr">
            <a:solidFill>
              <a:schemeClr val="tx1"/>
            </a:solidFill>
            <a:prstDash val="solid"/>
            <a:round/>
            <a:headEnd type="none" w="med" len="med"/>
            <a:tailEnd type="none" w="med" len="med"/>
          </a:ln>
          <a:effectLst/>
        </p:spPr>
      </p:cxnSp>
      <p:cxnSp>
        <p:nvCxnSpPr>
          <p:cNvPr id="23" name="Straight Connector 22"/>
          <p:cNvCxnSpPr/>
          <p:nvPr/>
        </p:nvCxnSpPr>
        <p:spPr bwMode="auto">
          <a:xfrm flipV="1">
            <a:off x="7162800" y="3200400"/>
            <a:ext cx="914400" cy="228600"/>
          </a:xfrm>
          <a:prstGeom prst="line">
            <a:avLst/>
          </a:prstGeom>
          <a:noFill/>
          <a:ln w="38100" cap="flat" cmpd="sng" algn="ctr">
            <a:solidFill>
              <a:schemeClr val="tx1"/>
            </a:solidFill>
            <a:prstDash val="solid"/>
            <a:round/>
            <a:headEnd type="none" w="med" len="med"/>
            <a:tailEnd type="none" w="med" len="med"/>
          </a:ln>
          <a:effectLst/>
        </p:spPr>
      </p:cxnSp>
      <p:sp>
        <p:nvSpPr>
          <p:cNvPr id="15" name="Content Placeholder 2"/>
          <p:cNvSpPr txBox="1">
            <a:spLocks/>
          </p:cNvSpPr>
          <p:nvPr/>
        </p:nvSpPr>
        <p:spPr bwMode="auto">
          <a:xfrm>
            <a:off x="2514600" y="4953000"/>
            <a:ext cx="5562600" cy="2743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accent2"/>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a:solidFill>
                  <a:srgbClr val="660066"/>
                </a:solidFill>
                <a:latin typeface="+mn-lt"/>
                <a:ea typeface="ＭＳ Ｐゴシック" charset="-128"/>
              </a:defRPr>
            </a:lvl2pPr>
            <a:lvl3pPr marL="1143000" indent="-228600" algn="l" rtl="0" eaLnBrk="0" fontAlgn="base" hangingPunct="0">
              <a:spcBef>
                <a:spcPct val="20000"/>
              </a:spcBef>
              <a:spcAft>
                <a:spcPct val="0"/>
              </a:spcAft>
              <a:buChar char="•"/>
              <a:defRPr sz="2000">
                <a:solidFill>
                  <a:srgbClr val="003300"/>
                </a:solidFill>
                <a:latin typeface="+mn-lt"/>
                <a:ea typeface="ＭＳ Ｐゴシック" charset="-128"/>
              </a:defRPr>
            </a:lvl3pPr>
            <a:lvl4pPr marL="1600200" indent="-228600" algn="l" rtl="0" eaLnBrk="0" fontAlgn="base" hangingPunct="0">
              <a:spcBef>
                <a:spcPct val="20000"/>
              </a:spcBef>
              <a:spcAft>
                <a:spcPct val="0"/>
              </a:spcAft>
              <a:buChar char="–"/>
              <a:defRPr sz="1800">
                <a:solidFill>
                  <a:srgbClr val="CC00CC"/>
                </a:solidFill>
                <a:latin typeface="+mn-lt"/>
                <a:ea typeface="ＭＳ Ｐゴシック" charset="-128"/>
              </a:defRPr>
            </a:lvl4pPr>
            <a:lvl5pPr marL="2057400" indent="-228600" algn="l" rtl="0" eaLnBrk="0" fontAlgn="base" hangingPunct="0">
              <a:spcBef>
                <a:spcPct val="20000"/>
              </a:spcBef>
              <a:spcAft>
                <a:spcPct val="0"/>
              </a:spcAft>
              <a:buChar char="»"/>
              <a:defRPr sz="1800">
                <a:solidFill>
                  <a:srgbClr val="FF0066"/>
                </a:solidFill>
                <a:latin typeface="+mn-lt"/>
                <a:ea typeface="ＭＳ Ｐゴシック" charset="-128"/>
              </a:defRPr>
            </a:lvl5pPr>
            <a:lvl6pPr marL="2514600" indent="-228600" algn="l" rtl="0" fontAlgn="base">
              <a:spcBef>
                <a:spcPct val="20000"/>
              </a:spcBef>
              <a:spcAft>
                <a:spcPct val="0"/>
              </a:spcAft>
              <a:buChar char="»"/>
              <a:defRPr sz="1800">
                <a:solidFill>
                  <a:srgbClr val="FF0066"/>
                </a:solidFill>
                <a:latin typeface="+mn-lt"/>
              </a:defRPr>
            </a:lvl6pPr>
            <a:lvl7pPr marL="2971800" indent="-228600" algn="l" rtl="0" fontAlgn="base">
              <a:spcBef>
                <a:spcPct val="20000"/>
              </a:spcBef>
              <a:spcAft>
                <a:spcPct val="0"/>
              </a:spcAft>
              <a:buChar char="»"/>
              <a:defRPr sz="1800">
                <a:solidFill>
                  <a:srgbClr val="FF0066"/>
                </a:solidFill>
                <a:latin typeface="+mn-lt"/>
              </a:defRPr>
            </a:lvl7pPr>
            <a:lvl8pPr marL="3429000" indent="-228600" algn="l" rtl="0" fontAlgn="base">
              <a:spcBef>
                <a:spcPct val="20000"/>
              </a:spcBef>
              <a:spcAft>
                <a:spcPct val="0"/>
              </a:spcAft>
              <a:buChar char="»"/>
              <a:defRPr sz="1800">
                <a:solidFill>
                  <a:srgbClr val="FF0066"/>
                </a:solidFill>
                <a:latin typeface="+mn-lt"/>
              </a:defRPr>
            </a:lvl8pPr>
            <a:lvl9pPr marL="3886200" indent="-228600" algn="l" rtl="0" fontAlgn="base">
              <a:spcBef>
                <a:spcPct val="20000"/>
              </a:spcBef>
              <a:spcAft>
                <a:spcPct val="0"/>
              </a:spcAft>
              <a:buChar char="»"/>
              <a:defRPr sz="1800">
                <a:solidFill>
                  <a:srgbClr val="FF0066"/>
                </a:solidFill>
                <a:latin typeface="+mn-lt"/>
              </a:defRPr>
            </a:lvl9pPr>
          </a:lstStyle>
          <a:p>
            <a:pPr marL="0" indent="0">
              <a:buNone/>
            </a:pPr>
            <a:r>
              <a:rPr lang="en-US" dirty="0" smtClean="0">
                <a:sym typeface="Wingdings"/>
              </a:rPr>
              <a:t>Just like a tornado is a piece of evidence of the existence of air, Higgs particle is a piece of evidence of Higgs mechanism </a:t>
            </a:r>
            <a:endParaRPr lang="en-US" dirty="0"/>
          </a:p>
        </p:txBody>
      </p:sp>
    </p:spTree>
    <p:extLst>
      <p:ext uri="{BB962C8B-B14F-4D97-AF65-F5344CB8AC3E}">
        <p14:creationId xmlns:p14="http://schemas.microsoft.com/office/powerpoint/2010/main" val="267692100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4"/>
          <p:cNvSpPr>
            <a:spLocks noGrp="1"/>
          </p:cNvSpPr>
          <p:nvPr>
            <p:ph type="dt" sz="half" idx="10"/>
          </p:nvPr>
        </p:nvSpPr>
        <p:spPr/>
        <p:txBody>
          <a:bodyPr/>
          <a:lstStyle/>
          <a:p>
            <a:r>
              <a:rPr lang="en-US" smtClean="0"/>
              <a:t>Monday, Jan. 26, 2015</a:t>
            </a:r>
            <a:endParaRPr lang="en-US"/>
          </a:p>
        </p:txBody>
      </p:sp>
      <p:sp>
        <p:nvSpPr>
          <p:cNvPr id="12" name="Footer Placeholder 5"/>
          <p:cNvSpPr>
            <a:spLocks noGrp="1"/>
          </p:cNvSpPr>
          <p:nvPr>
            <p:ph type="ftr" sz="quarter" idx="11"/>
          </p:nvPr>
        </p:nvSpPr>
        <p:spPr/>
        <p:txBody>
          <a:bodyPr/>
          <a:lstStyle/>
          <a:p>
            <a:r>
              <a:rPr lang="nl-NL" smtClean="0"/>
              <a:t>PHYS 3313-001, Spring 2015                      Dr. Jaehoon Yu</a:t>
            </a:r>
            <a:endParaRPr lang="en-US">
              <a:latin typeface="Monotype Corsiva" pitchFamily="1" charset="0"/>
            </a:endParaRPr>
          </a:p>
        </p:txBody>
      </p:sp>
      <p:sp>
        <p:nvSpPr>
          <p:cNvPr id="13" name="Slide Number Placeholder 6"/>
          <p:cNvSpPr>
            <a:spLocks noGrp="1"/>
          </p:cNvSpPr>
          <p:nvPr>
            <p:ph type="sldNum" sz="quarter" idx="12"/>
          </p:nvPr>
        </p:nvSpPr>
        <p:spPr/>
        <p:txBody>
          <a:bodyPr/>
          <a:lstStyle/>
          <a:p>
            <a:fld id="{026BF20A-43F4-2344-AE78-56F82B7C2D37}" type="slidenum">
              <a:rPr lang="en-US"/>
              <a:pPr/>
              <a:t>9</a:t>
            </a:fld>
            <a:endParaRPr lang="en-US"/>
          </a:p>
        </p:txBody>
      </p:sp>
      <p:sp>
        <p:nvSpPr>
          <p:cNvPr id="221189" name="Rectangle 5"/>
          <p:cNvSpPr>
            <a:spLocks noGrp="1" noChangeArrowheads="1"/>
          </p:cNvSpPr>
          <p:nvPr>
            <p:ph type="title"/>
          </p:nvPr>
        </p:nvSpPr>
        <p:spPr>
          <a:xfrm>
            <a:off x="685800" y="76200"/>
            <a:ext cx="7772400" cy="838200"/>
          </a:xfrm>
        </p:spPr>
        <p:txBody>
          <a:bodyPr/>
          <a:lstStyle/>
          <a:p>
            <a:r>
              <a:rPr lang="en-US" dirty="0" smtClean="0"/>
              <a:t>How do we look for the Higgs?</a:t>
            </a:r>
            <a:endParaRPr lang="en-US" dirty="0"/>
          </a:p>
        </p:txBody>
      </p:sp>
      <p:sp>
        <p:nvSpPr>
          <p:cNvPr id="221190" name="Rectangle 6"/>
          <p:cNvSpPr>
            <a:spLocks noGrp="1" noChangeArrowheads="1"/>
          </p:cNvSpPr>
          <p:nvPr>
            <p:ph type="body" sz="half" idx="2"/>
          </p:nvPr>
        </p:nvSpPr>
        <p:spPr>
          <a:xfrm>
            <a:off x="609600" y="838200"/>
            <a:ext cx="8153400" cy="4953000"/>
          </a:xfrm>
        </p:spPr>
        <p:txBody>
          <a:bodyPr/>
          <a:lstStyle/>
          <a:p>
            <a:r>
              <a:rPr lang="en-US" altLang="ko-KR" dirty="0" smtClean="0"/>
              <a:t>Identify Higgs candidate events</a:t>
            </a:r>
          </a:p>
          <a:p>
            <a:endParaRPr lang="en-US" altLang="ko-KR" dirty="0" smtClean="0">
              <a:solidFill>
                <a:srgbClr val="996633"/>
              </a:solidFill>
              <a:latin typeface="Symbol" charset="2"/>
              <a:ea typeface="굴림" pitchFamily="1" charset="-127"/>
              <a:cs typeface="Symbol" charset="2"/>
            </a:endParaRPr>
          </a:p>
          <a:p>
            <a:endParaRPr lang="en-US" altLang="ko-KR" dirty="0" smtClean="0">
              <a:solidFill>
                <a:srgbClr val="996633"/>
              </a:solidFill>
              <a:latin typeface="Symbol" charset="2"/>
              <a:ea typeface="굴림" pitchFamily="1" charset="-127"/>
              <a:cs typeface="Symbol" charset="2"/>
            </a:endParaRPr>
          </a:p>
          <a:p>
            <a:endParaRPr lang="en-US" altLang="ko-KR" dirty="0" smtClean="0">
              <a:solidFill>
                <a:srgbClr val="996633"/>
              </a:solidFill>
              <a:latin typeface="Symbol" charset="2"/>
              <a:ea typeface="굴림" pitchFamily="1" charset="-127"/>
              <a:cs typeface="Symbol" charset="2"/>
            </a:endParaRPr>
          </a:p>
          <a:p>
            <a:r>
              <a:rPr lang="en-US" altLang="ko-KR" dirty="0" smtClean="0">
                <a:solidFill>
                  <a:srgbClr val="000090"/>
                </a:solidFill>
                <a:ea typeface="굴림" pitchFamily="1" charset="-127"/>
                <a:cs typeface="Symbol" charset="2"/>
              </a:rPr>
              <a:t>Understand fakes (backgrounds)</a:t>
            </a:r>
          </a:p>
          <a:p>
            <a:r>
              <a:rPr lang="en-US" altLang="ko-KR" dirty="0" smtClean="0">
                <a:solidFill>
                  <a:srgbClr val="000090"/>
                </a:solidFill>
                <a:ea typeface="굴림" pitchFamily="1" charset="-127"/>
                <a:cs typeface="Symbol" charset="2"/>
              </a:rPr>
              <a:t>Look for a bump!!</a:t>
            </a:r>
          </a:p>
          <a:p>
            <a:pPr lvl="1"/>
            <a:r>
              <a:rPr lang="en-US" altLang="ko-KR" sz="2000" dirty="0" smtClean="0">
                <a:ea typeface="굴림" pitchFamily="1" charset="-127"/>
                <a:cs typeface="Symbol" charset="2"/>
              </a:rPr>
              <a:t>Large amount of data absolutely critical</a:t>
            </a:r>
          </a:p>
        </p:txBody>
      </p:sp>
      <p:grpSp>
        <p:nvGrpSpPr>
          <p:cNvPr id="2" name="Group 6"/>
          <p:cNvGrpSpPr>
            <a:grpSpLocks/>
          </p:cNvGrpSpPr>
          <p:nvPr/>
        </p:nvGrpSpPr>
        <p:grpSpPr bwMode="auto">
          <a:xfrm>
            <a:off x="5715000" y="990600"/>
            <a:ext cx="2667000" cy="2286000"/>
            <a:chOff x="432" y="1200"/>
            <a:chExt cx="1440" cy="1302"/>
          </a:xfrm>
        </p:grpSpPr>
        <p:pic>
          <p:nvPicPr>
            <p:cNvPr id="15" name="Picture 7" descr="higgs3c"/>
            <p:cNvPicPr>
              <a:picLocks noChangeAspect="1" noChangeArrowheads="1"/>
            </p:cNvPicPr>
            <p:nvPr/>
          </p:nvPicPr>
          <p:blipFill>
            <a:blip r:embed="rId2"/>
            <a:srcRect/>
            <a:stretch>
              <a:fillRect/>
            </a:stretch>
          </p:blipFill>
          <p:spPr bwMode="auto">
            <a:xfrm>
              <a:off x="432" y="1200"/>
              <a:ext cx="1146" cy="1302"/>
            </a:xfrm>
            <a:prstGeom prst="rect">
              <a:avLst/>
            </a:prstGeom>
            <a:noFill/>
            <a:ln w="12700">
              <a:solidFill>
                <a:schemeClr val="accent2"/>
              </a:solidFill>
              <a:miter lim="800000"/>
              <a:headEnd/>
              <a:tailEnd/>
            </a:ln>
          </p:spPr>
        </p:pic>
        <p:sp>
          <p:nvSpPr>
            <p:cNvPr id="16" name="Rectangle 8"/>
            <p:cNvSpPr>
              <a:spLocks noChangeArrowheads="1"/>
            </p:cNvSpPr>
            <p:nvPr/>
          </p:nvSpPr>
          <p:spPr bwMode="auto">
            <a:xfrm>
              <a:off x="1440" y="1440"/>
              <a:ext cx="432" cy="144"/>
            </a:xfrm>
            <a:prstGeom prst="rect">
              <a:avLst/>
            </a:prstGeom>
            <a:solidFill>
              <a:schemeClr val="bg1"/>
            </a:solidFill>
            <a:ln w="9525">
              <a:noFill/>
              <a:miter lim="800000"/>
              <a:headEnd/>
              <a:tailEnd/>
            </a:ln>
            <a:effectLst/>
          </p:spPr>
          <p:txBody>
            <a:bodyPr wrap="none" anchor="ctr">
              <a:prstTxWarp prst="textNoShape">
                <a:avLst/>
              </a:prstTxWarp>
            </a:bodyPr>
            <a:lstStyle/>
            <a:p>
              <a:pPr algn="ctr" latinLnBrk="1"/>
              <a:r>
                <a:rPr kumimoji="1" lang="en-US" altLang="ko-KR" sz="2000" b="1" dirty="0" err="1"/>
                <a:t>e</a:t>
              </a:r>
              <a:r>
                <a:rPr kumimoji="1" lang="en-US" altLang="ko-KR" sz="2000" b="1" baseline="30000" dirty="0"/>
                <a:t>- </a:t>
              </a:r>
              <a:r>
                <a:rPr kumimoji="1" lang="en-US" altLang="ko-KR" sz="2000" dirty="0" smtClean="0"/>
                <a:t>(</a:t>
              </a:r>
              <a:r>
                <a:rPr kumimoji="1" lang="en-US" altLang="ko-KR" sz="2000" dirty="0" err="1" smtClean="0">
                  <a:sym typeface="Symbol" pitchFamily="1" charset="2"/>
                </a:rPr>
                <a:t>μ</a:t>
              </a:r>
              <a:r>
                <a:rPr kumimoji="1" lang="en-US" altLang="ko-KR" sz="2000" baseline="30000" dirty="0" smtClean="0">
                  <a:sym typeface="Symbol" pitchFamily="1" charset="2"/>
                </a:rPr>
                <a:t>-</a:t>
              </a:r>
              <a:r>
                <a:rPr kumimoji="1" lang="en-US" altLang="ko-KR" sz="2000" dirty="0"/>
                <a:t>)</a:t>
              </a:r>
            </a:p>
          </p:txBody>
        </p:sp>
        <p:sp>
          <p:nvSpPr>
            <p:cNvPr id="17" name="Rectangle 9"/>
            <p:cNvSpPr>
              <a:spLocks noChangeArrowheads="1"/>
            </p:cNvSpPr>
            <p:nvPr/>
          </p:nvSpPr>
          <p:spPr bwMode="auto">
            <a:xfrm>
              <a:off x="720" y="1200"/>
              <a:ext cx="432" cy="192"/>
            </a:xfrm>
            <a:prstGeom prst="rect">
              <a:avLst/>
            </a:prstGeom>
            <a:solidFill>
              <a:schemeClr val="bg1"/>
            </a:solidFill>
            <a:ln w="9525">
              <a:noFill/>
              <a:miter lim="800000"/>
              <a:headEnd/>
              <a:tailEnd/>
            </a:ln>
            <a:effectLst/>
          </p:spPr>
          <p:txBody>
            <a:bodyPr wrap="none" anchor="ctr">
              <a:prstTxWarp prst="textNoShape">
                <a:avLst/>
              </a:prstTxWarp>
            </a:bodyPr>
            <a:lstStyle/>
            <a:p>
              <a:pPr algn="ctr" latinLnBrk="1"/>
              <a:r>
                <a:rPr kumimoji="1" lang="en-US" altLang="ko-KR" sz="2000" b="1" dirty="0" err="1"/>
                <a:t>e</a:t>
              </a:r>
              <a:r>
                <a:rPr kumimoji="1" lang="en-US" altLang="ko-KR" sz="2000" b="1" baseline="30000" dirty="0"/>
                <a:t>+ </a:t>
              </a:r>
              <a:r>
                <a:rPr kumimoji="1" lang="en-US" altLang="ko-KR" sz="2000" dirty="0" smtClean="0"/>
                <a:t>(</a:t>
              </a:r>
              <a:r>
                <a:rPr kumimoji="1" lang="en-US" altLang="ko-KR" sz="2000" dirty="0" err="1" smtClean="0">
                  <a:sym typeface="Symbol" pitchFamily="1" charset="2"/>
                </a:rPr>
                <a:t>μ</a:t>
              </a:r>
              <a:r>
                <a:rPr kumimoji="1" lang="en-US" altLang="ko-KR" sz="2000" baseline="30000" dirty="0" smtClean="0">
                  <a:sym typeface="Symbol" pitchFamily="1" charset="2"/>
                </a:rPr>
                <a:t>+</a:t>
              </a:r>
              <a:r>
                <a:rPr kumimoji="1" lang="en-US" altLang="ko-KR" sz="2000" dirty="0"/>
                <a:t>)</a:t>
              </a:r>
            </a:p>
          </p:txBody>
        </p:sp>
        <p:sp>
          <p:nvSpPr>
            <p:cNvPr id="18" name="Rectangle 10"/>
            <p:cNvSpPr>
              <a:spLocks noChangeArrowheads="1"/>
            </p:cNvSpPr>
            <p:nvPr/>
          </p:nvSpPr>
          <p:spPr bwMode="auto">
            <a:xfrm>
              <a:off x="864" y="2304"/>
              <a:ext cx="192" cy="144"/>
            </a:xfrm>
            <a:prstGeom prst="rect">
              <a:avLst/>
            </a:prstGeom>
            <a:solidFill>
              <a:schemeClr val="bg1"/>
            </a:solidFill>
            <a:ln w="9525">
              <a:noFill/>
              <a:miter lim="800000"/>
              <a:headEnd/>
              <a:tailEnd/>
            </a:ln>
            <a:effectLst/>
          </p:spPr>
          <p:txBody>
            <a:bodyPr wrap="none" anchor="ctr">
              <a:prstTxWarp prst="textNoShape">
                <a:avLst/>
              </a:prstTxWarp>
            </a:bodyPr>
            <a:lstStyle/>
            <a:p>
              <a:pPr algn="ctr" latinLnBrk="1"/>
              <a:r>
                <a:rPr kumimoji="1" lang="en-US" altLang="ko-KR" sz="2000" b="1"/>
                <a:t>e</a:t>
              </a:r>
              <a:r>
                <a:rPr kumimoji="1" lang="en-US" altLang="ko-KR" sz="2000" b="1" baseline="30000"/>
                <a:t>-</a:t>
              </a:r>
            </a:p>
          </p:txBody>
        </p:sp>
        <p:sp>
          <p:nvSpPr>
            <p:cNvPr id="19" name="Rectangle 11"/>
            <p:cNvSpPr>
              <a:spLocks noChangeArrowheads="1"/>
            </p:cNvSpPr>
            <p:nvPr/>
          </p:nvSpPr>
          <p:spPr bwMode="auto">
            <a:xfrm>
              <a:off x="432" y="2112"/>
              <a:ext cx="192" cy="144"/>
            </a:xfrm>
            <a:prstGeom prst="rect">
              <a:avLst/>
            </a:prstGeom>
            <a:solidFill>
              <a:schemeClr val="bg1"/>
            </a:solidFill>
            <a:ln w="9525">
              <a:noFill/>
              <a:miter lim="800000"/>
              <a:headEnd/>
              <a:tailEnd/>
            </a:ln>
            <a:effectLst/>
          </p:spPr>
          <p:txBody>
            <a:bodyPr wrap="none" anchor="ctr">
              <a:prstTxWarp prst="textNoShape">
                <a:avLst/>
              </a:prstTxWarp>
            </a:bodyPr>
            <a:lstStyle/>
            <a:p>
              <a:pPr algn="ctr" latinLnBrk="1"/>
              <a:r>
                <a:rPr kumimoji="1" lang="en-US" altLang="ko-KR" sz="2000" b="1"/>
                <a:t>e</a:t>
              </a:r>
              <a:r>
                <a:rPr kumimoji="1" lang="en-US" altLang="ko-KR" sz="2000" b="1" baseline="30000"/>
                <a:t>+</a:t>
              </a:r>
            </a:p>
          </p:txBody>
        </p:sp>
      </p:grpSp>
      <p:pic>
        <p:nvPicPr>
          <p:cNvPr id="14" name="Picture 13" descr="Screen shot 2011-10-04 at 4.14.09 PM.png"/>
          <p:cNvPicPr>
            <a:picLocks noChangeAspect="1"/>
          </p:cNvPicPr>
          <p:nvPr/>
        </p:nvPicPr>
        <p:blipFill>
          <a:blip r:embed="rId3"/>
          <a:stretch>
            <a:fillRect/>
          </a:stretch>
        </p:blipFill>
        <p:spPr>
          <a:xfrm>
            <a:off x="5562600" y="3342290"/>
            <a:ext cx="2895600" cy="3515710"/>
          </a:xfrm>
          <a:prstGeom prst="rect">
            <a:avLst/>
          </a:prstGeom>
        </p:spPr>
      </p:pic>
      <p:pic>
        <p:nvPicPr>
          <p:cNvPr id="20" name="Picture 12"/>
          <p:cNvPicPr>
            <a:picLocks noChangeAspect="1" noChangeArrowheads="1"/>
          </p:cNvPicPr>
          <p:nvPr/>
        </p:nvPicPr>
        <p:blipFill>
          <a:blip r:embed="rId4"/>
          <a:srcRect/>
          <a:stretch>
            <a:fillRect/>
          </a:stretch>
        </p:blipFill>
        <p:spPr bwMode="auto">
          <a:xfrm>
            <a:off x="914400" y="4495800"/>
            <a:ext cx="3429000" cy="2133600"/>
          </a:xfrm>
          <a:prstGeom prst="rect">
            <a:avLst/>
          </a:prstGeom>
          <a:noFill/>
          <a:ln w="9525">
            <a:noFill/>
            <a:miter lim="800000"/>
            <a:headEnd/>
            <a:tailEnd/>
          </a:ln>
          <a:effectLst/>
        </p:spPr>
      </p:pic>
      <p:sp>
        <p:nvSpPr>
          <p:cNvPr id="21" name="Oval 12"/>
          <p:cNvSpPr>
            <a:spLocks noChangeArrowheads="1"/>
          </p:cNvSpPr>
          <p:nvPr/>
        </p:nvSpPr>
        <p:spPr bwMode="auto">
          <a:xfrm>
            <a:off x="2133600" y="4572000"/>
            <a:ext cx="762000" cy="1524000"/>
          </a:xfrm>
          <a:prstGeom prst="ellipse">
            <a:avLst/>
          </a:prstGeom>
          <a:noFill/>
          <a:ln w="38100" cap="flat" cmpd="sng" algn="ctr">
            <a:solidFill>
              <a:srgbClr val="CC0000"/>
            </a:solidFill>
            <a:prstDash val="solid"/>
            <a:round/>
            <a:headEnd type="none" w="med" len="med"/>
            <a:tailEnd type="none" w="med" len="med"/>
          </a:ln>
          <a:effectLst/>
        </p:spPr>
        <p:txBody>
          <a:bodyPr wrap="none" anchor="ctr">
            <a:prstTxWarp prst="textNoShape">
              <a:avLst/>
            </a:prstTxWarp>
          </a:bodyPr>
          <a:lstStyle/>
          <a:p>
            <a:endParaRPr lang="en-US" b="1" dirty="0">
              <a:ln w="28575" cmpd="sng">
                <a:solidFill>
                  <a:schemeClr val="tx1"/>
                </a:solidFill>
              </a:ln>
            </a:endParaRPr>
          </a:p>
        </p:txBody>
      </p:sp>
    </p:spTree>
    <p:extLst>
      <p:ext uri="{BB962C8B-B14F-4D97-AF65-F5344CB8AC3E}">
        <p14:creationId xmlns:p14="http://schemas.microsoft.com/office/powerpoint/2010/main" val="3807882901"/>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9.2|47.7|27|13.4"/>
</p:tagLst>
</file>

<file path=ppt/theme/theme1.xml><?xml version="1.0" encoding="utf-8"?>
<a:theme xmlns:a="http://schemas.openxmlformats.org/drawingml/2006/main" name="phys1443-spring02">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6600"/>
      </a:hlink>
      <a:folHlink>
        <a:srgbClr val="B2B2B2"/>
      </a:folHlink>
    </a:clrScheme>
    <a:fontScheme name="phys1443-spring02">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phys1443-spring02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hys1443-spring02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hys1443-spring02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hys1443-spring02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hys1443-spring0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hys1443-spring0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hys1443-spring0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D:\UTA\Classes\1443 Spring 2002\phys1443-spring02.pot</Template>
  <TotalTime>9819</TotalTime>
  <Words>2761</Words>
  <Application>Microsoft Macintosh PowerPoint</Application>
  <PresentationFormat>On-screen Show (4:3)</PresentationFormat>
  <Paragraphs>342</Paragraphs>
  <Slides>36</Slides>
  <Notes>1</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phys1443-spring02</vt:lpstr>
      <vt:lpstr>PHYS 3313 – Section 001 Lecture #2</vt:lpstr>
      <vt:lpstr>Announcements</vt:lpstr>
      <vt:lpstr>Special Project #1</vt:lpstr>
      <vt:lpstr>What is the Higgs and What does it do?</vt:lpstr>
      <vt:lpstr>What?  What’s the symmetry?</vt:lpstr>
      <vt:lpstr>A broken symmetry</vt:lpstr>
      <vt:lpstr>What is the Higgs and What does it do?</vt:lpstr>
      <vt:lpstr>So how does Higgs Field work again?</vt:lpstr>
      <vt:lpstr>How do we look for the Higgs?</vt:lpstr>
      <vt:lpstr>PowerPoint Presentation</vt:lpstr>
      <vt:lpstr>ATLAS and CMS Mass Bump Plots (Hγγ )</vt:lpstr>
      <vt:lpstr>What did statistics do for Higgs?</vt:lpstr>
      <vt:lpstr>How about this?</vt:lpstr>
      <vt:lpstr>So have we seen the Higgs particle?</vt:lpstr>
      <vt:lpstr>Statistical Significance Table</vt:lpstr>
      <vt:lpstr>So have we seen the Higgs particle?</vt:lpstr>
      <vt:lpstr>An Interesting Property Measurement</vt:lpstr>
      <vt:lpstr>Long Term LHC Plans</vt:lpstr>
      <vt:lpstr>What’s next? Future Linear Collider</vt:lpstr>
      <vt:lpstr>GEM Application Potential</vt:lpstr>
      <vt:lpstr>X-ray Image of an object with a prototype</vt:lpstr>
      <vt:lpstr>And in not too distant future, we could do …</vt:lpstr>
      <vt:lpstr>Dark Metter Search Motivation</vt:lpstr>
      <vt:lpstr>Light DM Production at High Intensity Accelerator </vt:lpstr>
      <vt:lpstr>Search for Dark Matter at an Accelerator</vt:lpstr>
      <vt:lpstr>PowerPoint Presentation</vt:lpstr>
      <vt:lpstr>LBNE Neutrino Beam Assembly</vt:lpstr>
      <vt:lpstr>Doubly Sign-selected Horn System (DSHS)</vt:lpstr>
      <vt:lpstr>Dark Matter Searches at Fermilab</vt:lpstr>
      <vt:lpstr>So what?</vt:lpstr>
      <vt:lpstr>What do we want to learn in this class?</vt:lpstr>
      <vt:lpstr>In this course, you will learn…</vt:lpstr>
      <vt:lpstr>Why do Physics?</vt:lpstr>
      <vt:lpstr>Brief History of Physics</vt:lpstr>
      <vt:lpstr>State of Minds in late 19th Century</vt:lpstr>
      <vt:lpstr>Brief History of Physics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 1443 – Section 501 Lecture #1</dc:title>
  <dc:creator>Jae Yu</dc:creator>
  <cp:lastModifiedBy>Jae Yu</cp:lastModifiedBy>
  <cp:revision>488</cp:revision>
  <cp:lastPrinted>2013-08-26T21:25:15Z</cp:lastPrinted>
  <dcterms:created xsi:type="dcterms:W3CDTF">2012-08-27T21:13:02Z</dcterms:created>
  <dcterms:modified xsi:type="dcterms:W3CDTF">2015-01-26T20:35:38Z</dcterms:modified>
</cp:coreProperties>
</file>