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4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25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76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image" Target="../media/image5.w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498024-9E21-A645-BC69-99E1FCBC5742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DC3376-2EDA-884B-BE6A-9AD6F83B055B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E713CC-FDDE-4648-9763-781A48A9474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431145-92D6-7048-8E1B-BB59E1CC3F2B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4DEF0-2CA8-7942-9BBC-C2096326015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BF6F8-EE62-1246-B6EA-3E365F5A4440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49966C-AE7E-F348-9575-17FC5443B31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1922B4-9F31-EB4D-8F6D-DA1AA0BE5BA2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1922B4-9F31-EB4D-8F6D-DA1AA0BE5BA2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309C4-BE5D-3F41-A6AF-E569444AEA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9767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484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6944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  <p:sldLayoutId id="2147483723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54356" y="1683603"/>
            <a:ext cx="3127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Jan. </a:t>
            </a:r>
            <a:r>
              <a:rPr lang="en-US" smtClean="0">
                <a:solidFill>
                  <a:schemeClr val="accent2"/>
                </a:solidFill>
                <a:latin typeface="Monotype Corsiva" pitchFamily="-84" charset="0"/>
              </a:rPr>
              <a:t>28,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667000"/>
            <a:ext cx="655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Classical Physics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Concept of Waves and Particles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Conservation Laws and Fundamental Forces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Atomic Theory of Matter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Unsolved Questions of 1895 and the New Horizon</a:t>
            </a:r>
            <a:endParaRPr lang="en-US" sz="2800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52400"/>
            <a:ext cx="8229600" cy="6842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Kinetic Theory of Gases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cs typeface="ＭＳ Ｐゴシック" pitchFamily="-84" charset="-128"/>
              </a:rPr>
              <a:t>Contributions </a:t>
            </a:r>
            <a:r>
              <a:rPr lang="en-US" dirty="0">
                <a:cs typeface="ＭＳ Ｐゴシック" pitchFamily="-84" charset="-128"/>
              </a:rPr>
              <a:t>made by: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Robert Boyle (1627-1691</a:t>
            </a:r>
            <a:r>
              <a:rPr lang="en-US" dirty="0" smtClean="0">
                <a:cs typeface="ＭＳ Ｐゴシック" pitchFamily="-84" charset="-128"/>
              </a:rPr>
              <a:t>) </a:t>
            </a:r>
            <a:r>
              <a:rPr lang="en-US" dirty="0" err="1" smtClean="0">
                <a:cs typeface="ＭＳ Ｐゴシック" pitchFamily="-84" charset="-128"/>
                <a:sym typeface="Wingdings"/>
              </a:rPr>
              <a:t>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 PV = constant (fixed T)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Jacques Charles (1746-1823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) &amp; Joseph 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Louis Gay-</a:t>
            </a:r>
            <a:r>
              <a:rPr lang="en-US" dirty="0">
                <a:cs typeface="ＭＳ Ｐゴシック" pitchFamily="-84" charset="-128"/>
              </a:rPr>
              <a:t>Lussac (1778-1823</a:t>
            </a:r>
            <a:r>
              <a:rPr lang="en-US" dirty="0" smtClean="0">
                <a:cs typeface="ＭＳ Ｐゴシック" pitchFamily="-84" charset="-128"/>
              </a:rPr>
              <a:t>) </a:t>
            </a:r>
            <a:r>
              <a:rPr lang="en-US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V/T=constant (fixed P)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Culminates in the </a:t>
            </a:r>
            <a:r>
              <a:rPr lang="en-US" b="1" dirty="0">
                <a:cs typeface="ＭＳ Ｐゴシック" pitchFamily="-84" charset="-128"/>
              </a:rPr>
              <a:t>ideal gas equation</a:t>
            </a:r>
            <a:r>
              <a:rPr lang="en-US" dirty="0">
                <a:cs typeface="ＭＳ Ｐゴシック" pitchFamily="-84" charset="-128"/>
              </a:rPr>
              <a:t> for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 moles of a </a:t>
            </a:r>
            <a:r>
              <a:rPr lang="ja-JP" altLang="en-US" dirty="0">
                <a:cs typeface="ＭＳ Ｐゴシック" pitchFamily="-84" charset="-128"/>
              </a:rPr>
              <a:t>“</a:t>
            </a:r>
            <a:r>
              <a:rPr lang="en-US" altLang="ja-JP" dirty="0">
                <a:cs typeface="ＭＳ Ｐゴシック" pitchFamily="-84" charset="-128"/>
              </a:rPr>
              <a:t>simple</a:t>
            </a:r>
            <a:r>
              <a:rPr lang="ja-JP" altLang="en-US" dirty="0">
                <a:cs typeface="ＭＳ Ｐゴシック" pitchFamily="-84" charset="-128"/>
              </a:rPr>
              <a:t>”</a:t>
            </a:r>
            <a:r>
              <a:rPr lang="en-US" altLang="ja-JP" dirty="0">
                <a:cs typeface="ＭＳ Ｐゴシック" pitchFamily="-84" charset="-128"/>
              </a:rPr>
              <a:t> gas: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(</a:t>
            </a:r>
            <a:r>
              <a:rPr lang="en-US" sz="2400" dirty="0">
                <a:cs typeface="ＭＳ Ｐゴシック" pitchFamily="-84" charset="-128"/>
              </a:rPr>
              <a:t>where </a:t>
            </a:r>
            <a:r>
              <a:rPr lang="en-US" sz="2400" i="1" dirty="0">
                <a:cs typeface="ＭＳ Ｐゴシック" pitchFamily="-84" charset="-128"/>
              </a:rPr>
              <a:t>R</a:t>
            </a:r>
            <a:r>
              <a:rPr lang="en-US" sz="2400" dirty="0">
                <a:cs typeface="ＭＳ Ｐゴシック" pitchFamily="-84" charset="-128"/>
              </a:rPr>
              <a:t> is the ideal gas constant, 8.31 J/mol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· K</a:t>
            </a:r>
            <a:r>
              <a:rPr lang="en-US" sz="2400" dirty="0" smtClean="0">
                <a:cs typeface="ＭＳ Ｐゴシック" pitchFamily="-84" charset="-128"/>
              </a:rPr>
              <a:t>)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We now know that gas consists of rapidly moving atoms and molecules, bouncing off each other and the wall!!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508036"/>
              </p:ext>
            </p:extLst>
          </p:nvPr>
        </p:nvGraphicFramePr>
        <p:xfrm>
          <a:off x="3276600" y="3429000"/>
          <a:ext cx="2914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685800" imgH="152400" progId="Equation.DSMT4">
                  <p:embed/>
                </p:oleObj>
              </mc:Choice>
              <mc:Fallback>
                <p:oleObj name="Equation" r:id="rId3" imgW="6858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3429000"/>
                        <a:ext cx="29146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2547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421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Additional Contributions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763000" cy="54102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cs typeface="ＭＳ Ｐゴシック" pitchFamily="-84" charset="-128"/>
              </a:rPr>
              <a:t>Amedeo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Avogadro (1776-1856</a:t>
            </a:r>
            <a:r>
              <a:rPr lang="en-US" sz="2800" dirty="0" smtClean="0">
                <a:cs typeface="ＭＳ Ｐゴシック" pitchFamily="-84" charset="-128"/>
              </a:rPr>
              <a:t>) </a:t>
            </a:r>
            <a:r>
              <a:rPr lang="en-US" sz="2800" dirty="0" err="1" smtClean="0"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 Hypothesized in 1811 that the equal V of gases at the same T and P contain equal number of molecules (N</a:t>
            </a:r>
            <a:r>
              <a:rPr lang="en-US" sz="2800" baseline="-25000" dirty="0" smtClean="0">
                <a:cs typeface="ＭＳ Ｐゴシック" pitchFamily="-84" charset="-128"/>
                <a:sym typeface="Wingdings"/>
              </a:rPr>
              <a:t>A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=6.023x10</a:t>
            </a:r>
            <a:r>
              <a:rPr lang="en-US" sz="2800" baseline="30000" dirty="0" smtClean="0">
                <a:cs typeface="ＭＳ Ｐゴシック" pitchFamily="-84" charset="-128"/>
                <a:sym typeface="Wingdings"/>
              </a:rPr>
              <a:t>23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 molecules/mol)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  <a:sym typeface="Wingdings"/>
              </a:rPr>
              <a:t>1 mole of Hydrogen molecule is 2g &amp; 1 mole of carbon is 12g.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John Dalton (1766-1844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) opposed due to confusion between his own atomic model and the molecules</a:t>
            </a: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Daniel Bernoulli (1700-1782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) </a:t>
            </a:r>
            <a:r>
              <a:rPr lang="en-US" sz="2800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Kinetic theory of gases in 1738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By 1895, the kinetic theory of gases are widely accepted 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Ludwig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Boltzmann (1844-1906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), James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Clerk Maxwell (1831-1879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) &amp; J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. Willard Gibbs (1939-1903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) made statistical interpretation of thermodynamics bottom half of 19</a:t>
            </a:r>
            <a:r>
              <a:rPr lang="en-US" sz="2800" baseline="30000" dirty="0" smtClean="0">
                <a:solidFill>
                  <a:srgbClr val="3333CC"/>
                </a:solidFill>
                <a:cs typeface="ＭＳ Ｐゴシック" pitchFamily="-84" charset="-128"/>
              </a:rPr>
              <a:t>th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century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5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Primary Results of Statistical Interpretation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229600" cy="518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Average molecular kinetic energy </a:t>
            </a:r>
            <a:r>
              <a:rPr lang="en-US" dirty="0" smtClean="0">
                <a:solidFill>
                  <a:srgbClr val="FF0000"/>
                </a:solidFill>
                <a:cs typeface="ＭＳ Ｐゴシック" pitchFamily="-84" charset="-128"/>
              </a:rPr>
              <a:t>is directly </a:t>
            </a:r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related to </a:t>
            </a:r>
            <a:r>
              <a:rPr lang="en-US" dirty="0" smtClean="0">
                <a:solidFill>
                  <a:srgbClr val="FF0000"/>
                </a:solidFill>
                <a:cs typeface="ＭＳ Ｐゴシック" pitchFamily="-84" charset="-128"/>
              </a:rPr>
              <a:t>the absolute </a:t>
            </a:r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temperature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  <a:cs typeface="ＭＳ Ｐゴシック" pitchFamily="-84" charset="-128"/>
              </a:rPr>
              <a:t>Internal energy</a:t>
            </a:r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 </a:t>
            </a:r>
            <a:r>
              <a:rPr lang="en-US" i="1" dirty="0">
                <a:solidFill>
                  <a:srgbClr val="FF0000"/>
                </a:solidFill>
                <a:cs typeface="ＭＳ Ｐゴシック" pitchFamily="-84" charset="-128"/>
              </a:rPr>
              <a:t>U</a:t>
            </a:r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ＭＳ Ｐゴシック" pitchFamily="-84" charset="-128"/>
              </a:rPr>
              <a:t>is directly </a:t>
            </a:r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related to the average molecular kinetic energy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Internal energy </a:t>
            </a:r>
            <a:r>
              <a:rPr lang="en-US" dirty="0" smtClean="0">
                <a:cs typeface="ＭＳ Ｐゴシック" pitchFamily="-84" charset="-128"/>
              </a:rPr>
              <a:t>is equally </a:t>
            </a:r>
            <a:r>
              <a:rPr lang="en-US" dirty="0">
                <a:cs typeface="ＭＳ Ｐゴシック" pitchFamily="-84" charset="-128"/>
              </a:rPr>
              <a:t>distributed among the number of degrees of freedom (</a:t>
            </a:r>
            <a:r>
              <a:rPr lang="en-US" dirty="0">
                <a:latin typeface="Apple Chancery"/>
                <a:cs typeface="Apple Chancery"/>
              </a:rPr>
              <a:t>f</a:t>
            </a:r>
            <a:r>
              <a:rPr lang="en-US" baseline="-25000" dirty="0">
                <a:latin typeface="Apple Chancery"/>
                <a:cs typeface="Apple Chancery"/>
              </a:rPr>
              <a:t> </a:t>
            </a:r>
            <a:r>
              <a:rPr lang="en-US" dirty="0">
                <a:cs typeface="ＭＳ Ｐゴシック" pitchFamily="-84" charset="-128"/>
              </a:rPr>
              <a:t>) of the </a:t>
            </a:r>
            <a:r>
              <a:rPr lang="en-US" dirty="0" smtClean="0">
                <a:cs typeface="ＭＳ Ｐゴシック" pitchFamily="-84" charset="-128"/>
              </a:rPr>
              <a:t>system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N</a:t>
            </a:r>
            <a:r>
              <a:rPr lang="en-US" i="1" baseline="-25000" dirty="0">
                <a:cs typeface="ＭＳ Ｐゴシック" pitchFamily="-84" charset="-128"/>
              </a:rPr>
              <a:t>A</a:t>
            </a:r>
            <a:r>
              <a:rPr lang="en-US" dirty="0">
                <a:cs typeface="ＭＳ Ｐゴシック" pitchFamily="-84" charset="-128"/>
              </a:rPr>
              <a:t> = </a:t>
            </a:r>
            <a:r>
              <a:rPr lang="en-US" dirty="0" smtClean="0">
                <a:cs typeface="ＭＳ Ｐゴシック" pitchFamily="-84" charset="-128"/>
              </a:rPr>
              <a:t>Avogadro’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Number</a:t>
            </a:r>
            <a:r>
              <a:rPr lang="en-US" altLang="ja-JP" dirty="0" smtClean="0">
                <a:cs typeface="ＭＳ Ｐゴシック" pitchFamily="-84" charset="-128"/>
              </a:rPr>
              <a:t>)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And many others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84D5-84B3-7C44-9FA7-F640A0B6EDE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250064"/>
              </p:ext>
            </p:extLst>
          </p:nvPr>
        </p:nvGraphicFramePr>
        <p:xfrm>
          <a:off x="2286000" y="3956756"/>
          <a:ext cx="4267200" cy="122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3" imgW="1371600" imgH="393700" progId="Equation.DSMT4">
                  <p:embed/>
                </p:oleObj>
              </mc:Choice>
              <mc:Fallback>
                <p:oleObj name="Equation" r:id="rId3" imgW="1371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3956756"/>
                        <a:ext cx="4267200" cy="1224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390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Experimental Demonstration of </a:t>
            </a:r>
            <a:r>
              <a:rPr lang="en-US" dirty="0" err="1" smtClean="0"/>
              <a:t>Equi</a:t>
            </a:r>
            <a:r>
              <a:rPr lang="en-US" dirty="0" smtClean="0"/>
              <a:t>-partition Principle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84D5-84B3-7C44-9FA7-F640A0B6EDE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0"/>
            <a:ext cx="863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903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5400" dirty="0" smtClean="0"/>
              <a:t>Concept of Waves </a:t>
            </a:r>
            <a:r>
              <a:rPr lang="en-US" sz="5400" dirty="0"/>
              <a:t>and Particles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876800"/>
          </a:xfrm>
        </p:spPr>
        <p:txBody>
          <a:bodyPr/>
          <a:lstStyle/>
          <a:p>
            <a:pPr marL="571500" indent="-571500" eaLnBrk="1" hangingPunct="1">
              <a:buSzPct val="70000"/>
              <a:buFont typeface="Wingdings" pitchFamily="-84" charset="2"/>
              <a:buNone/>
            </a:pPr>
            <a:r>
              <a:rPr lang="en-US" sz="4400" dirty="0"/>
              <a:t>Two ways in which energy is transported</a:t>
            </a:r>
            <a:r>
              <a:rPr lang="en-US" sz="4400" dirty="0" smtClean="0"/>
              <a:t>:</a:t>
            </a:r>
          </a:p>
          <a:p>
            <a:pPr marL="571500" indent="-571500" eaLnBrk="1" hangingPunct="1">
              <a:buClr>
                <a:schemeClr val="tx1"/>
              </a:buClr>
              <a:buSzPct val="70000"/>
            </a:pPr>
            <a:r>
              <a:rPr lang="en-US" sz="4000" dirty="0">
                <a:solidFill>
                  <a:srgbClr val="660066"/>
                </a:solidFill>
              </a:rPr>
              <a:t>Point mass interaction: transfers of momentum and kinetic energy: </a:t>
            </a:r>
            <a:r>
              <a:rPr lang="en-US" sz="4000" i="1" dirty="0" smtClean="0">
                <a:solidFill>
                  <a:srgbClr val="660066"/>
                </a:solidFill>
              </a:rPr>
              <a:t>particles</a:t>
            </a:r>
            <a:endParaRPr lang="en-US" sz="4000" dirty="0" smtClean="0">
              <a:solidFill>
                <a:srgbClr val="660066"/>
              </a:solidFill>
            </a:endParaRPr>
          </a:p>
          <a:p>
            <a:pPr marL="571500" indent="-571500" eaLnBrk="1" hangingPunct="1">
              <a:buClr>
                <a:schemeClr val="tx1"/>
              </a:buClr>
              <a:buSzPct val="70000"/>
            </a:pPr>
            <a:r>
              <a:rPr lang="en-US" sz="4000" dirty="0">
                <a:solidFill>
                  <a:srgbClr val="660066"/>
                </a:solidFill>
              </a:rPr>
              <a:t>Extended regions wherein energy transfers by way of vibrations and rotations are observed: </a:t>
            </a:r>
            <a:r>
              <a:rPr lang="en-US" sz="4000" i="1" dirty="0" smtClean="0">
                <a:solidFill>
                  <a:srgbClr val="660066"/>
                </a:solidFill>
              </a:rPr>
              <a:t>waves</a:t>
            </a:r>
            <a:endParaRPr lang="en-US" sz="4000" i="1" dirty="0">
              <a:solidFill>
                <a:srgbClr val="6600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28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Particles vs. Waves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5105400"/>
          </a:xfrm>
        </p:spPr>
        <p:txBody>
          <a:bodyPr/>
          <a:lstStyle/>
          <a:p>
            <a:pPr eaLnBrk="1" hangingPunct="1"/>
            <a:r>
              <a:rPr lang="en-US" dirty="0"/>
              <a:t>Two distinct phenomena describing physical interactions</a:t>
            </a:r>
          </a:p>
          <a:p>
            <a:pPr lvl="1" eaLnBrk="1" hangingPunct="1"/>
            <a:r>
              <a:rPr lang="en-US" dirty="0"/>
              <a:t>Both required Newtonian mass</a:t>
            </a:r>
          </a:p>
          <a:p>
            <a:pPr lvl="1" eaLnBrk="1" hangingPunct="1"/>
            <a:r>
              <a:rPr lang="en-US" dirty="0"/>
              <a:t>Particles in the form of point masses and waves in the form of perturbation in a mass distribution, i.e., a material medium</a:t>
            </a:r>
          </a:p>
          <a:p>
            <a:pPr lvl="1" eaLnBrk="1" hangingPunct="1"/>
            <a:r>
              <a:rPr lang="en-US" dirty="0"/>
              <a:t>The distinctions are observationally quite </a:t>
            </a:r>
            <a:r>
              <a:rPr lang="en-US" dirty="0" smtClean="0"/>
              <a:t>clear</a:t>
            </a:r>
            <a:endParaRPr lang="en-US" dirty="0"/>
          </a:p>
          <a:p>
            <a:pPr lvl="2" eaLnBrk="1" hangingPunct="1"/>
            <a:r>
              <a:rPr lang="en-US" dirty="0"/>
              <a:t>H</a:t>
            </a:r>
            <a:r>
              <a:rPr lang="en-US" dirty="0" smtClean="0"/>
              <a:t>owever</a:t>
            </a:r>
            <a:r>
              <a:rPr lang="en-US" dirty="0"/>
              <a:t>, not so </a:t>
            </a:r>
            <a:r>
              <a:rPr lang="en-US" dirty="0" smtClean="0"/>
              <a:t>obvious for </a:t>
            </a:r>
            <a:r>
              <a:rPr lang="en-US" dirty="0"/>
              <a:t>the case of visible light</a:t>
            </a:r>
          </a:p>
          <a:p>
            <a:pPr lvl="1" eaLnBrk="1" hangingPunct="1"/>
            <a:r>
              <a:rPr lang="en-US" dirty="0"/>
              <a:t>Thus </a:t>
            </a:r>
            <a:r>
              <a:rPr lang="en-US" dirty="0" smtClean="0"/>
              <a:t>as </a:t>
            </a:r>
            <a:r>
              <a:rPr lang="en-US" dirty="0"/>
              <a:t>the 17</a:t>
            </a:r>
            <a:r>
              <a:rPr lang="en-US" baseline="30000" dirty="0"/>
              <a:t>th</a:t>
            </a:r>
            <a:r>
              <a:rPr lang="en-US" dirty="0"/>
              <a:t> century begins the major disagreement </a:t>
            </a:r>
            <a:r>
              <a:rPr lang="en-US" dirty="0" smtClean="0"/>
              <a:t>arose concerning </a:t>
            </a:r>
            <a:r>
              <a:rPr lang="en-US" dirty="0"/>
              <a:t>the nature of light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91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The Nature of Light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5344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Isaac </a:t>
            </a:r>
            <a:r>
              <a:rPr lang="en-US" sz="2400" dirty="0"/>
              <a:t>Newton</a:t>
            </a:r>
            <a:r>
              <a:rPr lang="en-US" sz="2400" dirty="0" smtClean="0"/>
              <a:t> promoted the corpuscular (particle) theory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Published a book “</a:t>
            </a:r>
            <a:r>
              <a:rPr lang="en-US" sz="2000" dirty="0" err="1" smtClean="0"/>
              <a:t>Optiks</a:t>
            </a:r>
            <a:r>
              <a:rPr lang="en-US" sz="2000" dirty="0" smtClean="0"/>
              <a:t>” in 1704</a:t>
            </a:r>
          </a:p>
          <a:p>
            <a:pPr lvl="1" eaLnBrk="1" hangingPunct="1"/>
            <a:r>
              <a:rPr lang="en-US" sz="2000" dirty="0" smtClean="0"/>
              <a:t>Particles of light travel in straight lines or rays</a:t>
            </a:r>
          </a:p>
          <a:p>
            <a:pPr lvl="1" eaLnBrk="1" hangingPunct="1"/>
            <a:r>
              <a:rPr lang="en-US" sz="2000" dirty="0" smtClean="0"/>
              <a:t>Explained sharp shadows</a:t>
            </a:r>
          </a:p>
          <a:p>
            <a:pPr lvl="1" eaLnBrk="1" hangingPunct="1"/>
            <a:r>
              <a:rPr lang="en-US" sz="2000" dirty="0" smtClean="0"/>
              <a:t>Explained reflection and refraction</a:t>
            </a:r>
            <a:endParaRPr lang="en-US" dirty="0" smtClean="0"/>
          </a:p>
          <a:p>
            <a:pPr eaLnBrk="1" hangingPunct="1"/>
            <a:r>
              <a:rPr lang="en-US" sz="2400" dirty="0"/>
              <a:t>Christian Huygens (1629 -1695</a:t>
            </a:r>
            <a:r>
              <a:rPr lang="en-US" sz="2400" dirty="0" smtClean="0"/>
              <a:t>) promoted the wave theory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Presented the theory in 1678</a:t>
            </a:r>
          </a:p>
          <a:p>
            <a:pPr lvl="1" eaLnBrk="1" hangingPunct="1"/>
            <a:r>
              <a:rPr lang="en-US" sz="2000" dirty="0" smtClean="0"/>
              <a:t>Light propagates as a wave of concentric circles from the point of origin</a:t>
            </a:r>
          </a:p>
          <a:p>
            <a:pPr lvl="1" eaLnBrk="1" hangingPunct="1"/>
            <a:r>
              <a:rPr lang="en-US" sz="2000" dirty="0" smtClean="0"/>
              <a:t>Explained reflection and refraction</a:t>
            </a:r>
          </a:p>
          <a:p>
            <a:pPr lvl="1" eaLnBrk="1" hangingPunct="1"/>
            <a:r>
              <a:rPr lang="en-US" sz="2000" dirty="0" smtClean="0"/>
              <a:t>Could not explain “sharp” edges of the shadow</a:t>
            </a:r>
            <a:endParaRPr lang="en-US" sz="3200" dirty="0" smtClean="0"/>
          </a:p>
          <a:p>
            <a:pPr eaLnBrk="1" hangingPunct="1"/>
            <a:r>
              <a:rPr lang="en-US" sz="2400" dirty="0"/>
              <a:t>Thomas Young (1773 -1829</a:t>
            </a:r>
            <a:r>
              <a:rPr lang="en-US" sz="2400" dirty="0" smtClean="0"/>
              <a:t>) &amp; </a:t>
            </a:r>
            <a:r>
              <a:rPr lang="en-US" sz="2400" dirty="0" err="1" smtClean="0"/>
              <a:t>Augustin</a:t>
            </a:r>
            <a:r>
              <a:rPr lang="en-US" sz="2400" dirty="0" smtClean="0"/>
              <a:t> </a:t>
            </a:r>
            <a:r>
              <a:rPr lang="en-US" sz="2400" dirty="0"/>
              <a:t>Fresnel (1788 – 1829</a:t>
            </a:r>
            <a:r>
              <a:rPr lang="en-US" sz="2400" dirty="0" smtClean="0"/>
              <a:t>) </a:t>
            </a:r>
            <a:r>
              <a:rPr lang="en-US" sz="2400" dirty="0" err="1" smtClean="0">
                <a:sym typeface="Wingdings"/>
              </a:rPr>
              <a:t></a:t>
            </a:r>
            <a:r>
              <a:rPr lang="en-US" sz="2400" dirty="0" smtClean="0">
                <a:sym typeface="Wingdings"/>
              </a:rPr>
              <a:t> Showed in 1802 and afterward that light clearly behaves as wave through two slit interference and other experiments </a:t>
            </a:r>
          </a:p>
          <a:p>
            <a:pPr eaLnBrk="1" hangingPunct="1"/>
            <a:r>
              <a:rPr lang="en-US" sz="2400" dirty="0" smtClean="0">
                <a:sym typeface="Wingdings"/>
              </a:rPr>
              <a:t>In 1850 Foucault showed that light travel slowly in water than air, the final blow to the corpuscular theory in explaining refraction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072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The Wave Theory Advances…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5257800" cy="5562600"/>
          </a:xfrm>
        </p:spPr>
        <p:txBody>
          <a:bodyPr/>
          <a:lstStyle/>
          <a:p>
            <a:pPr eaLnBrk="1" hangingPunct="1"/>
            <a:r>
              <a:rPr lang="en-US" sz="2800" dirty="0"/>
              <a:t>Contributions by Huygens, Young, Fresnel and Maxwell</a:t>
            </a:r>
          </a:p>
          <a:p>
            <a:pPr eaLnBrk="1" hangingPunct="1"/>
            <a:r>
              <a:rPr lang="en-US" sz="2800" dirty="0"/>
              <a:t>Double-slit interference patterns</a:t>
            </a:r>
          </a:p>
          <a:p>
            <a:pPr eaLnBrk="1" hangingPunct="1"/>
            <a:r>
              <a:rPr lang="en-US" sz="2800" dirty="0"/>
              <a:t>Refraction of light from </a:t>
            </a:r>
            <a:r>
              <a:rPr lang="en-US" sz="2800" dirty="0" smtClean="0"/>
              <a:t>the </a:t>
            </a:r>
            <a:r>
              <a:rPr lang="en-US" sz="2800" dirty="0"/>
              <a:t>vacuum to a</a:t>
            </a:r>
            <a:r>
              <a:rPr lang="en-US" sz="2800" dirty="0" smtClean="0"/>
              <a:t> medium</a:t>
            </a:r>
            <a:endParaRPr lang="en-US" sz="2800" dirty="0"/>
          </a:p>
          <a:p>
            <a:pPr eaLnBrk="1" hangingPunct="1"/>
            <a:r>
              <a:rPr lang="en-US" sz="2800" dirty="0"/>
              <a:t>Light was an electromagnetic </a:t>
            </a:r>
            <a:r>
              <a:rPr lang="en-US" sz="2800" dirty="0" smtClean="0"/>
              <a:t>phenomenon</a:t>
            </a:r>
          </a:p>
          <a:p>
            <a:pPr eaLnBrk="1" hangingPunct="1"/>
            <a:r>
              <a:rPr lang="en-US" sz="2800" dirty="0" smtClean="0"/>
              <a:t>Shadows are not as sharp as once thought with the </a:t>
            </a:r>
            <a:r>
              <a:rPr lang="en-US" sz="2800" b="1" u="sng" dirty="0" smtClean="0">
                <a:solidFill>
                  <a:srgbClr val="800000"/>
                </a:solidFill>
              </a:rPr>
              <a:t>advancement of experimental precision</a:t>
            </a:r>
          </a:p>
          <a:p>
            <a:pPr eaLnBrk="1" hangingPunct="1"/>
            <a:r>
              <a:rPr lang="en-US" sz="2800" i="1" dirty="0"/>
              <a:t>Establishes that light propagates as a wave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410200" y="990600"/>
            <a:ext cx="3581400" cy="3124200"/>
            <a:chOff x="5410200" y="990600"/>
            <a:chExt cx="3581400" cy="3124200"/>
          </a:xfrm>
        </p:grpSpPr>
        <p:pic>
          <p:nvPicPr>
            <p:cNvPr id="7" name="Picture 1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990600"/>
              <a:ext cx="35814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7010400" y="3810000"/>
              <a:ext cx="4572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0" y="3886200"/>
            <a:ext cx="3581400" cy="2743200"/>
            <a:chOff x="5562600" y="2514600"/>
            <a:chExt cx="3581400" cy="2743200"/>
          </a:xfrm>
        </p:grpSpPr>
        <p:pic>
          <p:nvPicPr>
            <p:cNvPr id="8" name="Picture 1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62600" y="2514600"/>
              <a:ext cx="3581400" cy="269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 bwMode="auto">
            <a:xfrm>
              <a:off x="7086600" y="4953000"/>
              <a:ext cx="4572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197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The Electromagnetic Spectrum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83587" cy="5029200"/>
          </a:xfrm>
        </p:spPr>
        <p:txBody>
          <a:bodyPr/>
          <a:lstStyle/>
          <a:p>
            <a:pPr eaLnBrk="1" hangingPunct="1"/>
            <a:r>
              <a:rPr lang="en-US" sz="3600" dirty="0"/>
              <a:t>Visible light covers only a small range of the total electromagnetic spectrum</a:t>
            </a:r>
          </a:p>
          <a:p>
            <a:pPr eaLnBrk="1" hangingPunct="1"/>
            <a:r>
              <a:rPr lang="en-US" sz="3600" dirty="0"/>
              <a:t>All electromagnetic waves travel </a:t>
            </a:r>
            <a:r>
              <a:rPr lang="en-US" sz="3600" dirty="0" smtClean="0"/>
              <a:t>in vacuum </a:t>
            </a:r>
            <a:r>
              <a:rPr lang="en-US" sz="3600" dirty="0"/>
              <a:t>with </a:t>
            </a:r>
            <a:r>
              <a:rPr lang="en-US" sz="3600" dirty="0" smtClean="0"/>
              <a:t>the </a:t>
            </a:r>
            <a:r>
              <a:rPr lang="en-US" sz="3600" dirty="0"/>
              <a:t>speed </a:t>
            </a:r>
            <a:r>
              <a:rPr lang="en-US" sz="3600" i="1" dirty="0"/>
              <a:t>c</a:t>
            </a:r>
            <a:r>
              <a:rPr lang="en-US" sz="3600" dirty="0"/>
              <a:t> given by</a:t>
            </a:r>
            <a:r>
              <a:rPr lang="en-US" sz="3600" dirty="0" smtClean="0"/>
              <a:t>:</a:t>
            </a:r>
          </a:p>
          <a:p>
            <a:pPr eaLnBrk="1" hangingPunct="1"/>
            <a:endParaRPr lang="en-US" sz="3600" dirty="0"/>
          </a:p>
          <a:p>
            <a:pPr eaLnBrk="1" hangingPunct="1">
              <a:buFont typeface="Wingdings" pitchFamily="-84" charset="2"/>
              <a:buNone/>
            </a:pPr>
            <a:endParaRPr lang="en-US" sz="3600" dirty="0"/>
          </a:p>
          <a:p>
            <a:pPr algn="ctr" eaLnBrk="1" hangingPunct="1">
              <a:buFont typeface="Wingdings" pitchFamily="-84" charset="2"/>
              <a:buNone/>
            </a:pPr>
            <a:r>
              <a:rPr lang="en-US" sz="3600" dirty="0"/>
              <a:t>(where </a:t>
            </a:r>
            <a:r>
              <a:rPr lang="el-GR" sz="3600" i="1" dirty="0">
                <a:latin typeface="Symbol" charset="2"/>
                <a:ea typeface="Arial" pitchFamily="-84" charset="0"/>
                <a:cs typeface="Symbol" charset="2"/>
              </a:rPr>
              <a:t>μ</a:t>
            </a:r>
            <a:r>
              <a:rPr lang="en-US" sz="3600" baseline="-25000" dirty="0">
                <a:ea typeface="Times New Roman" pitchFamily="-84" charset="0"/>
                <a:cs typeface="Times New Roman" pitchFamily="-84" charset="0"/>
              </a:rPr>
              <a:t>0</a:t>
            </a:r>
            <a:r>
              <a:rPr lang="en-US" sz="3600" dirty="0"/>
              <a:t> and </a:t>
            </a:r>
            <a:r>
              <a:rPr lang="el-GR" sz="3600" i="1" dirty="0">
                <a:latin typeface="Symbol" charset="2"/>
                <a:ea typeface="Arial" pitchFamily="-84" charset="0"/>
                <a:cs typeface="Symbol" charset="2"/>
              </a:rPr>
              <a:t>ε</a:t>
            </a:r>
            <a:r>
              <a:rPr lang="en-US" sz="3600" baseline="-25000" dirty="0">
                <a:ea typeface="Times New Roman" pitchFamily="-84" charset="0"/>
                <a:cs typeface="Times New Roman" pitchFamily="-84" charset="0"/>
              </a:rPr>
              <a:t>0</a:t>
            </a:r>
            <a:r>
              <a:rPr lang="en-US" sz="3600" dirty="0"/>
              <a:t> are the respective permeability  and permittivity of “free” space) </a:t>
            </a:r>
          </a:p>
          <a:p>
            <a:pPr eaLnBrk="1" hangingPunct="1">
              <a:buFont typeface="Wingdings" pitchFamily="-84" charset="2"/>
              <a:buNone/>
            </a:pP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E083-8E3A-1B42-A68A-F85B4CD88EA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81850"/>
              </p:ext>
            </p:extLst>
          </p:nvPr>
        </p:nvGraphicFramePr>
        <p:xfrm>
          <a:off x="3276600" y="3352800"/>
          <a:ext cx="27590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965200" imgH="457200" progId="Equation.DSMT4">
                  <p:embed/>
                </p:oleObj>
              </mc:Choice>
              <mc:Fallback>
                <p:oleObj name="Equation" r:id="rId4" imgW="965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52800"/>
                        <a:ext cx="2759075" cy="131921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314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Conservation </a:t>
            </a:r>
            <a:r>
              <a:rPr lang="en-US" sz="4000" dirty="0"/>
              <a:t>Laws and Fundamental Forces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 smtClean="0"/>
              <a:t>Conservations laws are guiding principles of physics</a:t>
            </a:r>
          </a:p>
          <a:p>
            <a:pPr eaLnBrk="1" hangingPunct="1"/>
            <a:r>
              <a:rPr lang="en-US" dirty="0" smtClean="0"/>
              <a:t>Recall </a:t>
            </a:r>
            <a:r>
              <a:rPr lang="en-US" dirty="0"/>
              <a:t>the fundamental conservation laws:</a:t>
            </a:r>
          </a:p>
          <a:p>
            <a:pPr lvl="1" eaLnBrk="1" hangingPunct="1"/>
            <a:r>
              <a:rPr lang="en-US" dirty="0"/>
              <a:t>Conservation of energy</a:t>
            </a:r>
          </a:p>
          <a:p>
            <a:pPr lvl="1" eaLnBrk="1" hangingPunct="1"/>
            <a:r>
              <a:rPr lang="en-US" dirty="0"/>
              <a:t>Conservation of linear momentum</a:t>
            </a:r>
          </a:p>
          <a:p>
            <a:pPr lvl="1" eaLnBrk="1" hangingPunct="1"/>
            <a:r>
              <a:rPr lang="en-US" dirty="0"/>
              <a:t>Conservation of angular momentum</a:t>
            </a:r>
          </a:p>
          <a:p>
            <a:pPr lvl="1" eaLnBrk="1" hangingPunct="1"/>
            <a:r>
              <a:rPr lang="en-US" dirty="0"/>
              <a:t>Conservation of electric charge</a:t>
            </a:r>
            <a:endParaRPr lang="en-US" dirty="0" smtClean="0"/>
          </a:p>
          <a:p>
            <a:pPr eaLnBrk="1" hangingPunct="1"/>
            <a:r>
              <a:rPr lang="en-US" dirty="0" smtClean="0"/>
              <a:t>In addition to the classical conservation laws, two modern results include:</a:t>
            </a:r>
          </a:p>
          <a:p>
            <a:pPr lvl="1" eaLnBrk="1" hangingPunct="1"/>
            <a:r>
              <a:rPr lang="en-US" dirty="0" smtClean="0"/>
              <a:t>The conservation of baryons and leptons</a:t>
            </a:r>
          </a:p>
          <a:p>
            <a:pPr lvl="1" eaLnBrk="1" hangingPunct="1"/>
            <a:r>
              <a:rPr lang="en-US" dirty="0" smtClean="0"/>
              <a:t>The fundamental invariance principles for time reversal, distance, and parity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750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Special Project #1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181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Compute the electric force between the two protons separate the farthest in an intact U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nucleus.  Use the actual size of the U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nucleus.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Compute the gravitational force between the two protons separate the farthest in an intact U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nucleus.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Express the electric force in #1 above in terms of the gravitational force in #2. (5 points)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look up the mass of the proton, actual size of the U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nucleus, etc, and clearly write them on your project report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Monday, Feb. 2!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2777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229600" cy="5715000"/>
          </a:xfrm>
        </p:spPr>
        <p:txBody>
          <a:bodyPr/>
          <a:lstStyle/>
          <a:p>
            <a:pPr eaLnBrk="1" hangingPunct="1"/>
            <a:r>
              <a:rPr lang="en-US" sz="2800" dirty="0"/>
              <a:t>The three fundamental forces are </a:t>
            </a:r>
            <a:r>
              <a:rPr lang="en-US" sz="2800" dirty="0" smtClean="0"/>
              <a:t>introduced</a:t>
            </a:r>
          </a:p>
          <a:p>
            <a:pPr lvl="1" eaLnBrk="1" hangingPunct="1"/>
            <a:r>
              <a:rPr lang="en-US" sz="2400" b="1" dirty="0"/>
              <a:t>Gravitational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2" eaLnBrk="1" hangingPunct="1"/>
            <a:r>
              <a:rPr lang="en-US" sz="2000" dirty="0" smtClean="0"/>
              <a:t>Responsible for planetary motions, holding things on the ground, etc</a:t>
            </a:r>
          </a:p>
          <a:p>
            <a:pPr lvl="1" eaLnBrk="1" hangingPunct="1"/>
            <a:r>
              <a:rPr lang="en-US" sz="2400" b="1" dirty="0" smtClean="0"/>
              <a:t>Electroweak (unified at high energies)</a:t>
            </a:r>
            <a:endParaRPr lang="en-US" sz="2400" b="1" dirty="0"/>
          </a:p>
          <a:p>
            <a:pPr lvl="2" eaLnBrk="1" hangingPunct="1"/>
            <a:r>
              <a:rPr lang="en-US" b="1" dirty="0"/>
              <a:t>Weak</a:t>
            </a:r>
            <a:r>
              <a:rPr lang="en-US" dirty="0"/>
              <a:t>: Responsible for nuclear beta decay and effective only over distances of ~10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−</a:t>
            </a:r>
            <a:r>
              <a:rPr lang="en-US" baseline="30000" dirty="0"/>
              <a:t>15</a:t>
            </a:r>
            <a:r>
              <a:rPr lang="en-US" dirty="0"/>
              <a:t> </a:t>
            </a:r>
            <a:r>
              <a:rPr lang="en-US" dirty="0" err="1"/>
              <a:t>m</a:t>
            </a:r>
            <a:endParaRPr lang="en-US" dirty="0"/>
          </a:p>
          <a:p>
            <a:pPr lvl="2" eaLnBrk="1" hangingPunct="1"/>
            <a:r>
              <a:rPr lang="en-US" b="1" dirty="0"/>
              <a:t>Electromagnetic</a:t>
            </a:r>
            <a:r>
              <a:rPr lang="en-US" dirty="0" smtClean="0"/>
              <a:t>: Responsible for all non-gravitational interactions, such as all chemical reactions, friction, tension….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	</a:t>
            </a:r>
            <a:r>
              <a:rPr lang="en-US" dirty="0"/>
              <a:t> 	         </a:t>
            </a:r>
            <a:r>
              <a:rPr lang="en-US" dirty="0" smtClean="0"/>
              <a:t> 	(</a:t>
            </a:r>
            <a:r>
              <a:rPr lang="en-US" dirty="0"/>
              <a:t>Coulomb force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sz="2800" b="1" dirty="0" smtClean="0"/>
              <a:t>Strong</a:t>
            </a:r>
            <a:r>
              <a:rPr lang="en-US" sz="2800" dirty="0"/>
              <a:t>: Responsible for “holding” the nucleus together and effective </a:t>
            </a:r>
            <a:r>
              <a:rPr lang="en-US" sz="2800" dirty="0" smtClean="0"/>
              <a:t>in the distance less </a:t>
            </a:r>
            <a:r>
              <a:rPr lang="en-US" sz="2800" dirty="0"/>
              <a:t>than ~10</a:t>
            </a:r>
            <a:r>
              <a:rPr lang="en-US" sz="2800" baseline="30000" dirty="0">
                <a:ea typeface="Arial" pitchFamily="-84" charset="0"/>
                <a:cs typeface="Arial" pitchFamily="-84" charset="0"/>
              </a:rPr>
              <a:t>−</a:t>
            </a:r>
            <a:r>
              <a:rPr lang="en-US" sz="2800" baseline="30000" dirty="0"/>
              <a:t>15</a:t>
            </a:r>
            <a:r>
              <a:rPr lang="en-US" sz="2800" baseline="-25000" dirty="0"/>
              <a:t> </a:t>
            </a:r>
            <a:r>
              <a:rPr lang="en-US" sz="2800" dirty="0"/>
              <a:t>m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/>
              <a:t>Also in the Modern Context…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E083-8E3A-1B42-A68A-F85B4CD88EA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288104"/>
              </p:ext>
            </p:extLst>
          </p:nvPr>
        </p:nvGraphicFramePr>
        <p:xfrm>
          <a:off x="3200400" y="1143000"/>
          <a:ext cx="214312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4" imgW="952500" imgH="406400" progId="Equation.DSMT4">
                  <p:embed/>
                </p:oleObj>
              </mc:Choice>
              <mc:Fallback>
                <p:oleObj name="Equation" r:id="rId4" imgW="9525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1143000"/>
                        <a:ext cx="2143126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151606"/>
              </p:ext>
            </p:extLst>
          </p:nvPr>
        </p:nvGraphicFramePr>
        <p:xfrm>
          <a:off x="1600200" y="4495800"/>
          <a:ext cx="2286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6" imgW="1016000" imgH="431800" progId="Equation.DSMT4">
                  <p:embed/>
                </p:oleObj>
              </mc:Choice>
              <mc:Fallback>
                <p:oleObj name="Equation" r:id="rId6" imgW="1016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4495800"/>
                        <a:ext cx="228600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086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Relative Strength of Fundamental Forces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pic>
        <p:nvPicPr>
          <p:cNvPr id="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63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8191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/>
              <a:t>Unification of Forces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pic>
        <p:nvPicPr>
          <p:cNvPr id="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066800"/>
            <a:ext cx="85979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2667000" y="1447800"/>
            <a:ext cx="11430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400" y="2362200"/>
            <a:ext cx="20574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4572000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GUT, String theory</a:t>
            </a:r>
          </a:p>
          <a:p>
            <a:pPr algn="r"/>
            <a:r>
              <a:rPr lang="en-US" dirty="0" smtClean="0">
                <a:latin typeface="+mn-lt"/>
              </a:rPr>
              <a:t>Not yet experimentally verified: </a:t>
            </a:r>
            <a:r>
              <a:rPr lang="en-US" dirty="0" err="1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decays, magnetic monopole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6362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 noChangeAspect="1"/>
          </p:cNvGrpSpPr>
          <p:nvPr/>
        </p:nvGrpSpPr>
        <p:grpSpPr bwMode="auto">
          <a:xfrm>
            <a:off x="914400" y="228600"/>
            <a:ext cx="7010400" cy="6211888"/>
            <a:chOff x="816" y="118"/>
            <a:chExt cx="4416" cy="3913"/>
          </a:xfrm>
        </p:grpSpPr>
        <p:sp>
          <p:nvSpPr>
            <p:cNvPr id="19458" name="AutoShape 5"/>
            <p:cNvSpPr>
              <a:spLocks noChangeAspect="1" noChangeArrowheads="1" noTextEdit="1"/>
            </p:cNvSpPr>
            <p:nvPr/>
          </p:nvSpPr>
          <p:spPr bwMode="auto">
            <a:xfrm>
              <a:off x="816" y="118"/>
              <a:ext cx="4416" cy="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" name="_s48147"/>
            <p:cNvSpPr>
              <a:spLocks noChangeShapeType="1"/>
            </p:cNvSpPr>
            <p:nvPr/>
          </p:nvSpPr>
          <p:spPr bwMode="auto">
            <a:xfrm flipH="1">
              <a:off x="2219" y="2305"/>
              <a:ext cx="403" cy="23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0" name="_s48139"/>
            <p:cNvSpPr>
              <a:spLocks noChangeArrowheads="1"/>
            </p:cNvSpPr>
            <p:nvPr/>
          </p:nvSpPr>
          <p:spPr bwMode="auto">
            <a:xfrm>
              <a:off x="1353" y="2307"/>
              <a:ext cx="929" cy="92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EBD799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</a:rPr>
                <a:t>ELECTRICITY </a:t>
              </a:r>
            </a:p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</a:rPr>
                <a:t>AND</a:t>
              </a:r>
            </a:p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</a:rPr>
                <a:t>MAGNETISM</a:t>
              </a:r>
            </a:p>
          </p:txBody>
        </p:sp>
        <p:sp>
          <p:nvSpPr>
            <p:cNvPr id="19461" name="_s48155"/>
            <p:cNvSpPr>
              <a:spLocks noChangeShapeType="1"/>
            </p:cNvSpPr>
            <p:nvPr/>
          </p:nvSpPr>
          <p:spPr bwMode="auto">
            <a:xfrm>
              <a:off x="3425" y="2306"/>
              <a:ext cx="404" cy="23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2" name="_s48154"/>
            <p:cNvSpPr>
              <a:spLocks noChangeArrowheads="1"/>
            </p:cNvSpPr>
            <p:nvPr/>
          </p:nvSpPr>
          <p:spPr bwMode="auto">
            <a:xfrm>
              <a:off x="3767" y="2306"/>
              <a:ext cx="929" cy="92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EBD799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</a:rPr>
                <a:t>THERMODYNAMICS</a:t>
              </a:r>
            </a:p>
            <a:p>
              <a:pPr algn="ctr" eaLnBrk="0" hangingPunct="0"/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463" name="_s48153"/>
            <p:cNvSpPr>
              <a:spLocks noChangeShapeType="1"/>
            </p:cNvSpPr>
            <p:nvPr/>
          </p:nvSpPr>
          <p:spPr bwMode="auto">
            <a:xfrm flipV="1">
              <a:off x="3024" y="1144"/>
              <a:ext cx="0" cy="46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" name="_s48152"/>
            <p:cNvSpPr>
              <a:spLocks noChangeArrowheads="1"/>
            </p:cNvSpPr>
            <p:nvPr/>
          </p:nvSpPr>
          <p:spPr bwMode="auto">
            <a:xfrm>
              <a:off x="2560" y="216"/>
              <a:ext cx="929" cy="92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EBD799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/>
                <a:t>  </a:t>
              </a:r>
              <a:r>
                <a:rPr lang="en-US" sz="1200" b="1" dirty="0">
                  <a:solidFill>
                    <a:srgbClr val="000000"/>
                  </a:solidFill>
                </a:rPr>
                <a:t>MECHANICS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</a:rPr>
                <a:t>      </a:t>
              </a:r>
              <a:r>
                <a:rPr lang="en-US" sz="1200" dirty="0">
                  <a:solidFill>
                    <a:srgbClr val="FF3300"/>
                  </a:solidFill>
                </a:rPr>
                <a:t>	</a:t>
              </a:r>
            </a:p>
          </p:txBody>
        </p:sp>
        <p:sp>
          <p:nvSpPr>
            <p:cNvPr id="19465" name="_s48135"/>
            <p:cNvSpPr>
              <a:spLocks noChangeArrowheads="1"/>
            </p:cNvSpPr>
            <p:nvPr/>
          </p:nvSpPr>
          <p:spPr bwMode="auto">
            <a:xfrm>
              <a:off x="2560" y="1610"/>
              <a:ext cx="929" cy="92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EBD799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200" b="1" dirty="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</a:rPr>
                <a:t>CLASSICAL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</a:rPr>
                <a:t>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PHYSICS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48159" name="Text Box 31"/>
            <p:cNvSpPr txBox="1">
              <a:spLocks noChangeArrowheads="1"/>
            </p:cNvSpPr>
            <p:nvPr/>
          </p:nvSpPr>
          <p:spPr bwMode="auto">
            <a:xfrm>
              <a:off x="1287" y="3513"/>
              <a:ext cx="3037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800">
                  <a:latin typeface="Arial" charset="0"/>
                  <a:ea typeface="ＭＳ Ｐゴシック" charset="0"/>
                  <a:cs typeface="+mn-cs"/>
                </a:rPr>
                <a:t>                      </a:t>
              </a:r>
              <a:r>
                <a:rPr lang="en-US" sz="1800" b="1">
                  <a:latin typeface="Arial" charset="0"/>
                  <a:ea typeface="ＭＳ Ｐゴシック" charset="0"/>
                  <a:cs typeface="+mn-cs"/>
                </a:rPr>
                <a:t>CONSERVATION LAWS</a:t>
              </a:r>
              <a:r>
                <a:rPr lang="en-US" sz="1800">
                  <a:latin typeface="Arial" charset="0"/>
                  <a:ea typeface="ＭＳ Ｐゴシック" charset="0"/>
                  <a:cs typeface="+mn-cs"/>
                </a:rPr>
                <a:t>     </a:t>
              </a:r>
            </a:p>
          </p:txBody>
        </p:sp>
        <p:sp>
          <p:nvSpPr>
            <p:cNvPr id="48160" name="AutoShape 32"/>
            <p:cNvSpPr>
              <a:spLocks noChangeArrowheads="1"/>
            </p:cNvSpPr>
            <p:nvPr/>
          </p:nvSpPr>
          <p:spPr bwMode="auto">
            <a:xfrm>
              <a:off x="2861" y="2832"/>
              <a:ext cx="307" cy="615"/>
            </a:xfrm>
            <a:prstGeom prst="downArrow">
              <a:avLst>
                <a:gd name="adj1" fmla="val 50000"/>
                <a:gd name="adj2" fmla="val 50081"/>
              </a:avLst>
            </a:prstGeom>
            <a:solidFill>
              <a:srgbClr val="0033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09C4-BE5D-3F41-A6AF-E569444AEA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38800" y="25101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j-lt"/>
              </a:rPr>
              <a:t>All these in just 200 years!!</a:t>
            </a:r>
            <a:endParaRPr lang="en-US" dirty="0">
              <a:solidFill>
                <a:srgbClr val="8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33185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4033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Triumph of Classical Physics: </a:t>
            </a:r>
            <a:br>
              <a:rPr lang="en-US" sz="4000" dirty="0" smtClean="0">
                <a:cs typeface="+mj-cs"/>
              </a:rPr>
            </a:br>
            <a:r>
              <a:rPr lang="en-US" sz="4000" dirty="0" smtClean="0">
                <a:cs typeface="+mj-cs"/>
              </a:rPr>
              <a:t>The Conservation Laws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Conservation of energy</a:t>
            </a:r>
            <a:r>
              <a:rPr lang="en-US" dirty="0" smtClean="0">
                <a:cs typeface="+mn-cs"/>
              </a:rPr>
              <a:t>: The total sum of energy (in all its forms) is conserved in all interactions.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Conservation of linear momentum</a:t>
            </a:r>
            <a:r>
              <a:rPr lang="en-US" dirty="0" smtClean="0">
                <a:cs typeface="+mn-cs"/>
              </a:rPr>
              <a:t>: In the absence of external forces, linear momentum is conserved in all interactions.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Conservation of angular momentum</a:t>
            </a:r>
            <a:r>
              <a:rPr lang="en-US" dirty="0" smtClean="0">
                <a:cs typeface="+mn-cs"/>
              </a:rPr>
              <a:t>: In the absence of external torque, angular momentum is conserved in all interactions.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Conservation of charge</a:t>
            </a:r>
            <a:r>
              <a:rPr lang="en-US" dirty="0" smtClean="0">
                <a:cs typeface="+mn-cs"/>
              </a:rPr>
              <a:t>: Electric charge is conserved in all interactions.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6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Mechanics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marL="609600" indent="-609600" eaLnBrk="1" hangingPunct="1"/>
            <a:r>
              <a:rPr lang="en-US" sz="3600" dirty="0">
                <a:cs typeface="ＭＳ Ｐゴシック" pitchFamily="-84" charset="-128"/>
              </a:rPr>
              <a:t>Galileo (1564-1642)</a:t>
            </a:r>
            <a:endParaRPr lang="en-US" sz="3600" dirty="0" smtClean="0">
              <a:cs typeface="ＭＳ Ｐゴシック" pitchFamily="-84" charset="-128"/>
            </a:endParaRPr>
          </a:p>
          <a:p>
            <a:pPr marL="990600" lvl="1" indent="-646113" eaLnBrk="1" hangingPunct="1"/>
            <a:r>
              <a:rPr lang="en-US" sz="3600" dirty="0" smtClean="0"/>
              <a:t>First great experimentalist</a:t>
            </a:r>
            <a:endParaRPr lang="en-US" sz="3600" dirty="0"/>
          </a:p>
          <a:p>
            <a:pPr marL="990600" lvl="1" indent="-646113" eaLnBrk="1" hangingPunct="1"/>
            <a:r>
              <a:rPr lang="en-US" sz="3600" dirty="0"/>
              <a:t>Principle of inertia</a:t>
            </a:r>
          </a:p>
          <a:p>
            <a:pPr marL="990600" lvl="1" indent="-646113" eaLnBrk="1" hangingPunct="1"/>
            <a:r>
              <a:rPr lang="en-US" sz="3600" dirty="0"/>
              <a:t>Established experimental </a:t>
            </a:r>
            <a:r>
              <a:rPr lang="en-US" sz="3600" dirty="0" smtClean="0"/>
              <a:t>foundations 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14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686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Three laws describing the relationship between mass and </a:t>
            </a:r>
            <a:r>
              <a:rPr lang="en-US" sz="2800" dirty="0" smtClean="0">
                <a:cs typeface="ＭＳ Ｐゴシック" pitchFamily="-84" charset="-128"/>
              </a:rPr>
              <a:t>acceleration, concept </a:t>
            </a:r>
            <a:r>
              <a:rPr lang="en-US" sz="2800" smtClean="0">
                <a:cs typeface="ＭＳ Ｐゴシック" pitchFamily="-84" charset="-128"/>
              </a:rPr>
              <a:t>of forces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First unification of forces!!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SzTx/>
              <a:buFont typeface="Wingdings" pitchFamily="-84" charset="2"/>
              <a:buChar char="§"/>
            </a:pPr>
            <a:r>
              <a:rPr lang="en-US" sz="2800" b="1" dirty="0" smtClean="0">
                <a:cs typeface="ＭＳ Ｐゴシック" pitchFamily="-84" charset="-128"/>
              </a:rPr>
              <a:t>Newton’</a:t>
            </a:r>
            <a:r>
              <a:rPr lang="en-US" altLang="ja-JP" sz="2800" b="1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first law</a:t>
            </a:r>
            <a:r>
              <a:rPr lang="en-US" altLang="ja-JP" sz="2800" dirty="0">
                <a:cs typeface="ＭＳ Ｐゴシック" pitchFamily="-84" charset="-128"/>
              </a:rPr>
              <a:t> (</a:t>
            </a:r>
            <a:r>
              <a:rPr lang="en-US" altLang="ja-JP" sz="2800" i="1" dirty="0">
                <a:cs typeface="ＭＳ Ｐゴシック" pitchFamily="-84" charset="-128"/>
              </a:rPr>
              <a:t>law of inertia</a:t>
            </a:r>
            <a:r>
              <a:rPr lang="en-US" altLang="ja-JP" sz="2800" dirty="0">
                <a:cs typeface="ＭＳ Ｐゴシック" pitchFamily="-84" charset="-128"/>
              </a:rPr>
              <a:t>): An object in motion with a constant velocity will continue in motion unless acted upon by some net external force</a:t>
            </a:r>
            <a:r>
              <a:rPr lang="en-US" altLang="ja-JP" sz="2800" dirty="0" smtClean="0">
                <a:cs typeface="ＭＳ Ｐゴシック" pitchFamily="-84" charset="-128"/>
              </a:rPr>
              <a:t>.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SzTx/>
              <a:buFont typeface="Wingdings" pitchFamily="-84" charset="2"/>
              <a:buChar char="§"/>
            </a:pPr>
            <a:r>
              <a:rPr lang="en-US" sz="2800" b="1" dirty="0" smtClean="0">
                <a:cs typeface="ＭＳ Ｐゴシック" pitchFamily="-84" charset="-128"/>
              </a:rPr>
              <a:t>Newton’</a:t>
            </a:r>
            <a:r>
              <a:rPr lang="en-US" altLang="ja-JP" sz="2800" b="1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second law</a:t>
            </a:r>
            <a:r>
              <a:rPr lang="en-US" altLang="ja-JP" sz="2800" dirty="0">
                <a:cs typeface="ＭＳ Ｐゴシック" pitchFamily="-84" charset="-128"/>
              </a:rPr>
              <a:t>: Introduces force (F) as responsible for the  the change in </a:t>
            </a:r>
            <a:r>
              <a:rPr lang="en-US" altLang="ja-JP" sz="2800" dirty="0" smtClean="0">
                <a:cs typeface="ＭＳ Ｐゴシック" pitchFamily="-84" charset="-128"/>
              </a:rPr>
              <a:t>linear </a:t>
            </a:r>
            <a:r>
              <a:rPr lang="en-US" altLang="ja-JP" sz="2800" dirty="0">
                <a:cs typeface="ＭＳ Ｐゴシック" pitchFamily="-84" charset="-128"/>
              </a:rPr>
              <a:t>momentum (</a:t>
            </a:r>
            <a:r>
              <a:rPr lang="en-US" altLang="ja-JP" sz="2800" b="1" dirty="0">
                <a:cs typeface="ＭＳ Ｐゴシック" pitchFamily="-84" charset="-128"/>
              </a:rPr>
              <a:t>p</a:t>
            </a:r>
            <a:r>
              <a:rPr lang="en-US" altLang="ja-JP" sz="2800" dirty="0">
                <a:cs typeface="ＭＳ Ｐゴシック" pitchFamily="-84" charset="-128"/>
              </a:rPr>
              <a:t>)</a:t>
            </a:r>
            <a:r>
              <a:rPr lang="en-US" altLang="ja-JP" sz="2800" dirty="0" smtClean="0"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-84" charset="2"/>
              <a:buChar char="§"/>
            </a:pPr>
            <a:r>
              <a:rPr lang="en-US" sz="2400" b="1" dirty="0" smtClean="0">
                <a:cs typeface="ＭＳ Ｐゴシック" pitchFamily="-84" charset="-128"/>
              </a:rPr>
              <a:t>                                      or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-84" charset="2"/>
              <a:buChar char="§"/>
            </a:pPr>
            <a:r>
              <a:rPr lang="en-US" sz="2800" b="1" dirty="0" smtClean="0">
                <a:cs typeface="ＭＳ Ｐゴシック" pitchFamily="-84" charset="-128"/>
                <a:sym typeface="Wingdings" pitchFamily="-84" charset="2"/>
              </a:rPr>
              <a:t>Newton’</a:t>
            </a:r>
            <a:r>
              <a:rPr lang="en-US" altLang="ja-JP" sz="2800" b="1" dirty="0" smtClean="0">
                <a:cs typeface="ＭＳ Ｐゴシック" pitchFamily="-84" charset="-128"/>
                <a:sym typeface="Wingdings" pitchFamily="-84" charset="2"/>
              </a:rPr>
              <a:t>s </a:t>
            </a:r>
            <a:r>
              <a:rPr lang="en-US" altLang="ja-JP" sz="2800" b="1" dirty="0">
                <a:cs typeface="ＭＳ Ｐゴシック" pitchFamily="-84" charset="-128"/>
                <a:sym typeface="Wingdings" pitchFamily="-84" charset="2"/>
              </a:rPr>
              <a:t>third law</a:t>
            </a:r>
            <a:r>
              <a:rPr lang="en-US" altLang="ja-JP" sz="2800" dirty="0">
                <a:cs typeface="ＭＳ Ｐゴシック" pitchFamily="-84" charset="-128"/>
                <a:sym typeface="Wingdings" pitchFamily="-84" charset="2"/>
              </a:rPr>
              <a:t> (</a:t>
            </a:r>
            <a:r>
              <a:rPr lang="en-US" altLang="ja-JP" sz="2800" i="1" dirty="0">
                <a:cs typeface="ＭＳ Ｐゴシック" pitchFamily="-84" charset="-128"/>
                <a:sym typeface="Wingdings" pitchFamily="-84" charset="2"/>
              </a:rPr>
              <a:t>law of action and reaction</a:t>
            </a:r>
            <a:r>
              <a:rPr lang="en-US" altLang="ja-JP" sz="2800" dirty="0">
                <a:cs typeface="ＭＳ Ｐゴシック" pitchFamily="-84" charset="-128"/>
                <a:sym typeface="Wingdings" pitchFamily="-84" charset="2"/>
              </a:rPr>
              <a:t>):</a:t>
            </a:r>
            <a:r>
              <a:rPr lang="en-US" altLang="ja-JP" sz="2800" b="1" dirty="0">
                <a:cs typeface="ＭＳ Ｐゴシック" pitchFamily="-84" charset="-128"/>
              </a:rPr>
              <a:t> </a:t>
            </a:r>
            <a:r>
              <a:rPr lang="en-US" altLang="ja-JP" sz="2800" dirty="0">
                <a:cs typeface="ＭＳ Ｐゴシック" pitchFamily="-84" charset="-128"/>
              </a:rPr>
              <a:t>The force exerted by body 1 on body 2 is equal in magnitude and opposite in direction to the force that body 2 exerts on body 1.</a:t>
            </a:r>
            <a:r>
              <a:rPr lang="en-US" altLang="ja-JP" sz="2400" dirty="0">
                <a:cs typeface="ＭＳ Ｐゴシック" pitchFamily="-84" charset="-128"/>
              </a:rPr>
              <a:t> 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Isaac Newton (1642-1727)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E083-8E3A-1B42-A68A-F85B4CD88E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761499"/>
              </p:ext>
            </p:extLst>
          </p:nvPr>
        </p:nvGraphicFramePr>
        <p:xfrm>
          <a:off x="2219325" y="3733800"/>
          <a:ext cx="1057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3" imgW="469900" imgH="203200" progId="Equation.DSMT4">
                  <p:embed/>
                </p:oleObj>
              </mc:Choice>
              <mc:Fallback>
                <p:oleObj name="Equation" r:id="rId3" imgW="469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9325" y="3733800"/>
                        <a:ext cx="10572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527465"/>
              </p:ext>
            </p:extLst>
          </p:nvPr>
        </p:nvGraphicFramePr>
        <p:xfrm>
          <a:off x="4114800" y="3657600"/>
          <a:ext cx="86931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5" imgW="469900" imgH="381000" progId="Equation.DSMT4">
                  <p:embed/>
                </p:oleObj>
              </mc:Choice>
              <mc:Fallback>
                <p:oleObj name="Equation" r:id="rId5" imgW="4699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657600"/>
                        <a:ext cx="86931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448013"/>
              </p:ext>
            </p:extLst>
          </p:nvPr>
        </p:nvGraphicFramePr>
        <p:xfrm>
          <a:off x="3505200" y="5486400"/>
          <a:ext cx="1371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7" imgW="609600" imgH="228600" progId="Equation.DSMT4">
                  <p:embed/>
                </p:oleObj>
              </mc:Choice>
              <mc:Fallback>
                <p:oleObj name="Equation" r:id="rId7" imgW="60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5200" y="5486400"/>
                        <a:ext cx="13716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533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Electromagnetism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6321425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n-cs"/>
              </a:rPr>
              <a:t>Contributions made by: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Coulomb (1736-1806)</a:t>
            </a:r>
          </a:p>
          <a:p>
            <a:pPr lvl="1" eaLnBrk="1" hangingPunct="1">
              <a:defRPr/>
            </a:pPr>
            <a:r>
              <a:rPr lang="en-US" dirty="0" err="1" smtClean="0">
                <a:cs typeface="+mn-cs"/>
              </a:rPr>
              <a:t>Oersted</a:t>
            </a:r>
            <a:r>
              <a:rPr lang="en-US" dirty="0" smtClean="0">
                <a:cs typeface="+mn-cs"/>
              </a:rPr>
              <a:t> (1777-1851)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Young (1773-1829)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Amp</a:t>
            </a:r>
            <a:r>
              <a:rPr lang="en-US" dirty="0" smtClean="0">
                <a:cs typeface="Arial" charset="0"/>
              </a:rPr>
              <a:t>è</a:t>
            </a:r>
            <a:r>
              <a:rPr lang="en-US" dirty="0" smtClean="0">
                <a:cs typeface="+mn-cs"/>
              </a:rPr>
              <a:t>re (1775-1836)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Faraday (1791-1867)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Henry (1797-1878)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Maxwell (1831-1879)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Hertz (1857-1894)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18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8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/>
              <a:t>Culminates in Maxwell’s </a:t>
            </a:r>
            <a:r>
              <a:rPr lang="en-US" dirty="0"/>
              <a:t>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763000" cy="5486400"/>
          </a:xfrm>
        </p:spPr>
        <p:txBody>
          <a:bodyPr/>
          <a:lstStyle/>
          <a:p>
            <a:r>
              <a:rPr lang="en-US" dirty="0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265646"/>
              </p:ext>
            </p:extLst>
          </p:nvPr>
        </p:nvGraphicFramePr>
        <p:xfrm>
          <a:off x="690562" y="1639888"/>
          <a:ext cx="2576512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8" imgW="901700" imgH="431800" progId="Equation.DSMT4">
                  <p:embed/>
                </p:oleObj>
              </mc:Choice>
              <mc:Fallback>
                <p:oleObj name="Equation" r:id="rId8" imgW="901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" y="1639888"/>
                        <a:ext cx="2576512" cy="12461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092938"/>
              </p:ext>
            </p:extLst>
          </p:nvPr>
        </p:nvGraphicFramePr>
        <p:xfrm>
          <a:off x="690562" y="3000375"/>
          <a:ext cx="19605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Equation" r:id="rId10" imgW="685800" imgH="304800" progId="Equation.DSMT4">
                  <p:embed/>
                </p:oleObj>
              </mc:Choice>
              <mc:Fallback>
                <p:oleObj name="Equation" r:id="rId10" imgW="685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" y="3000375"/>
                        <a:ext cx="1960562" cy="879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917432"/>
              </p:ext>
            </p:extLst>
          </p:nvPr>
        </p:nvGraphicFramePr>
        <p:xfrm>
          <a:off x="690562" y="3992563"/>
          <a:ext cx="28321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Equation" r:id="rId12" imgW="990600" imgH="393700" progId="Equation.DSMT4">
                  <p:embed/>
                </p:oleObj>
              </mc:Choice>
              <mc:Fallback>
                <p:oleObj name="Equation" r:id="rId12" imgW="990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" y="3992563"/>
                        <a:ext cx="2832100" cy="11366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534000"/>
              </p:ext>
            </p:extLst>
          </p:nvPr>
        </p:nvGraphicFramePr>
        <p:xfrm>
          <a:off x="690562" y="5224463"/>
          <a:ext cx="471963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Equation" r:id="rId14" imgW="1651000" imgH="393700" progId="Equation.DSMT4">
                  <p:embed/>
                </p:oleObj>
              </mc:Choice>
              <mc:Fallback>
                <p:oleObj name="Equation" r:id="rId14" imgW="1651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" y="5224463"/>
                        <a:ext cx="4719638" cy="11366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5791200" y="5105400"/>
            <a:ext cx="3352800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  <a:latin typeface="Arial Narrow" charset="0"/>
              </a:rPr>
              <a:t>Generalized </a:t>
            </a:r>
            <a:r>
              <a:rPr lang="en-US" b="1" dirty="0" err="1" smtClean="0">
                <a:solidFill>
                  <a:srgbClr val="CC0000"/>
                </a:solidFill>
                <a:latin typeface="Arial Narrow" charset="0"/>
              </a:rPr>
              <a:t>Ampére’s</a:t>
            </a:r>
            <a:r>
              <a:rPr lang="en-US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 of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</p:spTree>
    <p:extLst>
      <p:ext uri="{BB962C8B-B14F-4D97-AF65-F5344CB8AC3E}">
        <p14:creationId xmlns:p14="http://schemas.microsoft.com/office/powerpoint/2010/main" val="357377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4615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cs typeface="+mj-cs"/>
              </a:rPr>
              <a:t>Thermodynamics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Deals with temperature, heat, work, and the internal energy of systems</a:t>
            </a:r>
          </a:p>
          <a:p>
            <a:pPr eaLnBrk="1" hangingPunct="1">
              <a:defRPr/>
            </a:pPr>
            <a:r>
              <a:rPr lang="en-US" sz="3600" dirty="0" smtClean="0">
                <a:cs typeface="+mn-cs"/>
              </a:rPr>
              <a:t>Contributions made by:</a:t>
            </a:r>
          </a:p>
          <a:p>
            <a:pPr lvl="1" eaLnBrk="1" hangingPunct="1">
              <a:defRPr/>
            </a:pPr>
            <a:r>
              <a:rPr lang="en-US" sz="3200" dirty="0" smtClean="0">
                <a:cs typeface="+mn-cs"/>
              </a:rPr>
              <a:t>Benjamin Thompson (1753-1814)</a:t>
            </a:r>
          </a:p>
          <a:p>
            <a:pPr lvl="1" eaLnBrk="1" hangingPunct="1">
              <a:defRPr/>
            </a:pPr>
            <a:r>
              <a:rPr lang="en-US" sz="3200" dirty="0" err="1" smtClean="0">
                <a:cs typeface="+mn-cs"/>
              </a:rPr>
              <a:t>Sadi</a:t>
            </a:r>
            <a:r>
              <a:rPr lang="en-US" sz="3200" dirty="0" smtClean="0">
                <a:cs typeface="+mn-cs"/>
              </a:rPr>
              <a:t> Carnot (1796-1832)</a:t>
            </a:r>
          </a:p>
          <a:p>
            <a:pPr lvl="1" eaLnBrk="1" hangingPunct="1">
              <a:defRPr/>
            </a:pPr>
            <a:r>
              <a:rPr lang="en-US" sz="3200" dirty="0" smtClean="0">
                <a:cs typeface="+mn-cs"/>
              </a:rPr>
              <a:t>James Joule (1818-1889)</a:t>
            </a:r>
          </a:p>
          <a:p>
            <a:pPr lvl="1" eaLnBrk="1" hangingPunct="1">
              <a:defRPr/>
            </a:pPr>
            <a:r>
              <a:rPr lang="en-US" sz="3200" dirty="0" smtClean="0">
                <a:cs typeface="+mn-cs"/>
              </a:rPr>
              <a:t>Rudolf </a:t>
            </a:r>
            <a:r>
              <a:rPr lang="en-US" sz="3200" dirty="0" err="1" smtClean="0">
                <a:cs typeface="+mn-cs"/>
              </a:rPr>
              <a:t>Clausius</a:t>
            </a:r>
            <a:r>
              <a:rPr lang="en-US" sz="3200" dirty="0" smtClean="0">
                <a:cs typeface="+mn-cs"/>
              </a:rPr>
              <a:t> (1822-1888)</a:t>
            </a:r>
          </a:p>
          <a:p>
            <a:pPr lvl="1" eaLnBrk="1" hangingPunct="1">
              <a:defRPr/>
            </a:pPr>
            <a:r>
              <a:rPr lang="en-US" sz="3200" dirty="0" smtClean="0">
                <a:cs typeface="+mn-cs"/>
              </a:rPr>
              <a:t>William Thompson (1824-1907)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7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10945</TotalTime>
  <Words>1864</Words>
  <Application>Microsoft Macintosh PowerPoint</Application>
  <PresentationFormat>On-screen Show (4:3)</PresentationFormat>
  <Paragraphs>231</Paragraphs>
  <Slides>22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phys1443-spring02</vt:lpstr>
      <vt:lpstr>Equation</vt:lpstr>
      <vt:lpstr>PHYS 3313 – Section 001 Lecture #3</vt:lpstr>
      <vt:lpstr>Reminder: Special Project #1</vt:lpstr>
      <vt:lpstr>PowerPoint Presentation</vt:lpstr>
      <vt:lpstr>Triumph of Classical Physics:  The Conservation Laws</vt:lpstr>
      <vt:lpstr>Mechanics</vt:lpstr>
      <vt:lpstr>Isaac Newton (1642-1727)</vt:lpstr>
      <vt:lpstr>Electromagnetism</vt:lpstr>
      <vt:lpstr>Culminates in Maxwell’s Equations</vt:lpstr>
      <vt:lpstr>Thermodynamics</vt:lpstr>
      <vt:lpstr>The Kinetic Theory of Gases </vt:lpstr>
      <vt:lpstr>Additional Contributions</vt:lpstr>
      <vt:lpstr>Primary Results of Statistical Interpretation</vt:lpstr>
      <vt:lpstr>Experimental Demonstration of Equi-partition Principle</vt:lpstr>
      <vt:lpstr>Concept of Waves and Particles</vt:lpstr>
      <vt:lpstr>Particles vs. Waves</vt:lpstr>
      <vt:lpstr>The Nature of Light</vt:lpstr>
      <vt:lpstr>The Wave Theory Advances…</vt:lpstr>
      <vt:lpstr>The Electromagnetic Spectrum</vt:lpstr>
      <vt:lpstr>Conservation Laws and Fundamental Forces</vt:lpstr>
      <vt:lpstr>Also in the Modern Context…</vt:lpstr>
      <vt:lpstr>Relative Strength of Fundamental Forces</vt:lpstr>
      <vt:lpstr>Unification of Forces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497</cp:revision>
  <cp:lastPrinted>2013-08-26T21:25:15Z</cp:lastPrinted>
  <dcterms:created xsi:type="dcterms:W3CDTF">2012-08-27T21:13:02Z</dcterms:created>
  <dcterms:modified xsi:type="dcterms:W3CDTF">2015-01-28T22:17:35Z</dcterms:modified>
</cp:coreProperties>
</file>