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566" r:id="rId3"/>
    <p:sldId id="550" r:id="rId4"/>
    <p:sldId id="551" r:id="rId5"/>
    <p:sldId id="552" r:id="rId6"/>
    <p:sldId id="553" r:id="rId7"/>
    <p:sldId id="554" r:id="rId8"/>
    <p:sldId id="555" r:id="rId9"/>
    <p:sldId id="556" r:id="rId10"/>
    <p:sldId id="557" r:id="rId11"/>
    <p:sldId id="558" r:id="rId12"/>
    <p:sldId id="559" r:id="rId13"/>
    <p:sldId id="560" r:id="rId14"/>
    <p:sldId id="561" r:id="rId15"/>
    <p:sldId id="562" r:id="rId16"/>
    <p:sldId id="563" r:id="rId17"/>
    <p:sldId id="564" r:id="rId18"/>
    <p:sldId id="567" r:id="rId19"/>
    <p:sldId id="568" r:id="rId20"/>
    <p:sldId id="569" r:id="rId21"/>
    <p:sldId id="570" r:id="rId22"/>
    <p:sldId id="571" r:id="rId23"/>
    <p:sldId id="572" r:id="rId24"/>
    <p:sldId id="573" r:id="rId25"/>
    <p:sldId id="574" r:id="rId26"/>
    <p:sldId id="57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7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4511348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2,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5" Type="http://schemas.openxmlformats.org/officeDocument/2006/relationships/oleObject" Target="../embeddings/oleObject3.bin"/><Relationship Id="rId6" Type="http://schemas.openxmlformats.org/officeDocument/2006/relationships/image" Target="../media/image9.emf"/><Relationship Id="rId7" Type="http://schemas.openxmlformats.org/officeDocument/2006/relationships/oleObject" Target="../embeddings/oleObject4.bin"/><Relationship Id="rId8" Type="http://schemas.openxmlformats.org/officeDocument/2006/relationships/image" Target="../media/image10.emf"/><Relationship Id="rId9" Type="http://schemas.openxmlformats.org/officeDocument/2006/relationships/oleObject" Target="../embeddings/oleObject5.bin"/><Relationship Id="rId10"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5" Type="http://schemas.openxmlformats.org/officeDocument/2006/relationships/oleObject" Target="../embeddings/oleObject7.bin"/><Relationship Id="rId6" Type="http://schemas.openxmlformats.org/officeDocument/2006/relationships/image" Target="../media/image13.emf"/><Relationship Id="rId7" Type="http://schemas.openxmlformats.org/officeDocument/2006/relationships/oleObject" Target="../embeddings/oleObject8.bin"/><Relationship Id="rId8" Type="http://schemas.openxmlformats.org/officeDocument/2006/relationships/image" Target="../media/image14.emf"/><Relationship Id="rId9" Type="http://schemas.openxmlformats.org/officeDocument/2006/relationships/oleObject" Target="../embeddings/oleObject9.bin"/><Relationship Id="rId10"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0.emf"/><Relationship Id="rId13" Type="http://schemas.openxmlformats.org/officeDocument/2006/relationships/oleObject" Target="../embeddings/oleObject15.bin"/><Relationship Id="rId14"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0.bin"/><Relationship Id="rId4" Type="http://schemas.openxmlformats.org/officeDocument/2006/relationships/image" Target="../media/image16.emf"/><Relationship Id="rId5" Type="http://schemas.openxmlformats.org/officeDocument/2006/relationships/oleObject" Target="../embeddings/oleObject11.bin"/><Relationship Id="rId6" Type="http://schemas.openxmlformats.org/officeDocument/2006/relationships/image" Target="../media/image17.emf"/><Relationship Id="rId7" Type="http://schemas.openxmlformats.org/officeDocument/2006/relationships/oleObject" Target="../embeddings/oleObject12.bin"/><Relationship Id="rId8" Type="http://schemas.openxmlformats.org/officeDocument/2006/relationships/image" Target="../media/image18.emf"/><Relationship Id="rId9" Type="http://schemas.openxmlformats.org/officeDocument/2006/relationships/oleObject" Target="../embeddings/oleObject13.bin"/><Relationship Id="rId10"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2.emf"/><Relationship Id="rId5" Type="http://schemas.openxmlformats.org/officeDocument/2006/relationships/oleObject" Target="../embeddings/oleObject17.bin"/><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6.emf"/><Relationship Id="rId5" Type="http://schemas.openxmlformats.org/officeDocument/2006/relationships/oleObject" Target="../embeddings/oleObject19.bin"/><Relationship Id="rId6" Type="http://schemas.openxmlformats.org/officeDocument/2006/relationships/image" Target="../media/image27.emf"/><Relationship Id="rId7" Type="http://schemas.openxmlformats.org/officeDocument/2006/relationships/oleObject" Target="../embeddings/oleObject20.bin"/><Relationship Id="rId8" Type="http://schemas.openxmlformats.org/officeDocument/2006/relationships/image" Target="../media/image28.emf"/><Relationship Id="rId9" Type="http://schemas.openxmlformats.org/officeDocument/2006/relationships/oleObject" Target="../embeddings/oleObject21.bin"/><Relationship Id="rId10"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1.emf"/><Relationship Id="rId5" Type="http://schemas.openxmlformats.org/officeDocument/2006/relationships/oleObject" Target="../embeddings/oleObject24.bin"/><Relationship Id="rId6" Type="http://schemas.openxmlformats.org/officeDocument/2006/relationships/image" Target="../media/image32.emf"/><Relationship Id="rId7" Type="http://schemas.openxmlformats.org/officeDocument/2006/relationships/oleObject" Target="../embeddings/oleObject25.bin"/><Relationship Id="rId8"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hy-clLi8gH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2,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24000"/>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2,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524000" y="2286000"/>
            <a:ext cx="6781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dirty="0">
                <a:latin typeface="Arial Narrow" pitchFamily="-84" charset="0"/>
              </a:rPr>
              <a:t>Atomic Theory of Matter</a:t>
            </a:r>
          </a:p>
          <a:p>
            <a:pPr marL="609600" indent="-609600" algn="l"/>
            <a:r>
              <a:rPr lang="en-US" sz="2800" dirty="0">
                <a:latin typeface="Arial Narrow" pitchFamily="-84" charset="0"/>
              </a:rPr>
              <a:t>Unsolved Questions of 1895 and New Horizon</a:t>
            </a:r>
          </a:p>
          <a:p>
            <a:pPr marL="609600" indent="-609600" algn="l"/>
            <a:r>
              <a:rPr lang="en-US" sz="2800" dirty="0">
                <a:latin typeface="Arial Narrow" pitchFamily="-84" charset="0"/>
              </a:rPr>
              <a:t>Unsolved Questions Today! </a:t>
            </a:r>
          </a:p>
          <a:p>
            <a:pPr marL="609600" indent="-609600" algn="l"/>
            <a:r>
              <a:rPr lang="en-US" sz="2800" dirty="0">
                <a:latin typeface="Arial Narrow" pitchFamily="-84" charset="0"/>
              </a:rPr>
              <a:t>Galilean Transformation</a:t>
            </a:r>
          </a:p>
          <a:p>
            <a:pPr marL="609600" indent="-609600" algn="l"/>
            <a:r>
              <a:rPr lang="en-US" sz="2800" dirty="0">
                <a:latin typeface="Arial Narrow" pitchFamily="-84" charset="0"/>
              </a:rPr>
              <a:t>Do we need Ether?</a:t>
            </a:r>
          </a:p>
          <a:p>
            <a:pPr marL="609600" indent="-609600" algn="l"/>
            <a:r>
              <a:rPr lang="en-US" sz="2800" dirty="0">
                <a:latin typeface="Arial Narrow" pitchFamily="-84" charset="0"/>
              </a:rPr>
              <a:t>Michelson-Morley Experiment</a:t>
            </a:r>
          </a:p>
          <a:p>
            <a:pPr marL="609600" indent="-609600" algn="l"/>
            <a:r>
              <a:rPr lang="en-US" sz="2800" dirty="0">
                <a:latin typeface="Arial Narrow" pitchFamily="-84" charset="0"/>
              </a:rPr>
              <a:t>Einstein’s postulates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a:t>
            </a:r>
            <a:r>
              <a:rPr lang="en-US" dirty="0" smtClean="0"/>
              <a:t>Experimental Discoveries </a:t>
            </a:r>
            <a:r>
              <a:rPr lang="en-US" dirty="0"/>
              <a:t>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a:t>
            </a:r>
            <a:r>
              <a:rPr lang="en-US" sz="3600" dirty="0" err="1" smtClean="0"/>
              <a:t>Röntgen</a:t>
            </a:r>
            <a:r>
              <a:rPr lang="en-US" sz="3600" dirty="0" smtClean="0"/>
              <a:t>)</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the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631477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o</a:t>
            </a:r>
            <a:r>
              <a:rPr lang="en-US" sz="3600" dirty="0" smtClean="0"/>
              <a:t>n the </a:t>
            </a:r>
            <a:r>
              <a:rPr lang="en-US" sz="3600" dirty="0"/>
              <a:t>successes of the classical foundations</a:t>
            </a:r>
          </a:p>
          <a:p>
            <a:pPr eaLnBrk="1" hangingPunct="1"/>
            <a:r>
              <a:rPr lang="en-US" sz="3600" dirty="0"/>
              <a:t>To this </a:t>
            </a:r>
            <a:r>
              <a:rPr lang="en-US" sz="3600" dirty="0" smtClean="0"/>
              <a:t>end, </a:t>
            </a:r>
            <a:r>
              <a:rPr lang="en-US" sz="3600" dirty="0"/>
              <a:t>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053180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 &amp;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Monday, Feb. 2, 2015</a:t>
            </a:r>
          </a:p>
        </p:txBody>
      </p:sp>
      <p:sp>
        <p:nvSpPr>
          <p:cNvPr id="23555" name="Footer Placeholder 4"/>
          <p:cNvSpPr>
            <a:spLocks noGrp="1"/>
          </p:cNvSpPr>
          <p:nvPr>
            <p:ph type="ftr" sz="quarter" idx="11"/>
          </p:nvPr>
        </p:nvSpPr>
        <p:spPr>
          <a:noFill/>
        </p:spPr>
        <p:txBody>
          <a:bodyPr/>
          <a:lstStyle/>
          <a:p>
            <a:r>
              <a:rPr lang="nl-NL" smtClean="0"/>
              <a:t>PHYS 3313-001, Spring 2014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12</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160143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Newton’s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a net external force,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306791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t>
            </a:r>
            <a:r>
              <a:rPr lang="en-US" altLang="ja-JP" sz="2100" dirty="0" smtClean="0">
                <a:ea typeface="ＭＳ Ｐゴシック" pitchFamily="-84" charset="-128"/>
                <a:cs typeface="ＭＳ Ｐゴシック" pitchFamily="-84" charset="-128"/>
              </a:rPr>
              <a:t>a constant velocity   </a:t>
            </a:r>
            <a:endParaRPr lang="en-US" altLang="ja-JP" sz="2100" dirty="0">
              <a:ea typeface="ＭＳ Ｐゴシック" pitchFamily="-84" charset="-128"/>
              <a:cs typeface="ＭＳ Ｐゴシック" pitchFamily="-84" charset="-128"/>
            </a:endParaRP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a:t>
            </a:r>
            <a:r>
              <a:rPr lang="en-US" sz="2100" dirty="0" smtClean="0">
                <a:ea typeface="ＭＳ Ｐゴシック" pitchFamily="-84" charset="-128"/>
                <a:cs typeface="ＭＳ Ｐゴシック" pitchFamily="-84" charset="-128"/>
              </a:rPr>
              <a:t>K’ </a:t>
            </a:r>
            <a:r>
              <a:rPr lang="en-US" altLang="ja-JP" sz="2100" dirty="0" smtClean="0">
                <a:ea typeface="ＭＳ Ｐゴシック" pitchFamily="-84" charset="-128"/>
                <a:cs typeface="ＭＳ Ｐゴシック" pitchFamily="-84" charset="-128"/>
              </a:rPr>
              <a:t>are </a:t>
            </a:r>
            <a:r>
              <a:rPr lang="en-US" altLang="ja-JP" sz="2100" dirty="0">
                <a:ea typeface="ＭＳ Ｐゴシック" pitchFamily="-84" charset="-128"/>
                <a:cs typeface="ＭＳ Ｐゴシック" pitchFamily="-84" charset="-128"/>
              </a:rPr>
              <a:t>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6" name="Picture 1"/>
          <p:cNvPicPr>
            <a:picLocks/>
          </p:cNvPicPr>
          <p:nvPr/>
        </p:nvPicPr>
        <p:blipFill>
          <a:blip r:embed="rId3"/>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Feb. 2, 2015</a:t>
            </a:r>
            <a:endParaRPr lang="en-US"/>
          </a:p>
        </p:txBody>
      </p:sp>
      <p:sp>
        <p:nvSpPr>
          <p:cNvPr id="9" name="Slide Number Placeholder 8"/>
          <p:cNvSpPr>
            <a:spLocks noGrp="1"/>
          </p:cNvSpPr>
          <p:nvPr>
            <p:ph type="sldNum" sz="quarter" idx="12"/>
          </p:nvPr>
        </p:nvSpPr>
        <p:spPr/>
        <p:txBody>
          <a:bodyPr/>
          <a:lstStyle/>
          <a:p>
            <a:fld id="{D2E2D3D9-226A-124B-9637-7AA1A3A82A15}" type="slidenum">
              <a:rPr lang="en-US" smtClean="0"/>
              <a:pPr/>
              <a:t>14</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031292478"/>
              </p:ext>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7205" name="Equation" r:id="rId4" imgW="114300" imgH="203200" progId="Equation.DSMT4">
                  <p:embed/>
                </p:oleObj>
              </mc:Choice>
              <mc:Fallback>
                <p:oleObj name="Equation" r:id="rId4" imgW="1143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787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8331"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8332" name="Equation" r:id="rId5" imgW="152400" imgH="139700" progId="Equation.DSMT4">
                  <p:embed/>
                </p:oleObj>
              </mc:Choice>
              <mc:Fallback>
                <p:oleObj name="Equation" r:id="rId5" imgW="1524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smtClean="0"/>
              <a:t>Monday, Feb. 2, 2015</a:t>
            </a:r>
            <a:endParaRPr lang="en-US"/>
          </a:p>
        </p:txBody>
      </p:sp>
      <p:sp>
        <p:nvSpPr>
          <p:cNvPr id="24" name="Slide Number Placeholder 23"/>
          <p:cNvSpPr>
            <a:spLocks noGrp="1"/>
          </p:cNvSpPr>
          <p:nvPr>
            <p:ph type="sldNum" sz="quarter" idx="12"/>
          </p:nvPr>
        </p:nvSpPr>
        <p:spPr/>
        <p:txBody>
          <a:bodyPr/>
          <a:lstStyle/>
          <a:p>
            <a:fld id="{D2E2D3D9-226A-124B-9637-7AA1A3A82A15}" type="slidenum">
              <a:rPr lang="en-US" smtClean="0"/>
              <a:pPr/>
              <a:t>15</a:t>
            </a:fld>
            <a:endParaRPr lang="en-US"/>
          </a:p>
        </p:txBody>
      </p:sp>
      <p:sp>
        <p:nvSpPr>
          <p:cNvPr id="25" name="Footer Placeholder 24"/>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6" name="Object 4"/>
          <p:cNvGraphicFramePr>
            <a:graphicFrameLocks noChangeAspect="1"/>
          </p:cNvGraphicFramePr>
          <p:nvPr>
            <p:extLst>
              <p:ext uri="{D42A27DB-BD31-4B8C-83A1-F6EECF244321}">
                <p14:modId xmlns:p14="http://schemas.microsoft.com/office/powerpoint/2010/main" val="1772140332"/>
              </p:ext>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8333" name="Equation" r:id="rId7" imgW="647700" imgH="203200" progId="Equation.DSMT4">
                  <p:embed/>
                </p:oleObj>
              </mc:Choice>
              <mc:Fallback>
                <p:oleObj name="Equation" r:id="rId7" imgW="647700" imgH="203200" progId="Equation.DSMT4">
                  <p:embed/>
                  <p:pic>
                    <p:nvPicPr>
                      <p:cNvPr id="0" name=""/>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2707979549"/>
              </p:ext>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8334" name="Equation" r:id="rId9" imgW="114300" imgH="203200" progId="Equation.DSMT4">
                  <p:embed/>
                </p:oleObj>
              </mc:Choice>
              <mc:Fallback>
                <p:oleObj name="Equation" r:id="rId9" imgW="114300" imgH="203200" progId="Equation.DSMT4">
                  <p:embed/>
                  <p:pic>
                    <p:nvPicPr>
                      <p:cNvPr id="0" name=""/>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3570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Feb. 2, 2015</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4"/>
          <p:cNvGraphicFramePr>
            <a:graphicFrameLocks noChangeAspect="1"/>
          </p:cNvGraphicFramePr>
          <p:nvPr>
            <p:extLst>
              <p:ext uri="{D42A27DB-BD31-4B8C-83A1-F6EECF244321}">
                <p14:modId xmlns:p14="http://schemas.microsoft.com/office/powerpoint/2010/main" val="2540719914"/>
              </p:ext>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9355" name="Equation" r:id="rId3" imgW="647700" imgH="203200" progId="Equation.DSMT4">
                  <p:embed/>
                </p:oleObj>
              </mc:Choice>
              <mc:Fallback>
                <p:oleObj name="Equation" r:id="rId3" imgW="647700" imgH="203200" progId="Equation.DSMT4">
                  <p:embed/>
                  <p:pic>
                    <p:nvPicPr>
                      <p:cNvPr id="0" name=""/>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731390813"/>
              </p:ext>
            </p:extLst>
          </p:nvPr>
        </p:nvGraphicFramePr>
        <p:xfrm>
          <a:off x="3352800" y="2627841"/>
          <a:ext cx="1343025" cy="650875"/>
        </p:xfrm>
        <a:graphic>
          <a:graphicData uri="http://schemas.openxmlformats.org/presentationml/2006/ole">
            <mc:AlternateContent xmlns:mc="http://schemas.openxmlformats.org/markup-compatibility/2006">
              <mc:Choice xmlns:v="urn:schemas-microsoft-com:vml" Requires="v">
                <p:oleObj spid="_x0000_s9356"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3352800" y="2627841"/>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976270051"/>
              </p:ext>
            </p:extLst>
          </p:nvPr>
        </p:nvGraphicFramePr>
        <p:xfrm>
          <a:off x="3352800" y="3460220"/>
          <a:ext cx="1257300" cy="563563"/>
        </p:xfrm>
        <a:graphic>
          <a:graphicData uri="http://schemas.openxmlformats.org/presentationml/2006/ole">
            <mc:AlternateContent xmlns:mc="http://schemas.openxmlformats.org/markup-compatibility/2006">
              <mc:Choice xmlns:v="urn:schemas-microsoft-com:vml" Requires="v">
                <p:oleObj spid="_x0000_s9357"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3352800" y="3460220"/>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662817210"/>
              </p:ext>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9358"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1750270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2,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17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2783656591"/>
              </p:ext>
            </p:extLst>
          </p:nvPr>
        </p:nvGraphicFramePr>
        <p:xfrm>
          <a:off x="2743200" y="2811463"/>
          <a:ext cx="2124075" cy="693737"/>
        </p:xfrm>
        <a:graphic>
          <a:graphicData uri="http://schemas.openxmlformats.org/presentationml/2006/ole">
            <mc:AlternateContent xmlns:mc="http://schemas.openxmlformats.org/markup-compatibility/2006">
              <mc:Choice xmlns:v="urn:schemas-microsoft-com:vml" Requires="v">
                <p:oleObj spid="_x0000_s10447" name="Equation" r:id="rId3" imgW="622300" imgH="203200" progId="Equation.DSMT4">
                  <p:embed/>
                </p:oleObj>
              </mc:Choice>
              <mc:Fallback>
                <p:oleObj name="Equation" r:id="rId3" imgW="622300" imgH="203200" progId="Equation.DSMT4">
                  <p:embed/>
                  <p:pic>
                    <p:nvPicPr>
                      <p:cNvPr id="0" name=""/>
                      <p:cNvPicPr>
                        <a:picLocks noChangeAspect="1" noChangeArrowheads="1"/>
                      </p:cNvPicPr>
                      <p:nvPr/>
                    </p:nvPicPr>
                    <p:blipFill>
                      <a:blip r:embed="rId4"/>
                      <a:srcRect/>
                      <a:stretch>
                        <a:fillRect/>
                      </a:stretch>
                    </p:blipFill>
                    <p:spPr bwMode="auto">
                      <a:xfrm>
                        <a:off x="2743200"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49697890"/>
              </p:ext>
            </p:extLst>
          </p:nvPr>
        </p:nvGraphicFramePr>
        <p:xfrm>
          <a:off x="2743200" y="3663950"/>
          <a:ext cx="1343025" cy="650875"/>
        </p:xfrm>
        <a:graphic>
          <a:graphicData uri="http://schemas.openxmlformats.org/presentationml/2006/ole">
            <mc:AlternateContent xmlns:mc="http://schemas.openxmlformats.org/markup-compatibility/2006">
              <mc:Choice xmlns:v="urn:schemas-microsoft-com:vml" Requires="v">
                <p:oleObj spid="_x0000_s10448"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2743200" y="366395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507088050"/>
              </p:ext>
            </p:extLst>
          </p:nvPr>
        </p:nvGraphicFramePr>
        <p:xfrm>
          <a:off x="2743200" y="4473575"/>
          <a:ext cx="1257300" cy="563563"/>
        </p:xfrm>
        <a:graphic>
          <a:graphicData uri="http://schemas.openxmlformats.org/presentationml/2006/ole">
            <mc:AlternateContent xmlns:mc="http://schemas.openxmlformats.org/markup-compatibility/2006">
              <mc:Choice xmlns:v="urn:schemas-microsoft-com:vml" Requires="v">
                <p:oleObj spid="_x0000_s10449"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2743200" y="4473575"/>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109110894"/>
              </p:ext>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0450"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764769255"/>
              </p:ext>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0451" name="Equation" r:id="rId11" imgW="114300" imgH="203200" progId="Equation.DSMT4">
                  <p:embed/>
                </p:oleObj>
              </mc:Choice>
              <mc:Fallback>
                <p:oleObj name="Equation" r:id="rId11" imgW="114300" imgH="203200" progId="Equation.DSMT4">
                  <p:embed/>
                  <p:pic>
                    <p:nvPicPr>
                      <p:cNvPr id="0" name=""/>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298255256"/>
              </p:ext>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0452" name="Equation" r:id="rId13" imgW="215900" imgH="203200" progId="Equation.DSMT4">
                  <p:embed/>
                </p:oleObj>
              </mc:Choice>
              <mc:Fallback>
                <p:oleObj name="Equation" r:id="rId13" imgW="215900" imgH="203200" progId="Equation.DSMT4">
                  <p:embed/>
                  <p:pic>
                    <p:nvPicPr>
                      <p:cNvPr id="0" name=""/>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534776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52400"/>
            <a:ext cx="7772400" cy="762000"/>
          </a:xfrm>
        </p:spPr>
        <p:txBody>
          <a:bodyPr/>
          <a:lstStyle/>
          <a:p>
            <a:pPr algn="ctr" eaLnBrk="1" hangingPunct="1"/>
            <a:r>
              <a:rPr lang="en-US" dirty="0">
                <a:ea typeface="ＭＳ Ｐゴシック" pitchFamily="-84" charset="-128"/>
                <a:cs typeface="ＭＳ Ｐゴシック" pitchFamily="-84" charset="-128"/>
              </a:rPr>
              <a:t>The Transition to Modern Relativity  </a:t>
            </a:r>
          </a:p>
        </p:txBody>
      </p:sp>
      <p:sp>
        <p:nvSpPr>
          <p:cNvPr id="24578" name="Rectangle 3"/>
          <p:cNvSpPr>
            <a:spLocks noGrp="1" noChangeArrowheads="1"/>
          </p:cNvSpPr>
          <p:nvPr>
            <p:ph type="body" idx="1"/>
          </p:nvPr>
        </p:nvSpPr>
        <p:spPr>
          <a:xfrm>
            <a:off x="152400" y="1143000"/>
            <a:ext cx="8763000" cy="4114800"/>
          </a:xfrm>
        </p:spPr>
        <p:txBody>
          <a:bodyPr/>
          <a:lstStyle/>
          <a:p>
            <a:pPr eaLnBrk="1" hangingPunct="1"/>
            <a:r>
              <a:rPr lang="en-US" sz="4000" dirty="0">
                <a:ea typeface="ＭＳ Ｐゴシック" pitchFamily="-84" charset="-128"/>
                <a:cs typeface="ＭＳ Ｐゴシック" pitchFamily="-84" charset="-128"/>
              </a:rPr>
              <a:t>Although </a:t>
            </a:r>
            <a:r>
              <a:rPr lang="en-US" sz="4000" dirty="0" smtClean="0">
                <a:ea typeface="ＭＳ Ｐゴシック" pitchFamily="-84" charset="-128"/>
                <a:cs typeface="ＭＳ Ｐゴシック" pitchFamily="-84" charset="-128"/>
              </a:rPr>
              <a:t>Newton’s</a:t>
            </a:r>
            <a:r>
              <a:rPr lang="en-US" altLang="ja-JP" sz="4000" dirty="0" smtClean="0">
                <a:ea typeface="ＭＳ Ｐゴシック" pitchFamily="-84" charset="-128"/>
                <a:cs typeface="ＭＳ Ｐゴシック" pitchFamily="-84" charset="-128"/>
              </a:rPr>
              <a:t> </a:t>
            </a:r>
            <a:r>
              <a:rPr lang="en-US" altLang="ja-JP" sz="4000" dirty="0">
                <a:ea typeface="ＭＳ Ｐゴシック" pitchFamily="-84" charset="-128"/>
                <a:cs typeface="ＭＳ Ｐゴシック" pitchFamily="-84" charset="-128"/>
              </a:rPr>
              <a:t>laws of motion had the same form under the Galilean transformation, </a:t>
            </a:r>
            <a:r>
              <a:rPr lang="en-US" altLang="ja-JP" sz="4000" dirty="0" smtClean="0">
                <a:ea typeface="ＭＳ Ｐゴシック" pitchFamily="-84" charset="-128"/>
                <a:cs typeface="ＭＳ Ｐゴシック" pitchFamily="-84" charset="-128"/>
              </a:rPr>
              <a:t>Maxwell’s </a:t>
            </a:r>
            <a:r>
              <a:rPr lang="en-US" altLang="ja-JP" sz="4000" dirty="0">
                <a:ea typeface="ＭＳ Ｐゴシック" pitchFamily="-84" charset="-128"/>
                <a:cs typeface="ＭＳ Ｐゴシック" pitchFamily="-84" charset="-128"/>
              </a:rPr>
              <a:t>equations did not.</a:t>
            </a:r>
          </a:p>
          <a:p>
            <a:pPr eaLnBrk="1" hangingPunct="1"/>
            <a:r>
              <a:rPr lang="en-US" sz="4000" dirty="0">
                <a:ea typeface="ＭＳ Ｐゴシック" pitchFamily="-84" charset="-128"/>
                <a:cs typeface="ＭＳ Ｐゴシック" pitchFamily="-84" charset="-128"/>
              </a:rPr>
              <a:t>In 1905, Albert Einstein proposed a fundamental connection between space and time and that </a:t>
            </a:r>
            <a:r>
              <a:rPr lang="en-US" sz="4000" dirty="0" smtClean="0">
                <a:ea typeface="ＭＳ Ｐゴシック" pitchFamily="-84" charset="-128"/>
                <a:cs typeface="ＭＳ Ｐゴシック" pitchFamily="-84" charset="-128"/>
              </a:rPr>
              <a:t>Newton’s</a:t>
            </a:r>
            <a:r>
              <a:rPr lang="en-US" altLang="ja-JP" sz="4000" dirty="0" smtClean="0">
                <a:ea typeface="ＭＳ Ｐゴシック" pitchFamily="-84" charset="-128"/>
                <a:cs typeface="ＭＳ Ｐゴシック" pitchFamily="-84" charset="-128"/>
              </a:rPr>
              <a:t> </a:t>
            </a:r>
            <a:r>
              <a:rPr lang="en-US" altLang="ja-JP" sz="4000" dirty="0">
                <a:ea typeface="ＭＳ Ｐゴシック" pitchFamily="-84" charset="-128"/>
                <a:cs typeface="ＭＳ Ｐゴシック" pitchFamily="-84" charset="-128"/>
              </a:rPr>
              <a:t>laws are only an approximation.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29384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990600"/>
          </a:xfrm>
        </p:spPr>
        <p:txBody>
          <a:bodyPr/>
          <a:lstStyle/>
          <a:p>
            <a:pPr algn="ctr" eaLnBrk="1" hangingPunct="1"/>
            <a:r>
              <a:rPr lang="en-US" sz="5400" dirty="0" smtClean="0">
                <a:ea typeface="ＭＳ Ｐゴシック" pitchFamily="-84" charset="-128"/>
                <a:cs typeface="ＭＳ Ｐゴシック" pitchFamily="-84" charset="-128"/>
              </a:rPr>
              <a:t>They Needed Ether!! </a:t>
            </a:r>
            <a:endParaRPr lang="en-US" sz="5400" dirty="0">
              <a:ea typeface="ＭＳ Ｐゴシック" pitchFamily="-84" charset="-128"/>
              <a:cs typeface="ＭＳ Ｐゴシック" pitchFamily="-84" charset="-128"/>
            </a:endParaRPr>
          </a:p>
        </p:txBody>
      </p:sp>
      <p:sp>
        <p:nvSpPr>
          <p:cNvPr id="25602" name="Rectangle 3"/>
          <p:cNvSpPr>
            <a:spLocks noGrp="1" noChangeArrowheads="1"/>
          </p:cNvSpPr>
          <p:nvPr>
            <p:ph type="body" idx="1"/>
          </p:nvPr>
        </p:nvSpPr>
        <p:spPr>
          <a:xfrm>
            <a:off x="304800" y="1066800"/>
            <a:ext cx="8534400" cy="4953000"/>
          </a:xfrm>
        </p:spPr>
        <p:txBody>
          <a:bodyPr/>
          <a:lstStyle/>
          <a:p>
            <a:pPr eaLnBrk="1" hangingPunct="1">
              <a:lnSpc>
                <a:spcPct val="90000"/>
              </a:lnSpc>
            </a:pPr>
            <a:r>
              <a:rPr lang="en-US" sz="4000" dirty="0">
                <a:ea typeface="ＭＳ Ｐゴシック" pitchFamily="-84" charset="-128"/>
                <a:cs typeface="ＭＳ Ｐゴシック" pitchFamily="-84" charset="-128"/>
              </a:rPr>
              <a:t>The wave nature of light suggested that there existed a propagation medium called the </a:t>
            </a:r>
            <a:r>
              <a:rPr lang="en-US" sz="4000" i="1" dirty="0" err="1">
                <a:ea typeface="ＭＳ Ｐゴシック" pitchFamily="-84" charset="-128"/>
                <a:cs typeface="ＭＳ Ｐゴシック" pitchFamily="-84" charset="-128"/>
              </a:rPr>
              <a:t>luminiferous</a:t>
            </a:r>
            <a:r>
              <a:rPr lang="en-US" sz="4000" i="1" dirty="0">
                <a:ea typeface="ＭＳ Ｐゴシック" pitchFamily="-84" charset="-128"/>
                <a:cs typeface="ＭＳ Ｐゴシック" pitchFamily="-84" charset="-128"/>
              </a:rPr>
              <a:t> ether </a:t>
            </a:r>
            <a:r>
              <a:rPr lang="en-US" sz="4000" dirty="0">
                <a:ea typeface="ＭＳ Ｐゴシック" pitchFamily="-84" charset="-128"/>
                <a:cs typeface="ＭＳ Ｐゴシック" pitchFamily="-84" charset="-128"/>
              </a:rPr>
              <a:t>or just </a:t>
            </a:r>
            <a:r>
              <a:rPr lang="en-US" sz="4000" b="1" dirty="0">
                <a:ea typeface="ＭＳ Ｐゴシック" pitchFamily="-84" charset="-128"/>
                <a:cs typeface="ＭＳ Ｐゴシック" pitchFamily="-84" charset="-128"/>
              </a:rPr>
              <a:t>ether</a:t>
            </a:r>
            <a:r>
              <a:rPr lang="en-US" sz="4000" dirty="0">
                <a:ea typeface="ＭＳ Ｐゴシック" pitchFamily="-84" charset="-128"/>
                <a:cs typeface="ＭＳ Ｐゴシック" pitchFamily="-84" charset="-128"/>
              </a:rPr>
              <a:t>.</a:t>
            </a:r>
            <a:r>
              <a:rPr lang="en-US" sz="4000" dirty="0" smtClean="0">
                <a:ea typeface="ＭＳ Ｐゴシック" pitchFamily="-84" charset="-128"/>
                <a:cs typeface="ＭＳ Ｐゴシック" pitchFamily="-84" charset="-128"/>
              </a:rPr>
              <a:t> </a:t>
            </a:r>
          </a:p>
          <a:p>
            <a:pPr lvl="1" eaLnBrk="1" hangingPunct="1">
              <a:lnSpc>
                <a:spcPct val="90000"/>
              </a:lnSpc>
            </a:pPr>
            <a:r>
              <a:rPr lang="en-US" sz="3600" dirty="0" smtClean="0">
                <a:ea typeface="ＭＳ Ｐゴシック" pitchFamily="-84" charset="-128"/>
                <a:cs typeface="ＭＳ Ｐゴシック" pitchFamily="-84" charset="-128"/>
              </a:rPr>
              <a:t>Provides an inertial reference frame</a:t>
            </a:r>
          </a:p>
          <a:p>
            <a:pPr eaLnBrk="1" hangingPunct="1">
              <a:lnSpc>
                <a:spcPct val="90000"/>
              </a:lnSpc>
            </a:pPr>
            <a:r>
              <a:rPr lang="en-US" sz="4000" dirty="0" smtClean="0">
                <a:ea typeface="ＭＳ Ｐゴシック" pitchFamily="-84" charset="-128"/>
                <a:cs typeface="ＭＳ Ｐゴシック" pitchFamily="-84" charset="-128"/>
              </a:rPr>
              <a:t>The properties of ether</a:t>
            </a:r>
          </a:p>
          <a:p>
            <a:pPr lvl="1" eaLnBrk="1" hangingPunct="1">
              <a:lnSpc>
                <a:spcPct val="90000"/>
              </a:lnSpc>
            </a:pPr>
            <a:r>
              <a:rPr lang="en-US" sz="3200" dirty="0" smtClean="0"/>
              <a:t>Very low </a:t>
            </a:r>
            <a:r>
              <a:rPr lang="en-US" sz="3200" dirty="0"/>
              <a:t>density</a:t>
            </a:r>
            <a:r>
              <a:rPr lang="en-US" sz="3200" dirty="0" smtClean="0"/>
              <a:t> for </a:t>
            </a:r>
            <a:r>
              <a:rPr lang="en-US" sz="3200" dirty="0"/>
              <a:t>planets</a:t>
            </a:r>
            <a:r>
              <a:rPr lang="en-US" sz="3200" dirty="0" smtClean="0"/>
              <a:t> to move through </a:t>
            </a:r>
            <a:r>
              <a:rPr lang="en-US" sz="3200" dirty="0"/>
              <a:t>it without loss of energy</a:t>
            </a:r>
            <a:r>
              <a:rPr lang="en-US" sz="3200" dirty="0" smtClean="0"/>
              <a:t> </a:t>
            </a:r>
          </a:p>
          <a:p>
            <a:pPr lvl="1" eaLnBrk="1" hangingPunct="1">
              <a:lnSpc>
                <a:spcPct val="90000"/>
              </a:lnSpc>
            </a:pPr>
            <a:r>
              <a:rPr lang="en-US" sz="3200" dirty="0" smtClean="0"/>
              <a:t>Sufficiently high </a:t>
            </a:r>
            <a:r>
              <a:rPr lang="en-US" sz="3200" dirty="0"/>
              <a:t>elasticity to support the high velocity of light </a:t>
            </a:r>
            <a:r>
              <a:rPr lang="en-US" sz="3200" dirty="0" smtClean="0"/>
              <a:t>waves (</a:t>
            </a:r>
            <a:r>
              <a:rPr lang="en-US" sz="3200" dirty="0" err="1" smtClean="0"/>
              <a:t>c</a:t>
            </a:r>
            <a:r>
              <a:rPr lang="en-US" sz="3200" dirty="0" smtClean="0"/>
              <a:t>=?) </a:t>
            </a:r>
          </a:p>
          <a:p>
            <a:pPr algn="ct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7082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smtClean="0"/>
              <a:t>Homework </a:t>
            </a:r>
            <a:r>
              <a:rPr lang="en-US" sz="2800" dirty="0"/>
              <a:t>#1 </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a:t>
            </a:r>
            <a:r>
              <a:rPr lang="en-US" sz="2400" dirty="0" smtClean="0"/>
              <a:t>Monday, Feb. </a:t>
            </a:r>
            <a:r>
              <a:rPr lang="en-US" sz="2400" dirty="0"/>
              <a:t>9</a:t>
            </a:r>
            <a:r>
              <a:rPr lang="en-US" sz="2400" dirty="0" smtClean="0"/>
              <a:t> </a:t>
            </a:r>
            <a:endParaRPr lang="en-US" sz="2400" dirty="0"/>
          </a:p>
          <a:p>
            <a:pPr lvl="1" eaLnBrk="1" hangingPunct="1"/>
            <a:r>
              <a:rPr lang="en-US" sz="2400" dirty="0"/>
              <a:t>Work in study groups together with other students but PLEASE do write your answer in your own way</a:t>
            </a:r>
            <a:r>
              <a:rPr lang="en-US" sz="2400" dirty="0" smtClean="0"/>
              <a:t>!</a:t>
            </a:r>
          </a:p>
          <a:p>
            <a:pPr eaLnBrk="1" hangingPunct="1"/>
            <a:r>
              <a:rPr lang="en-US" sz="2800" dirty="0" smtClean="0"/>
              <a:t>Quiz #1 results</a:t>
            </a:r>
          </a:p>
          <a:p>
            <a:pPr lvl="1" eaLnBrk="1" hangingPunct="1"/>
            <a:r>
              <a:rPr lang="en-US" sz="2400" dirty="0" smtClean="0"/>
              <a:t>Class average: 17.1/75</a:t>
            </a:r>
          </a:p>
          <a:p>
            <a:pPr lvl="2" eaLnBrk="1" hangingPunct="1"/>
            <a:r>
              <a:rPr lang="en-US" sz="2000" dirty="0" smtClean="0"/>
              <a:t>Equivalent to 23/100</a:t>
            </a:r>
          </a:p>
          <a:p>
            <a:pPr lvl="1" eaLnBrk="1" hangingPunct="1"/>
            <a:r>
              <a:rPr lang="en-US" sz="2400" dirty="0" smtClean="0"/>
              <a:t>Top score: 48/75</a:t>
            </a:r>
            <a:endParaRPr lang="en-US" sz="2400" dirty="0"/>
          </a:p>
        </p:txBody>
      </p:sp>
    </p:spTree>
    <p:extLst>
      <p:ext uri="{BB962C8B-B14F-4D97-AF65-F5344CB8AC3E}">
        <p14:creationId xmlns:p14="http://schemas.microsoft.com/office/powerpoint/2010/main" val="42185420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76200"/>
            <a:ext cx="8458200" cy="685800"/>
          </a:xfrm>
        </p:spPr>
        <p:txBody>
          <a:bodyPr/>
          <a:lstStyle/>
          <a:p>
            <a:pPr algn="ctr" eaLnBrk="1" hangingPunct="1"/>
            <a:r>
              <a:rPr lang="en-US" dirty="0" smtClean="0">
                <a:ea typeface="ＭＳ Ｐゴシック" pitchFamily="-84" charset="-128"/>
                <a:cs typeface="ＭＳ Ｐゴシック" pitchFamily="-84" charset="-128"/>
              </a:rPr>
              <a:t>Ether as the </a:t>
            </a:r>
            <a:r>
              <a:rPr lang="en-US" dirty="0">
                <a:ea typeface="ＭＳ Ｐゴシック" pitchFamily="-84" charset="-128"/>
                <a:cs typeface="ＭＳ Ｐゴシック" pitchFamily="-84" charset="-128"/>
              </a:rPr>
              <a:t>Absolute Reference System </a:t>
            </a:r>
          </a:p>
        </p:txBody>
      </p:sp>
      <p:sp>
        <p:nvSpPr>
          <p:cNvPr id="27650" name="Rectangle 3"/>
          <p:cNvSpPr>
            <a:spLocks noGrp="1" noChangeArrowheads="1"/>
          </p:cNvSpPr>
          <p:nvPr>
            <p:ph type="body" idx="1"/>
          </p:nvPr>
        </p:nvSpPr>
        <p:spPr>
          <a:xfrm>
            <a:off x="609600" y="685800"/>
            <a:ext cx="8001000" cy="5181600"/>
          </a:xfrm>
        </p:spPr>
        <p:txBody>
          <a:bodyPr/>
          <a:lstStyle/>
          <a:p>
            <a:pPr eaLnBrk="1" hangingPunct="1"/>
            <a:r>
              <a:rPr lang="en-US" dirty="0" smtClean="0">
                <a:ea typeface="ＭＳ Ｐゴシック" pitchFamily="-84" charset="-128"/>
                <a:cs typeface="ＭＳ Ｐゴシック" pitchFamily="-84" charset="-128"/>
              </a:rPr>
              <a:t>In Maxwell’s</a:t>
            </a:r>
            <a:r>
              <a:rPr lang="en-US" altLang="ja-JP" dirty="0" smtClean="0">
                <a:ea typeface="ＭＳ Ｐゴシック" pitchFamily="-84" charset="-128"/>
                <a:cs typeface="ＭＳ Ｐゴシック" pitchFamily="-84" charset="-128"/>
              </a:rPr>
              <a:t> theory, the speed of light is given by</a:t>
            </a:r>
            <a:endParaRPr lang="en-US" dirty="0" smtClean="0">
              <a:ea typeface="ＭＳ Ｐゴシック" pitchFamily="-84" charset="-128"/>
              <a:cs typeface="ＭＳ Ｐゴシック" pitchFamily="-84" charset="-128"/>
            </a:endParaRPr>
          </a:p>
          <a:p>
            <a:pPr eaLnBrk="1" hangingPunct="1">
              <a:buFont typeface="Wingdings" pitchFamily="-84" charset="2"/>
              <a:buNone/>
            </a:pPr>
            <a:endParaRPr lang="en-US" dirty="0" smtClean="0">
              <a:ea typeface="ＭＳ Ｐゴシック" pitchFamily="-84" charset="-128"/>
              <a:cs typeface="ＭＳ Ｐゴシック" pitchFamily="-84" charset="-128"/>
            </a:endParaRPr>
          </a:p>
          <a:p>
            <a:pPr lvl="1" eaLnBrk="1" hangingPunct="1"/>
            <a:r>
              <a:rPr lang="en-US" dirty="0" smtClean="0">
                <a:ea typeface="ＭＳ Ｐゴシック" pitchFamily="-84" charset="-128"/>
                <a:cs typeface="ＭＳ Ｐゴシック" pitchFamily="-84" charset="-128"/>
              </a:rPr>
              <a:t>The velocity of light between the moving systems must be a constant. </a:t>
            </a:r>
          </a:p>
          <a:p>
            <a:pPr lvl="2" eaLnBrk="1" hangingPunct="1"/>
            <a:r>
              <a:rPr lang="en-US" dirty="0">
                <a:ea typeface="ＭＳ Ｐゴシック" pitchFamily="-84" charset="-128"/>
                <a:cs typeface="ＭＳ Ｐゴシック" pitchFamily="-84" charset="-128"/>
              </a:rPr>
              <a:t>C</a:t>
            </a:r>
            <a:r>
              <a:rPr lang="en-US" dirty="0" smtClean="0">
                <a:ea typeface="ＭＳ Ｐゴシック" pitchFamily="-84" charset="-128"/>
                <a:cs typeface="ＭＳ Ｐゴシック" pitchFamily="-84" charset="-128"/>
              </a:rPr>
              <a:t>an you see why?</a:t>
            </a:r>
          </a:p>
          <a:p>
            <a:pPr lvl="1" eaLnBrk="1" hangingPunct="1"/>
            <a:r>
              <a:rPr lang="en-US" dirty="0" smtClean="0">
                <a:ea typeface="ＭＳ Ｐゴシック" pitchFamily="-84" charset="-128"/>
                <a:cs typeface="ＭＳ Ｐゴシック" pitchFamily="-84" charset="-128"/>
              </a:rPr>
              <a:t>Needed a system of medium that keeps this constant!</a:t>
            </a:r>
          </a:p>
          <a:p>
            <a:pPr eaLnBrk="1" hangingPunct="1"/>
            <a:r>
              <a:rPr lang="en-US" dirty="0" smtClean="0">
                <a:ea typeface="ＭＳ Ｐゴシック" pitchFamily="-84" charset="-128"/>
                <a:cs typeface="ＭＳ Ｐゴシック" pitchFamily="-84" charset="-128"/>
              </a:rPr>
              <a:t>Ether proposed as the </a:t>
            </a:r>
            <a:r>
              <a:rPr lang="en-US" dirty="0">
                <a:ea typeface="ＭＳ Ｐゴシック" pitchFamily="-84" charset="-128"/>
                <a:cs typeface="ＭＳ Ｐゴシック" pitchFamily="-84" charset="-128"/>
              </a:rPr>
              <a:t>absolute reference system in which the speed of light</a:t>
            </a:r>
            <a:r>
              <a:rPr lang="en-US" dirty="0" smtClean="0">
                <a:ea typeface="ＭＳ Ｐゴシック" pitchFamily="-84" charset="-128"/>
                <a:cs typeface="ＭＳ Ｐゴシック" pitchFamily="-84" charset="-128"/>
              </a:rPr>
              <a:t> is constant </a:t>
            </a:r>
            <a:r>
              <a:rPr lang="en-US" dirty="0">
                <a:ea typeface="ＭＳ Ｐゴシック" pitchFamily="-84" charset="-128"/>
                <a:cs typeface="ＭＳ Ｐゴシック" pitchFamily="-84" charset="-128"/>
              </a:rPr>
              <a:t>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40643352"/>
              </p:ext>
            </p:extLst>
          </p:nvPr>
        </p:nvGraphicFramePr>
        <p:xfrm>
          <a:off x="2819400" y="1395413"/>
          <a:ext cx="1423987" cy="333375"/>
        </p:xfrm>
        <a:graphic>
          <a:graphicData uri="http://schemas.openxmlformats.org/presentationml/2006/ole">
            <mc:AlternateContent xmlns:mc="http://schemas.openxmlformats.org/markup-compatibility/2006">
              <mc:Choice xmlns:v="urn:schemas-microsoft-com:vml" Requires="v">
                <p:oleObj spid="_x0000_s22591" name="Equation" r:id="rId3" imgW="457200" imgH="127000" progId="Equation.DSMT4">
                  <p:embed/>
                </p:oleObj>
              </mc:Choice>
              <mc:Fallback>
                <p:oleObj name="Equation" r:id="rId3" imgW="457200" imgH="127000" progId="Equation.DSMT4">
                  <p:embed/>
                  <p:pic>
                    <p:nvPicPr>
                      <p:cNvPr id="0" name=""/>
                      <p:cNvPicPr/>
                      <p:nvPr/>
                    </p:nvPicPr>
                    <p:blipFill>
                      <a:blip r:embed="rId4"/>
                      <a:stretch>
                        <a:fillRect/>
                      </a:stretch>
                    </p:blipFill>
                    <p:spPr>
                      <a:xfrm>
                        <a:off x="2819400" y="1395413"/>
                        <a:ext cx="1423987" cy="3333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01705212"/>
              </p:ext>
            </p:extLst>
          </p:nvPr>
        </p:nvGraphicFramePr>
        <p:xfrm>
          <a:off x="4191000" y="1219200"/>
          <a:ext cx="1779587" cy="666750"/>
        </p:xfrm>
        <a:graphic>
          <a:graphicData uri="http://schemas.openxmlformats.org/presentationml/2006/ole">
            <mc:AlternateContent xmlns:mc="http://schemas.openxmlformats.org/markup-compatibility/2006">
              <mc:Choice xmlns:v="urn:schemas-microsoft-com:vml" Requires="v">
                <p:oleObj spid="_x0000_s22592" name="Equation" r:id="rId5" imgW="571500" imgH="254000" progId="Equation.DSMT4">
                  <p:embed/>
                </p:oleObj>
              </mc:Choice>
              <mc:Fallback>
                <p:oleObj name="Equation" r:id="rId5" imgW="571500" imgH="254000" progId="Equation.DSMT4">
                  <p:embed/>
                  <p:pic>
                    <p:nvPicPr>
                      <p:cNvPr id="0" name=""/>
                      <p:cNvPicPr/>
                      <p:nvPr/>
                    </p:nvPicPr>
                    <p:blipFill>
                      <a:blip r:embed="rId6"/>
                      <a:stretch>
                        <a:fillRect/>
                      </a:stretch>
                    </p:blipFill>
                    <p:spPr>
                      <a:xfrm>
                        <a:off x="4191000" y="1219200"/>
                        <a:ext cx="1779587" cy="666750"/>
                      </a:xfrm>
                      <a:prstGeom prst="rect">
                        <a:avLst/>
                      </a:prstGeom>
                    </p:spPr>
                  </p:pic>
                </p:oleObj>
              </mc:Fallback>
            </mc:AlternateContent>
          </a:graphicData>
        </a:graphic>
      </p:graphicFrame>
    </p:spTree>
    <p:extLst>
      <p:ext uri="{BB962C8B-B14F-4D97-AF65-F5344CB8AC3E}">
        <p14:creationId xmlns:p14="http://schemas.microsoft.com/office/powerpoint/2010/main" val="542113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838200"/>
          </a:xfrm>
        </p:spPr>
        <p:txBody>
          <a:bodyPr/>
          <a:lstStyle/>
          <a:p>
            <a:pPr eaLnBrk="1" hangingPunct="1"/>
            <a:r>
              <a:rPr lang="en-US" sz="4000" dirty="0" smtClean="0">
                <a:ea typeface="ＭＳ Ｐゴシック" pitchFamily="-84" charset="-128"/>
                <a:cs typeface="ＭＳ Ｐゴシック" pitchFamily="-84" charset="-128"/>
              </a:rPr>
              <a:t>The </a:t>
            </a:r>
            <a:r>
              <a:rPr lang="en-US" sz="4000" dirty="0">
                <a:ea typeface="ＭＳ Ｐゴシック" pitchFamily="-84" charset="-128"/>
                <a:cs typeface="ＭＳ Ｐゴシック" pitchFamily="-84" charset="-128"/>
              </a:rPr>
              <a:t>Michelson-Morley </a:t>
            </a:r>
            <a:r>
              <a:rPr lang="en-US" sz="4000" dirty="0" smtClean="0">
                <a:ea typeface="ＭＳ Ｐゴシック" pitchFamily="-84" charset="-128"/>
                <a:cs typeface="ＭＳ Ｐゴシック" pitchFamily="-84" charset="-128"/>
              </a:rPr>
              <a:t>Experiment</a:t>
            </a:r>
            <a:endParaRPr lang="en-US" sz="4000" dirty="0">
              <a:ea typeface="ＭＳ Ｐゴシック" pitchFamily="-84" charset="-128"/>
              <a:cs typeface="ＭＳ Ｐゴシック" pitchFamily="-84" charset="-128"/>
            </a:endParaRPr>
          </a:p>
        </p:txBody>
      </p:sp>
      <p:sp>
        <p:nvSpPr>
          <p:cNvPr id="28674" name="Rectangle 3"/>
          <p:cNvSpPr>
            <a:spLocks noGrp="1" noChangeArrowheads="1"/>
          </p:cNvSpPr>
          <p:nvPr>
            <p:ph type="body" idx="1"/>
          </p:nvPr>
        </p:nvSpPr>
        <p:spPr>
          <a:xfrm>
            <a:off x="381000" y="838200"/>
            <a:ext cx="8763000" cy="2362200"/>
          </a:xfrm>
        </p:spPr>
        <p:txBody>
          <a:bodyPr/>
          <a:lstStyle/>
          <a:p>
            <a:pPr eaLnBrk="1" hangingPunct="1"/>
            <a:r>
              <a:rPr lang="en-US" dirty="0">
                <a:ea typeface="ＭＳ Ｐゴシック" pitchFamily="-84" charset="-128"/>
                <a:cs typeface="ＭＳ Ｐゴシック" pitchFamily="-84" charset="-128"/>
              </a:rPr>
              <a:t>Albert Michelson (1852–1931)</a:t>
            </a:r>
            <a:r>
              <a:rPr lang="en-US" dirty="0" smtClean="0">
                <a:ea typeface="ＭＳ Ｐゴシック" pitchFamily="-84" charset="-128"/>
                <a:cs typeface="ＭＳ Ｐゴシック" pitchFamily="-84" charset="-128"/>
              </a:rPr>
              <a:t> built </a:t>
            </a:r>
            <a:r>
              <a:rPr lang="en-US" dirty="0">
                <a:ea typeface="ＭＳ Ｐゴシック" pitchFamily="-84" charset="-128"/>
                <a:cs typeface="ＭＳ Ｐゴシック" pitchFamily="-84" charset="-128"/>
              </a:rPr>
              <a:t>an extremely precise device called </a:t>
            </a:r>
            <a:r>
              <a:rPr lang="en-US" dirty="0" smtClean="0">
                <a:ea typeface="ＭＳ Ｐゴシック" pitchFamily="-84" charset="-128"/>
                <a:cs typeface="ＭＳ Ｐゴシック" pitchFamily="-84" charset="-128"/>
              </a:rPr>
              <a:t>the </a:t>
            </a:r>
            <a:r>
              <a:rPr lang="en-US" i="1" dirty="0">
                <a:ea typeface="ＭＳ Ｐゴシック" pitchFamily="-84" charset="-128"/>
                <a:cs typeface="ＭＳ Ｐゴシック" pitchFamily="-84" charset="-128"/>
              </a:rPr>
              <a:t>interferometer </a:t>
            </a:r>
            <a:r>
              <a:rPr lang="en-US" dirty="0">
                <a:ea typeface="ＭＳ Ｐゴシック" pitchFamily="-84" charset="-128"/>
                <a:cs typeface="ＭＳ Ｐゴシック" pitchFamily="-84" charset="-128"/>
              </a:rPr>
              <a:t>to measure the</a:t>
            </a:r>
            <a:r>
              <a:rPr lang="en-US" dirty="0" smtClean="0">
                <a:ea typeface="ＭＳ Ｐゴシック" pitchFamily="-84" charset="-128"/>
                <a:cs typeface="ＭＳ Ｐゴシック" pitchFamily="-84" charset="-128"/>
              </a:rPr>
              <a:t> phase </a:t>
            </a:r>
            <a:r>
              <a:rPr lang="en-US" dirty="0">
                <a:ea typeface="ＭＳ Ｐゴシック" pitchFamily="-84" charset="-128"/>
                <a:cs typeface="ＭＳ Ｐゴシック" pitchFamily="-84" charset="-128"/>
              </a:rPr>
              <a:t>difference between two light waves traveling in</a:t>
            </a:r>
            <a:r>
              <a:rPr lang="en-US" dirty="0" smtClean="0">
                <a:ea typeface="ＭＳ Ｐゴシック" pitchFamily="-84" charset="-128"/>
                <a:cs typeface="ＭＳ Ｐゴシック" pitchFamily="-84" charset="-128"/>
              </a:rPr>
              <a:t> orthogonal </a:t>
            </a:r>
            <a:r>
              <a:rPr lang="en-US" dirty="0">
                <a:ea typeface="ＭＳ Ｐゴシック" pitchFamily="-84" charset="-128"/>
                <a:cs typeface="ＭＳ Ｐゴシック" pitchFamily="-84" charset="-128"/>
              </a:rPr>
              <a:t>directions.</a:t>
            </a:r>
          </a:p>
          <a:p>
            <a:pPr algn="ctr" eaLnBrk="1" hangingPunct="1"/>
            <a:endParaRPr lang="en-US" dirty="0">
              <a:ea typeface="ＭＳ Ｐゴシック" pitchFamily="-84" charset="-128"/>
              <a:cs typeface="ＭＳ Ｐゴシック" pitchFamily="-84" charset="-128"/>
            </a:endParaRPr>
          </a:p>
          <a:p>
            <a:pPr algn="ctr" eaLnBrk="1" hangingPunct="1"/>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pic>
        <p:nvPicPr>
          <p:cNvPr id="7" name="Picture 1"/>
          <p:cNvPicPr>
            <a:picLocks/>
          </p:cNvPicPr>
          <p:nvPr/>
        </p:nvPicPr>
        <p:blipFill>
          <a:blip r:embed="rId2"/>
          <a:srcRect/>
          <a:stretch>
            <a:fillRect/>
          </a:stretch>
        </p:blipFill>
        <p:spPr bwMode="auto">
          <a:xfrm>
            <a:off x="304800" y="2819400"/>
            <a:ext cx="4191000" cy="3810000"/>
          </a:xfrm>
          <a:prstGeom prst="rect">
            <a:avLst/>
          </a:prstGeom>
          <a:noFill/>
          <a:ln w="9525">
            <a:noFill/>
            <a:miter lim="800000"/>
            <a:headEnd/>
            <a:tailEnd/>
          </a:ln>
        </p:spPr>
      </p:pic>
      <p:pic>
        <p:nvPicPr>
          <p:cNvPr id="8" name="Picture 8" descr="0203"/>
          <p:cNvPicPr>
            <a:picLocks noChangeAspect="1" noChangeArrowheads="1"/>
          </p:cNvPicPr>
          <p:nvPr/>
        </p:nvPicPr>
        <p:blipFill>
          <a:blip r:embed="rId3"/>
          <a:srcRect b="2905"/>
          <a:stretch>
            <a:fillRect/>
          </a:stretch>
        </p:blipFill>
        <p:spPr bwMode="auto">
          <a:xfrm>
            <a:off x="5029200" y="2693743"/>
            <a:ext cx="3624263" cy="3783257"/>
          </a:xfrm>
          <a:prstGeom prst="rect">
            <a:avLst/>
          </a:prstGeom>
          <a:noFill/>
          <a:ln w="9525">
            <a:noFill/>
            <a:miter lim="800000"/>
            <a:headEnd/>
            <a:tailEnd/>
          </a:ln>
        </p:spPr>
      </p:pic>
    </p:spTree>
    <p:extLst>
      <p:ext uri="{BB962C8B-B14F-4D97-AF65-F5344CB8AC3E}">
        <p14:creationId xmlns:p14="http://schemas.microsoft.com/office/powerpoint/2010/main" val="3539863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76200"/>
            <a:ext cx="8229600" cy="639762"/>
          </a:xfrm>
        </p:spPr>
        <p:txBody>
          <a:bodyPr/>
          <a:lstStyle/>
          <a:p>
            <a:pPr eaLnBrk="1" hangingPunct="1"/>
            <a:r>
              <a:rPr lang="en-US" sz="3600" dirty="0" smtClean="0">
                <a:ea typeface="ＭＳ Ｐゴシック" pitchFamily="-84" charset="-128"/>
                <a:cs typeface="ＭＳ Ｐゴシック" pitchFamily="-84" charset="-128"/>
              </a:rPr>
              <a:t>How does </a:t>
            </a:r>
            <a:r>
              <a:rPr lang="en-US" sz="3600" dirty="0">
                <a:ea typeface="ＭＳ Ｐゴシック" pitchFamily="-84" charset="-128"/>
                <a:cs typeface="ＭＳ Ｐゴシック" pitchFamily="-84" charset="-128"/>
              </a:rPr>
              <a:t>Michelson </a:t>
            </a:r>
            <a:r>
              <a:rPr lang="en-US" sz="3600" dirty="0" smtClean="0">
                <a:ea typeface="ＭＳ Ｐゴシック" pitchFamily="-84" charset="-128"/>
                <a:cs typeface="ＭＳ Ｐゴシック" pitchFamily="-84" charset="-128"/>
              </a:rPr>
              <a:t>Interferometer work?</a:t>
            </a:r>
            <a:endParaRPr lang="en-US" sz="3600" dirty="0">
              <a:ea typeface="ＭＳ Ｐゴシック" pitchFamily="-84" charset="-128"/>
              <a:cs typeface="ＭＳ Ｐゴシック" pitchFamily="-84" charset="-128"/>
            </a:endParaRPr>
          </a:p>
        </p:txBody>
      </p:sp>
      <p:pic>
        <p:nvPicPr>
          <p:cNvPr id="29698" name="Picture 1"/>
          <p:cNvPicPr>
            <a:picLocks/>
          </p:cNvPicPr>
          <p:nvPr/>
        </p:nvPicPr>
        <p:blipFill>
          <a:blip r:embed="rId2"/>
          <a:srcRect/>
          <a:stretch>
            <a:fillRect/>
          </a:stretch>
        </p:blipFill>
        <p:spPr bwMode="auto">
          <a:xfrm>
            <a:off x="4267200" y="1143000"/>
            <a:ext cx="4724400" cy="4419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Content Placeholder 2"/>
          <p:cNvSpPr>
            <a:spLocks noGrp="1"/>
          </p:cNvSpPr>
          <p:nvPr>
            <p:ph idx="1"/>
          </p:nvPr>
        </p:nvSpPr>
        <p:spPr>
          <a:xfrm>
            <a:off x="76200" y="609600"/>
            <a:ext cx="4114800" cy="5791200"/>
          </a:xfrm>
        </p:spPr>
        <p:txBody>
          <a:bodyPr/>
          <a:lstStyle/>
          <a:p>
            <a:pPr marL="514350" indent="-514350">
              <a:spcBef>
                <a:spcPts val="0"/>
              </a:spcBef>
              <a:buFont typeface="+mj-lt"/>
              <a:buAutoNum type="arabicPeriod"/>
            </a:pPr>
            <a:r>
              <a:rPr lang="en-US" sz="2800" dirty="0" smtClean="0">
                <a:ea typeface="ＭＳ Ｐゴシック" pitchFamily="-84" charset="-128"/>
                <a:cs typeface="ＭＳ Ｐゴシック" pitchFamily="-84" charset="-128"/>
              </a:rPr>
              <a:t>AC is parallel to the motion of the Earth inducing an </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ether wind</a:t>
            </a:r>
            <a:r>
              <a:rPr lang="ja-JP" altLang="en-US" sz="2800" dirty="0" smtClean="0">
                <a:ea typeface="ＭＳ Ｐゴシック" pitchFamily="-84" charset="-128"/>
                <a:cs typeface="ＭＳ Ｐゴシック" pitchFamily="-84" charset="-128"/>
              </a:rPr>
              <a:t>”</a:t>
            </a:r>
            <a:endParaRPr lang="en-US" altLang="ja-JP" sz="2800" dirty="0" smtClean="0">
              <a:ea typeface="ＭＳ Ｐゴシック" pitchFamily="-84" charset="-128"/>
              <a:cs typeface="ＭＳ Ｐゴシック" pitchFamily="-84" charset="-128"/>
            </a:endParaRPr>
          </a:p>
          <a:p>
            <a:pPr marL="514350" indent="-514350">
              <a:spcBef>
                <a:spcPts val="0"/>
              </a:spcBef>
              <a:buFont typeface="+mj-lt"/>
              <a:buAutoNum type="arabicPeriod"/>
            </a:pPr>
            <a:r>
              <a:rPr lang="en-US" altLang="ja-JP" sz="2800" dirty="0" smtClean="0">
                <a:ea typeface="ＭＳ Ｐゴシック" pitchFamily="-84" charset="-128"/>
                <a:cs typeface="ＭＳ Ｐゴシック" pitchFamily="-84" charset="-128"/>
              </a:rPr>
              <a:t>Light from source S is split by mirror A and travels to mirrors C and D in mutually perpendicular directions</a:t>
            </a:r>
          </a:p>
          <a:p>
            <a:pPr marL="514350" indent="-514350">
              <a:spcBef>
                <a:spcPts val="0"/>
              </a:spcBef>
              <a:buFont typeface="+mj-lt"/>
              <a:buAutoNum type="arabicPeriod"/>
            </a:pPr>
            <a:r>
              <a:rPr lang="en-US" altLang="ja-JP" sz="2800" dirty="0" smtClean="0">
                <a:ea typeface="ＭＳ Ｐゴシック" pitchFamily="-84" charset="-128"/>
                <a:cs typeface="ＭＳ Ｐゴシック" pitchFamily="-84" charset="-128"/>
              </a:rPr>
              <a:t>After reflection the beams recombine at A slightly out of phase due to the </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ether wind</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 as viewed by telescope E.</a:t>
            </a:r>
            <a:endParaRPr lang="en-US" sz="2800" dirty="0"/>
          </a:p>
        </p:txBody>
      </p:sp>
      <p:sp>
        <p:nvSpPr>
          <p:cNvPr id="8" name="Right Arrow 7"/>
          <p:cNvSpPr/>
          <p:nvPr/>
        </p:nvSpPr>
        <p:spPr bwMode="auto">
          <a:xfrm>
            <a:off x="6324600" y="2588121"/>
            <a:ext cx="1600200" cy="917079"/>
          </a:xfrm>
          <a:prstGeom prst="rightArrow">
            <a:avLst/>
          </a:prstGeom>
          <a:solidFill>
            <a:srgbClr val="FFFF00">
              <a:alpha val="27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mn-lt"/>
              </a:rPr>
              <a:t>Ether</a:t>
            </a:r>
          </a:p>
        </p:txBody>
      </p:sp>
    </p:spTree>
    <p:extLst>
      <p:ext uri="{BB962C8B-B14F-4D97-AF65-F5344CB8AC3E}">
        <p14:creationId xmlns:p14="http://schemas.microsoft.com/office/powerpoint/2010/main" val="3055208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smtClean="0"/>
              <a:t>The analysis – Galilean X-formation</a:t>
            </a:r>
            <a:endParaRPr lang="en-US" dirty="0"/>
          </a:p>
        </p:txBody>
      </p:sp>
      <p:sp>
        <p:nvSpPr>
          <p:cNvPr id="3" name="Content Placeholder 2"/>
          <p:cNvSpPr>
            <a:spLocks noGrp="1"/>
          </p:cNvSpPr>
          <p:nvPr>
            <p:ph idx="1"/>
          </p:nvPr>
        </p:nvSpPr>
        <p:spPr>
          <a:xfrm>
            <a:off x="685800" y="990600"/>
            <a:ext cx="7772400" cy="5105400"/>
          </a:xfrm>
        </p:spPr>
        <p:txBody>
          <a:bodyPr/>
          <a:lstStyle/>
          <a:p>
            <a:r>
              <a:rPr lang="en-US" dirty="0" smtClean="0"/>
              <a:t>Travel time t</a:t>
            </a:r>
            <a:r>
              <a:rPr lang="en-US" baseline="-25000" dirty="0" smtClean="0"/>
              <a:t>1</a:t>
            </a:r>
            <a:r>
              <a:rPr lang="en-US" dirty="0" smtClean="0"/>
              <a:t> for a round trip over AC (the ether direction) is</a:t>
            </a:r>
          </a:p>
          <a:p>
            <a:pPr>
              <a:buNone/>
            </a:pPr>
            <a:endParaRPr lang="en-US" dirty="0" smtClean="0"/>
          </a:p>
          <a:p>
            <a:r>
              <a:rPr lang="en-US" dirty="0" smtClean="0"/>
              <a:t>Travel time t</a:t>
            </a:r>
            <a:r>
              <a:rPr lang="en-US" baseline="-25000" dirty="0" smtClean="0"/>
              <a:t>2</a:t>
            </a:r>
            <a:r>
              <a:rPr lang="en-US" dirty="0" smtClean="0"/>
              <a:t> for a round trip over AD (perpendicular direction to ether) is</a:t>
            </a:r>
          </a:p>
          <a:p>
            <a:endParaRPr lang="en-US" dirty="0" smtClean="0"/>
          </a:p>
          <a:p>
            <a:r>
              <a:rPr lang="en-US" dirty="0" smtClean="0"/>
              <a:t>The time difference is</a:t>
            </a:r>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graphicFrame>
        <p:nvGraphicFramePr>
          <p:cNvPr id="7" name="Object 6"/>
          <p:cNvGraphicFramePr>
            <a:graphicFrameLocks noChangeAspect="1"/>
          </p:cNvGraphicFramePr>
          <p:nvPr/>
        </p:nvGraphicFramePr>
        <p:xfrm>
          <a:off x="1981200" y="2057401"/>
          <a:ext cx="591728" cy="450694"/>
        </p:xfrm>
        <a:graphic>
          <a:graphicData uri="http://schemas.openxmlformats.org/presentationml/2006/ole">
            <mc:AlternateContent xmlns:mc="http://schemas.openxmlformats.org/markup-compatibility/2006">
              <mc:Choice xmlns:v="urn:schemas-microsoft-com:vml" Requires="v">
                <p:oleObj spid="_x0000_s23705" name="Equation" r:id="rId3" imgW="266700" imgH="203200" progId="Equation.DSMT4">
                  <p:embed/>
                </p:oleObj>
              </mc:Choice>
              <mc:Fallback>
                <p:oleObj name="Equation" r:id="rId3" imgW="2667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1"/>
                        <a:ext cx="591728" cy="450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3" name="Object 3"/>
          <p:cNvGraphicFramePr>
            <a:graphicFrameLocks noChangeAspect="1"/>
          </p:cNvGraphicFramePr>
          <p:nvPr/>
        </p:nvGraphicFramePr>
        <p:xfrm>
          <a:off x="2286000" y="3592512"/>
          <a:ext cx="4308475" cy="1055688"/>
        </p:xfrm>
        <a:graphic>
          <a:graphicData uri="http://schemas.openxmlformats.org/presentationml/2006/ole">
            <mc:AlternateContent xmlns:mc="http://schemas.openxmlformats.org/markup-compatibility/2006">
              <mc:Choice xmlns:v="urn:schemas-microsoft-com:vml" Requires="v">
                <p:oleObj spid="_x0000_s23706" name="Equation" r:id="rId5" imgW="1917700" imgH="469900" progId="Equation.DSMT4">
                  <p:embed/>
                </p:oleObj>
              </mc:Choice>
              <mc:Fallback>
                <p:oleObj name="Equation" r:id="rId5" imgW="19177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92512"/>
                        <a:ext cx="4308475" cy="105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4" name="Object 4"/>
          <p:cNvGraphicFramePr>
            <a:graphicFrameLocks noChangeAspect="1"/>
          </p:cNvGraphicFramePr>
          <p:nvPr/>
        </p:nvGraphicFramePr>
        <p:xfrm>
          <a:off x="2644775" y="1828800"/>
          <a:ext cx="2081778" cy="872261"/>
        </p:xfrm>
        <a:graphic>
          <a:graphicData uri="http://schemas.openxmlformats.org/presentationml/2006/ole">
            <mc:AlternateContent xmlns:mc="http://schemas.openxmlformats.org/markup-compatibility/2006">
              <mc:Choice xmlns:v="urn:schemas-microsoft-com:vml" Requires="v">
                <p:oleObj spid="_x0000_s23707" name="Equation" r:id="rId7" imgW="939800" imgH="393700" progId="Equation.DSMT4">
                  <p:embed/>
                </p:oleObj>
              </mc:Choice>
              <mc:Fallback>
                <p:oleObj name="Equation" r:id="rId7" imgW="9398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775" y="1828800"/>
                        <a:ext cx="2081778" cy="872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5" name="Object 5"/>
          <p:cNvGraphicFramePr>
            <a:graphicFrameLocks noChangeAspect="1"/>
          </p:cNvGraphicFramePr>
          <p:nvPr/>
        </p:nvGraphicFramePr>
        <p:xfrm>
          <a:off x="4724400" y="1828800"/>
          <a:ext cx="3124200" cy="956575"/>
        </p:xfrm>
        <a:graphic>
          <a:graphicData uri="http://schemas.openxmlformats.org/presentationml/2006/ole">
            <mc:AlternateContent xmlns:mc="http://schemas.openxmlformats.org/markup-compatibility/2006">
              <mc:Choice xmlns:v="urn:schemas-microsoft-com:vml" Requires="v">
                <p:oleObj spid="_x0000_s23708" name="Equation" r:id="rId9" imgW="1409700" imgH="431800" progId="Equation.DSMT4">
                  <p:embed/>
                </p:oleObj>
              </mc:Choice>
              <mc:Fallback>
                <p:oleObj name="Equation" r:id="rId9" imgW="14097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828800"/>
                        <a:ext cx="3124200" cy="95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6" name="Object 6"/>
          <p:cNvGraphicFramePr>
            <a:graphicFrameLocks noChangeAspect="1"/>
          </p:cNvGraphicFramePr>
          <p:nvPr/>
        </p:nvGraphicFramePr>
        <p:xfrm>
          <a:off x="1458913" y="4884738"/>
          <a:ext cx="5740400" cy="1281112"/>
        </p:xfrm>
        <a:graphic>
          <a:graphicData uri="http://schemas.openxmlformats.org/presentationml/2006/ole">
            <mc:AlternateContent xmlns:mc="http://schemas.openxmlformats.org/markup-compatibility/2006">
              <mc:Choice xmlns:v="urn:schemas-microsoft-com:vml" Requires="v">
                <p:oleObj spid="_x0000_s23709" name="Equation" r:id="rId11" imgW="2501900" imgH="558800" progId="Equation.DSMT4">
                  <p:embed/>
                </p:oleObj>
              </mc:Choice>
              <mc:Fallback>
                <p:oleObj name="Equation" r:id="rId11" imgW="2501900" imgH="558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913" y="4884738"/>
                        <a:ext cx="5740400"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3886200" y="5410200"/>
            <a:ext cx="1600200" cy="762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82158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The analysis</a:t>
            </a:r>
            <a:endParaRPr lang="en-US" dirty="0"/>
          </a:p>
        </p:txBody>
      </p:sp>
      <p:sp>
        <p:nvSpPr>
          <p:cNvPr id="3" name="Content Placeholder 2"/>
          <p:cNvSpPr>
            <a:spLocks noGrp="1"/>
          </p:cNvSpPr>
          <p:nvPr>
            <p:ph idx="1"/>
          </p:nvPr>
        </p:nvSpPr>
        <p:spPr>
          <a:xfrm>
            <a:off x="685800" y="685800"/>
            <a:ext cx="7772400" cy="5105400"/>
          </a:xfrm>
        </p:spPr>
        <p:txBody>
          <a:bodyPr/>
          <a:lstStyle/>
          <a:p>
            <a:r>
              <a:rPr lang="en-US" dirty="0" smtClean="0"/>
              <a:t>After rotating the machine by 90</a:t>
            </a:r>
            <a:r>
              <a:rPr lang="en-US" baseline="30000" dirty="0" smtClean="0"/>
              <a:t>o</a:t>
            </a:r>
            <a:r>
              <a:rPr lang="en-US" dirty="0" smtClean="0"/>
              <a:t>, the time difference becomes</a:t>
            </a:r>
          </a:p>
          <a:p>
            <a:endParaRPr lang="en-US" dirty="0" smtClean="0"/>
          </a:p>
          <a:p>
            <a:r>
              <a:rPr lang="en-US" dirty="0" smtClean="0"/>
              <a:t>The difference of the time differences</a:t>
            </a:r>
          </a:p>
          <a:p>
            <a:endParaRPr lang="en-US" dirty="0" smtClean="0"/>
          </a:p>
          <a:p>
            <a:endParaRPr lang="en-US" dirty="0" smtClean="0"/>
          </a:p>
          <a:p>
            <a:r>
              <a:rPr lang="en-US" dirty="0" smtClean="0"/>
              <a:t>Since </a:t>
            </a:r>
            <a:r>
              <a:rPr lang="en-US" dirty="0" err="1" smtClean="0"/>
              <a:t>v</a:t>
            </a:r>
            <a:r>
              <a:rPr lang="en-US" dirty="0" smtClean="0"/>
              <a:t> (the Earth’s speed) is 10</a:t>
            </a:r>
            <a:r>
              <a:rPr lang="en-US" baseline="30000" dirty="0" smtClean="0"/>
              <a:t>-4</a:t>
            </a:r>
            <a:r>
              <a:rPr lang="en-US" dirty="0" smtClean="0"/>
              <a:t> of </a:t>
            </a:r>
            <a:r>
              <a:rPr lang="en-US" dirty="0" err="1" smtClean="0"/>
              <a:t>c</a:t>
            </a:r>
            <a:r>
              <a:rPr lang="en-US" dirty="0" smtClean="0"/>
              <a:t>, we can do binomial expansion of the above</a:t>
            </a:r>
          </a:p>
          <a:p>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graphicFrame>
        <p:nvGraphicFramePr>
          <p:cNvPr id="312326" name="Object 6"/>
          <p:cNvGraphicFramePr>
            <a:graphicFrameLocks noChangeAspect="1"/>
          </p:cNvGraphicFramePr>
          <p:nvPr/>
        </p:nvGraphicFramePr>
        <p:xfrm>
          <a:off x="2852738" y="1371600"/>
          <a:ext cx="4919662" cy="1081495"/>
        </p:xfrm>
        <a:graphic>
          <a:graphicData uri="http://schemas.openxmlformats.org/presentationml/2006/ole">
            <mc:AlternateContent xmlns:mc="http://schemas.openxmlformats.org/markup-compatibility/2006">
              <mc:Choice xmlns:v="urn:schemas-microsoft-com:vml" Requires="v">
                <p:oleObj spid="_x0000_s24669" name="Equation" r:id="rId3" imgW="2540000" imgH="558800" progId="Equation.DSMT4">
                  <p:embed/>
                </p:oleObj>
              </mc:Choice>
              <mc:Fallback>
                <p:oleObj name="Equation" r:id="rId3" imgW="2540000" imgH="55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1371600"/>
                        <a:ext cx="4919662" cy="1081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1" name="Object 7"/>
          <p:cNvGraphicFramePr>
            <a:graphicFrameLocks noChangeAspect="1"/>
          </p:cNvGraphicFramePr>
          <p:nvPr/>
        </p:nvGraphicFramePr>
        <p:xfrm>
          <a:off x="685799" y="3048000"/>
          <a:ext cx="8113899" cy="990600"/>
        </p:xfrm>
        <a:graphic>
          <a:graphicData uri="http://schemas.openxmlformats.org/presentationml/2006/ole">
            <mc:AlternateContent xmlns:mc="http://schemas.openxmlformats.org/markup-compatibility/2006">
              <mc:Choice xmlns:v="urn:schemas-microsoft-com:vml" Requires="v">
                <p:oleObj spid="_x0000_s24670" name="Equation" r:id="rId5" imgW="4572000" imgH="558800" progId="Equation.DSMT4">
                  <p:embed/>
                </p:oleObj>
              </mc:Choice>
              <mc:Fallback>
                <p:oleObj name="Equation" r:id="rId5" imgW="4572000" imgH="558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3048000"/>
                        <a:ext cx="8113899"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2" name="Object 8"/>
          <p:cNvGraphicFramePr>
            <a:graphicFrameLocks noChangeAspect="1"/>
          </p:cNvGraphicFramePr>
          <p:nvPr/>
        </p:nvGraphicFramePr>
        <p:xfrm>
          <a:off x="1143000" y="5257800"/>
          <a:ext cx="6858000" cy="858078"/>
        </p:xfrm>
        <a:graphic>
          <a:graphicData uri="http://schemas.openxmlformats.org/presentationml/2006/ole">
            <mc:AlternateContent xmlns:mc="http://schemas.openxmlformats.org/markup-compatibility/2006">
              <mc:Choice xmlns:v="urn:schemas-microsoft-com:vml" Requires="v">
                <p:oleObj spid="_x0000_s24671" name="Equation" r:id="rId7" imgW="3949700" imgH="495300" progId="Equation.DSMT4">
                  <p:embed/>
                </p:oleObj>
              </mc:Choice>
              <mc:Fallback>
                <p:oleObj name="Equation" r:id="rId7" imgW="3949700" imgH="495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858000" cy="858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01637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0"/>
            <a:ext cx="8226425" cy="762000"/>
          </a:xfrm>
        </p:spPr>
        <p:txBody>
          <a:bodyPr/>
          <a:lstStyle/>
          <a:p>
            <a:pPr eaLnBrk="1" hangingPunct="1"/>
            <a:r>
              <a:rPr lang="en-US" dirty="0" smtClean="0">
                <a:ea typeface="ＭＳ Ｐゴシック" pitchFamily="-84" charset="-128"/>
                <a:cs typeface="ＭＳ Ｐゴシック" pitchFamily="-84" charset="-128"/>
              </a:rPr>
              <a:t>The Results</a:t>
            </a:r>
            <a:endParaRPr lang="en-US" dirty="0">
              <a:ea typeface="ＭＳ Ｐゴシック" pitchFamily="-84" charset="-128"/>
              <a:cs typeface="ＭＳ Ｐゴシック" pitchFamily="-84" charset="-128"/>
            </a:endParaRPr>
          </a:p>
        </p:txBody>
      </p:sp>
      <p:sp>
        <p:nvSpPr>
          <p:cNvPr id="35842" name="Rectangle 3"/>
          <p:cNvSpPr>
            <a:spLocks noGrp="1" noChangeArrowheads="1"/>
          </p:cNvSpPr>
          <p:nvPr>
            <p:ph type="body" idx="1"/>
          </p:nvPr>
        </p:nvSpPr>
        <p:spPr>
          <a:xfrm>
            <a:off x="457200" y="762000"/>
            <a:ext cx="8226425" cy="5257800"/>
          </a:xfrm>
        </p:spPr>
        <p:txBody>
          <a:bodyPr/>
          <a:lstStyle/>
          <a:p>
            <a:pPr eaLnBrk="1" hangingPunct="1">
              <a:lnSpc>
                <a:spcPct val="90000"/>
              </a:lnSpc>
            </a:pPr>
            <a:r>
              <a:rPr lang="en-US" sz="2600" dirty="0">
                <a:ea typeface="ＭＳ Ｐゴシック" pitchFamily="-84" charset="-128"/>
                <a:cs typeface="ＭＳ Ｐゴシック" pitchFamily="-84" charset="-128"/>
              </a:rPr>
              <a:t>Using the </a:t>
            </a:r>
            <a:r>
              <a:rPr lang="en-US" sz="2600" dirty="0" smtClean="0">
                <a:ea typeface="ＭＳ Ｐゴシック" pitchFamily="-84" charset="-128"/>
                <a:cs typeface="ＭＳ Ｐゴシック" pitchFamily="-84" charset="-128"/>
              </a:rPr>
              <a:t>Earth’s</a:t>
            </a:r>
            <a:r>
              <a:rPr lang="en-US" altLang="ja-JP" sz="2600" dirty="0" smtClean="0">
                <a:ea typeface="ＭＳ Ｐゴシック" pitchFamily="-84" charset="-128"/>
                <a:cs typeface="ＭＳ Ｐゴシック" pitchFamily="-84" charset="-128"/>
              </a:rPr>
              <a:t> </a:t>
            </a:r>
            <a:r>
              <a:rPr lang="en-US" altLang="ja-JP" sz="2600" dirty="0">
                <a:ea typeface="ＭＳ Ｐゴシック" pitchFamily="-84" charset="-128"/>
                <a:cs typeface="ＭＳ Ｐゴシック" pitchFamily="-84" charset="-128"/>
              </a:rPr>
              <a:t>orbital speed as</a:t>
            </a:r>
            <a:r>
              <a:rPr lang="en-US" altLang="ja-JP" sz="2600" dirty="0" smtClean="0">
                <a:ea typeface="ＭＳ Ｐゴシック" pitchFamily="-84" charset="-128"/>
                <a:cs typeface="ＭＳ Ｐゴシック" pitchFamily="-84" charset="-128"/>
              </a:rPr>
              <a:t>:</a:t>
            </a:r>
            <a:endParaRPr lang="en-US" sz="2600" i="1" dirty="0" smtClean="0">
              <a:ea typeface="Arial" pitchFamily="-84" charset="0"/>
              <a:cs typeface="Arial" pitchFamily="-84" charset="0"/>
            </a:endParaRPr>
          </a:p>
          <a:p>
            <a:pPr algn="ctr" eaLnBrk="1" hangingPunct="1">
              <a:lnSpc>
                <a:spcPct val="90000"/>
              </a:lnSpc>
              <a:buFont typeface="Wingdings" pitchFamily="-84" charset="2"/>
              <a:buNone/>
            </a:pPr>
            <a:r>
              <a:rPr lang="en-US" sz="2600" i="1" dirty="0">
                <a:ea typeface="Arial" pitchFamily="-84" charset="0"/>
                <a:cs typeface="Arial" pitchFamily="-84" charset="0"/>
              </a:rPr>
              <a:t>V</a:t>
            </a:r>
            <a:r>
              <a:rPr lang="en-US" sz="2600" dirty="0">
                <a:ea typeface="Arial" pitchFamily="-84" charset="0"/>
                <a:cs typeface="Arial" pitchFamily="-84" charset="0"/>
              </a:rPr>
              <a:t> = 3 </a:t>
            </a:r>
            <a:r>
              <a:rPr lang="en-US" sz="2600" dirty="0"/>
              <a:t>×</a:t>
            </a:r>
            <a:r>
              <a:rPr lang="en-US" sz="2600" dirty="0">
                <a:ea typeface="Arial" pitchFamily="-84" charset="0"/>
                <a:cs typeface="Arial" pitchFamily="-84" charset="0"/>
              </a:rPr>
              <a:t> 10</a:t>
            </a:r>
            <a:r>
              <a:rPr lang="en-US" sz="2600" baseline="30000" dirty="0">
                <a:ea typeface="Arial" pitchFamily="-84" charset="0"/>
                <a:cs typeface="Arial" pitchFamily="-84" charset="0"/>
              </a:rPr>
              <a:t>4 </a:t>
            </a:r>
            <a:r>
              <a:rPr lang="en-US" sz="2600" dirty="0" err="1">
                <a:ea typeface="Arial" pitchFamily="-84" charset="0"/>
                <a:cs typeface="Arial" pitchFamily="-84" charset="0"/>
              </a:rPr>
              <a:t>m/s</a:t>
            </a:r>
            <a:r>
              <a:rPr lang="en-US" sz="2600" dirty="0">
                <a:ea typeface="Arial" pitchFamily="-84" charset="0"/>
                <a:cs typeface="Arial" pitchFamily="-84" charset="0"/>
              </a:rPr>
              <a:t> </a:t>
            </a:r>
          </a:p>
          <a:p>
            <a:pPr eaLnBrk="1" hangingPunct="1">
              <a:lnSpc>
                <a:spcPct val="90000"/>
              </a:lnSpc>
              <a:buFont typeface="Wingdings" pitchFamily="-84" charset="2"/>
              <a:buNone/>
            </a:pPr>
            <a:r>
              <a:rPr lang="en-US" sz="2600" dirty="0">
                <a:ea typeface="Arial" pitchFamily="-84" charset="0"/>
                <a:cs typeface="Arial" pitchFamily="-84" charset="0"/>
              </a:rPr>
              <a:t>	together with </a:t>
            </a:r>
          </a:p>
          <a:p>
            <a:pPr algn="ctr" eaLnBrk="1" hangingPunct="1">
              <a:lnSpc>
                <a:spcPct val="90000"/>
              </a:lnSpc>
              <a:buFont typeface="Wingdings" pitchFamily="-84" charset="2"/>
              <a:buNone/>
            </a:pP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1 </a:t>
            </a:r>
            <a:r>
              <a:rPr lang="en-US" sz="2600" dirty="0">
                <a:ea typeface="Arial" pitchFamily="-84" charset="0"/>
                <a:cs typeface="Arial" pitchFamily="-84" charset="0"/>
              </a:rPr>
              <a:t>≈ </a:t>
            </a: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2  </a:t>
            </a:r>
            <a:r>
              <a:rPr lang="en-US" sz="2600" dirty="0">
                <a:ea typeface="Arial" pitchFamily="-84" charset="0"/>
                <a:cs typeface="Arial" pitchFamily="-84" charset="0"/>
              </a:rPr>
              <a:t>= 1.2 </a:t>
            </a:r>
            <a:r>
              <a:rPr lang="en-US" sz="2600" dirty="0" err="1" smtClean="0">
                <a:ea typeface="Arial" pitchFamily="-84" charset="0"/>
                <a:cs typeface="Arial" pitchFamily="-84" charset="0"/>
              </a:rPr>
              <a:t>m</a:t>
            </a:r>
            <a:endParaRPr lang="en-US" sz="2600" dirty="0" smtClean="0">
              <a:ea typeface="Arial" pitchFamily="-84" charset="0"/>
              <a:cs typeface="Arial" pitchFamily="-84" charset="0"/>
            </a:endParaRPr>
          </a:p>
          <a:p>
            <a:pPr eaLnBrk="1" hangingPunct="1">
              <a:lnSpc>
                <a:spcPct val="90000"/>
              </a:lnSpc>
              <a:buFont typeface="Wingdings" pitchFamily="-84" charset="2"/>
              <a:buNone/>
            </a:pPr>
            <a:r>
              <a:rPr lang="en-US" sz="2600" dirty="0">
                <a:ea typeface="Arial" pitchFamily="-84" charset="0"/>
                <a:cs typeface="Arial" pitchFamily="-84" charset="0"/>
              </a:rPr>
              <a:t>	So that the time difference </a:t>
            </a:r>
            <a:r>
              <a:rPr lang="en-US" sz="2600" dirty="0" smtClean="0">
                <a:ea typeface="Arial" pitchFamily="-84" charset="0"/>
                <a:cs typeface="Arial" pitchFamily="-84" charset="0"/>
              </a:rPr>
              <a:t>becomes</a:t>
            </a:r>
          </a:p>
          <a:p>
            <a:pPr algn="ctr" eaLnBrk="1" hangingPunct="1">
              <a:lnSpc>
                <a:spcPct val="90000"/>
              </a:lnSpc>
              <a:buFont typeface="Wingdings" pitchFamily="-84" charset="2"/>
              <a:buNone/>
            </a:pPr>
            <a:r>
              <a:rPr lang="el-GR" sz="2600" dirty="0">
                <a:latin typeface="Lucida Grande" pitchFamily="-84" charset="0"/>
                <a:ea typeface="Arial" pitchFamily="-84" charset="0"/>
                <a:cs typeface="Arial" pitchFamily="-84" charset="0"/>
              </a:rPr>
              <a:t>Δ</a:t>
            </a:r>
            <a:r>
              <a:rPr lang="en-US" sz="2600" i="1" dirty="0" err="1">
                <a:ea typeface="Arial" pitchFamily="-84" charset="0"/>
                <a:cs typeface="Arial" pitchFamily="-84" charset="0"/>
              </a:rPr>
              <a:t>t</a:t>
            </a:r>
            <a:r>
              <a:rPr lang="ja-JP" altLang="en-US" sz="2600" i="1" dirty="0">
                <a:ea typeface="Arial" pitchFamily="-84" charset="0"/>
                <a:cs typeface="Arial" pitchFamily="-84" charset="0"/>
              </a:rPr>
              <a:t>’</a:t>
            </a:r>
            <a:r>
              <a:rPr lang="en-US" altLang="ja-JP" sz="2600" baseline="30000" dirty="0">
                <a:ea typeface="Arial" pitchFamily="-84" charset="0"/>
                <a:cs typeface="Arial" pitchFamily="-84" charset="0"/>
              </a:rPr>
              <a:t> </a:t>
            </a:r>
            <a:r>
              <a:rPr lang="en-US" altLang="ja-JP" sz="2600" dirty="0">
                <a:ea typeface="Lucida Grande" pitchFamily="-84" charset="0"/>
                <a:cs typeface="Lucida Grande" pitchFamily="-84" charset="0"/>
              </a:rPr>
              <a:t>−</a:t>
            </a:r>
            <a:r>
              <a:rPr lang="en-US" altLang="ja-JP" sz="2600" dirty="0">
                <a:ea typeface="Arial" pitchFamily="-84" charset="0"/>
                <a:cs typeface="Arial" pitchFamily="-84" charset="0"/>
              </a:rPr>
              <a:t> </a:t>
            </a:r>
            <a:r>
              <a:rPr lang="el-GR" altLang="ja-JP" sz="2600" dirty="0">
                <a:latin typeface="Lucida Grande" pitchFamily="-84" charset="0"/>
                <a:ea typeface="Arial" pitchFamily="-84" charset="0"/>
                <a:cs typeface="Arial" pitchFamily="-84" charset="0"/>
              </a:rPr>
              <a:t>Δ</a:t>
            </a:r>
            <a:r>
              <a:rPr lang="en-US" altLang="ja-JP" sz="2600" i="1" dirty="0" err="1">
                <a:ea typeface="Arial" pitchFamily="-84" charset="0"/>
                <a:cs typeface="Arial" pitchFamily="-84" charset="0"/>
              </a:rPr>
              <a:t>t</a:t>
            </a:r>
            <a:r>
              <a:rPr lang="en-US" altLang="ja-JP" sz="2600" dirty="0">
                <a:ea typeface="Arial" pitchFamily="-84" charset="0"/>
                <a:cs typeface="Arial" pitchFamily="-84" charset="0"/>
              </a:rPr>
              <a:t> ≈ </a:t>
            </a:r>
            <a:r>
              <a:rPr lang="en-US" altLang="ja-JP" sz="2600" i="1" dirty="0">
                <a:ea typeface="Arial" pitchFamily="-84" charset="0"/>
                <a:cs typeface="Arial" pitchFamily="-84" charset="0"/>
              </a:rPr>
              <a:t>v</a:t>
            </a:r>
            <a:r>
              <a:rPr lang="en-US" altLang="ja-JP" sz="2600" baseline="30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1 </a:t>
            </a:r>
            <a:r>
              <a:rPr lang="en-US" altLang="ja-JP" sz="2600" dirty="0">
                <a:ea typeface="Arial" pitchFamily="-84" charset="0"/>
                <a:cs typeface="Arial" pitchFamily="-84" charset="0"/>
              </a:rPr>
              <a:t>+ </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i="1" dirty="0">
                <a:ea typeface="Arial" pitchFamily="-84" charset="0"/>
                <a:cs typeface="Arial" pitchFamily="-84" charset="0"/>
              </a:rPr>
              <a:t>c</a:t>
            </a:r>
            <a:r>
              <a:rPr lang="en-US" altLang="ja-JP" sz="2600" baseline="30000" dirty="0">
                <a:ea typeface="Arial" pitchFamily="-84" charset="0"/>
                <a:cs typeface="Arial" pitchFamily="-84" charset="0"/>
              </a:rPr>
              <a:t>3 </a:t>
            </a:r>
            <a:r>
              <a:rPr lang="en-US" altLang="ja-JP" sz="2600" dirty="0">
                <a:ea typeface="Arial" pitchFamily="-84" charset="0"/>
                <a:cs typeface="Arial" pitchFamily="-84" charset="0"/>
              </a:rPr>
              <a:t>= 8 </a:t>
            </a:r>
            <a:r>
              <a:rPr lang="en-US" altLang="ja-JP" sz="2600" dirty="0"/>
              <a:t>×</a:t>
            </a:r>
            <a:r>
              <a:rPr lang="en-US" altLang="ja-JP" sz="2600" dirty="0">
                <a:ea typeface="Arial" pitchFamily="-84" charset="0"/>
                <a:cs typeface="Arial" pitchFamily="-84" charset="0"/>
              </a:rPr>
              <a:t> 10</a:t>
            </a:r>
            <a:r>
              <a:rPr lang="en-US" altLang="ja-JP" sz="2600" baseline="30000" dirty="0">
                <a:ea typeface="Lucida Grande" pitchFamily="-84" charset="0"/>
                <a:cs typeface="Lucida Grande" pitchFamily="-84" charset="0"/>
              </a:rPr>
              <a:t>−</a:t>
            </a:r>
            <a:r>
              <a:rPr lang="en-US" altLang="ja-JP" sz="2600" baseline="30000" dirty="0">
                <a:ea typeface="Arial" pitchFamily="-84" charset="0"/>
                <a:cs typeface="Arial" pitchFamily="-84" charset="0"/>
              </a:rPr>
              <a:t>17 </a:t>
            </a:r>
            <a:r>
              <a:rPr lang="en-US" altLang="ja-JP" sz="2600" dirty="0" err="1" smtClean="0">
                <a:ea typeface="Arial" pitchFamily="-84" charset="0"/>
                <a:cs typeface="Arial" pitchFamily="-84" charset="0"/>
              </a:rPr>
              <a:t>s</a:t>
            </a:r>
            <a:endParaRPr lang="en-US" sz="2600" dirty="0" smtClean="0">
              <a:ea typeface="Arial" pitchFamily="-84" charset="0"/>
              <a:cs typeface="Arial" pitchFamily="-84" charset="0"/>
            </a:endParaRPr>
          </a:p>
          <a:p>
            <a:pPr eaLnBrk="1" hangingPunct="1">
              <a:lnSpc>
                <a:spcPct val="90000"/>
              </a:lnSpc>
            </a:pPr>
            <a:r>
              <a:rPr lang="en-US" sz="2600" dirty="0">
                <a:ea typeface="Arial" pitchFamily="-84" charset="0"/>
                <a:cs typeface="Arial" pitchFamily="-84" charset="0"/>
              </a:rPr>
              <a:t>Although a very small number, it was within the experimental range of measurement for light waves</a:t>
            </a:r>
            <a:r>
              <a:rPr lang="en-US" sz="2600" dirty="0" smtClean="0">
                <a:ea typeface="Arial" pitchFamily="-84" charset="0"/>
                <a:cs typeface="Arial" pitchFamily="-84" charset="0"/>
              </a:rPr>
              <a:t>.</a:t>
            </a:r>
          </a:p>
          <a:p>
            <a:pPr eaLnBrk="1" hangingPunct="1">
              <a:lnSpc>
                <a:spcPct val="90000"/>
              </a:lnSpc>
            </a:pPr>
            <a:r>
              <a:rPr lang="en-US" sz="2600" dirty="0" smtClean="0">
                <a:ea typeface="Arial" pitchFamily="-84" charset="0"/>
                <a:cs typeface="Arial" pitchFamily="-84" charset="0"/>
              </a:rPr>
              <a:t>Later with Morley, they increased the path lengths to 11m and improved precision better than a factor of 10</a:t>
            </a:r>
          </a:p>
          <a:p>
            <a:pPr eaLnBrk="1" hangingPunct="1">
              <a:lnSpc>
                <a:spcPct val="90000"/>
              </a:lnSpc>
            </a:pPr>
            <a:r>
              <a:rPr lang="en-US" sz="2600" dirty="0" smtClean="0">
                <a:ea typeface="Arial" pitchFamily="-84" charset="0"/>
                <a:cs typeface="Arial" pitchFamily="-84" charset="0"/>
              </a:rPr>
              <a:t>Yet, Michelson FAILED to “see” the expected interference pattern</a:t>
            </a:r>
            <a:endParaRPr lang="en-US" sz="2600" dirty="0">
              <a:ea typeface="Arial" pitchFamily="-84" charset="0"/>
              <a:cs typeface="Arial" pitchFamily="-84" charset="0"/>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650350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smtClean="0">
                <a:solidFill>
                  <a:srgbClr val="000090"/>
                </a:solidFill>
                <a:ea typeface="ＭＳ Ｐゴシック" pitchFamily="-84" charset="-128"/>
                <a:cs typeface="ＭＳ Ｐゴシック" pitchFamily="-84" charset="-128"/>
              </a:rPr>
              <a:t> </a:t>
            </a:r>
          </a:p>
          <a:p>
            <a:pPr eaLnBrk="1" hangingPunct="1"/>
            <a:r>
              <a:rPr lang="en-US" sz="2800" b="1" i="1" dirty="0" smtClean="0">
                <a:solidFill>
                  <a:srgbClr val="000090"/>
                </a:solidFill>
                <a:ea typeface="ＭＳ Ｐゴシック" pitchFamily="-84" charset="-128"/>
                <a:cs typeface="ＭＳ Ｐゴシック" pitchFamily="-84" charset="-128"/>
              </a:rPr>
              <a:t>Thus</a:t>
            </a:r>
            <a:r>
              <a:rPr lang="en-US" sz="2800" b="1" i="1" dirty="0">
                <a:solidFill>
                  <a:srgbClr val="000090"/>
                </a:solidFill>
                <a:ea typeface="ＭＳ Ｐゴシック" pitchFamily="-84" charset="-128"/>
                <a:cs typeface="ＭＳ Ｐゴシック" pitchFamily="-84" charset="-128"/>
              </a:rPr>
              <a:t>, ether does not seem to exist</a:t>
            </a:r>
            <a:r>
              <a:rPr lang="en-US" sz="2800" b="1" i="1" dirty="0" smtClean="0">
                <a:solidFill>
                  <a:srgbClr val="000090"/>
                </a:solidFill>
                <a:ea typeface="ＭＳ Ｐゴシック" pitchFamily="-84" charset="-128"/>
                <a:cs typeface="ＭＳ Ｐゴシック" pitchFamily="-84" charset="-128"/>
              </a:rPr>
              <a:t>!</a:t>
            </a:r>
          </a:p>
          <a:p>
            <a:pPr eaLnBrk="1" hangingPunct="1"/>
            <a:r>
              <a:rPr lang="en-US" sz="2800" dirty="0" smtClean="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smtClean="0">
                <a:solidFill>
                  <a:srgbClr val="000090"/>
                </a:solidFill>
                <a:ea typeface="ＭＳ Ｐゴシック" pitchFamily="-84" charset="-128"/>
                <a:cs typeface="ＭＳ Ｐゴシック" pitchFamily="-84" charset="-128"/>
              </a:rPr>
              <a:t>This experiment shattered the popular belief of light being waves</a:t>
            </a:r>
            <a:endParaRPr lang="en-US" sz="2800" dirty="0">
              <a:solidFill>
                <a:srgbClr val="000090"/>
              </a:solidFill>
              <a:ea typeface="ＭＳ Ｐゴシック" pitchFamily="-84" charset="-128"/>
              <a:cs typeface="ＭＳ Ｐゴシック" pitchFamily="-84" charset="-128"/>
            </a:endParaRP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smtClean="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00396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1379672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smtClean="0"/>
              <a:t>Concept initiated </a:t>
            </a:r>
            <a:r>
              <a:rPr lang="en-US" sz="2800" dirty="0"/>
              <a:t>by Democritus and Leucippus (~450 B.C.</a:t>
            </a:r>
            <a:r>
              <a:rPr lang="en-US" sz="2800" dirty="0" smtClean="0"/>
              <a:t>) (</a:t>
            </a:r>
            <a:r>
              <a:rPr lang="en-US" sz="2800" dirty="0"/>
              <a:t>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a:t>
            </a:r>
            <a:r>
              <a:rPr lang="en-US" sz="2800" b="1" dirty="0" smtClean="0"/>
              <a:t>proportions</a:t>
            </a:r>
            <a:r>
              <a:rPr lang="en-US" sz="2800" b="1" dirty="0" smtClean="0">
                <a:sym typeface="Wingdings"/>
              </a:rPr>
              <a:t> </a:t>
            </a:r>
            <a:r>
              <a:rPr lang="en-US" sz="2400" dirty="0" smtClean="0"/>
              <a:t>A compound of 2 or more elements, the weight proportion of the elements is always same</a:t>
            </a:r>
            <a:endParaRPr lang="en-US" sz="2400" dirty="0"/>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a:t>
            </a:r>
            <a:r>
              <a:rPr lang="en-US" sz="2800" dirty="0" smtClean="0"/>
              <a:t> </a:t>
            </a:r>
            <a:r>
              <a:rPr lang="en-US" sz="2800" dirty="0"/>
              <a:t>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346933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0668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a:t>
            </a:r>
            <a:r>
              <a:rPr lang="en-US" sz="3600" dirty="0" smtClean="0"/>
              <a:t>), a botanist, </a:t>
            </a:r>
            <a:r>
              <a:rPr lang="en-US" sz="3600" dirty="0"/>
              <a:t>observes microscopic “random” motion of suspended grains of pollen in </a:t>
            </a:r>
            <a:r>
              <a:rPr lang="en-US" sz="3600" dirty="0" smtClean="0"/>
              <a:t>water (</a:t>
            </a:r>
            <a:r>
              <a:rPr lang="en-US" sz="3600" dirty="0" smtClean="0">
                <a:hlinkClick r:id="rId3"/>
              </a:rPr>
              <a:t>Brownian motion</a:t>
            </a:r>
            <a:r>
              <a:rPr lang="en-US" sz="3600" dirty="0" smtClean="0"/>
              <a:t>)</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828231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76200" y="684212"/>
            <a:ext cx="89916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a:t>
            </a:r>
            <a:r>
              <a:rPr lang="en-US" sz="4000" dirty="0" smtClean="0"/>
              <a:t>supports Mach’s premise and called atoms hypothetical structures for bookkeeping based on </a:t>
            </a:r>
            <a:r>
              <a:rPr lang="en-US" sz="4000" dirty="0"/>
              <a:t>experimental results of radioactivity, discrete spectral lines, and the formation of molecular </a:t>
            </a:r>
            <a:r>
              <a:rPr lang="en-US" sz="4000" dirty="0" smtClean="0"/>
              <a:t>structures</a:t>
            </a:r>
            <a:endParaRPr lang="en-US" sz="40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74983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458200" cy="4800600"/>
          </a:xfrm>
        </p:spPr>
        <p:txBody>
          <a:bodyPr/>
          <a:lstStyle/>
          <a:p>
            <a:pPr eaLnBrk="1" hangingPunct="1">
              <a:lnSpc>
                <a:spcPct val="80000"/>
              </a:lnSpc>
            </a:pPr>
            <a:r>
              <a:rPr lang="en-US" sz="3600" dirty="0"/>
              <a:t>Max Planck (1858 – 1947) advances the concept to explain blackbody </a:t>
            </a:r>
            <a:r>
              <a:rPr lang="en-US" sz="3600" dirty="0" smtClean="0"/>
              <a:t>radiation, using </a:t>
            </a:r>
            <a:r>
              <a:rPr lang="en-US" sz="3600" dirty="0"/>
              <a:t>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a:t>
            </a:r>
            <a:r>
              <a:rPr lang="en-US" sz="3600" dirty="0" smtClean="0"/>
              <a:t>sizes </a:t>
            </a:r>
            <a:r>
              <a:rPr lang="en-US" sz="3600" dirty="0"/>
              <a:t>and </a:t>
            </a:r>
            <a:r>
              <a:rPr lang="en-US" sz="3600" dirty="0" smtClean="0"/>
              <a:t>masses</a:t>
            </a:r>
            <a:endParaRPr lang="en-US" sz="3600" dirty="0"/>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57924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39922907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a:t>
            </a:r>
            <a:r>
              <a:rPr lang="en-US" sz="2800" dirty="0" smtClean="0"/>
              <a:t>fields </a:t>
            </a:r>
            <a:r>
              <a:rPr lang="en-US" sz="2800" dirty="0"/>
              <a:t>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Rectangle 3"/>
          <p:cNvSpPr txBox="1">
            <a:spLocks noChangeArrowheads="1"/>
          </p:cNvSpPr>
          <p:nvPr/>
        </p:nvSpPr>
        <p:spPr bwMode="auto">
          <a:xfrm>
            <a:off x="304800" y="32004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4285151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11335</TotalTime>
  <Words>2124</Words>
  <Application>Microsoft Macintosh PowerPoint</Application>
  <PresentationFormat>On-screen Show (4:3)</PresentationFormat>
  <Paragraphs>256</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phys1443-spring02</vt:lpstr>
      <vt:lpstr>Equation</vt:lpstr>
      <vt:lpstr>PHYS 3313 – Section 001 Lecture #4</vt:lpstr>
      <vt:lpstr>Announcements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Unsolved Problems Today!</vt:lpstr>
      <vt:lpstr>Newtonian (Classical) Relativity</vt:lpstr>
      <vt:lpstr>Inertial Frames K and K’ </vt:lpstr>
      <vt:lpstr>The Galilean Transformation</vt:lpstr>
      <vt:lpstr>Conditions of the Galilean Transformation</vt:lpstr>
      <vt:lpstr>The Inverse Relations</vt:lpstr>
      <vt:lpstr>The Transition to Modern Relativity  </vt:lpstr>
      <vt:lpstr>They Needed Ether!! </vt:lpstr>
      <vt:lpstr>Ether as the Absolute Reference System </vt:lpstr>
      <vt:lpstr>The Michelson-Morley Experiment</vt:lpstr>
      <vt:lpstr>How does Michelson Interferometer work?</vt:lpstr>
      <vt:lpstr>The analysis – Galilean X-formation</vt:lpstr>
      <vt:lpstr>The analysis</vt:lpstr>
      <vt:lpstr>The Results</vt:lpstr>
      <vt:lpstr>Conclusions of Michelson Experiment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522</cp:revision>
  <cp:lastPrinted>2013-08-26T21:25:15Z</cp:lastPrinted>
  <dcterms:created xsi:type="dcterms:W3CDTF">2012-08-27T21:13:02Z</dcterms:created>
  <dcterms:modified xsi:type="dcterms:W3CDTF">2015-02-02T20:50:57Z</dcterms:modified>
</cp:coreProperties>
</file>