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566" r:id="rId3"/>
    <p:sldId id="550" r:id="rId4"/>
    <p:sldId id="551" r:id="rId5"/>
    <p:sldId id="552" r:id="rId6"/>
    <p:sldId id="553" r:id="rId7"/>
    <p:sldId id="554" r:id="rId8"/>
    <p:sldId id="555" r:id="rId9"/>
    <p:sldId id="556" r:id="rId10"/>
    <p:sldId id="557" r:id="rId11"/>
    <p:sldId id="558" r:id="rId12"/>
    <p:sldId id="559" r:id="rId13"/>
    <p:sldId id="560" r:id="rId14"/>
    <p:sldId id="561" r:id="rId15"/>
    <p:sldId id="562" r:id="rId16"/>
    <p:sldId id="563" r:id="rId17"/>
    <p:sldId id="564" r:id="rId18"/>
    <p:sldId id="567" r:id="rId19"/>
    <p:sldId id="568" r:id="rId20"/>
    <p:sldId id="569" r:id="rId21"/>
    <p:sldId id="570" r:id="rId22"/>
    <p:sldId id="571" r:id="rId23"/>
    <p:sldId id="572" r:id="rId24"/>
    <p:sldId id="573" r:id="rId25"/>
    <p:sldId id="574" r:id="rId26"/>
    <p:sldId id="575" r:id="rId2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7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4511348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2,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2,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5" Type="http://schemas.openxmlformats.org/officeDocument/2006/relationships/oleObject" Target="../embeddings/oleObject3.bin"/><Relationship Id="rId6" Type="http://schemas.openxmlformats.org/officeDocument/2006/relationships/image" Target="../media/image9.emf"/><Relationship Id="rId7" Type="http://schemas.openxmlformats.org/officeDocument/2006/relationships/oleObject" Target="../embeddings/oleObject4.bin"/><Relationship Id="rId8" Type="http://schemas.openxmlformats.org/officeDocument/2006/relationships/image" Target="../media/image10.emf"/><Relationship Id="rId9" Type="http://schemas.openxmlformats.org/officeDocument/2006/relationships/oleObject" Target="../embeddings/oleObject5.bin"/><Relationship Id="rId10"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emf"/><Relationship Id="rId5" Type="http://schemas.openxmlformats.org/officeDocument/2006/relationships/oleObject" Target="../embeddings/oleObject7.bin"/><Relationship Id="rId6" Type="http://schemas.openxmlformats.org/officeDocument/2006/relationships/image" Target="../media/image13.emf"/><Relationship Id="rId7" Type="http://schemas.openxmlformats.org/officeDocument/2006/relationships/oleObject" Target="../embeddings/oleObject8.bin"/><Relationship Id="rId8" Type="http://schemas.openxmlformats.org/officeDocument/2006/relationships/image" Target="../media/image14.emf"/><Relationship Id="rId9" Type="http://schemas.openxmlformats.org/officeDocument/2006/relationships/oleObject" Target="../embeddings/oleObject9.bin"/><Relationship Id="rId10"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0.emf"/><Relationship Id="rId13" Type="http://schemas.openxmlformats.org/officeDocument/2006/relationships/oleObject" Target="../embeddings/oleObject15.bin"/><Relationship Id="rId14"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0.bin"/><Relationship Id="rId4" Type="http://schemas.openxmlformats.org/officeDocument/2006/relationships/image" Target="../media/image16.emf"/><Relationship Id="rId5" Type="http://schemas.openxmlformats.org/officeDocument/2006/relationships/oleObject" Target="../embeddings/oleObject11.bin"/><Relationship Id="rId6" Type="http://schemas.openxmlformats.org/officeDocument/2006/relationships/image" Target="../media/image17.emf"/><Relationship Id="rId7" Type="http://schemas.openxmlformats.org/officeDocument/2006/relationships/oleObject" Target="../embeddings/oleObject12.bin"/><Relationship Id="rId8" Type="http://schemas.openxmlformats.org/officeDocument/2006/relationships/image" Target="../media/image18.emf"/><Relationship Id="rId9" Type="http://schemas.openxmlformats.org/officeDocument/2006/relationships/oleObject" Target="../embeddings/oleObject13.bin"/><Relationship Id="rId10"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2.emf"/><Relationship Id="rId5" Type="http://schemas.openxmlformats.org/officeDocument/2006/relationships/oleObject" Target="../embeddings/oleObject17.bin"/><Relationship Id="rId6"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26.emf"/><Relationship Id="rId5" Type="http://schemas.openxmlformats.org/officeDocument/2006/relationships/oleObject" Target="../embeddings/oleObject19.bin"/><Relationship Id="rId6" Type="http://schemas.openxmlformats.org/officeDocument/2006/relationships/image" Target="../media/image27.emf"/><Relationship Id="rId7" Type="http://schemas.openxmlformats.org/officeDocument/2006/relationships/oleObject" Target="../embeddings/oleObject20.bin"/><Relationship Id="rId8" Type="http://schemas.openxmlformats.org/officeDocument/2006/relationships/image" Target="../media/image28.emf"/><Relationship Id="rId9" Type="http://schemas.openxmlformats.org/officeDocument/2006/relationships/oleObject" Target="../embeddings/oleObject21.bin"/><Relationship Id="rId10"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1.emf"/><Relationship Id="rId5" Type="http://schemas.openxmlformats.org/officeDocument/2006/relationships/oleObject" Target="../embeddings/oleObject24.bin"/><Relationship Id="rId6" Type="http://schemas.openxmlformats.org/officeDocument/2006/relationships/image" Target="../media/image32.emf"/><Relationship Id="rId7" Type="http://schemas.openxmlformats.org/officeDocument/2006/relationships/oleObject" Target="../embeddings/oleObject25.bin"/><Relationship Id="rId8"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hy-clLi8gH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Feb. 2,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9026" y="1524000"/>
            <a:ext cx="26779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2,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524000" y="2286000"/>
            <a:ext cx="6781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2800" dirty="0">
                <a:latin typeface="Arial Narrow" pitchFamily="-84" charset="0"/>
              </a:rPr>
              <a:t>Atomic Theory of Matter</a:t>
            </a:r>
          </a:p>
          <a:p>
            <a:pPr marL="609600" indent="-609600" algn="l"/>
            <a:r>
              <a:rPr lang="en-US" sz="2800" dirty="0">
                <a:latin typeface="Arial Narrow" pitchFamily="-84" charset="0"/>
              </a:rPr>
              <a:t>Unsolved Questions of 1895 and New Horizon</a:t>
            </a:r>
          </a:p>
          <a:p>
            <a:pPr marL="609600" indent="-609600" algn="l"/>
            <a:r>
              <a:rPr lang="en-US" sz="2800" dirty="0">
                <a:latin typeface="Arial Narrow" pitchFamily="-84" charset="0"/>
              </a:rPr>
              <a:t>Unsolved Questions Today! </a:t>
            </a:r>
          </a:p>
          <a:p>
            <a:pPr marL="609600" indent="-609600" algn="l"/>
            <a:r>
              <a:rPr lang="en-US" sz="2800" dirty="0">
                <a:latin typeface="Arial Narrow" pitchFamily="-84" charset="0"/>
              </a:rPr>
              <a:t>Galilean Transformation</a:t>
            </a:r>
          </a:p>
          <a:p>
            <a:pPr marL="609600" indent="-609600" algn="l"/>
            <a:r>
              <a:rPr lang="en-US" sz="2800" dirty="0">
                <a:latin typeface="Arial Narrow" pitchFamily="-84" charset="0"/>
              </a:rPr>
              <a:t>Do we need Ether?</a:t>
            </a:r>
          </a:p>
          <a:p>
            <a:pPr marL="609600" indent="-609600" algn="l"/>
            <a:r>
              <a:rPr lang="en-US" sz="2800" dirty="0">
                <a:latin typeface="Arial Narrow" pitchFamily="-84" charset="0"/>
              </a:rPr>
              <a:t>Michelson-Morley Experiment</a:t>
            </a:r>
          </a:p>
          <a:p>
            <a:pPr marL="609600" indent="-609600" algn="l"/>
            <a:r>
              <a:rPr lang="en-US" sz="2800" dirty="0">
                <a:latin typeface="Arial Narrow" pitchFamily="-84" charset="0"/>
              </a:rPr>
              <a:t>Einstein’s postulates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a:t>
            </a:r>
            <a:r>
              <a:rPr lang="en-US" dirty="0" smtClean="0"/>
              <a:t>Experimental Discoveries </a:t>
            </a:r>
            <a:r>
              <a:rPr lang="en-US" dirty="0"/>
              <a:t>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a:t>
            </a:r>
            <a:r>
              <a:rPr lang="en-US" sz="3600" dirty="0" err="1" smtClean="0"/>
              <a:t>Röntgen</a:t>
            </a:r>
            <a:r>
              <a:rPr lang="en-US" sz="3600" dirty="0" smtClean="0"/>
              <a:t>)</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the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6314772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o</a:t>
            </a:r>
            <a:r>
              <a:rPr lang="en-US" sz="3600" dirty="0" smtClean="0"/>
              <a:t>n the </a:t>
            </a:r>
            <a:r>
              <a:rPr lang="en-US" sz="3600" dirty="0"/>
              <a:t>successes of the classical foundations</a:t>
            </a:r>
          </a:p>
          <a:p>
            <a:pPr eaLnBrk="1" hangingPunct="1"/>
            <a:r>
              <a:rPr lang="en-US" sz="3600" dirty="0"/>
              <a:t>To this </a:t>
            </a:r>
            <a:r>
              <a:rPr lang="en-US" sz="3600" dirty="0" smtClean="0"/>
              <a:t>end, </a:t>
            </a:r>
            <a:r>
              <a:rPr lang="en-US" sz="3600" dirty="0"/>
              <a:t>the introduction of the modern theory of </a:t>
            </a:r>
            <a:r>
              <a:rPr lang="en-US" sz="3600" b="1" u="sng" dirty="0">
                <a:solidFill>
                  <a:srgbClr val="800000"/>
                </a:solidFill>
              </a:rPr>
              <a:t>relativity and quantum mechanics </a:t>
            </a:r>
            <a:r>
              <a:rPr lang="en-US" sz="3600" dirty="0" smtClean="0"/>
              <a:t>becomes </a:t>
            </a:r>
            <a:r>
              <a:rPr lang="en-US" sz="3600" dirty="0"/>
              <a:t>the starting point of this most fascinating revision</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053180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smtClean="0">
                <a:solidFill>
                  <a:srgbClr val="660066"/>
                </a:solidFill>
                <a:latin typeface="Arial Narrow" charset="0"/>
                <a:sym typeface="Wingdings" charset="2"/>
              </a:rPr>
              <a:t>Is the </a:t>
            </a:r>
            <a:r>
              <a:rPr lang="en-US" sz="2400" dirty="0" smtClean="0">
                <a:latin typeface="Arial Narrow" charset="0"/>
                <a:sym typeface="Wingdings" charset="2"/>
              </a:rPr>
              <a:t>new particle we’ve discovered the </a:t>
            </a:r>
            <a:r>
              <a:rPr lang="en-US" sz="2400" dirty="0" smtClean="0">
                <a:solidFill>
                  <a:srgbClr val="660066"/>
                </a:solidFill>
                <a:latin typeface="Arial Narrow" charset="0"/>
                <a:sym typeface="Wingdings" charset="2"/>
              </a:rPr>
              <a:t>Higgs particle?</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smtClean="0">
                <a:solidFill>
                  <a:srgbClr val="660066"/>
                </a:solidFill>
                <a:latin typeface="Arial Narrow" charset="0"/>
              </a:rPr>
              <a:t>What </a:t>
            </a:r>
            <a:r>
              <a:rPr lang="en-US" sz="2400" dirty="0">
                <a:solidFill>
                  <a:srgbClr val="660066"/>
                </a:solidFill>
                <a:latin typeface="Arial Narrow" charset="0"/>
              </a:rPr>
              <a:t>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 &amp;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Monday, Feb. 2, 2015</a:t>
            </a:r>
          </a:p>
        </p:txBody>
      </p:sp>
      <p:sp>
        <p:nvSpPr>
          <p:cNvPr id="23555" name="Footer Placeholder 4"/>
          <p:cNvSpPr>
            <a:spLocks noGrp="1"/>
          </p:cNvSpPr>
          <p:nvPr>
            <p:ph type="ftr" sz="quarter" idx="11"/>
          </p:nvPr>
        </p:nvSpPr>
        <p:spPr>
          <a:noFill/>
        </p:spPr>
        <p:txBody>
          <a:bodyPr/>
          <a:lstStyle/>
          <a:p>
            <a:r>
              <a:rPr lang="nl-NL" smtClean="0"/>
              <a:t>PHYS 3313-001, Spring 2014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12</a:t>
            </a:fld>
            <a:endParaRPr lang="en-US"/>
          </a:p>
        </p:txBody>
      </p:sp>
      <p:sp>
        <p:nvSpPr>
          <p:cNvPr id="8" name="Rectangle 7"/>
          <p:cNvSpPr/>
          <p:nvPr/>
        </p:nvSpPr>
        <p:spPr bwMode="auto">
          <a:xfrm>
            <a:off x="3810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16014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14019">
                                            <p:txEl>
                                              <p:pRg st="3" end="3"/>
                                            </p:txEl>
                                          </p:spTgt>
                                        </p:tgtEl>
                                        <p:attrNameLst>
                                          <p:attrName>style.visibility</p:attrName>
                                        </p:attrNameLst>
                                      </p:cBhvr>
                                      <p:to>
                                        <p:strVal val="visible"/>
                                      </p:to>
                                    </p:set>
                                    <p:animEffect transition="in" filter="wipe(left)">
                                      <p:cBhvr>
                                        <p:cTn id="21" dur="500"/>
                                        <p:tgtEl>
                                          <p:spTgt spid="2140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4019">
                                            <p:txEl>
                                              <p:pRg st="4" end="4"/>
                                            </p:txEl>
                                          </p:spTgt>
                                        </p:tgtEl>
                                        <p:attrNameLst>
                                          <p:attrName>style.visibility</p:attrName>
                                        </p:attrNameLst>
                                      </p:cBhvr>
                                      <p:to>
                                        <p:strVal val="visible"/>
                                      </p:to>
                                    </p:set>
                                    <p:animEffect transition="in" filter="wipe(left)">
                                      <p:cBhvr>
                                        <p:cTn id="26" dur="500"/>
                                        <p:tgtEl>
                                          <p:spTgt spid="214019">
                                            <p:txEl>
                                              <p:pRg st="4" end="4"/>
                                            </p:txEl>
                                          </p:spTgt>
                                        </p:tgtEl>
                                      </p:cBhvr>
                                    </p:animEffect>
                                  </p:childTnLst>
                                </p:cTn>
                              </p:par>
                            </p:childTnLst>
                          </p:cTn>
                        </p:par>
                        <p:par>
                          <p:cTn id="27" fill="hold">
                            <p:stCondLst>
                              <p:cond delay="10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214019">
                                            <p:txEl>
                                              <p:pRg st="5" end="5"/>
                                            </p:txEl>
                                          </p:spTgt>
                                        </p:tgtEl>
                                        <p:attrNameLst>
                                          <p:attrName>style.visibility</p:attrName>
                                        </p:attrNameLst>
                                      </p:cBhvr>
                                      <p:to>
                                        <p:strVal val="visible"/>
                                      </p:to>
                                    </p:set>
                                    <p:animEffect transition="in" filter="wipe(left)">
                                      <p:cBhvr>
                                        <p:cTn id="30" dur="500"/>
                                        <p:tgtEl>
                                          <p:spTgt spid="2140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4019">
                                            <p:txEl>
                                              <p:pRg st="6" end="6"/>
                                            </p:txEl>
                                          </p:spTgt>
                                        </p:tgtEl>
                                        <p:attrNameLst>
                                          <p:attrName>style.visibility</p:attrName>
                                        </p:attrNameLst>
                                      </p:cBhvr>
                                      <p:to>
                                        <p:strVal val="visible"/>
                                      </p:to>
                                    </p:set>
                                    <p:animEffect transition="in" filter="wipe(left)">
                                      <p:cBhvr>
                                        <p:cTn id="35" dur="500"/>
                                        <p:tgtEl>
                                          <p:spTgt spid="2140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4019">
                                            <p:txEl>
                                              <p:pRg st="7" end="7"/>
                                            </p:txEl>
                                          </p:spTgt>
                                        </p:tgtEl>
                                        <p:attrNameLst>
                                          <p:attrName>style.visibility</p:attrName>
                                        </p:attrNameLst>
                                      </p:cBhvr>
                                      <p:to>
                                        <p:strVal val="visible"/>
                                      </p:to>
                                    </p:set>
                                    <p:animEffect transition="in" filter="wipe(left)">
                                      <p:cBhvr>
                                        <p:cTn id="40" dur="500"/>
                                        <p:tgtEl>
                                          <p:spTgt spid="2140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4019">
                                            <p:txEl>
                                              <p:pRg st="8" end="8"/>
                                            </p:txEl>
                                          </p:spTgt>
                                        </p:tgtEl>
                                        <p:attrNameLst>
                                          <p:attrName>style.visibility</p:attrName>
                                        </p:attrNameLst>
                                      </p:cBhvr>
                                      <p:to>
                                        <p:strVal val="visible"/>
                                      </p:to>
                                    </p:set>
                                    <p:animEffect transition="in" filter="wipe(left)">
                                      <p:cBhvr>
                                        <p:cTn id="45" dur="500"/>
                                        <p:tgtEl>
                                          <p:spTgt spid="2140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4019">
                                            <p:txEl>
                                              <p:pRg st="9" end="9"/>
                                            </p:txEl>
                                          </p:spTgt>
                                        </p:tgtEl>
                                        <p:attrNameLst>
                                          <p:attrName>style.visibility</p:attrName>
                                        </p:attrNameLst>
                                      </p:cBhvr>
                                      <p:to>
                                        <p:strVal val="visible"/>
                                      </p:to>
                                    </p:set>
                                    <p:animEffect transition="in" filter="wipe(left)">
                                      <p:cBhvr>
                                        <p:cTn id="50" dur="500"/>
                                        <p:tgtEl>
                                          <p:spTgt spid="214019">
                                            <p:txEl>
                                              <p:pRg st="9" end="9"/>
                                            </p:txEl>
                                          </p:spTgt>
                                        </p:tgtEl>
                                      </p:cBhvr>
                                    </p:animEffect>
                                  </p:childTnLst>
                                </p:cTn>
                              </p:par>
                            </p:childTnLst>
                          </p:cTn>
                        </p:par>
                        <p:par>
                          <p:cTn id="51" fill="hold">
                            <p:stCondLst>
                              <p:cond delay="950"/>
                            </p:stCondLst>
                            <p:childTnLst>
                              <p:par>
                                <p:cTn id="52" presetID="53"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14019">
                                            <p:txEl>
                                              <p:pRg st="10" end="10"/>
                                            </p:txEl>
                                          </p:spTgt>
                                        </p:tgtEl>
                                        <p:attrNameLst>
                                          <p:attrName>style.visibility</p:attrName>
                                        </p:attrNameLst>
                                      </p:cBhvr>
                                      <p:to>
                                        <p:strVal val="visible"/>
                                      </p:to>
                                    </p:set>
                                    <p:animEffect transition="in" filter="wipe(left)">
                                      <p:cBhvr>
                                        <p:cTn id="61" dur="500"/>
                                        <p:tgtEl>
                                          <p:spTgt spid="214019">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14019">
                                            <p:txEl>
                                              <p:pRg st="11" end="11"/>
                                            </p:txEl>
                                          </p:spTgt>
                                        </p:tgtEl>
                                        <p:attrNameLst>
                                          <p:attrName>style.visibility</p:attrName>
                                        </p:attrNameLst>
                                      </p:cBhvr>
                                      <p:to>
                                        <p:strVal val="visible"/>
                                      </p:to>
                                    </p:set>
                                    <p:animEffect transition="in" filter="wipe(left)">
                                      <p:cBhvr>
                                        <p:cTn id="66" dur="500"/>
                                        <p:tgtEl>
                                          <p:spTgt spid="214019">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14019">
                                            <p:txEl>
                                              <p:pRg st="12" end="12"/>
                                            </p:txEl>
                                          </p:spTgt>
                                        </p:tgtEl>
                                        <p:attrNameLst>
                                          <p:attrName>style.visibility</p:attrName>
                                        </p:attrNameLst>
                                      </p:cBhvr>
                                      <p:to>
                                        <p:strVal val="visible"/>
                                      </p:to>
                                    </p:set>
                                    <p:animEffect transition="in" filter="wipe(left)">
                                      <p:cBhvr>
                                        <p:cTn id="71" dur="500"/>
                                        <p:tgtEl>
                                          <p:spTgt spid="214019">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14019">
                                            <p:txEl>
                                              <p:pRg st="13" end="13"/>
                                            </p:txEl>
                                          </p:spTgt>
                                        </p:tgtEl>
                                        <p:attrNameLst>
                                          <p:attrName>style.visibility</p:attrName>
                                        </p:attrNameLst>
                                      </p:cBhvr>
                                      <p:to>
                                        <p:strVal val="visible"/>
                                      </p:to>
                                    </p:set>
                                    <p:animEffect transition="in" filter="wipe(left)">
                                      <p:cBhvr>
                                        <p:cTn id="76" dur="500"/>
                                        <p:tgtEl>
                                          <p:spTgt spid="214019">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smtClean="0">
                <a:ea typeface="ＭＳ Ｐゴシック" pitchFamily="-84" charset="-128"/>
                <a:cs typeface="ＭＳ Ｐゴシック" pitchFamily="-84" charset="-128"/>
              </a:rPr>
              <a:t>It </a:t>
            </a:r>
            <a:r>
              <a:rPr lang="en-US" sz="2800" dirty="0">
                <a:ea typeface="ＭＳ Ｐゴシック" pitchFamily="-84" charset="-128"/>
                <a:cs typeface="ＭＳ Ｐゴシック" pitchFamily="-84" charset="-128"/>
              </a:rPr>
              <a:t>is assumed that </a:t>
            </a:r>
            <a:r>
              <a:rPr lang="en-US" sz="2800" dirty="0" smtClean="0">
                <a:ea typeface="ＭＳ Ｐゴシック" pitchFamily="-84" charset="-128"/>
                <a:cs typeface="ＭＳ Ｐゴシック" pitchFamily="-84" charset="-128"/>
              </a:rPr>
              <a:t>Newton’</a:t>
            </a:r>
            <a:r>
              <a:rPr lang="en-US" altLang="ja-JP" sz="2800" dirty="0" smtClean="0">
                <a:ea typeface="ＭＳ Ｐゴシック" pitchFamily="-84" charset="-128"/>
                <a:cs typeface="ＭＳ Ｐゴシック" pitchFamily="-84" charset="-128"/>
              </a:rPr>
              <a:t>s </a:t>
            </a:r>
            <a:r>
              <a:rPr lang="en-US" altLang="ja-JP" sz="2800" dirty="0">
                <a:ea typeface="ＭＳ Ｐゴシック" pitchFamily="-84" charset="-128"/>
                <a:cs typeface="ＭＳ Ｐゴシック" pitchFamily="-84" charset="-128"/>
              </a:rPr>
              <a:t>laws of motion must be measured with respect to (relative to) some reference </a:t>
            </a:r>
            <a:r>
              <a:rPr lang="en-US" altLang="ja-JP" sz="2800" dirty="0" smtClean="0">
                <a:ea typeface="ＭＳ Ｐゴシック" pitchFamily="-84" charset="-128"/>
                <a:cs typeface="ＭＳ Ｐゴシック" pitchFamily="-84" charset="-128"/>
              </a:rPr>
              <a:t>frame.</a:t>
            </a:r>
          </a:p>
          <a:p>
            <a:pPr marL="347663" indent="-347663" algn="just" eaLnBrk="1" hangingPunct="1"/>
            <a:r>
              <a:rPr lang="en-US" sz="2800" dirty="0" smtClean="0">
                <a:ea typeface="ＭＳ Ｐゴシック" pitchFamily="-84" charset="-128"/>
                <a:cs typeface="ＭＳ Ｐゴシック" pitchFamily="-84" charset="-128"/>
              </a:rPr>
              <a:t>A reference frame is called an </a:t>
            </a:r>
            <a:r>
              <a:rPr lang="en-US" sz="2800" b="1" dirty="0" smtClean="0">
                <a:ea typeface="ＭＳ Ｐゴシック" pitchFamily="-84" charset="-128"/>
                <a:cs typeface="ＭＳ Ｐゴシック" pitchFamily="-84" charset="-128"/>
              </a:rPr>
              <a:t>inertial frame</a:t>
            </a:r>
            <a:r>
              <a:rPr lang="en-US" sz="2800" dirty="0" smtClean="0">
                <a:ea typeface="ＭＳ Ｐゴシック" pitchFamily="-84" charset="-128"/>
                <a:cs typeface="ＭＳ Ｐゴシック" pitchFamily="-84" charset="-128"/>
              </a:rPr>
              <a:t> if Newton’s laws are valid in that frame.</a:t>
            </a:r>
          </a:p>
          <a:p>
            <a:pPr marL="347663" indent="-347663" algn="just" eaLnBrk="1" hangingPunct="1"/>
            <a:r>
              <a:rPr lang="en-US" sz="2800" dirty="0" smtClean="0">
                <a:ea typeface="ＭＳ Ｐゴシック" pitchFamily="-84" charset="-128"/>
                <a:cs typeface="ＭＳ Ｐゴシック" pitchFamily="-84" charset="-128"/>
              </a:rPr>
              <a:t>Such a frame is established when a body, not subjected to a net external force, is observed to move in rectilinear motion at constant velocity</a:t>
            </a:r>
          </a:p>
          <a:p>
            <a:pPr marL="347663" indent="-347663" algn="just" eaLnBrk="1" hangingPunct="1"/>
            <a:r>
              <a:rPr lang="en-US" sz="2800" dirty="0" err="1" smtClean="0">
                <a:ea typeface="ＭＳ Ｐゴシック" pitchFamily="-84" charset="-128"/>
                <a:cs typeface="ＭＳ Ｐゴシック" pitchFamily="-84" charset="-128"/>
                <a:sym typeface="Wingdings"/>
              </a:rPr>
              <a:t></a:t>
            </a:r>
            <a:r>
              <a:rPr lang="en-US" sz="2800" dirty="0" smtClean="0">
                <a:ea typeface="ＭＳ Ｐゴシック" pitchFamily="-84" charset="-128"/>
                <a:cs typeface="ＭＳ Ｐゴシック" pitchFamily="-84" charset="-128"/>
                <a:sym typeface="Wingdings"/>
              </a:rPr>
              <a:t> </a:t>
            </a:r>
            <a:r>
              <a:rPr lang="en-US" sz="2800" dirty="0" smtClean="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smtClean="0">
                <a:ea typeface="ＭＳ Ｐゴシック" pitchFamily="-84" charset="-128"/>
                <a:cs typeface="ＭＳ Ｐゴシック" pitchFamily="-84" charset="-128"/>
                <a:sym typeface="Wingdings"/>
              </a:rPr>
              <a:t>: </a:t>
            </a:r>
            <a:r>
              <a:rPr lang="en-US" sz="2800" dirty="0" smtClean="0">
                <a:ea typeface="ＭＳ Ｐゴシック" pitchFamily="-84" charset="-128"/>
                <a:cs typeface="ＭＳ Ｐゴシック" pitchFamily="-84" charset="-128"/>
              </a:rPr>
              <a:t>If Newton’</a:t>
            </a:r>
            <a:r>
              <a:rPr lang="en-US" altLang="ja-JP" sz="2800" dirty="0" smtClean="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smtClean="0">
              <a:ea typeface="ＭＳ Ｐゴシック" pitchFamily="-84" charset="-128"/>
              <a:cs typeface="ＭＳ Ｐゴシック" pitchFamily="-84" charset="-128"/>
            </a:endParaRPr>
          </a:p>
          <a:p>
            <a:pPr marL="347663" indent="-347663" algn="just" eaLnBrk="1" hangingPunct="1">
              <a:buNone/>
            </a:pPr>
            <a:endParaRPr lang="en-US" sz="2800" dirty="0" smtClean="0">
              <a:ea typeface="ＭＳ Ｐゴシック" pitchFamily="-84" charset="-128"/>
              <a:cs typeface="ＭＳ Ｐゴシック" pitchFamily="-84" charset="-128"/>
            </a:endParaRPr>
          </a:p>
          <a:p>
            <a:pPr marL="347663" indent="-347663" algn="just" eaLnBrk="1" hangingPunct="1"/>
            <a:endParaRPr lang="en-US" dirty="0" smtClean="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smtClean="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3067916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left)">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left)">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left)">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body" sz="half" idx="1"/>
          </p:nvPr>
        </p:nvSpPr>
        <p:spPr>
          <a:xfrm>
            <a:off x="455613" y="4938713"/>
            <a:ext cx="8307387" cy="1752600"/>
          </a:xfrm>
        </p:spPr>
        <p:txBody>
          <a:bodyPr/>
          <a:lstStyle/>
          <a:p>
            <a:pPr eaLnBrk="1" hangingPunct="1"/>
            <a:r>
              <a:rPr lang="en-US" sz="2100" dirty="0">
                <a:ea typeface="ＭＳ Ｐゴシック" pitchFamily="-84" charset="-128"/>
                <a:cs typeface="ＭＳ Ｐゴシック" pitchFamily="-84" charset="-128"/>
              </a:rPr>
              <a:t>K is at rest and K</a:t>
            </a:r>
            <a:r>
              <a:rPr lang="ja-JP" altLang="en-US" sz="2100" dirty="0">
                <a:ea typeface="ＭＳ Ｐゴシック" pitchFamily="-84" charset="-128"/>
                <a:cs typeface="ＭＳ Ｐゴシック" pitchFamily="-84" charset="-128"/>
              </a:rPr>
              <a:t>’</a:t>
            </a:r>
            <a:r>
              <a:rPr lang="en-US" altLang="ja-JP" sz="2100" dirty="0">
                <a:ea typeface="ＭＳ Ｐゴシック" pitchFamily="-84" charset="-128"/>
                <a:cs typeface="ＭＳ Ｐゴシック" pitchFamily="-84" charset="-128"/>
              </a:rPr>
              <a:t> is moving with </a:t>
            </a:r>
            <a:r>
              <a:rPr lang="en-US" altLang="ja-JP" sz="2100" dirty="0" smtClean="0">
                <a:ea typeface="ＭＳ Ｐゴシック" pitchFamily="-84" charset="-128"/>
                <a:cs typeface="ＭＳ Ｐゴシック" pitchFamily="-84" charset="-128"/>
              </a:rPr>
              <a:t>a constant velocity   </a:t>
            </a:r>
            <a:endParaRPr lang="en-US" altLang="ja-JP" sz="2100" dirty="0">
              <a:ea typeface="ＭＳ Ｐゴシック" pitchFamily="-84" charset="-128"/>
              <a:cs typeface="ＭＳ Ｐゴシック" pitchFamily="-84" charset="-128"/>
            </a:endParaRPr>
          </a:p>
          <a:p>
            <a:pPr eaLnBrk="1" hangingPunct="1"/>
            <a:r>
              <a:rPr lang="en-US" sz="2100" dirty="0">
                <a:ea typeface="ＭＳ Ｐゴシック" pitchFamily="-84" charset="-128"/>
                <a:cs typeface="ＭＳ Ｐゴシック" pitchFamily="-84" charset="-128"/>
              </a:rPr>
              <a:t>Axes are parallel</a:t>
            </a:r>
          </a:p>
          <a:p>
            <a:pPr eaLnBrk="1" hangingPunct="1"/>
            <a:r>
              <a:rPr lang="en-US" sz="2100" dirty="0">
                <a:ea typeface="ＭＳ Ｐゴシック" pitchFamily="-84" charset="-128"/>
                <a:cs typeface="ＭＳ Ｐゴシック" pitchFamily="-84" charset="-128"/>
              </a:rPr>
              <a:t>K and </a:t>
            </a:r>
            <a:r>
              <a:rPr lang="en-US" sz="2100" dirty="0" smtClean="0">
                <a:ea typeface="ＭＳ Ｐゴシック" pitchFamily="-84" charset="-128"/>
                <a:cs typeface="ＭＳ Ｐゴシック" pitchFamily="-84" charset="-128"/>
              </a:rPr>
              <a:t>K’ </a:t>
            </a:r>
            <a:r>
              <a:rPr lang="en-US" altLang="ja-JP" sz="2100" dirty="0" smtClean="0">
                <a:ea typeface="ＭＳ Ｐゴシック" pitchFamily="-84" charset="-128"/>
                <a:cs typeface="ＭＳ Ｐゴシック" pitchFamily="-84" charset="-128"/>
              </a:rPr>
              <a:t>are </a:t>
            </a:r>
            <a:r>
              <a:rPr lang="en-US" altLang="ja-JP" sz="2100" dirty="0">
                <a:ea typeface="ＭＳ Ｐゴシック" pitchFamily="-84" charset="-128"/>
                <a:cs typeface="ＭＳ Ｐゴシック" pitchFamily="-84" charset="-128"/>
              </a:rPr>
              <a:t>said to be </a:t>
            </a:r>
            <a:r>
              <a:rPr lang="en-US" altLang="ja-JP" sz="2100" i="1" dirty="0">
                <a:ea typeface="ＭＳ Ｐゴシック" pitchFamily="-84" charset="-128"/>
                <a:cs typeface="ＭＳ Ｐゴシック" pitchFamily="-84" charset="-128"/>
              </a:rPr>
              <a:t>INERTIAL COORDINATE SYSTEMS</a:t>
            </a:r>
            <a:endParaRPr lang="en-US" sz="2100" dirty="0">
              <a:ea typeface="ＭＳ Ｐゴシック" pitchFamily="-84" charset="-128"/>
              <a:cs typeface="ＭＳ Ｐゴシック" pitchFamily="-84" charset="-128"/>
            </a:endParaRPr>
          </a:p>
        </p:txBody>
      </p:sp>
      <p:sp>
        <p:nvSpPr>
          <p:cNvPr id="20482" name="Rectangle 9"/>
          <p:cNvSpPr>
            <a:spLocks noGrp="1" noChangeArrowheads="1"/>
          </p:cNvSpPr>
          <p:nvPr>
            <p:ph type="title"/>
          </p:nvPr>
        </p:nvSpPr>
        <p:spPr>
          <a:xfrm>
            <a:off x="457200" y="0"/>
            <a:ext cx="8229600" cy="865187"/>
          </a:xfrm>
        </p:spPr>
        <p:txBody>
          <a:bodyPr/>
          <a:lstStyle/>
          <a:p>
            <a:pPr eaLnBrk="1" hangingPunct="1"/>
            <a:r>
              <a:rPr lang="en-US" dirty="0">
                <a:ea typeface="ＭＳ Ｐゴシック" pitchFamily="-84" charset="-128"/>
                <a:cs typeface="ＭＳ Ｐゴシック" pitchFamily="-84" charset="-128"/>
              </a:rPr>
              <a:t>Inertial Frames K and K</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pic>
        <p:nvPicPr>
          <p:cNvPr id="20486" name="Picture 1"/>
          <p:cNvPicPr>
            <a:picLocks/>
          </p:cNvPicPr>
          <p:nvPr/>
        </p:nvPicPr>
        <p:blipFill>
          <a:blip r:embed="rId3"/>
          <a:srcRect/>
          <a:stretch>
            <a:fillRect/>
          </a:stretch>
        </p:blipFill>
        <p:spPr bwMode="auto">
          <a:xfrm>
            <a:off x="1524000" y="1104900"/>
            <a:ext cx="5537200" cy="36957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Feb. 2, 2015</a:t>
            </a:r>
            <a:endParaRPr lang="en-US"/>
          </a:p>
        </p:txBody>
      </p:sp>
      <p:sp>
        <p:nvSpPr>
          <p:cNvPr id="9" name="Slide Number Placeholder 8"/>
          <p:cNvSpPr>
            <a:spLocks noGrp="1"/>
          </p:cNvSpPr>
          <p:nvPr>
            <p:ph type="sldNum" sz="quarter" idx="12"/>
          </p:nvPr>
        </p:nvSpPr>
        <p:spPr/>
        <p:txBody>
          <a:bodyPr/>
          <a:lstStyle/>
          <a:p>
            <a:fld id="{D2E2D3D9-226A-124B-9637-7AA1A3A82A15}" type="slidenum">
              <a:rPr lang="en-US" smtClean="0"/>
              <a:pPr/>
              <a:t>14</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031292478"/>
              </p:ext>
            </p:extLst>
          </p:nvPr>
        </p:nvGraphicFramePr>
        <p:xfrm>
          <a:off x="6096000" y="4927600"/>
          <a:ext cx="285750" cy="406400"/>
        </p:xfrm>
        <a:graphic>
          <a:graphicData uri="http://schemas.openxmlformats.org/presentationml/2006/ole">
            <mc:AlternateContent xmlns:mc="http://schemas.openxmlformats.org/markup-compatibility/2006">
              <mc:Choice xmlns:v="urn:schemas-microsoft-com:vml" Requires="v">
                <p:oleObj spid="_x0000_s7203" name="Equation" r:id="rId4" imgW="114300" imgH="203200" progId="Equation.DSMT4">
                  <p:embed/>
                </p:oleObj>
              </mc:Choice>
              <mc:Fallback>
                <p:oleObj name="Equation" r:id="rId4" imgW="1143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927600"/>
                        <a:ext cx="2857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87874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wipe(left)">
                                      <p:cBhvr>
                                        <p:cTn id="7" dur="500"/>
                                        <p:tgtEl>
                                          <p:spTgt spid="20481">
                                            <p:txEl>
                                              <p:pRg st="0" end="0"/>
                                            </p:txEl>
                                          </p:spTgt>
                                        </p:tgtEl>
                                      </p:cBhvr>
                                    </p:animEffect>
                                  </p:childTnLst>
                                </p:cTn>
                              </p:par>
                            </p:childTnLst>
                          </p:cTn>
                        </p:par>
                        <p:par>
                          <p:cTn id="8" fill="hold">
                            <p:stCondLst>
                              <p:cond delay="11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left)">
                                      <p:cBhvr>
                                        <p:cTn id="16" dur="500"/>
                                        <p:tgtEl>
                                          <p:spTgt spid="204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481">
                                            <p:txEl>
                                              <p:pRg st="1" end="1"/>
                                            </p:txEl>
                                          </p:spTgt>
                                        </p:tgtEl>
                                        <p:attrNameLst>
                                          <p:attrName>style.visibility</p:attrName>
                                        </p:attrNameLst>
                                      </p:cBhvr>
                                      <p:to>
                                        <p:strVal val="visible"/>
                                      </p:to>
                                    </p:set>
                                    <p:animEffect transition="in" filter="wipe(left)">
                                      <p:cBhvr>
                                        <p:cTn id="21" dur="500"/>
                                        <p:tgtEl>
                                          <p:spTgt spid="2048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0481">
                                            <p:txEl>
                                              <p:pRg st="2" end="2"/>
                                            </p:txEl>
                                          </p:spTgt>
                                        </p:tgtEl>
                                        <p:attrNameLst>
                                          <p:attrName>style.visibility</p:attrName>
                                        </p:attrNameLst>
                                      </p:cBhvr>
                                      <p:to>
                                        <p:strVal val="visible"/>
                                      </p:to>
                                    </p:set>
                                    <p:animEffect transition="in" filter="wipe(left)">
                                      <p:cBhvr>
                                        <p:cTn id="26" dur="500"/>
                                        <p:tgtEl>
                                          <p:spTgt spid="204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01613"/>
            <a:ext cx="8229600" cy="788987"/>
          </a:xfrm>
        </p:spPr>
        <p:txBody>
          <a:bodyPr/>
          <a:lstStyle/>
          <a:p>
            <a:pPr algn="ctr" eaLnBrk="1" hangingPunct="1"/>
            <a:r>
              <a:rPr lang="en-US" dirty="0">
                <a:ea typeface="ＭＳ Ｐゴシック" pitchFamily="-84" charset="-128"/>
                <a:cs typeface="ＭＳ Ｐゴシック" pitchFamily="-84" charset="-128"/>
              </a:rPr>
              <a:t>The Galilean Transformation</a:t>
            </a:r>
          </a:p>
        </p:txBody>
      </p:sp>
      <p:sp>
        <p:nvSpPr>
          <p:cNvPr id="21506" name="Rectangle 3"/>
          <p:cNvSpPr>
            <a:spLocks noGrp="1" noChangeArrowheads="1"/>
          </p:cNvSpPr>
          <p:nvPr>
            <p:ph type="body" sz="half" idx="1"/>
          </p:nvPr>
        </p:nvSpPr>
        <p:spPr>
          <a:xfrm>
            <a:off x="533400" y="10668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For a point P</a:t>
            </a:r>
          </a:p>
          <a:p>
            <a:pPr lvl="1" eaLnBrk="1" hangingPunct="1">
              <a:buSzPct val="65000"/>
              <a:buFont typeface="Wingdings" pitchFamily="-84" charset="2"/>
              <a:buChar char="n"/>
            </a:pPr>
            <a:r>
              <a:rPr lang="en-US" dirty="0"/>
              <a:t>In system K: P = (</a:t>
            </a:r>
            <a:r>
              <a:rPr lang="en-US" i="1" dirty="0" err="1"/>
              <a:t>x</a:t>
            </a:r>
            <a:r>
              <a:rPr lang="en-US" dirty="0"/>
              <a:t>, </a:t>
            </a:r>
            <a:r>
              <a:rPr lang="en-US" i="1" dirty="0" err="1"/>
              <a:t>y</a:t>
            </a:r>
            <a:r>
              <a:rPr lang="en-US" dirty="0"/>
              <a:t>, </a:t>
            </a:r>
            <a:r>
              <a:rPr lang="en-US" i="1" dirty="0" err="1"/>
              <a:t>z</a:t>
            </a:r>
            <a:r>
              <a:rPr lang="en-US" dirty="0"/>
              <a:t>, </a:t>
            </a:r>
            <a:r>
              <a:rPr lang="en-US" i="1" dirty="0" err="1"/>
              <a:t>t</a:t>
            </a:r>
            <a:r>
              <a:rPr lang="en-US" dirty="0"/>
              <a:t>)</a:t>
            </a:r>
          </a:p>
          <a:p>
            <a:pPr lvl="1" eaLnBrk="1" hangingPunct="1">
              <a:buSzPct val="65000"/>
              <a:buFont typeface="Wingdings" pitchFamily="-84" charset="2"/>
              <a:buChar char="n"/>
            </a:pPr>
            <a:r>
              <a:rPr lang="en-US" dirty="0"/>
              <a:t>In system K</a:t>
            </a:r>
            <a:r>
              <a:rPr lang="ja-JP" altLang="en-US" dirty="0">
                <a:ea typeface="ＭＳ Ｐゴシック" pitchFamily="-84" charset="-128"/>
              </a:rPr>
              <a:t>’</a:t>
            </a:r>
            <a:r>
              <a:rPr lang="en-US" altLang="ja-JP" dirty="0"/>
              <a:t>: P = (</a:t>
            </a:r>
            <a:r>
              <a:rPr lang="en-US" altLang="ja-JP" i="1" dirty="0" err="1"/>
              <a:t>x</a:t>
            </a:r>
            <a:r>
              <a:rPr lang="ja-JP" altLang="en-US" dirty="0">
                <a:ea typeface="ＭＳ Ｐゴシック" pitchFamily="-84" charset="-128"/>
              </a:rPr>
              <a:t>’</a:t>
            </a:r>
            <a:r>
              <a:rPr lang="en-US" altLang="ja-JP" dirty="0"/>
              <a:t>, </a:t>
            </a:r>
            <a:r>
              <a:rPr lang="en-US" altLang="ja-JP" i="1" dirty="0" err="1"/>
              <a:t>y</a:t>
            </a:r>
            <a:r>
              <a:rPr lang="ja-JP" altLang="en-US" dirty="0">
                <a:ea typeface="ＭＳ Ｐゴシック" pitchFamily="-84" charset="-128"/>
              </a:rPr>
              <a:t>’</a:t>
            </a:r>
            <a:r>
              <a:rPr lang="en-US" altLang="ja-JP" dirty="0"/>
              <a:t>, </a:t>
            </a:r>
            <a:r>
              <a:rPr lang="en-US" altLang="ja-JP" i="1" dirty="0" err="1"/>
              <a:t>z</a:t>
            </a:r>
            <a:r>
              <a:rPr lang="ja-JP" altLang="en-US" dirty="0">
                <a:ea typeface="ＭＳ Ｐゴシック" pitchFamily="-84" charset="-128"/>
              </a:rPr>
              <a:t>’</a:t>
            </a:r>
            <a:r>
              <a:rPr lang="en-US" altLang="ja-JP" dirty="0"/>
              <a:t>, </a:t>
            </a:r>
            <a:r>
              <a:rPr lang="en-US" altLang="ja-JP" i="1" dirty="0" err="1"/>
              <a:t>t</a:t>
            </a:r>
            <a:r>
              <a:rPr lang="ja-JP" altLang="en-US" dirty="0">
                <a:ea typeface="ＭＳ Ｐゴシック" pitchFamily="-84" charset="-128"/>
              </a:rPr>
              <a:t>’</a:t>
            </a:r>
            <a:r>
              <a:rPr lang="en-US" altLang="ja-JP" dirty="0"/>
              <a:t>)   </a:t>
            </a:r>
            <a:endParaRPr lang="en-US" dirty="0"/>
          </a:p>
        </p:txBody>
      </p:sp>
      <p:sp>
        <p:nvSpPr>
          <p:cNvPr id="21507" name="Line 27"/>
          <p:cNvSpPr>
            <a:spLocks noChangeShapeType="1"/>
          </p:cNvSpPr>
          <p:nvPr/>
        </p:nvSpPr>
        <p:spPr bwMode="auto">
          <a:xfrm flipH="1">
            <a:off x="1295400" y="3429000"/>
            <a:ext cx="76200" cy="2286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8" name="Line 28"/>
          <p:cNvSpPr>
            <a:spLocks noChangeShapeType="1"/>
          </p:cNvSpPr>
          <p:nvPr/>
        </p:nvSpPr>
        <p:spPr bwMode="auto">
          <a:xfrm>
            <a:off x="12954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29"/>
          <p:cNvSpPr>
            <a:spLocks noChangeShapeType="1"/>
          </p:cNvSpPr>
          <p:nvPr/>
        </p:nvSpPr>
        <p:spPr bwMode="auto">
          <a:xfrm flipH="1">
            <a:off x="2590800" y="3352800"/>
            <a:ext cx="76200" cy="1905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Line 30"/>
          <p:cNvSpPr>
            <a:spLocks noChangeShapeType="1"/>
          </p:cNvSpPr>
          <p:nvPr/>
        </p:nvSpPr>
        <p:spPr bwMode="auto">
          <a:xfrm>
            <a:off x="2590800" y="5257800"/>
            <a:ext cx="4419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1511" name="Line 31"/>
          <p:cNvSpPr>
            <a:spLocks noChangeShapeType="1"/>
          </p:cNvSpPr>
          <p:nvPr/>
        </p:nvSpPr>
        <p:spPr bwMode="auto">
          <a:xfrm>
            <a:off x="1371600" y="3733800"/>
            <a:ext cx="1295400" cy="0"/>
          </a:xfrm>
          <a:prstGeom prst="line">
            <a:avLst/>
          </a:prstGeom>
          <a:noFill/>
          <a:ln w="38100" cap="flat" cmpd="sng" algn="ctr">
            <a:solidFill>
              <a:srgbClr val="FFCC00"/>
            </a:solidFill>
            <a:prstDash val="solid"/>
            <a:round/>
            <a:headEnd type="none" w="med" len="med"/>
            <a:tailEnd type="triangle" w="med" len="med"/>
          </a:ln>
        </p:spPr>
        <p:txBody>
          <a:bodyPr>
            <a:prstTxWarp prst="textNoShape">
              <a:avLst/>
            </a:prstTxWarp>
          </a:bodyPr>
          <a:lstStyle/>
          <a:p>
            <a:endParaRPr lang="en-US"/>
          </a:p>
        </p:txBody>
      </p:sp>
      <p:sp>
        <p:nvSpPr>
          <p:cNvPr id="21512" name="AutoShape 32"/>
          <p:cNvSpPr>
            <a:spLocks noChangeArrowheads="1"/>
          </p:cNvSpPr>
          <p:nvPr/>
        </p:nvSpPr>
        <p:spPr bwMode="auto">
          <a:xfrm>
            <a:off x="4648200" y="3733800"/>
            <a:ext cx="304800" cy="304800"/>
          </a:xfrm>
          <a:prstGeom prst="irregularSeal1">
            <a:avLst/>
          </a:prstGeom>
          <a:solidFill>
            <a:schemeClr val="accent1"/>
          </a:solidFill>
          <a:ln w="9525">
            <a:solidFill>
              <a:srgbClr val="FFFF00"/>
            </a:solidFill>
            <a:miter lim="800000"/>
            <a:headEnd/>
            <a:tailEnd/>
          </a:ln>
        </p:spPr>
        <p:txBody>
          <a:bodyPr wrap="none" anchor="ctr">
            <a:prstTxWarp prst="textNoShape">
              <a:avLst/>
            </a:prstTxWarp>
          </a:bodyPr>
          <a:lstStyle/>
          <a:p>
            <a:endParaRPr lang="en-US" sz="1800"/>
          </a:p>
        </p:txBody>
      </p:sp>
      <p:sp>
        <p:nvSpPr>
          <p:cNvPr id="21513" name="Line 33"/>
          <p:cNvSpPr>
            <a:spLocks noChangeShapeType="1"/>
          </p:cNvSpPr>
          <p:nvPr/>
        </p:nvSpPr>
        <p:spPr bwMode="auto">
          <a:xfrm>
            <a:off x="2667000" y="4114800"/>
            <a:ext cx="19812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sp>
        <p:nvSpPr>
          <p:cNvPr id="21514" name="Line 34"/>
          <p:cNvSpPr>
            <a:spLocks noChangeShapeType="1"/>
          </p:cNvSpPr>
          <p:nvPr/>
        </p:nvSpPr>
        <p:spPr bwMode="auto">
          <a:xfrm>
            <a:off x="2590800" y="4876800"/>
            <a:ext cx="609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21515" name="Rectangle 38"/>
          <p:cNvSpPr>
            <a:spLocks noChangeArrowheads="1"/>
          </p:cNvSpPr>
          <p:nvPr/>
        </p:nvSpPr>
        <p:spPr bwMode="auto">
          <a:xfrm>
            <a:off x="1828800" y="3886200"/>
            <a:ext cx="311150" cy="366713"/>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endParaRPr lang="en-US" sz="1800" b="1" dirty="0">
              <a:solidFill>
                <a:schemeClr val="tx1"/>
              </a:solidFill>
            </a:endParaRPr>
          </a:p>
        </p:txBody>
      </p:sp>
      <p:sp>
        <p:nvSpPr>
          <p:cNvPr id="21516" name="Rectangle 39"/>
          <p:cNvSpPr>
            <a:spLocks noChangeArrowheads="1"/>
          </p:cNvSpPr>
          <p:nvPr/>
        </p:nvSpPr>
        <p:spPr bwMode="auto">
          <a:xfrm>
            <a:off x="1352550" y="4724400"/>
            <a:ext cx="3492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p>
        </p:txBody>
      </p:sp>
      <p:sp>
        <p:nvSpPr>
          <p:cNvPr id="21517" name="Rectangle 40"/>
          <p:cNvSpPr>
            <a:spLocks noChangeArrowheads="1"/>
          </p:cNvSpPr>
          <p:nvPr/>
        </p:nvSpPr>
        <p:spPr bwMode="auto">
          <a:xfrm>
            <a:off x="5035550" y="3657600"/>
            <a:ext cx="3365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P</a:t>
            </a:r>
          </a:p>
        </p:txBody>
      </p:sp>
      <p:sp>
        <p:nvSpPr>
          <p:cNvPr id="21518" name="Rectangle 41"/>
          <p:cNvSpPr>
            <a:spLocks noChangeArrowheads="1"/>
          </p:cNvSpPr>
          <p:nvPr/>
        </p:nvSpPr>
        <p:spPr bwMode="auto">
          <a:xfrm>
            <a:off x="4152900" y="4800600"/>
            <a:ext cx="4127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r>
              <a:rPr lang="ja-JP" altLang="en-US" sz="1800" b="1" dirty="0">
                <a:solidFill>
                  <a:schemeClr val="tx1"/>
                </a:solidFill>
              </a:rPr>
              <a:t>’</a:t>
            </a:r>
            <a:endParaRPr lang="en-US" sz="1800" b="1" dirty="0">
              <a:solidFill>
                <a:schemeClr val="tx1"/>
              </a:solidFill>
            </a:endParaRPr>
          </a:p>
        </p:txBody>
      </p:sp>
      <p:sp>
        <p:nvSpPr>
          <p:cNvPr id="21519" name="Rectangle 42"/>
          <p:cNvSpPr>
            <a:spLocks noChangeArrowheads="1"/>
          </p:cNvSpPr>
          <p:nvPr/>
        </p:nvSpPr>
        <p:spPr bwMode="auto">
          <a:xfrm>
            <a:off x="6540500" y="4891088"/>
            <a:ext cx="895350" cy="366712"/>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r>
              <a:rPr lang="ja-JP" altLang="en-US" sz="1800" b="1" dirty="0">
                <a:solidFill>
                  <a:schemeClr val="tx1"/>
                </a:solidFill>
              </a:rPr>
              <a:t>’</a:t>
            </a:r>
            <a:r>
              <a:rPr lang="en-US" altLang="ja-JP" sz="1800" b="1" dirty="0">
                <a:solidFill>
                  <a:schemeClr val="tx1"/>
                </a:solidFill>
              </a:rPr>
              <a:t>-axis</a:t>
            </a:r>
            <a:endParaRPr lang="en-US" sz="1800" b="1" dirty="0">
              <a:solidFill>
                <a:schemeClr val="tx1"/>
              </a:solidFill>
            </a:endParaRPr>
          </a:p>
        </p:txBody>
      </p:sp>
      <p:sp>
        <p:nvSpPr>
          <p:cNvPr id="21520" name="Rectangle 43"/>
          <p:cNvSpPr>
            <a:spLocks noChangeArrowheads="1"/>
          </p:cNvSpPr>
          <p:nvPr/>
        </p:nvSpPr>
        <p:spPr bwMode="auto">
          <a:xfrm>
            <a:off x="6781800" y="5334000"/>
            <a:ext cx="8318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x-axis</a:t>
            </a:r>
          </a:p>
        </p:txBody>
      </p:sp>
      <p:sp>
        <p:nvSpPr>
          <p:cNvPr id="21523" name="Line 33"/>
          <p:cNvSpPr>
            <a:spLocks noChangeShapeType="1"/>
          </p:cNvSpPr>
          <p:nvPr/>
        </p:nvSpPr>
        <p:spPr bwMode="auto">
          <a:xfrm>
            <a:off x="1371600" y="3962400"/>
            <a:ext cx="32766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graphicFrame>
        <p:nvGraphicFramePr>
          <p:cNvPr id="21524" name="Object 2"/>
          <p:cNvGraphicFramePr>
            <a:graphicFrameLocks noChangeAspect="1"/>
          </p:cNvGraphicFramePr>
          <p:nvPr/>
        </p:nvGraphicFramePr>
        <p:xfrm>
          <a:off x="1835150" y="4389438"/>
          <a:ext cx="328613" cy="287337"/>
        </p:xfrm>
        <a:graphic>
          <a:graphicData uri="http://schemas.openxmlformats.org/presentationml/2006/ole">
            <mc:AlternateContent xmlns:mc="http://schemas.openxmlformats.org/markup-compatibility/2006">
              <mc:Choice xmlns:v="urn:schemas-microsoft-com:vml" Requires="v">
                <p:oleObj spid="_x0000_s8323"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389438"/>
                        <a:ext cx="328613" cy="2873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25" name="Object 3"/>
          <p:cNvGraphicFramePr>
            <a:graphicFrameLocks noChangeAspect="1"/>
          </p:cNvGraphicFramePr>
          <p:nvPr/>
        </p:nvGraphicFramePr>
        <p:xfrm>
          <a:off x="1905000" y="3276600"/>
          <a:ext cx="477982" cy="368300"/>
        </p:xfrm>
        <a:graphic>
          <a:graphicData uri="http://schemas.openxmlformats.org/presentationml/2006/ole">
            <mc:AlternateContent xmlns:mc="http://schemas.openxmlformats.org/markup-compatibility/2006">
              <mc:Choice xmlns:v="urn:schemas-microsoft-com:vml" Requires="v">
                <p:oleObj spid="_x0000_s8324" name="Equation" r:id="rId5" imgW="152400" imgH="139700" progId="Equation.DSMT4">
                  <p:embed/>
                </p:oleObj>
              </mc:Choice>
              <mc:Fallback>
                <p:oleObj name="Equation" r:id="rId5" imgW="1524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47798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 name="Date Placeholder 22"/>
          <p:cNvSpPr>
            <a:spLocks noGrp="1"/>
          </p:cNvSpPr>
          <p:nvPr>
            <p:ph type="dt" sz="half" idx="10"/>
          </p:nvPr>
        </p:nvSpPr>
        <p:spPr/>
        <p:txBody>
          <a:bodyPr/>
          <a:lstStyle/>
          <a:p>
            <a:pPr>
              <a:defRPr/>
            </a:pPr>
            <a:r>
              <a:rPr lang="en-US" smtClean="0"/>
              <a:t>Monday, Feb. 2, 2015</a:t>
            </a:r>
            <a:endParaRPr lang="en-US"/>
          </a:p>
        </p:txBody>
      </p:sp>
      <p:sp>
        <p:nvSpPr>
          <p:cNvPr id="24" name="Slide Number Placeholder 23"/>
          <p:cNvSpPr>
            <a:spLocks noGrp="1"/>
          </p:cNvSpPr>
          <p:nvPr>
            <p:ph type="sldNum" sz="quarter" idx="12"/>
          </p:nvPr>
        </p:nvSpPr>
        <p:spPr/>
        <p:txBody>
          <a:bodyPr/>
          <a:lstStyle/>
          <a:p>
            <a:fld id="{D2E2D3D9-226A-124B-9637-7AA1A3A82A15}" type="slidenum">
              <a:rPr lang="en-US" smtClean="0"/>
              <a:pPr/>
              <a:t>15</a:t>
            </a:fld>
            <a:endParaRPr lang="en-US"/>
          </a:p>
        </p:txBody>
      </p:sp>
      <p:sp>
        <p:nvSpPr>
          <p:cNvPr id="25" name="Footer Placeholder 24"/>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26" name="Object 4"/>
          <p:cNvGraphicFramePr>
            <a:graphicFrameLocks noChangeAspect="1"/>
          </p:cNvGraphicFramePr>
          <p:nvPr>
            <p:extLst>
              <p:ext uri="{D42A27DB-BD31-4B8C-83A1-F6EECF244321}">
                <p14:modId xmlns:p14="http://schemas.microsoft.com/office/powerpoint/2010/main" val="1772140332"/>
              </p:ext>
            </p:extLst>
          </p:nvPr>
        </p:nvGraphicFramePr>
        <p:xfrm>
          <a:off x="3657600" y="4114800"/>
          <a:ext cx="1700212" cy="533400"/>
        </p:xfrm>
        <a:graphic>
          <a:graphicData uri="http://schemas.openxmlformats.org/presentationml/2006/ole">
            <mc:AlternateContent xmlns:mc="http://schemas.openxmlformats.org/markup-compatibility/2006">
              <mc:Choice xmlns:v="urn:schemas-microsoft-com:vml" Requires="v">
                <p:oleObj spid="_x0000_s8325" name="Equation" r:id="rId7" imgW="647700" imgH="203200" progId="Equation.DSMT4">
                  <p:embed/>
                </p:oleObj>
              </mc:Choice>
              <mc:Fallback>
                <p:oleObj name="Equation" r:id="rId7" imgW="647700" imgH="203200" progId="Equation.DSMT4">
                  <p:embed/>
                  <p:pic>
                    <p:nvPicPr>
                      <p:cNvPr id="0" name=""/>
                      <p:cNvPicPr>
                        <a:picLocks noChangeAspect="1" noChangeArrowheads="1"/>
                      </p:cNvPicPr>
                      <p:nvPr/>
                    </p:nvPicPr>
                    <p:blipFill>
                      <a:blip r:embed="rId8"/>
                      <a:srcRect/>
                      <a:stretch>
                        <a:fillRect/>
                      </a:stretch>
                    </p:blipFill>
                    <p:spPr bwMode="auto">
                      <a:xfrm>
                        <a:off x="3657600" y="4114800"/>
                        <a:ext cx="17002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ext uri="{D42A27DB-BD31-4B8C-83A1-F6EECF244321}">
                <p14:modId xmlns:p14="http://schemas.microsoft.com/office/powerpoint/2010/main" val="2707979549"/>
              </p:ext>
            </p:extLst>
          </p:nvPr>
        </p:nvGraphicFramePr>
        <p:xfrm>
          <a:off x="3276600" y="4572000"/>
          <a:ext cx="300037" cy="533400"/>
        </p:xfrm>
        <a:graphic>
          <a:graphicData uri="http://schemas.openxmlformats.org/presentationml/2006/ole">
            <mc:AlternateContent xmlns:mc="http://schemas.openxmlformats.org/markup-compatibility/2006">
              <mc:Choice xmlns:v="urn:schemas-microsoft-com:vml" Requires="v">
                <p:oleObj spid="_x0000_s8326" name="Equation" r:id="rId9" imgW="114300" imgH="203200" progId="Equation.DSMT4">
                  <p:embed/>
                </p:oleObj>
              </mc:Choice>
              <mc:Fallback>
                <p:oleObj name="Equation" r:id="rId9" imgW="114300" imgH="203200" progId="Equation.DSMT4">
                  <p:embed/>
                  <p:pic>
                    <p:nvPicPr>
                      <p:cNvPr id="0" name=""/>
                      <p:cNvPicPr>
                        <a:picLocks noChangeAspect="1" noChangeArrowheads="1"/>
                      </p:cNvPicPr>
                      <p:nvPr/>
                    </p:nvPicPr>
                    <p:blipFill>
                      <a:blip r:embed="rId10"/>
                      <a:srcRect/>
                      <a:stretch>
                        <a:fillRect/>
                      </a:stretch>
                    </p:blipFill>
                    <p:spPr bwMode="auto">
                      <a:xfrm>
                        <a:off x="3276600" y="4572000"/>
                        <a:ext cx="3000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3570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wipe(left)">
                                      <p:cBhvr>
                                        <p:cTn id="10" dur="500"/>
                                        <p:tgtEl>
                                          <p:spTgt spid="21507"/>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21520"/>
                                        </p:tgtEl>
                                        <p:attrNameLst>
                                          <p:attrName>style.visibility</p:attrName>
                                        </p:attrNameLst>
                                      </p:cBhvr>
                                      <p:to>
                                        <p:strVal val="visible"/>
                                      </p:to>
                                    </p:set>
                                    <p:anim calcmode="lin" valueType="num">
                                      <p:cBhvr>
                                        <p:cTn id="14" dur="500" fill="hold"/>
                                        <p:tgtEl>
                                          <p:spTgt spid="21520"/>
                                        </p:tgtEl>
                                        <p:attrNameLst>
                                          <p:attrName>ppt_w</p:attrName>
                                        </p:attrNameLst>
                                      </p:cBhvr>
                                      <p:tavLst>
                                        <p:tav tm="0">
                                          <p:val>
                                            <p:fltVal val="0"/>
                                          </p:val>
                                        </p:tav>
                                        <p:tav tm="100000">
                                          <p:val>
                                            <p:strVal val="#ppt_w"/>
                                          </p:val>
                                        </p:tav>
                                      </p:tavLst>
                                    </p:anim>
                                    <p:anim calcmode="lin" valueType="num">
                                      <p:cBhvr>
                                        <p:cTn id="15" dur="500" fill="hold"/>
                                        <p:tgtEl>
                                          <p:spTgt spid="21520"/>
                                        </p:tgtEl>
                                        <p:attrNameLst>
                                          <p:attrName>ppt_h</p:attrName>
                                        </p:attrNameLst>
                                      </p:cBhvr>
                                      <p:tavLst>
                                        <p:tav tm="0">
                                          <p:val>
                                            <p:fltVal val="0"/>
                                          </p:val>
                                        </p:tav>
                                        <p:tav tm="100000">
                                          <p:val>
                                            <p:strVal val="#ppt_h"/>
                                          </p:val>
                                        </p:tav>
                                      </p:tavLst>
                                    </p:anim>
                                    <p:animEffect transition="in" filter="fade">
                                      <p:cBhvr>
                                        <p:cTn id="16" dur="500"/>
                                        <p:tgtEl>
                                          <p:spTgt spid="215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516"/>
                                        </p:tgtEl>
                                        <p:attrNameLst>
                                          <p:attrName>style.visibility</p:attrName>
                                        </p:attrNameLst>
                                      </p:cBhvr>
                                      <p:to>
                                        <p:strVal val="visible"/>
                                      </p:to>
                                    </p:set>
                                    <p:anim calcmode="lin" valueType="num">
                                      <p:cBhvr>
                                        <p:cTn id="21" dur="500" fill="hold"/>
                                        <p:tgtEl>
                                          <p:spTgt spid="21516"/>
                                        </p:tgtEl>
                                        <p:attrNameLst>
                                          <p:attrName>ppt_w</p:attrName>
                                        </p:attrNameLst>
                                      </p:cBhvr>
                                      <p:tavLst>
                                        <p:tav tm="0">
                                          <p:val>
                                            <p:fltVal val="0"/>
                                          </p:val>
                                        </p:tav>
                                        <p:tav tm="100000">
                                          <p:val>
                                            <p:strVal val="#ppt_w"/>
                                          </p:val>
                                        </p:tav>
                                      </p:tavLst>
                                    </p:anim>
                                    <p:anim calcmode="lin" valueType="num">
                                      <p:cBhvr>
                                        <p:cTn id="22" dur="500" fill="hold"/>
                                        <p:tgtEl>
                                          <p:spTgt spid="21516"/>
                                        </p:tgtEl>
                                        <p:attrNameLst>
                                          <p:attrName>ppt_h</p:attrName>
                                        </p:attrNameLst>
                                      </p:cBhvr>
                                      <p:tavLst>
                                        <p:tav tm="0">
                                          <p:val>
                                            <p:fltVal val="0"/>
                                          </p:val>
                                        </p:tav>
                                        <p:tav tm="100000">
                                          <p:val>
                                            <p:strVal val="#ppt_h"/>
                                          </p:val>
                                        </p:tav>
                                      </p:tavLst>
                                    </p:anim>
                                    <p:animEffect transition="in" filter="fade">
                                      <p:cBhvr>
                                        <p:cTn id="23" dur="500"/>
                                        <p:tgtEl>
                                          <p:spTgt spid="215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510"/>
                                        </p:tgtEl>
                                        <p:attrNameLst>
                                          <p:attrName>style.visibility</p:attrName>
                                        </p:attrNameLst>
                                      </p:cBhvr>
                                      <p:to>
                                        <p:strVal val="visible"/>
                                      </p:to>
                                    </p:set>
                                    <p:animEffect transition="in" filter="wipe(left)">
                                      <p:cBhvr>
                                        <p:cTn id="27" dur="500"/>
                                        <p:tgtEl>
                                          <p:spTgt spid="215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509"/>
                                        </p:tgtEl>
                                        <p:attrNameLst>
                                          <p:attrName>style.visibility</p:attrName>
                                        </p:attrNameLst>
                                      </p:cBhvr>
                                      <p:to>
                                        <p:strVal val="visible"/>
                                      </p:to>
                                    </p:set>
                                    <p:animEffect transition="in" filter="wipe(left)">
                                      <p:cBhvr>
                                        <p:cTn id="31" dur="500"/>
                                        <p:tgtEl>
                                          <p:spTgt spid="21509"/>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1519"/>
                                        </p:tgtEl>
                                        <p:attrNameLst>
                                          <p:attrName>style.visibility</p:attrName>
                                        </p:attrNameLst>
                                      </p:cBhvr>
                                      <p:to>
                                        <p:strVal val="visible"/>
                                      </p:to>
                                    </p:set>
                                    <p:animEffect transition="in" filter="wipe(left)">
                                      <p:cBhvr>
                                        <p:cTn id="35" dur="500"/>
                                        <p:tgtEl>
                                          <p:spTgt spid="21519"/>
                                        </p:tgtEl>
                                      </p:cBhvr>
                                    </p:animEffect>
                                  </p:childTnLst>
                                </p:cTn>
                              </p:par>
                            </p:childTnLst>
                          </p:cTn>
                        </p:par>
                        <p:par>
                          <p:cTn id="36" fill="hold">
                            <p:stCondLst>
                              <p:cond delay="2000"/>
                            </p:stCondLst>
                            <p:childTnLst>
                              <p:par>
                                <p:cTn id="37" presetID="53" presetClass="entr" presetSubtype="0" fill="hold" grpId="0" nodeType="afterEffect">
                                  <p:stCondLst>
                                    <p:cond delay="0"/>
                                  </p:stCondLst>
                                  <p:childTnLst>
                                    <p:set>
                                      <p:cBhvr>
                                        <p:cTn id="38" dur="1" fill="hold">
                                          <p:stCondLst>
                                            <p:cond delay="0"/>
                                          </p:stCondLst>
                                        </p:cTn>
                                        <p:tgtEl>
                                          <p:spTgt spid="21518"/>
                                        </p:tgtEl>
                                        <p:attrNameLst>
                                          <p:attrName>style.visibility</p:attrName>
                                        </p:attrNameLst>
                                      </p:cBhvr>
                                      <p:to>
                                        <p:strVal val="visible"/>
                                      </p:to>
                                    </p:set>
                                    <p:anim calcmode="lin" valueType="num">
                                      <p:cBhvr>
                                        <p:cTn id="39" dur="500" fill="hold"/>
                                        <p:tgtEl>
                                          <p:spTgt spid="21518"/>
                                        </p:tgtEl>
                                        <p:attrNameLst>
                                          <p:attrName>ppt_w</p:attrName>
                                        </p:attrNameLst>
                                      </p:cBhvr>
                                      <p:tavLst>
                                        <p:tav tm="0">
                                          <p:val>
                                            <p:fltVal val="0"/>
                                          </p:val>
                                        </p:tav>
                                        <p:tav tm="100000">
                                          <p:val>
                                            <p:strVal val="#ppt_w"/>
                                          </p:val>
                                        </p:tav>
                                      </p:tavLst>
                                    </p:anim>
                                    <p:anim calcmode="lin" valueType="num">
                                      <p:cBhvr>
                                        <p:cTn id="40" dur="500" fill="hold"/>
                                        <p:tgtEl>
                                          <p:spTgt spid="21518"/>
                                        </p:tgtEl>
                                        <p:attrNameLst>
                                          <p:attrName>ppt_h</p:attrName>
                                        </p:attrNameLst>
                                      </p:cBhvr>
                                      <p:tavLst>
                                        <p:tav tm="0">
                                          <p:val>
                                            <p:fltVal val="0"/>
                                          </p:val>
                                        </p:tav>
                                        <p:tav tm="100000">
                                          <p:val>
                                            <p:strVal val="#ppt_h"/>
                                          </p:val>
                                        </p:tav>
                                      </p:tavLst>
                                    </p:anim>
                                    <p:animEffect transition="in" filter="fade">
                                      <p:cBhvr>
                                        <p:cTn id="41" dur="500"/>
                                        <p:tgtEl>
                                          <p:spTgt spid="215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514"/>
                                        </p:tgtEl>
                                        <p:attrNameLst>
                                          <p:attrName>style.visibility</p:attrName>
                                        </p:attrNameLst>
                                      </p:cBhvr>
                                      <p:to>
                                        <p:strVal val="visible"/>
                                      </p:to>
                                    </p:set>
                                    <p:animEffect transition="in" filter="wipe(left)">
                                      <p:cBhvr>
                                        <p:cTn id="46" dur="500"/>
                                        <p:tgtEl>
                                          <p:spTgt spid="21514"/>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506">
                                            <p:txEl>
                                              <p:pRg st="0" end="0"/>
                                            </p:txEl>
                                          </p:spTgt>
                                        </p:tgtEl>
                                        <p:attrNameLst>
                                          <p:attrName>style.visibility</p:attrName>
                                        </p:attrNameLst>
                                      </p:cBhvr>
                                      <p:to>
                                        <p:strVal val="visible"/>
                                      </p:to>
                                    </p:set>
                                    <p:animEffect transition="in" filter="wipe(left)">
                                      <p:cBhvr>
                                        <p:cTn id="55" dur="500"/>
                                        <p:tgtEl>
                                          <p:spTgt spid="21506">
                                            <p:txEl>
                                              <p:pRg st="0" end="0"/>
                                            </p:txEl>
                                          </p:spTgt>
                                        </p:tgtEl>
                                      </p:cBhvr>
                                    </p:animEffect>
                                  </p:childTnLst>
                                </p:cTn>
                              </p:par>
                            </p:childTnLst>
                          </p:cTn>
                        </p:par>
                        <p:par>
                          <p:cTn id="56" fill="hold">
                            <p:stCondLst>
                              <p:cond delay="500"/>
                            </p:stCondLst>
                            <p:childTnLst>
                              <p:par>
                                <p:cTn id="57" presetID="53" presetClass="entr" presetSubtype="0" fill="hold" grpId="0" nodeType="afterEffect">
                                  <p:stCondLst>
                                    <p:cond delay="0"/>
                                  </p:stCondLst>
                                  <p:childTnLst>
                                    <p:set>
                                      <p:cBhvr>
                                        <p:cTn id="58" dur="1" fill="hold">
                                          <p:stCondLst>
                                            <p:cond delay="0"/>
                                          </p:stCondLst>
                                        </p:cTn>
                                        <p:tgtEl>
                                          <p:spTgt spid="21512"/>
                                        </p:tgtEl>
                                        <p:attrNameLst>
                                          <p:attrName>style.visibility</p:attrName>
                                        </p:attrNameLst>
                                      </p:cBhvr>
                                      <p:to>
                                        <p:strVal val="visible"/>
                                      </p:to>
                                    </p:set>
                                    <p:anim calcmode="lin" valueType="num">
                                      <p:cBhvr>
                                        <p:cTn id="59" dur="500" fill="hold"/>
                                        <p:tgtEl>
                                          <p:spTgt spid="21512"/>
                                        </p:tgtEl>
                                        <p:attrNameLst>
                                          <p:attrName>ppt_w</p:attrName>
                                        </p:attrNameLst>
                                      </p:cBhvr>
                                      <p:tavLst>
                                        <p:tav tm="0">
                                          <p:val>
                                            <p:fltVal val="0"/>
                                          </p:val>
                                        </p:tav>
                                        <p:tav tm="100000">
                                          <p:val>
                                            <p:strVal val="#ppt_w"/>
                                          </p:val>
                                        </p:tav>
                                      </p:tavLst>
                                    </p:anim>
                                    <p:anim calcmode="lin" valueType="num">
                                      <p:cBhvr>
                                        <p:cTn id="60" dur="500" fill="hold"/>
                                        <p:tgtEl>
                                          <p:spTgt spid="21512"/>
                                        </p:tgtEl>
                                        <p:attrNameLst>
                                          <p:attrName>ppt_h</p:attrName>
                                        </p:attrNameLst>
                                      </p:cBhvr>
                                      <p:tavLst>
                                        <p:tav tm="0">
                                          <p:val>
                                            <p:fltVal val="0"/>
                                          </p:val>
                                        </p:tav>
                                        <p:tav tm="100000">
                                          <p:val>
                                            <p:strVal val="#ppt_h"/>
                                          </p:val>
                                        </p:tav>
                                      </p:tavLst>
                                    </p:anim>
                                    <p:animEffect transition="in" filter="fade">
                                      <p:cBhvr>
                                        <p:cTn id="61" dur="500"/>
                                        <p:tgtEl>
                                          <p:spTgt spid="2151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1517"/>
                                        </p:tgtEl>
                                        <p:attrNameLst>
                                          <p:attrName>style.visibility</p:attrName>
                                        </p:attrNameLst>
                                      </p:cBhvr>
                                      <p:to>
                                        <p:strVal val="visible"/>
                                      </p:to>
                                    </p:set>
                                    <p:anim calcmode="lin" valueType="num">
                                      <p:cBhvr>
                                        <p:cTn id="66" dur="500" fill="hold"/>
                                        <p:tgtEl>
                                          <p:spTgt spid="21517"/>
                                        </p:tgtEl>
                                        <p:attrNameLst>
                                          <p:attrName>ppt_w</p:attrName>
                                        </p:attrNameLst>
                                      </p:cBhvr>
                                      <p:tavLst>
                                        <p:tav tm="0">
                                          <p:val>
                                            <p:fltVal val="0"/>
                                          </p:val>
                                        </p:tav>
                                        <p:tav tm="100000">
                                          <p:val>
                                            <p:strVal val="#ppt_w"/>
                                          </p:val>
                                        </p:tav>
                                      </p:tavLst>
                                    </p:anim>
                                    <p:anim calcmode="lin" valueType="num">
                                      <p:cBhvr>
                                        <p:cTn id="67" dur="500" fill="hold"/>
                                        <p:tgtEl>
                                          <p:spTgt spid="21517"/>
                                        </p:tgtEl>
                                        <p:attrNameLst>
                                          <p:attrName>ppt_h</p:attrName>
                                        </p:attrNameLst>
                                      </p:cBhvr>
                                      <p:tavLst>
                                        <p:tav tm="0">
                                          <p:val>
                                            <p:fltVal val="0"/>
                                          </p:val>
                                        </p:tav>
                                        <p:tav tm="100000">
                                          <p:val>
                                            <p:strVal val="#ppt_h"/>
                                          </p:val>
                                        </p:tav>
                                      </p:tavLst>
                                    </p:anim>
                                    <p:animEffect transition="in" filter="fade">
                                      <p:cBhvr>
                                        <p:cTn id="68" dur="500"/>
                                        <p:tgtEl>
                                          <p:spTgt spid="215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1506">
                                            <p:txEl>
                                              <p:pRg st="1" end="1"/>
                                            </p:txEl>
                                          </p:spTgt>
                                        </p:tgtEl>
                                        <p:attrNameLst>
                                          <p:attrName>style.visibility</p:attrName>
                                        </p:attrNameLst>
                                      </p:cBhvr>
                                      <p:to>
                                        <p:strVal val="visible"/>
                                      </p:to>
                                    </p:set>
                                    <p:animEffect transition="in" filter="wipe(left)">
                                      <p:cBhvr>
                                        <p:cTn id="71" dur="500"/>
                                        <p:tgtEl>
                                          <p:spTgt spid="21506">
                                            <p:txEl>
                                              <p:pRg st="1" end="1"/>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1506">
                                            <p:txEl>
                                              <p:pRg st="2" end="2"/>
                                            </p:txEl>
                                          </p:spTgt>
                                        </p:tgtEl>
                                        <p:attrNameLst>
                                          <p:attrName>style.visibility</p:attrName>
                                        </p:attrNameLst>
                                      </p:cBhvr>
                                      <p:to>
                                        <p:strVal val="visible"/>
                                      </p:to>
                                    </p:set>
                                    <p:animEffect transition="in" filter="wipe(left)">
                                      <p:cBhvr>
                                        <p:cTn id="75" dur="500"/>
                                        <p:tgtEl>
                                          <p:spTgt spid="2150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1523"/>
                                        </p:tgtEl>
                                        <p:attrNameLst>
                                          <p:attrName>style.visibility</p:attrName>
                                        </p:attrNameLst>
                                      </p:cBhvr>
                                      <p:to>
                                        <p:strVal val="visible"/>
                                      </p:to>
                                    </p:set>
                                    <p:animEffect transition="in" filter="wipe(left)">
                                      <p:cBhvr>
                                        <p:cTn id="80" dur="500"/>
                                        <p:tgtEl>
                                          <p:spTgt spid="21523"/>
                                        </p:tgtEl>
                                      </p:cBhvr>
                                    </p:animEffect>
                                  </p:childTnLst>
                                </p:cTn>
                              </p:par>
                            </p:childTnLst>
                          </p:cTn>
                        </p:par>
                        <p:par>
                          <p:cTn id="81" fill="hold">
                            <p:stCondLst>
                              <p:cond delay="500"/>
                            </p:stCondLst>
                            <p:childTnLst>
                              <p:par>
                                <p:cTn id="82" presetID="53" presetClass="entr" presetSubtype="0" fill="hold" grpId="0" nodeType="afterEffect">
                                  <p:stCondLst>
                                    <p:cond delay="0"/>
                                  </p:stCondLst>
                                  <p:childTnLst>
                                    <p:set>
                                      <p:cBhvr>
                                        <p:cTn id="83" dur="1" fill="hold">
                                          <p:stCondLst>
                                            <p:cond delay="0"/>
                                          </p:stCondLst>
                                        </p:cTn>
                                        <p:tgtEl>
                                          <p:spTgt spid="21515"/>
                                        </p:tgtEl>
                                        <p:attrNameLst>
                                          <p:attrName>style.visibility</p:attrName>
                                        </p:attrNameLst>
                                      </p:cBhvr>
                                      <p:to>
                                        <p:strVal val="visible"/>
                                      </p:to>
                                    </p:set>
                                    <p:anim calcmode="lin" valueType="num">
                                      <p:cBhvr>
                                        <p:cTn id="84" dur="500" fill="hold"/>
                                        <p:tgtEl>
                                          <p:spTgt spid="21515"/>
                                        </p:tgtEl>
                                        <p:attrNameLst>
                                          <p:attrName>ppt_w</p:attrName>
                                        </p:attrNameLst>
                                      </p:cBhvr>
                                      <p:tavLst>
                                        <p:tav tm="0">
                                          <p:val>
                                            <p:fltVal val="0"/>
                                          </p:val>
                                        </p:tav>
                                        <p:tav tm="100000">
                                          <p:val>
                                            <p:strVal val="#ppt_w"/>
                                          </p:val>
                                        </p:tav>
                                      </p:tavLst>
                                    </p:anim>
                                    <p:anim calcmode="lin" valueType="num">
                                      <p:cBhvr>
                                        <p:cTn id="85" dur="500" fill="hold"/>
                                        <p:tgtEl>
                                          <p:spTgt spid="21515"/>
                                        </p:tgtEl>
                                        <p:attrNameLst>
                                          <p:attrName>ppt_h</p:attrName>
                                        </p:attrNameLst>
                                      </p:cBhvr>
                                      <p:tavLst>
                                        <p:tav tm="0">
                                          <p:val>
                                            <p:fltVal val="0"/>
                                          </p:val>
                                        </p:tav>
                                        <p:tav tm="100000">
                                          <p:val>
                                            <p:strVal val="#ppt_h"/>
                                          </p:val>
                                        </p:tav>
                                      </p:tavLst>
                                    </p:anim>
                                    <p:animEffect transition="in" filter="fade">
                                      <p:cBhvr>
                                        <p:cTn id="86" dur="500"/>
                                        <p:tgtEl>
                                          <p:spTgt spid="2151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1511"/>
                                        </p:tgtEl>
                                        <p:attrNameLst>
                                          <p:attrName>style.visibility</p:attrName>
                                        </p:attrNameLst>
                                      </p:cBhvr>
                                      <p:to>
                                        <p:strVal val="visible"/>
                                      </p:to>
                                    </p:set>
                                    <p:animEffect transition="in" filter="wipe(left)">
                                      <p:cBhvr>
                                        <p:cTn id="91" dur="500"/>
                                        <p:tgtEl>
                                          <p:spTgt spid="21511"/>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1525"/>
                                        </p:tgtEl>
                                        <p:attrNameLst>
                                          <p:attrName>style.visibility</p:attrName>
                                        </p:attrNameLst>
                                      </p:cBhvr>
                                      <p:to>
                                        <p:strVal val="visible"/>
                                      </p:to>
                                    </p:set>
                                    <p:animEffect transition="in" filter="wipe(left)">
                                      <p:cBhvr>
                                        <p:cTn id="95" dur="500"/>
                                        <p:tgtEl>
                                          <p:spTgt spid="2152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1513"/>
                                        </p:tgtEl>
                                        <p:attrNameLst>
                                          <p:attrName>style.visibility</p:attrName>
                                        </p:attrNameLst>
                                      </p:cBhvr>
                                      <p:to>
                                        <p:strVal val="visible"/>
                                      </p:to>
                                    </p:set>
                                    <p:animEffect transition="in" filter="wipe(left)">
                                      <p:cBhvr>
                                        <p:cTn id="100" dur="500"/>
                                        <p:tgtEl>
                                          <p:spTgt spid="215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animBg="1"/>
      <p:bldP spid="21508" grpId="0" animBg="1"/>
      <p:bldP spid="21509" grpId="0" animBg="1"/>
      <p:bldP spid="21510" grpId="0" animBg="1"/>
      <p:bldP spid="21511" grpId="0" animBg="1"/>
      <p:bldP spid="21512" grpId="0" animBg="1"/>
      <p:bldP spid="21513" grpId="0" animBg="1"/>
      <p:bldP spid="21514" grpId="0" animBg="1"/>
      <p:bldP spid="21515" grpId="0"/>
      <p:bldP spid="21516" grpId="0"/>
      <p:bldP spid="21517" grpId="0"/>
      <p:bldP spid="21518" grpId="0"/>
      <p:bldP spid="21519" grpId="0"/>
      <p:bldP spid="21520" grpId="0"/>
      <p:bldP spid="215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t>
            </a:r>
            <a:r>
              <a:rPr lang="en-US" sz="2800" dirty="0" smtClean="0">
                <a:ea typeface="ＭＳ Ｐゴシック" pitchFamily="-84" charset="-128"/>
                <a:cs typeface="ＭＳ Ｐゴシック" pitchFamily="-84" charset="-128"/>
              </a:rPr>
              <a:t>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a:t>
            </a:r>
            <a:r>
              <a:rPr lang="en-US" sz="2800" dirty="0" smtClean="0">
                <a:ea typeface="ＭＳ Ｐゴシック" pitchFamily="-84" charset="-128"/>
                <a:cs typeface="ＭＳ Ｐゴシック" pitchFamily="-84" charset="-128"/>
              </a:rPr>
              <a:t>observers</a:t>
            </a:r>
          </a:p>
          <a:p>
            <a:pPr lvl="1" eaLnBrk="1" hangingPunct="1"/>
            <a:r>
              <a:rPr lang="en-US" sz="2400" dirty="0" smtClean="0">
                <a:ea typeface="ＭＳ Ｐゴシック" pitchFamily="-84" charset="-128"/>
                <a:cs typeface="ＭＳ Ｐゴシック" pitchFamily="-84" charset="-128"/>
              </a:rPr>
              <a:t>Space and time are separate!!</a:t>
            </a:r>
            <a:endParaRPr lang="en-US" sz="2400"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Feb. 2, 2015</a:t>
            </a:r>
            <a:endParaRPr lang="en-US"/>
          </a:p>
        </p:txBody>
      </p:sp>
      <p:sp>
        <p:nvSpPr>
          <p:cNvPr id="6" name="Slide Number Placeholder 5"/>
          <p:cNvSpPr>
            <a:spLocks noGrp="1"/>
          </p:cNvSpPr>
          <p:nvPr>
            <p:ph type="sldNum" sz="quarter" idx="12"/>
          </p:nvPr>
        </p:nvSpPr>
        <p:spPr/>
        <p:txBody>
          <a:bodyPr/>
          <a:lstStyle/>
          <a:p>
            <a:fld id="{D2E2D3D9-226A-124B-9637-7AA1A3A82A15}" type="slidenum">
              <a:rPr lang="en-US" smtClean="0"/>
              <a:pPr/>
              <a:t>16</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8" name="Object 4"/>
          <p:cNvGraphicFramePr>
            <a:graphicFrameLocks noChangeAspect="1"/>
          </p:cNvGraphicFramePr>
          <p:nvPr>
            <p:extLst>
              <p:ext uri="{D42A27DB-BD31-4B8C-83A1-F6EECF244321}">
                <p14:modId xmlns:p14="http://schemas.microsoft.com/office/powerpoint/2010/main" val="2540719914"/>
              </p:ext>
            </p:extLst>
          </p:nvPr>
        </p:nvGraphicFramePr>
        <p:xfrm>
          <a:off x="3352800" y="1752600"/>
          <a:ext cx="2209800" cy="693737"/>
        </p:xfrm>
        <a:graphic>
          <a:graphicData uri="http://schemas.openxmlformats.org/presentationml/2006/ole">
            <mc:AlternateContent xmlns:mc="http://schemas.openxmlformats.org/markup-compatibility/2006">
              <mc:Choice xmlns:v="urn:schemas-microsoft-com:vml" Requires="v">
                <p:oleObj spid="_x0000_s9347" name="Equation" r:id="rId3" imgW="647700" imgH="203200" progId="Equation.DSMT4">
                  <p:embed/>
                </p:oleObj>
              </mc:Choice>
              <mc:Fallback>
                <p:oleObj name="Equation" r:id="rId3" imgW="647700" imgH="203200" progId="Equation.DSMT4">
                  <p:embed/>
                  <p:pic>
                    <p:nvPicPr>
                      <p:cNvPr id="0" name=""/>
                      <p:cNvPicPr>
                        <a:picLocks noChangeAspect="1" noChangeArrowheads="1"/>
                      </p:cNvPicPr>
                      <p:nvPr/>
                    </p:nvPicPr>
                    <p:blipFill>
                      <a:blip r:embed="rId4"/>
                      <a:srcRect/>
                      <a:stretch>
                        <a:fillRect/>
                      </a:stretch>
                    </p:blipFill>
                    <p:spPr bwMode="auto">
                      <a:xfrm>
                        <a:off x="3352800" y="1752600"/>
                        <a:ext cx="2209800" cy="693737"/>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731390813"/>
              </p:ext>
            </p:extLst>
          </p:nvPr>
        </p:nvGraphicFramePr>
        <p:xfrm>
          <a:off x="3352800" y="2627841"/>
          <a:ext cx="1343025" cy="650875"/>
        </p:xfrm>
        <a:graphic>
          <a:graphicData uri="http://schemas.openxmlformats.org/presentationml/2006/ole">
            <mc:AlternateContent xmlns:mc="http://schemas.openxmlformats.org/markup-compatibility/2006">
              <mc:Choice xmlns:v="urn:schemas-microsoft-com:vml" Requires="v">
                <p:oleObj spid="_x0000_s9348"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3352800" y="2627841"/>
                        <a:ext cx="1343025" cy="650875"/>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976270051"/>
              </p:ext>
            </p:extLst>
          </p:nvPr>
        </p:nvGraphicFramePr>
        <p:xfrm>
          <a:off x="3352800" y="3460220"/>
          <a:ext cx="1257300" cy="563563"/>
        </p:xfrm>
        <a:graphic>
          <a:graphicData uri="http://schemas.openxmlformats.org/presentationml/2006/ole">
            <mc:AlternateContent xmlns:mc="http://schemas.openxmlformats.org/markup-compatibility/2006">
              <mc:Choice xmlns:v="urn:schemas-microsoft-com:vml" Requires="v">
                <p:oleObj spid="_x0000_s9349"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3352800" y="3460220"/>
                        <a:ext cx="1257300" cy="563563"/>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662817210"/>
              </p:ext>
            </p:extLst>
          </p:nvPr>
        </p:nvGraphicFramePr>
        <p:xfrm>
          <a:off x="3352800" y="4205287"/>
          <a:ext cx="1169987" cy="519113"/>
        </p:xfrm>
        <a:graphic>
          <a:graphicData uri="http://schemas.openxmlformats.org/presentationml/2006/ole">
            <mc:AlternateContent xmlns:mc="http://schemas.openxmlformats.org/markup-compatibility/2006">
              <mc:Choice xmlns:v="urn:schemas-microsoft-com:vml" Requires="v">
                <p:oleObj spid="_x0000_s9350"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3352800" y="4205287"/>
                        <a:ext cx="1169987" cy="519113"/>
                      </a:xfrm>
                      <a:prstGeom prst="rect">
                        <a:avLst/>
                      </a:prstGeom>
                      <a:noFill/>
                      <a:extLst/>
                    </p:spPr>
                  </p:pic>
                </p:oleObj>
              </mc:Fallback>
            </mc:AlternateContent>
          </a:graphicData>
        </a:graphic>
      </p:graphicFrame>
    </p:spTree>
    <p:extLst>
      <p:ext uri="{BB962C8B-B14F-4D97-AF65-F5344CB8AC3E}">
        <p14:creationId xmlns:p14="http://schemas.microsoft.com/office/powerpoint/2010/main" val="1750270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0">
                                            <p:txEl>
                                              <p:pRg st="11" end="11"/>
                                            </p:txEl>
                                          </p:spTgt>
                                        </p:tgtEl>
                                        <p:attrNameLst>
                                          <p:attrName>style.visibility</p:attrName>
                                        </p:attrNameLst>
                                      </p:cBhvr>
                                      <p:to>
                                        <p:strVal val="visible"/>
                                      </p:to>
                                    </p:set>
                                    <p:animEffect transition="in" filter="wipe(left)">
                                      <p:cBhvr>
                                        <p:cTn id="37" dur="500"/>
                                        <p:tgtEl>
                                          <p:spTgt spid="22530">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0">
                                            <p:txEl>
                                              <p:pRg st="12" end="12"/>
                                            </p:txEl>
                                          </p:spTgt>
                                        </p:tgtEl>
                                        <p:attrNameLst>
                                          <p:attrName>style.visibility</p:attrName>
                                        </p:attrNameLst>
                                      </p:cBhvr>
                                      <p:to>
                                        <p:strVal val="visible"/>
                                      </p:to>
                                    </p:set>
                                    <p:animEffect transition="in" filter="wipe(left)">
                                      <p:cBhvr>
                                        <p:cTn id="42" dur="500"/>
                                        <p:tgtEl>
                                          <p:spTgt spid="225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Feb. 2, 2015</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17</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0" name="Object 4"/>
          <p:cNvGraphicFramePr>
            <a:graphicFrameLocks noChangeAspect="1"/>
          </p:cNvGraphicFramePr>
          <p:nvPr>
            <p:extLst>
              <p:ext uri="{D42A27DB-BD31-4B8C-83A1-F6EECF244321}">
                <p14:modId xmlns:p14="http://schemas.microsoft.com/office/powerpoint/2010/main" val="2783656591"/>
              </p:ext>
            </p:extLst>
          </p:nvPr>
        </p:nvGraphicFramePr>
        <p:xfrm>
          <a:off x="2743200" y="2811463"/>
          <a:ext cx="2124075" cy="693737"/>
        </p:xfrm>
        <a:graphic>
          <a:graphicData uri="http://schemas.openxmlformats.org/presentationml/2006/ole">
            <mc:AlternateContent xmlns:mc="http://schemas.openxmlformats.org/markup-compatibility/2006">
              <mc:Choice xmlns:v="urn:schemas-microsoft-com:vml" Requires="v">
                <p:oleObj spid="_x0000_s10435" name="Equation" r:id="rId3" imgW="622300" imgH="203200" progId="Equation.DSMT4">
                  <p:embed/>
                </p:oleObj>
              </mc:Choice>
              <mc:Fallback>
                <p:oleObj name="Equation" r:id="rId3" imgW="622300" imgH="203200" progId="Equation.DSMT4">
                  <p:embed/>
                  <p:pic>
                    <p:nvPicPr>
                      <p:cNvPr id="0" name=""/>
                      <p:cNvPicPr>
                        <a:picLocks noChangeAspect="1" noChangeArrowheads="1"/>
                      </p:cNvPicPr>
                      <p:nvPr/>
                    </p:nvPicPr>
                    <p:blipFill>
                      <a:blip r:embed="rId4"/>
                      <a:srcRect/>
                      <a:stretch>
                        <a:fillRect/>
                      </a:stretch>
                    </p:blipFill>
                    <p:spPr bwMode="auto">
                      <a:xfrm>
                        <a:off x="2743200" y="2811463"/>
                        <a:ext cx="2124075" cy="693737"/>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49697890"/>
              </p:ext>
            </p:extLst>
          </p:nvPr>
        </p:nvGraphicFramePr>
        <p:xfrm>
          <a:off x="2743200" y="3663950"/>
          <a:ext cx="1343025" cy="650875"/>
        </p:xfrm>
        <a:graphic>
          <a:graphicData uri="http://schemas.openxmlformats.org/presentationml/2006/ole">
            <mc:AlternateContent xmlns:mc="http://schemas.openxmlformats.org/markup-compatibility/2006">
              <mc:Choice xmlns:v="urn:schemas-microsoft-com:vml" Requires="v">
                <p:oleObj spid="_x0000_s10436"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2743200" y="3663950"/>
                        <a:ext cx="1343025" cy="650875"/>
                      </a:xfrm>
                      <a:prstGeom prst="rect">
                        <a:avLst/>
                      </a:prstGeom>
                      <a:noFill/>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507088050"/>
              </p:ext>
            </p:extLst>
          </p:nvPr>
        </p:nvGraphicFramePr>
        <p:xfrm>
          <a:off x="2743200" y="4473575"/>
          <a:ext cx="1257300" cy="563563"/>
        </p:xfrm>
        <a:graphic>
          <a:graphicData uri="http://schemas.openxmlformats.org/presentationml/2006/ole">
            <mc:AlternateContent xmlns:mc="http://schemas.openxmlformats.org/markup-compatibility/2006">
              <mc:Choice xmlns:v="urn:schemas-microsoft-com:vml" Requires="v">
                <p:oleObj spid="_x0000_s10437"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2743200" y="4473575"/>
                        <a:ext cx="1257300" cy="563563"/>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109110894"/>
              </p:ext>
            </p:extLst>
          </p:nvPr>
        </p:nvGraphicFramePr>
        <p:xfrm>
          <a:off x="2743200" y="5195887"/>
          <a:ext cx="1169987" cy="519113"/>
        </p:xfrm>
        <a:graphic>
          <a:graphicData uri="http://schemas.openxmlformats.org/presentationml/2006/ole">
            <mc:AlternateContent xmlns:mc="http://schemas.openxmlformats.org/markup-compatibility/2006">
              <mc:Choice xmlns:v="urn:schemas-microsoft-com:vml" Requires="v">
                <p:oleObj spid="_x0000_s10438"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2743200" y="5195887"/>
                        <a:ext cx="1169987" cy="519113"/>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764769255"/>
              </p:ext>
            </p:extLst>
          </p:nvPr>
        </p:nvGraphicFramePr>
        <p:xfrm>
          <a:off x="3124200" y="838200"/>
          <a:ext cx="390525" cy="693738"/>
        </p:xfrm>
        <a:graphic>
          <a:graphicData uri="http://schemas.openxmlformats.org/presentationml/2006/ole">
            <mc:AlternateContent xmlns:mc="http://schemas.openxmlformats.org/markup-compatibility/2006">
              <mc:Choice xmlns:v="urn:schemas-microsoft-com:vml" Requires="v">
                <p:oleObj spid="_x0000_s10439" name="Equation" r:id="rId11" imgW="114300" imgH="203200" progId="Equation.DSMT4">
                  <p:embed/>
                </p:oleObj>
              </mc:Choice>
              <mc:Fallback>
                <p:oleObj name="Equation" r:id="rId11" imgW="114300" imgH="203200" progId="Equation.DSMT4">
                  <p:embed/>
                  <p:pic>
                    <p:nvPicPr>
                      <p:cNvPr id="0" name=""/>
                      <p:cNvPicPr>
                        <a:picLocks noChangeAspect="1" noChangeArrowheads="1"/>
                      </p:cNvPicPr>
                      <p:nvPr/>
                    </p:nvPicPr>
                    <p:blipFill>
                      <a:blip r:embed="rId12"/>
                      <a:srcRect/>
                      <a:stretch>
                        <a:fillRect/>
                      </a:stretch>
                    </p:blipFill>
                    <p:spPr bwMode="auto">
                      <a:xfrm>
                        <a:off x="3124200" y="838200"/>
                        <a:ext cx="390525" cy="693738"/>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298255256"/>
              </p:ext>
            </p:extLst>
          </p:nvPr>
        </p:nvGraphicFramePr>
        <p:xfrm>
          <a:off x="4267200" y="838200"/>
          <a:ext cx="738187" cy="693738"/>
        </p:xfrm>
        <a:graphic>
          <a:graphicData uri="http://schemas.openxmlformats.org/presentationml/2006/ole">
            <mc:AlternateContent xmlns:mc="http://schemas.openxmlformats.org/markup-compatibility/2006">
              <mc:Choice xmlns:v="urn:schemas-microsoft-com:vml" Requires="v">
                <p:oleObj spid="_x0000_s10440" name="Equation" r:id="rId13" imgW="215900" imgH="203200" progId="Equation.DSMT4">
                  <p:embed/>
                </p:oleObj>
              </mc:Choice>
              <mc:Fallback>
                <p:oleObj name="Equation" r:id="rId13" imgW="215900" imgH="203200" progId="Equation.DSMT4">
                  <p:embed/>
                  <p:pic>
                    <p:nvPicPr>
                      <p:cNvPr id="0" name=""/>
                      <p:cNvPicPr>
                        <a:picLocks noChangeAspect="1" noChangeArrowheads="1"/>
                      </p:cNvPicPr>
                      <p:nvPr/>
                    </p:nvPicPr>
                    <p:blipFill>
                      <a:blip r:embed="rId14"/>
                      <a:srcRect/>
                      <a:stretch>
                        <a:fillRect/>
                      </a:stretch>
                    </p:blipFill>
                    <p:spPr bwMode="auto">
                      <a:xfrm>
                        <a:off x="4267200" y="838200"/>
                        <a:ext cx="738187" cy="693738"/>
                      </a:xfrm>
                      <a:prstGeom prst="rect">
                        <a:avLst/>
                      </a:prstGeom>
                      <a:noFill/>
                      <a:extLst/>
                    </p:spPr>
                  </p:pic>
                </p:oleObj>
              </mc:Fallback>
            </mc:AlternateContent>
          </a:graphicData>
        </a:graphic>
      </p:graphicFrame>
    </p:spTree>
    <p:extLst>
      <p:ext uri="{BB962C8B-B14F-4D97-AF65-F5344CB8AC3E}">
        <p14:creationId xmlns:p14="http://schemas.microsoft.com/office/powerpoint/2010/main" val="5347760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left)">
                                      <p:cBhvr>
                                        <p:cTn id="7" dur="500"/>
                                        <p:tgtEl>
                                          <p:spTgt spid="2355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4">
                                            <p:txEl>
                                              <p:pRg st="1" end="1"/>
                                            </p:txEl>
                                          </p:spTgt>
                                        </p:tgtEl>
                                        <p:attrNameLst>
                                          <p:attrName>style.visibility</p:attrName>
                                        </p:attrNameLst>
                                      </p:cBhvr>
                                      <p:to>
                                        <p:strVal val="visible"/>
                                      </p:to>
                                    </p:set>
                                    <p:animEffect transition="in" filter="wipe(left)">
                                      <p:cBhvr>
                                        <p:cTn id="20" dur="500"/>
                                        <p:tgtEl>
                                          <p:spTgt spid="2355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54">
                                            <p:txEl>
                                              <p:pRg st="2" end="2"/>
                                            </p:txEl>
                                          </p:spTgt>
                                        </p:tgtEl>
                                        <p:attrNameLst>
                                          <p:attrName>style.visibility</p:attrName>
                                        </p:attrNameLst>
                                      </p:cBhvr>
                                      <p:to>
                                        <p:strVal val="visible"/>
                                      </p:to>
                                    </p:set>
                                    <p:animEffect transition="in" filter="wipe(left)">
                                      <p:cBhvr>
                                        <p:cTn id="25" dur="500"/>
                                        <p:tgtEl>
                                          <p:spTgt spid="2355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152400"/>
            <a:ext cx="7772400" cy="762000"/>
          </a:xfrm>
        </p:spPr>
        <p:txBody>
          <a:bodyPr/>
          <a:lstStyle/>
          <a:p>
            <a:pPr algn="ctr" eaLnBrk="1" hangingPunct="1"/>
            <a:r>
              <a:rPr lang="en-US" dirty="0">
                <a:ea typeface="ＭＳ Ｐゴシック" pitchFamily="-84" charset="-128"/>
                <a:cs typeface="ＭＳ Ｐゴシック" pitchFamily="-84" charset="-128"/>
              </a:rPr>
              <a:t>The Transition to Modern Relativity  </a:t>
            </a:r>
          </a:p>
        </p:txBody>
      </p:sp>
      <p:sp>
        <p:nvSpPr>
          <p:cNvPr id="24578" name="Rectangle 3"/>
          <p:cNvSpPr>
            <a:spLocks noGrp="1" noChangeArrowheads="1"/>
          </p:cNvSpPr>
          <p:nvPr>
            <p:ph type="body" idx="1"/>
          </p:nvPr>
        </p:nvSpPr>
        <p:spPr>
          <a:xfrm>
            <a:off x="152400" y="1143000"/>
            <a:ext cx="8763000" cy="4114800"/>
          </a:xfrm>
        </p:spPr>
        <p:txBody>
          <a:bodyPr/>
          <a:lstStyle/>
          <a:p>
            <a:pPr eaLnBrk="1" hangingPunct="1"/>
            <a:r>
              <a:rPr lang="en-US" sz="4000" dirty="0">
                <a:ea typeface="ＭＳ Ｐゴシック" pitchFamily="-84" charset="-128"/>
                <a:cs typeface="ＭＳ Ｐゴシック" pitchFamily="-84" charset="-128"/>
              </a:rPr>
              <a:t>Although </a:t>
            </a:r>
            <a:r>
              <a:rPr lang="en-US" sz="4000" dirty="0" smtClean="0">
                <a:ea typeface="ＭＳ Ｐゴシック" pitchFamily="-84" charset="-128"/>
                <a:cs typeface="ＭＳ Ｐゴシック" pitchFamily="-84" charset="-128"/>
              </a:rPr>
              <a:t>Newton’s</a:t>
            </a:r>
            <a:r>
              <a:rPr lang="en-US" altLang="ja-JP" sz="4000" dirty="0" smtClean="0">
                <a:ea typeface="ＭＳ Ｐゴシック" pitchFamily="-84" charset="-128"/>
                <a:cs typeface="ＭＳ Ｐゴシック" pitchFamily="-84" charset="-128"/>
              </a:rPr>
              <a:t> </a:t>
            </a:r>
            <a:r>
              <a:rPr lang="en-US" altLang="ja-JP" sz="4000" dirty="0">
                <a:ea typeface="ＭＳ Ｐゴシック" pitchFamily="-84" charset="-128"/>
                <a:cs typeface="ＭＳ Ｐゴシック" pitchFamily="-84" charset="-128"/>
              </a:rPr>
              <a:t>laws of motion had the same form under the Galilean transformation, </a:t>
            </a:r>
            <a:r>
              <a:rPr lang="en-US" altLang="ja-JP" sz="4000" dirty="0" smtClean="0">
                <a:ea typeface="ＭＳ Ｐゴシック" pitchFamily="-84" charset="-128"/>
                <a:cs typeface="ＭＳ Ｐゴシック" pitchFamily="-84" charset="-128"/>
              </a:rPr>
              <a:t>Maxwell’s </a:t>
            </a:r>
            <a:r>
              <a:rPr lang="en-US" altLang="ja-JP" sz="4000" dirty="0">
                <a:ea typeface="ＭＳ Ｐゴシック" pitchFamily="-84" charset="-128"/>
                <a:cs typeface="ＭＳ Ｐゴシック" pitchFamily="-84" charset="-128"/>
              </a:rPr>
              <a:t>equations did not.</a:t>
            </a:r>
          </a:p>
          <a:p>
            <a:pPr eaLnBrk="1" hangingPunct="1"/>
            <a:r>
              <a:rPr lang="en-US" sz="4000" dirty="0">
                <a:ea typeface="ＭＳ Ｐゴシック" pitchFamily="-84" charset="-128"/>
                <a:cs typeface="ＭＳ Ｐゴシック" pitchFamily="-84" charset="-128"/>
              </a:rPr>
              <a:t>In 1905, Albert Einstein proposed a fundamental connection between space and time and that </a:t>
            </a:r>
            <a:r>
              <a:rPr lang="en-US" sz="4000" dirty="0" smtClean="0">
                <a:ea typeface="ＭＳ Ｐゴシック" pitchFamily="-84" charset="-128"/>
                <a:cs typeface="ＭＳ Ｐゴシック" pitchFamily="-84" charset="-128"/>
              </a:rPr>
              <a:t>Newton’s</a:t>
            </a:r>
            <a:r>
              <a:rPr lang="en-US" altLang="ja-JP" sz="4000" dirty="0" smtClean="0">
                <a:ea typeface="ＭＳ Ｐゴシック" pitchFamily="-84" charset="-128"/>
                <a:cs typeface="ＭＳ Ｐゴシック" pitchFamily="-84" charset="-128"/>
              </a:rPr>
              <a:t> </a:t>
            </a:r>
            <a:r>
              <a:rPr lang="en-US" altLang="ja-JP" sz="4000" dirty="0">
                <a:ea typeface="ＭＳ Ｐゴシック" pitchFamily="-84" charset="-128"/>
                <a:cs typeface="ＭＳ Ｐゴシック" pitchFamily="-84" charset="-128"/>
              </a:rPr>
              <a:t>laws are only an approximation.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293843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wipe(left)">
                                      <p:cBhvr>
                                        <p:cTn id="12" dur="500"/>
                                        <p:tgtEl>
                                          <p:spTgt spid="24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152400"/>
            <a:ext cx="7772400" cy="990600"/>
          </a:xfrm>
        </p:spPr>
        <p:txBody>
          <a:bodyPr/>
          <a:lstStyle/>
          <a:p>
            <a:pPr algn="ctr" eaLnBrk="1" hangingPunct="1"/>
            <a:r>
              <a:rPr lang="en-US" sz="5400" dirty="0" smtClean="0">
                <a:ea typeface="ＭＳ Ｐゴシック" pitchFamily="-84" charset="-128"/>
                <a:cs typeface="ＭＳ Ｐゴシック" pitchFamily="-84" charset="-128"/>
              </a:rPr>
              <a:t>They Needed Ether!! </a:t>
            </a:r>
            <a:endParaRPr lang="en-US" sz="5400" dirty="0">
              <a:ea typeface="ＭＳ Ｐゴシック" pitchFamily="-84" charset="-128"/>
              <a:cs typeface="ＭＳ Ｐゴシック" pitchFamily="-84" charset="-128"/>
            </a:endParaRPr>
          </a:p>
        </p:txBody>
      </p:sp>
      <p:sp>
        <p:nvSpPr>
          <p:cNvPr id="25602" name="Rectangle 3"/>
          <p:cNvSpPr>
            <a:spLocks noGrp="1" noChangeArrowheads="1"/>
          </p:cNvSpPr>
          <p:nvPr>
            <p:ph type="body" idx="1"/>
          </p:nvPr>
        </p:nvSpPr>
        <p:spPr>
          <a:xfrm>
            <a:off x="304800" y="1066800"/>
            <a:ext cx="8534400" cy="4953000"/>
          </a:xfrm>
        </p:spPr>
        <p:txBody>
          <a:bodyPr/>
          <a:lstStyle/>
          <a:p>
            <a:pPr eaLnBrk="1" hangingPunct="1">
              <a:lnSpc>
                <a:spcPct val="90000"/>
              </a:lnSpc>
            </a:pPr>
            <a:r>
              <a:rPr lang="en-US" sz="4000" dirty="0">
                <a:ea typeface="ＭＳ Ｐゴシック" pitchFamily="-84" charset="-128"/>
                <a:cs typeface="ＭＳ Ｐゴシック" pitchFamily="-84" charset="-128"/>
              </a:rPr>
              <a:t>The wave nature of light suggested that there existed a propagation medium called the </a:t>
            </a:r>
            <a:r>
              <a:rPr lang="en-US" sz="4000" i="1" dirty="0" err="1">
                <a:ea typeface="ＭＳ Ｐゴシック" pitchFamily="-84" charset="-128"/>
                <a:cs typeface="ＭＳ Ｐゴシック" pitchFamily="-84" charset="-128"/>
              </a:rPr>
              <a:t>luminiferous</a:t>
            </a:r>
            <a:r>
              <a:rPr lang="en-US" sz="4000" i="1" dirty="0">
                <a:ea typeface="ＭＳ Ｐゴシック" pitchFamily="-84" charset="-128"/>
                <a:cs typeface="ＭＳ Ｐゴシック" pitchFamily="-84" charset="-128"/>
              </a:rPr>
              <a:t> ether </a:t>
            </a:r>
            <a:r>
              <a:rPr lang="en-US" sz="4000" dirty="0">
                <a:ea typeface="ＭＳ Ｐゴシック" pitchFamily="-84" charset="-128"/>
                <a:cs typeface="ＭＳ Ｐゴシック" pitchFamily="-84" charset="-128"/>
              </a:rPr>
              <a:t>or just </a:t>
            </a:r>
            <a:r>
              <a:rPr lang="en-US" sz="4000" b="1" dirty="0">
                <a:ea typeface="ＭＳ Ｐゴシック" pitchFamily="-84" charset="-128"/>
                <a:cs typeface="ＭＳ Ｐゴシック" pitchFamily="-84" charset="-128"/>
              </a:rPr>
              <a:t>ether</a:t>
            </a:r>
            <a:r>
              <a:rPr lang="en-US" sz="4000" dirty="0">
                <a:ea typeface="ＭＳ Ｐゴシック" pitchFamily="-84" charset="-128"/>
                <a:cs typeface="ＭＳ Ｐゴシック" pitchFamily="-84" charset="-128"/>
              </a:rPr>
              <a:t>.</a:t>
            </a:r>
            <a:r>
              <a:rPr lang="en-US" sz="4000" dirty="0" smtClean="0">
                <a:ea typeface="ＭＳ Ｐゴシック" pitchFamily="-84" charset="-128"/>
                <a:cs typeface="ＭＳ Ｐゴシック" pitchFamily="-84" charset="-128"/>
              </a:rPr>
              <a:t> </a:t>
            </a:r>
          </a:p>
          <a:p>
            <a:pPr lvl="1" eaLnBrk="1" hangingPunct="1">
              <a:lnSpc>
                <a:spcPct val="90000"/>
              </a:lnSpc>
            </a:pPr>
            <a:r>
              <a:rPr lang="en-US" sz="3600" dirty="0" smtClean="0">
                <a:ea typeface="ＭＳ Ｐゴシック" pitchFamily="-84" charset="-128"/>
                <a:cs typeface="ＭＳ Ｐゴシック" pitchFamily="-84" charset="-128"/>
              </a:rPr>
              <a:t>Provides an inertial reference frame</a:t>
            </a:r>
          </a:p>
          <a:p>
            <a:pPr eaLnBrk="1" hangingPunct="1">
              <a:lnSpc>
                <a:spcPct val="90000"/>
              </a:lnSpc>
            </a:pPr>
            <a:r>
              <a:rPr lang="en-US" sz="4000" dirty="0" smtClean="0">
                <a:ea typeface="ＭＳ Ｐゴシック" pitchFamily="-84" charset="-128"/>
                <a:cs typeface="ＭＳ Ｐゴシック" pitchFamily="-84" charset="-128"/>
              </a:rPr>
              <a:t>The properties of ether</a:t>
            </a:r>
          </a:p>
          <a:p>
            <a:pPr lvl="1" eaLnBrk="1" hangingPunct="1">
              <a:lnSpc>
                <a:spcPct val="90000"/>
              </a:lnSpc>
            </a:pPr>
            <a:r>
              <a:rPr lang="en-US" sz="3200" dirty="0" smtClean="0"/>
              <a:t>Very low </a:t>
            </a:r>
            <a:r>
              <a:rPr lang="en-US" sz="3200" dirty="0"/>
              <a:t>density</a:t>
            </a:r>
            <a:r>
              <a:rPr lang="en-US" sz="3200" dirty="0" smtClean="0"/>
              <a:t> for </a:t>
            </a:r>
            <a:r>
              <a:rPr lang="en-US" sz="3200" dirty="0"/>
              <a:t>planets</a:t>
            </a:r>
            <a:r>
              <a:rPr lang="en-US" sz="3200" dirty="0" smtClean="0"/>
              <a:t> to move through </a:t>
            </a:r>
            <a:r>
              <a:rPr lang="en-US" sz="3200" dirty="0"/>
              <a:t>it without loss of energy</a:t>
            </a:r>
            <a:r>
              <a:rPr lang="en-US" sz="3200" dirty="0" smtClean="0"/>
              <a:t> </a:t>
            </a:r>
          </a:p>
          <a:p>
            <a:pPr lvl="1" eaLnBrk="1" hangingPunct="1">
              <a:lnSpc>
                <a:spcPct val="90000"/>
              </a:lnSpc>
            </a:pPr>
            <a:r>
              <a:rPr lang="en-US" sz="3200" dirty="0" smtClean="0"/>
              <a:t>Sufficiently high </a:t>
            </a:r>
            <a:r>
              <a:rPr lang="en-US" sz="3200" dirty="0"/>
              <a:t>elasticity to support the high velocity of light </a:t>
            </a:r>
            <a:r>
              <a:rPr lang="en-US" sz="3200" dirty="0" smtClean="0"/>
              <a:t>waves (</a:t>
            </a:r>
            <a:r>
              <a:rPr lang="en-US" sz="3200" dirty="0" err="1" smtClean="0"/>
              <a:t>c</a:t>
            </a:r>
            <a:r>
              <a:rPr lang="en-US" sz="3200" dirty="0" smtClean="0"/>
              <a:t>=?) </a:t>
            </a:r>
          </a:p>
          <a:p>
            <a:pPr algn="ct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07082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left)">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wipe(left)">
                                      <p:cBhvr>
                                        <p:cTn id="17" dur="500"/>
                                        <p:tgtEl>
                                          <p:spTgt spid="25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wipe(left)">
                                      <p:cBhvr>
                                        <p:cTn id="22" dur="500"/>
                                        <p:tgtEl>
                                          <p:spTgt spid="25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wipe(left)">
                                      <p:cBhvr>
                                        <p:cTn id="27"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2,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1524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914400"/>
            <a:ext cx="8458200" cy="5562600"/>
          </a:xfrm>
        </p:spPr>
        <p:txBody>
          <a:bodyPr/>
          <a:lstStyle/>
          <a:p>
            <a:pPr eaLnBrk="1" hangingPunct="1"/>
            <a:r>
              <a:rPr lang="en-US" sz="2800" dirty="0">
                <a:ea typeface="ＭＳ Ｐゴシック" pitchFamily="-84" charset="-128"/>
                <a:cs typeface="ＭＳ Ｐゴシック" pitchFamily="-84" charset="-128"/>
              </a:rPr>
              <a:t>Reading assignments: CH 2.10 (special topic), 2.13 and 2.14</a:t>
            </a:r>
          </a:p>
          <a:p>
            <a:pPr lvl="1" eaLnBrk="1" hangingPunct="1"/>
            <a:r>
              <a:rPr lang="en-US" sz="2400" dirty="0">
                <a:ea typeface="ＭＳ Ｐゴシック" pitchFamily="-84" charset="-128"/>
                <a:cs typeface="ＭＳ Ｐゴシック" pitchFamily="-84" charset="-128"/>
              </a:rPr>
              <a:t>Please go through eq. 2.45 through eq. 2.49 and example 2.9</a:t>
            </a:r>
          </a:p>
          <a:p>
            <a:pPr eaLnBrk="1" hangingPunct="1"/>
            <a:r>
              <a:rPr lang="en-US" sz="2800" dirty="0" smtClean="0"/>
              <a:t>Homework </a:t>
            </a:r>
            <a:r>
              <a:rPr lang="en-US" sz="2800" dirty="0"/>
              <a:t>#1 </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a:t>
            </a:r>
            <a:r>
              <a:rPr lang="en-US" sz="2400" dirty="0" smtClean="0"/>
              <a:t>Monday, Feb. </a:t>
            </a:r>
            <a:r>
              <a:rPr lang="en-US" sz="2400" dirty="0"/>
              <a:t>9</a:t>
            </a:r>
            <a:r>
              <a:rPr lang="en-US" sz="2400" dirty="0" smtClean="0"/>
              <a:t> </a:t>
            </a:r>
            <a:endParaRPr lang="en-US" sz="2400" dirty="0"/>
          </a:p>
          <a:p>
            <a:pPr lvl="1" eaLnBrk="1" hangingPunct="1"/>
            <a:r>
              <a:rPr lang="en-US" sz="2400" dirty="0"/>
              <a:t>Work in study groups together with other students but PLEASE do write your answer in your own way</a:t>
            </a:r>
            <a:r>
              <a:rPr lang="en-US" sz="2400" dirty="0" smtClean="0"/>
              <a:t>!</a:t>
            </a:r>
          </a:p>
          <a:p>
            <a:pPr eaLnBrk="1" hangingPunct="1"/>
            <a:r>
              <a:rPr lang="en-US" sz="2800" dirty="0" smtClean="0"/>
              <a:t>Quiz #1 results</a:t>
            </a:r>
          </a:p>
          <a:p>
            <a:pPr lvl="1" eaLnBrk="1" hangingPunct="1"/>
            <a:r>
              <a:rPr lang="en-US" sz="2400" dirty="0" smtClean="0"/>
              <a:t>Class average: 17.1/75</a:t>
            </a:r>
          </a:p>
          <a:p>
            <a:pPr lvl="2" eaLnBrk="1" hangingPunct="1"/>
            <a:r>
              <a:rPr lang="en-US" sz="2000" dirty="0" smtClean="0"/>
              <a:t>Equivalent to 23/100</a:t>
            </a:r>
          </a:p>
          <a:p>
            <a:pPr lvl="1" eaLnBrk="1" hangingPunct="1"/>
            <a:r>
              <a:rPr lang="en-US" sz="2400" dirty="0" smtClean="0"/>
              <a:t>Top score: 48/75</a:t>
            </a:r>
            <a:endParaRPr lang="en-US" sz="2400" dirty="0"/>
          </a:p>
        </p:txBody>
      </p:sp>
    </p:spTree>
    <p:extLst>
      <p:ext uri="{BB962C8B-B14F-4D97-AF65-F5344CB8AC3E}">
        <p14:creationId xmlns:p14="http://schemas.microsoft.com/office/powerpoint/2010/main" val="4218542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76200"/>
            <a:ext cx="8458200" cy="685800"/>
          </a:xfrm>
        </p:spPr>
        <p:txBody>
          <a:bodyPr/>
          <a:lstStyle/>
          <a:p>
            <a:pPr algn="ctr" eaLnBrk="1" hangingPunct="1"/>
            <a:r>
              <a:rPr lang="en-US" dirty="0" smtClean="0">
                <a:ea typeface="ＭＳ Ｐゴシック" pitchFamily="-84" charset="-128"/>
                <a:cs typeface="ＭＳ Ｐゴシック" pitchFamily="-84" charset="-128"/>
              </a:rPr>
              <a:t>Ether as the </a:t>
            </a:r>
            <a:r>
              <a:rPr lang="en-US" dirty="0">
                <a:ea typeface="ＭＳ Ｐゴシック" pitchFamily="-84" charset="-128"/>
                <a:cs typeface="ＭＳ Ｐゴシック" pitchFamily="-84" charset="-128"/>
              </a:rPr>
              <a:t>Absolute Reference System </a:t>
            </a:r>
          </a:p>
        </p:txBody>
      </p:sp>
      <p:sp>
        <p:nvSpPr>
          <p:cNvPr id="27650" name="Rectangle 3"/>
          <p:cNvSpPr>
            <a:spLocks noGrp="1" noChangeArrowheads="1"/>
          </p:cNvSpPr>
          <p:nvPr>
            <p:ph type="body" idx="1"/>
          </p:nvPr>
        </p:nvSpPr>
        <p:spPr>
          <a:xfrm>
            <a:off x="609600" y="685800"/>
            <a:ext cx="8001000" cy="5181600"/>
          </a:xfrm>
        </p:spPr>
        <p:txBody>
          <a:bodyPr/>
          <a:lstStyle/>
          <a:p>
            <a:pPr eaLnBrk="1" hangingPunct="1"/>
            <a:r>
              <a:rPr lang="en-US" dirty="0" smtClean="0">
                <a:ea typeface="ＭＳ Ｐゴシック" pitchFamily="-84" charset="-128"/>
                <a:cs typeface="ＭＳ Ｐゴシック" pitchFamily="-84" charset="-128"/>
              </a:rPr>
              <a:t>In Maxwell’s</a:t>
            </a:r>
            <a:r>
              <a:rPr lang="en-US" altLang="ja-JP" dirty="0" smtClean="0">
                <a:ea typeface="ＭＳ Ｐゴシック" pitchFamily="-84" charset="-128"/>
                <a:cs typeface="ＭＳ Ｐゴシック" pitchFamily="-84" charset="-128"/>
              </a:rPr>
              <a:t> theory, the speed of light is given by</a:t>
            </a:r>
            <a:endParaRPr lang="en-US" dirty="0" smtClean="0">
              <a:ea typeface="ＭＳ Ｐゴシック" pitchFamily="-84" charset="-128"/>
              <a:cs typeface="ＭＳ Ｐゴシック" pitchFamily="-84" charset="-128"/>
            </a:endParaRPr>
          </a:p>
          <a:p>
            <a:pPr eaLnBrk="1" hangingPunct="1">
              <a:buFont typeface="Wingdings" pitchFamily="-84" charset="2"/>
              <a:buNone/>
            </a:pPr>
            <a:endParaRPr lang="en-US" dirty="0" smtClean="0">
              <a:ea typeface="ＭＳ Ｐゴシック" pitchFamily="-84" charset="-128"/>
              <a:cs typeface="ＭＳ Ｐゴシック" pitchFamily="-84" charset="-128"/>
            </a:endParaRPr>
          </a:p>
          <a:p>
            <a:pPr lvl="1" eaLnBrk="1" hangingPunct="1"/>
            <a:r>
              <a:rPr lang="en-US" dirty="0" smtClean="0">
                <a:ea typeface="ＭＳ Ｐゴシック" pitchFamily="-84" charset="-128"/>
                <a:cs typeface="ＭＳ Ｐゴシック" pitchFamily="-84" charset="-128"/>
              </a:rPr>
              <a:t>The velocity of light between the moving systems must be a constant. </a:t>
            </a:r>
          </a:p>
          <a:p>
            <a:pPr lvl="2" eaLnBrk="1" hangingPunct="1"/>
            <a:r>
              <a:rPr lang="en-US" dirty="0">
                <a:ea typeface="ＭＳ Ｐゴシック" pitchFamily="-84" charset="-128"/>
                <a:cs typeface="ＭＳ Ｐゴシック" pitchFamily="-84" charset="-128"/>
              </a:rPr>
              <a:t>C</a:t>
            </a:r>
            <a:r>
              <a:rPr lang="en-US" dirty="0" smtClean="0">
                <a:ea typeface="ＭＳ Ｐゴシック" pitchFamily="-84" charset="-128"/>
                <a:cs typeface="ＭＳ Ｐゴシック" pitchFamily="-84" charset="-128"/>
              </a:rPr>
              <a:t>an you see why?</a:t>
            </a:r>
          </a:p>
          <a:p>
            <a:pPr lvl="1" eaLnBrk="1" hangingPunct="1"/>
            <a:r>
              <a:rPr lang="en-US" dirty="0" smtClean="0">
                <a:ea typeface="ＭＳ Ｐゴシック" pitchFamily="-84" charset="-128"/>
                <a:cs typeface="ＭＳ Ｐゴシック" pitchFamily="-84" charset="-128"/>
              </a:rPr>
              <a:t>Needed a system of medium that keeps this constant!</a:t>
            </a:r>
          </a:p>
          <a:p>
            <a:pPr eaLnBrk="1" hangingPunct="1"/>
            <a:r>
              <a:rPr lang="en-US" dirty="0" smtClean="0">
                <a:ea typeface="ＭＳ Ｐゴシック" pitchFamily="-84" charset="-128"/>
                <a:cs typeface="ＭＳ Ｐゴシック" pitchFamily="-84" charset="-128"/>
              </a:rPr>
              <a:t>Ether proposed as the </a:t>
            </a:r>
            <a:r>
              <a:rPr lang="en-US" dirty="0">
                <a:ea typeface="ＭＳ Ｐゴシック" pitchFamily="-84" charset="-128"/>
                <a:cs typeface="ＭＳ Ｐゴシック" pitchFamily="-84" charset="-128"/>
              </a:rPr>
              <a:t>absolute reference system in which the speed of light</a:t>
            </a:r>
            <a:r>
              <a:rPr lang="en-US" dirty="0" smtClean="0">
                <a:ea typeface="ＭＳ Ｐゴシック" pitchFamily="-84" charset="-128"/>
                <a:cs typeface="ＭＳ Ｐゴシック" pitchFamily="-84" charset="-128"/>
              </a:rPr>
              <a:t> is constant </a:t>
            </a:r>
            <a:r>
              <a:rPr lang="en-US" dirty="0">
                <a:ea typeface="ＭＳ Ｐゴシック" pitchFamily="-84" charset="-128"/>
                <a:cs typeface="ＭＳ Ｐゴシック" pitchFamily="-84" charset="-128"/>
              </a:rPr>
              <a:t>and from which other measurements could be made.</a:t>
            </a:r>
          </a:p>
          <a:p>
            <a:pPr eaLnBrk="1" hangingPunct="1"/>
            <a:r>
              <a:rPr lang="en-US" dirty="0">
                <a:ea typeface="ＭＳ Ｐゴシック" pitchFamily="-84" charset="-128"/>
                <a:cs typeface="ＭＳ Ｐゴシック" pitchFamily="-84" charset="-128"/>
              </a:rPr>
              <a:t>The Michelson-Morley experiment was an attempt to show the existence of ether. </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40643352"/>
              </p:ext>
            </p:extLst>
          </p:nvPr>
        </p:nvGraphicFramePr>
        <p:xfrm>
          <a:off x="2819400" y="1395413"/>
          <a:ext cx="1423987" cy="333375"/>
        </p:xfrm>
        <a:graphic>
          <a:graphicData uri="http://schemas.openxmlformats.org/presentationml/2006/ole">
            <mc:AlternateContent xmlns:mc="http://schemas.openxmlformats.org/markup-compatibility/2006">
              <mc:Choice xmlns:v="urn:schemas-microsoft-com:vml" Requires="v">
                <p:oleObj spid="_x0000_s22587" name="Equation" r:id="rId3" imgW="457200" imgH="127000" progId="Equation.DSMT4">
                  <p:embed/>
                </p:oleObj>
              </mc:Choice>
              <mc:Fallback>
                <p:oleObj name="Equation" r:id="rId3" imgW="457200" imgH="127000" progId="Equation.DSMT4">
                  <p:embed/>
                  <p:pic>
                    <p:nvPicPr>
                      <p:cNvPr id="0" name=""/>
                      <p:cNvPicPr/>
                      <p:nvPr/>
                    </p:nvPicPr>
                    <p:blipFill>
                      <a:blip r:embed="rId4"/>
                      <a:stretch>
                        <a:fillRect/>
                      </a:stretch>
                    </p:blipFill>
                    <p:spPr>
                      <a:xfrm>
                        <a:off x="2819400" y="1395413"/>
                        <a:ext cx="1423987" cy="3333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01705212"/>
              </p:ext>
            </p:extLst>
          </p:nvPr>
        </p:nvGraphicFramePr>
        <p:xfrm>
          <a:off x="4191000" y="1219200"/>
          <a:ext cx="1779587" cy="666750"/>
        </p:xfrm>
        <a:graphic>
          <a:graphicData uri="http://schemas.openxmlformats.org/presentationml/2006/ole">
            <mc:AlternateContent xmlns:mc="http://schemas.openxmlformats.org/markup-compatibility/2006">
              <mc:Choice xmlns:v="urn:schemas-microsoft-com:vml" Requires="v">
                <p:oleObj spid="_x0000_s22588" name="Equation" r:id="rId5" imgW="571500" imgH="254000" progId="Equation.DSMT4">
                  <p:embed/>
                </p:oleObj>
              </mc:Choice>
              <mc:Fallback>
                <p:oleObj name="Equation" r:id="rId5" imgW="571500" imgH="254000" progId="Equation.DSMT4">
                  <p:embed/>
                  <p:pic>
                    <p:nvPicPr>
                      <p:cNvPr id="0" name=""/>
                      <p:cNvPicPr/>
                      <p:nvPr/>
                    </p:nvPicPr>
                    <p:blipFill>
                      <a:blip r:embed="rId6"/>
                      <a:stretch>
                        <a:fillRect/>
                      </a:stretch>
                    </p:blipFill>
                    <p:spPr>
                      <a:xfrm>
                        <a:off x="4191000" y="1219200"/>
                        <a:ext cx="1779587" cy="666750"/>
                      </a:xfrm>
                      <a:prstGeom prst="rect">
                        <a:avLst/>
                      </a:prstGeom>
                    </p:spPr>
                  </p:pic>
                </p:oleObj>
              </mc:Fallback>
            </mc:AlternateContent>
          </a:graphicData>
        </a:graphic>
      </p:graphicFrame>
    </p:spTree>
    <p:extLst>
      <p:ext uri="{BB962C8B-B14F-4D97-AF65-F5344CB8AC3E}">
        <p14:creationId xmlns:p14="http://schemas.microsoft.com/office/powerpoint/2010/main" val="5421133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0">
                                            <p:txEl>
                                              <p:pRg st="2" end="2"/>
                                            </p:txEl>
                                          </p:spTgt>
                                        </p:tgtEl>
                                        <p:attrNameLst>
                                          <p:attrName>style.visibility</p:attrName>
                                        </p:attrNameLst>
                                      </p:cBhvr>
                                      <p:to>
                                        <p:strVal val="visible"/>
                                      </p:to>
                                    </p:set>
                                    <p:animEffect transition="in" filter="wipe(left)">
                                      <p:cBhvr>
                                        <p:cTn id="22" dur="500"/>
                                        <p:tgtEl>
                                          <p:spTgt spid="2765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3" end="3"/>
                                            </p:txEl>
                                          </p:spTgt>
                                        </p:tgtEl>
                                        <p:attrNameLst>
                                          <p:attrName>style.visibility</p:attrName>
                                        </p:attrNameLst>
                                      </p:cBhvr>
                                      <p:to>
                                        <p:strVal val="visible"/>
                                      </p:to>
                                    </p:set>
                                    <p:animEffect transition="in" filter="wipe(left)">
                                      <p:cBhvr>
                                        <p:cTn id="27" dur="500"/>
                                        <p:tgtEl>
                                          <p:spTgt spid="27650">
                                            <p:txEl>
                                              <p:pRg st="3" end="3"/>
                                            </p:txEl>
                                          </p:spTgt>
                                        </p:tgtEl>
                                      </p:cBhvr>
                                    </p:animEffect>
                                  </p:childTnLst>
                                </p:cTn>
                              </p:par>
                              <p:par>
                                <p:cTn id="28" presetID="22" presetClass="entr" presetSubtype="8" fill="hold" grpId="0" nodeType="withEffect">
                                  <p:stCondLst>
                                    <p:cond delay="0"/>
                                  </p:stCondLst>
                                  <p:iterate type="wd">
                                    <p:tmPct val="10000"/>
                                  </p:iterate>
                                  <p:childTnLst>
                                    <p:set>
                                      <p:cBhvr>
                                        <p:cTn id="29" dur="1" fill="hold">
                                          <p:stCondLst>
                                            <p:cond delay="0"/>
                                          </p:stCondLst>
                                        </p:cTn>
                                        <p:tgtEl>
                                          <p:spTgt spid="27650">
                                            <p:txEl>
                                              <p:pRg st="4" end="4"/>
                                            </p:txEl>
                                          </p:spTgt>
                                        </p:tgtEl>
                                        <p:attrNameLst>
                                          <p:attrName>style.visibility</p:attrName>
                                        </p:attrNameLst>
                                      </p:cBhvr>
                                      <p:to>
                                        <p:strVal val="visible"/>
                                      </p:to>
                                    </p:set>
                                    <p:animEffect transition="in" filter="wipe(left)">
                                      <p:cBhvr>
                                        <p:cTn id="30" dur="500"/>
                                        <p:tgtEl>
                                          <p:spTgt spid="2765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7650">
                                            <p:txEl>
                                              <p:pRg st="5" end="5"/>
                                            </p:txEl>
                                          </p:spTgt>
                                        </p:tgtEl>
                                        <p:attrNameLst>
                                          <p:attrName>style.visibility</p:attrName>
                                        </p:attrNameLst>
                                      </p:cBhvr>
                                      <p:to>
                                        <p:strVal val="visible"/>
                                      </p:to>
                                    </p:set>
                                    <p:animEffect transition="in" filter="wipe(left)">
                                      <p:cBhvr>
                                        <p:cTn id="35" dur="500"/>
                                        <p:tgtEl>
                                          <p:spTgt spid="2765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7650">
                                            <p:txEl>
                                              <p:pRg st="6" end="6"/>
                                            </p:txEl>
                                          </p:spTgt>
                                        </p:tgtEl>
                                        <p:attrNameLst>
                                          <p:attrName>style.visibility</p:attrName>
                                        </p:attrNameLst>
                                      </p:cBhvr>
                                      <p:to>
                                        <p:strVal val="visible"/>
                                      </p:to>
                                    </p:set>
                                    <p:animEffect transition="in" filter="wipe(left)">
                                      <p:cBhvr>
                                        <p:cTn id="40" dur="500"/>
                                        <p:tgtEl>
                                          <p:spTgt spid="276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0"/>
            <a:ext cx="7772400" cy="838200"/>
          </a:xfrm>
        </p:spPr>
        <p:txBody>
          <a:bodyPr/>
          <a:lstStyle/>
          <a:p>
            <a:pPr eaLnBrk="1" hangingPunct="1"/>
            <a:r>
              <a:rPr lang="en-US" sz="4000" dirty="0" smtClean="0">
                <a:ea typeface="ＭＳ Ｐゴシック" pitchFamily="-84" charset="-128"/>
                <a:cs typeface="ＭＳ Ｐゴシック" pitchFamily="-84" charset="-128"/>
              </a:rPr>
              <a:t>The </a:t>
            </a:r>
            <a:r>
              <a:rPr lang="en-US" sz="4000" dirty="0">
                <a:ea typeface="ＭＳ Ｐゴシック" pitchFamily="-84" charset="-128"/>
                <a:cs typeface="ＭＳ Ｐゴシック" pitchFamily="-84" charset="-128"/>
              </a:rPr>
              <a:t>Michelson-Morley </a:t>
            </a:r>
            <a:r>
              <a:rPr lang="en-US" sz="4000" dirty="0" smtClean="0">
                <a:ea typeface="ＭＳ Ｐゴシック" pitchFamily="-84" charset="-128"/>
                <a:cs typeface="ＭＳ Ｐゴシック" pitchFamily="-84" charset="-128"/>
              </a:rPr>
              <a:t>Experiment</a:t>
            </a:r>
            <a:endParaRPr lang="en-US" sz="4000" dirty="0">
              <a:ea typeface="ＭＳ Ｐゴシック" pitchFamily="-84" charset="-128"/>
              <a:cs typeface="ＭＳ Ｐゴシック" pitchFamily="-84" charset="-128"/>
            </a:endParaRPr>
          </a:p>
        </p:txBody>
      </p:sp>
      <p:sp>
        <p:nvSpPr>
          <p:cNvPr id="28674" name="Rectangle 3"/>
          <p:cNvSpPr>
            <a:spLocks noGrp="1" noChangeArrowheads="1"/>
          </p:cNvSpPr>
          <p:nvPr>
            <p:ph type="body" idx="1"/>
          </p:nvPr>
        </p:nvSpPr>
        <p:spPr>
          <a:xfrm>
            <a:off x="381000" y="838200"/>
            <a:ext cx="8763000" cy="2362200"/>
          </a:xfrm>
        </p:spPr>
        <p:txBody>
          <a:bodyPr/>
          <a:lstStyle/>
          <a:p>
            <a:pPr eaLnBrk="1" hangingPunct="1"/>
            <a:r>
              <a:rPr lang="en-US" dirty="0">
                <a:ea typeface="ＭＳ Ｐゴシック" pitchFamily="-84" charset="-128"/>
                <a:cs typeface="ＭＳ Ｐゴシック" pitchFamily="-84" charset="-128"/>
              </a:rPr>
              <a:t>Albert Michelson (1852–1931)</a:t>
            </a:r>
            <a:r>
              <a:rPr lang="en-US" dirty="0" smtClean="0">
                <a:ea typeface="ＭＳ Ｐゴシック" pitchFamily="-84" charset="-128"/>
                <a:cs typeface="ＭＳ Ｐゴシック" pitchFamily="-84" charset="-128"/>
              </a:rPr>
              <a:t> built </a:t>
            </a:r>
            <a:r>
              <a:rPr lang="en-US" dirty="0">
                <a:ea typeface="ＭＳ Ｐゴシック" pitchFamily="-84" charset="-128"/>
                <a:cs typeface="ＭＳ Ｐゴシック" pitchFamily="-84" charset="-128"/>
              </a:rPr>
              <a:t>an extremely precise device called </a:t>
            </a:r>
            <a:r>
              <a:rPr lang="en-US" dirty="0" smtClean="0">
                <a:ea typeface="ＭＳ Ｐゴシック" pitchFamily="-84" charset="-128"/>
                <a:cs typeface="ＭＳ Ｐゴシック" pitchFamily="-84" charset="-128"/>
              </a:rPr>
              <a:t>the </a:t>
            </a:r>
            <a:r>
              <a:rPr lang="en-US" i="1" dirty="0">
                <a:ea typeface="ＭＳ Ｐゴシック" pitchFamily="-84" charset="-128"/>
                <a:cs typeface="ＭＳ Ｐゴシック" pitchFamily="-84" charset="-128"/>
              </a:rPr>
              <a:t>interferometer </a:t>
            </a:r>
            <a:r>
              <a:rPr lang="en-US" dirty="0">
                <a:ea typeface="ＭＳ Ｐゴシック" pitchFamily="-84" charset="-128"/>
                <a:cs typeface="ＭＳ Ｐゴシック" pitchFamily="-84" charset="-128"/>
              </a:rPr>
              <a:t>to measure the</a:t>
            </a:r>
            <a:r>
              <a:rPr lang="en-US" dirty="0" smtClean="0">
                <a:ea typeface="ＭＳ Ｐゴシック" pitchFamily="-84" charset="-128"/>
                <a:cs typeface="ＭＳ Ｐゴシック" pitchFamily="-84" charset="-128"/>
              </a:rPr>
              <a:t> phase </a:t>
            </a:r>
            <a:r>
              <a:rPr lang="en-US" dirty="0">
                <a:ea typeface="ＭＳ Ｐゴシック" pitchFamily="-84" charset="-128"/>
                <a:cs typeface="ＭＳ Ｐゴシック" pitchFamily="-84" charset="-128"/>
              </a:rPr>
              <a:t>difference between two light waves traveling in</a:t>
            </a:r>
            <a:r>
              <a:rPr lang="en-US" dirty="0" smtClean="0">
                <a:ea typeface="ＭＳ Ｐゴシック" pitchFamily="-84" charset="-128"/>
                <a:cs typeface="ＭＳ Ｐゴシック" pitchFamily="-84" charset="-128"/>
              </a:rPr>
              <a:t> orthogonal </a:t>
            </a:r>
            <a:r>
              <a:rPr lang="en-US" dirty="0">
                <a:ea typeface="ＭＳ Ｐゴシック" pitchFamily="-84" charset="-128"/>
                <a:cs typeface="ＭＳ Ｐゴシック" pitchFamily="-84" charset="-128"/>
              </a:rPr>
              <a:t>directions.</a:t>
            </a:r>
          </a:p>
          <a:p>
            <a:pPr algn="ctr" eaLnBrk="1" hangingPunct="1"/>
            <a:endParaRPr lang="en-US" dirty="0">
              <a:ea typeface="ＭＳ Ｐゴシック" pitchFamily="-84" charset="-128"/>
              <a:cs typeface="ＭＳ Ｐゴシック" pitchFamily="-84" charset="-128"/>
            </a:endParaRPr>
          </a:p>
          <a:p>
            <a:pPr algn="ctr" eaLnBrk="1" hangingPunct="1"/>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pic>
        <p:nvPicPr>
          <p:cNvPr id="7" name="Picture 1"/>
          <p:cNvPicPr>
            <a:picLocks/>
          </p:cNvPicPr>
          <p:nvPr/>
        </p:nvPicPr>
        <p:blipFill>
          <a:blip r:embed="rId2"/>
          <a:srcRect/>
          <a:stretch>
            <a:fillRect/>
          </a:stretch>
        </p:blipFill>
        <p:spPr bwMode="auto">
          <a:xfrm>
            <a:off x="304800" y="2819400"/>
            <a:ext cx="4191000" cy="3810000"/>
          </a:xfrm>
          <a:prstGeom prst="rect">
            <a:avLst/>
          </a:prstGeom>
          <a:noFill/>
          <a:ln w="9525">
            <a:noFill/>
            <a:miter lim="800000"/>
            <a:headEnd/>
            <a:tailEnd/>
          </a:ln>
        </p:spPr>
      </p:pic>
      <p:pic>
        <p:nvPicPr>
          <p:cNvPr id="8" name="Picture 8" descr="0203"/>
          <p:cNvPicPr>
            <a:picLocks noChangeAspect="1" noChangeArrowheads="1"/>
          </p:cNvPicPr>
          <p:nvPr/>
        </p:nvPicPr>
        <p:blipFill>
          <a:blip r:embed="rId3"/>
          <a:srcRect b="2905"/>
          <a:stretch>
            <a:fillRect/>
          </a:stretch>
        </p:blipFill>
        <p:spPr bwMode="auto">
          <a:xfrm>
            <a:off x="5029200" y="2693743"/>
            <a:ext cx="3624263" cy="3783257"/>
          </a:xfrm>
          <a:prstGeom prst="rect">
            <a:avLst/>
          </a:prstGeom>
          <a:noFill/>
          <a:ln w="9525">
            <a:noFill/>
            <a:miter lim="800000"/>
            <a:headEnd/>
            <a:tailEnd/>
          </a:ln>
        </p:spPr>
      </p:pic>
    </p:spTree>
    <p:extLst>
      <p:ext uri="{BB962C8B-B14F-4D97-AF65-F5344CB8AC3E}">
        <p14:creationId xmlns:p14="http://schemas.microsoft.com/office/powerpoint/2010/main" val="35398638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76200"/>
            <a:ext cx="8229600" cy="639762"/>
          </a:xfrm>
        </p:spPr>
        <p:txBody>
          <a:bodyPr/>
          <a:lstStyle/>
          <a:p>
            <a:pPr eaLnBrk="1" hangingPunct="1"/>
            <a:r>
              <a:rPr lang="en-US" sz="3600" dirty="0" smtClean="0">
                <a:ea typeface="ＭＳ Ｐゴシック" pitchFamily="-84" charset="-128"/>
                <a:cs typeface="ＭＳ Ｐゴシック" pitchFamily="-84" charset="-128"/>
              </a:rPr>
              <a:t>How does </a:t>
            </a:r>
            <a:r>
              <a:rPr lang="en-US" sz="3600" dirty="0">
                <a:ea typeface="ＭＳ Ｐゴシック" pitchFamily="-84" charset="-128"/>
                <a:cs typeface="ＭＳ Ｐゴシック" pitchFamily="-84" charset="-128"/>
              </a:rPr>
              <a:t>Michelson </a:t>
            </a:r>
            <a:r>
              <a:rPr lang="en-US" sz="3600" dirty="0" smtClean="0">
                <a:ea typeface="ＭＳ Ｐゴシック" pitchFamily="-84" charset="-128"/>
                <a:cs typeface="ＭＳ Ｐゴシック" pitchFamily="-84" charset="-128"/>
              </a:rPr>
              <a:t>Interferometer work?</a:t>
            </a:r>
            <a:endParaRPr lang="en-US" sz="3600" dirty="0">
              <a:ea typeface="ＭＳ Ｐゴシック" pitchFamily="-84" charset="-128"/>
              <a:cs typeface="ＭＳ Ｐゴシック" pitchFamily="-84" charset="-128"/>
            </a:endParaRPr>
          </a:p>
        </p:txBody>
      </p:sp>
      <p:pic>
        <p:nvPicPr>
          <p:cNvPr id="29698" name="Picture 1"/>
          <p:cNvPicPr>
            <a:picLocks/>
          </p:cNvPicPr>
          <p:nvPr/>
        </p:nvPicPr>
        <p:blipFill>
          <a:blip r:embed="rId2"/>
          <a:srcRect/>
          <a:stretch>
            <a:fillRect/>
          </a:stretch>
        </p:blipFill>
        <p:spPr bwMode="auto">
          <a:xfrm>
            <a:off x="4267200" y="1143000"/>
            <a:ext cx="4724400" cy="4419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Content Placeholder 2"/>
          <p:cNvSpPr>
            <a:spLocks noGrp="1"/>
          </p:cNvSpPr>
          <p:nvPr>
            <p:ph idx="1"/>
          </p:nvPr>
        </p:nvSpPr>
        <p:spPr>
          <a:xfrm>
            <a:off x="76200" y="609600"/>
            <a:ext cx="4114800" cy="5791200"/>
          </a:xfrm>
        </p:spPr>
        <p:txBody>
          <a:bodyPr/>
          <a:lstStyle/>
          <a:p>
            <a:pPr marL="514350" indent="-514350">
              <a:spcBef>
                <a:spcPts val="0"/>
              </a:spcBef>
              <a:buFont typeface="+mj-lt"/>
              <a:buAutoNum type="arabicPeriod"/>
            </a:pPr>
            <a:r>
              <a:rPr lang="en-US" sz="2800" dirty="0" smtClean="0">
                <a:ea typeface="ＭＳ Ｐゴシック" pitchFamily="-84" charset="-128"/>
                <a:cs typeface="ＭＳ Ｐゴシック" pitchFamily="-84" charset="-128"/>
              </a:rPr>
              <a:t>AC is parallel to the motion of the Earth inducing an </a:t>
            </a:r>
            <a:r>
              <a:rPr lang="ja-JP" alt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ether wind</a:t>
            </a:r>
            <a:r>
              <a:rPr lang="ja-JP" altLang="en-US" sz="2800" dirty="0" smtClean="0">
                <a:ea typeface="ＭＳ Ｐゴシック" pitchFamily="-84" charset="-128"/>
                <a:cs typeface="ＭＳ Ｐゴシック" pitchFamily="-84" charset="-128"/>
              </a:rPr>
              <a:t>”</a:t>
            </a:r>
            <a:endParaRPr lang="en-US" altLang="ja-JP" sz="2800" dirty="0" smtClean="0">
              <a:ea typeface="ＭＳ Ｐゴシック" pitchFamily="-84" charset="-128"/>
              <a:cs typeface="ＭＳ Ｐゴシック" pitchFamily="-84" charset="-128"/>
            </a:endParaRPr>
          </a:p>
          <a:p>
            <a:pPr marL="514350" indent="-514350">
              <a:spcBef>
                <a:spcPts val="0"/>
              </a:spcBef>
              <a:buFont typeface="+mj-lt"/>
              <a:buAutoNum type="arabicPeriod"/>
            </a:pPr>
            <a:r>
              <a:rPr lang="en-US" altLang="ja-JP" sz="2800" dirty="0" smtClean="0">
                <a:ea typeface="ＭＳ Ｐゴシック" pitchFamily="-84" charset="-128"/>
                <a:cs typeface="ＭＳ Ｐゴシック" pitchFamily="-84" charset="-128"/>
              </a:rPr>
              <a:t>Light from source S is split by mirror A and travels to mirrors C and D in mutually perpendicular directions</a:t>
            </a:r>
          </a:p>
          <a:p>
            <a:pPr marL="514350" indent="-514350">
              <a:spcBef>
                <a:spcPts val="0"/>
              </a:spcBef>
              <a:buFont typeface="+mj-lt"/>
              <a:buAutoNum type="arabicPeriod"/>
            </a:pPr>
            <a:r>
              <a:rPr lang="en-US" altLang="ja-JP" sz="2800" dirty="0" smtClean="0">
                <a:ea typeface="ＭＳ Ｐゴシック" pitchFamily="-84" charset="-128"/>
                <a:cs typeface="ＭＳ Ｐゴシック" pitchFamily="-84" charset="-128"/>
              </a:rPr>
              <a:t>After reflection the beams recombine at A slightly out of phase due to the </a:t>
            </a:r>
            <a:r>
              <a:rPr lang="ja-JP" alt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ether wind</a:t>
            </a:r>
            <a:r>
              <a:rPr lang="ja-JP" altLang="en-US" sz="2800" dirty="0" smtClean="0">
                <a:ea typeface="ＭＳ Ｐゴシック" pitchFamily="-84" charset="-128"/>
                <a:cs typeface="ＭＳ Ｐゴシック" pitchFamily="-84" charset="-128"/>
              </a:rPr>
              <a:t>”</a:t>
            </a:r>
            <a:r>
              <a:rPr lang="en-US" altLang="ja-JP" sz="2800" dirty="0" smtClean="0">
                <a:ea typeface="ＭＳ Ｐゴシック" pitchFamily="-84" charset="-128"/>
                <a:cs typeface="ＭＳ Ｐゴシック" pitchFamily="-84" charset="-128"/>
              </a:rPr>
              <a:t> as viewed by telescope E.</a:t>
            </a:r>
            <a:endParaRPr lang="en-US" sz="2800" dirty="0"/>
          </a:p>
        </p:txBody>
      </p:sp>
      <p:sp>
        <p:nvSpPr>
          <p:cNvPr id="8" name="Right Arrow 7"/>
          <p:cNvSpPr/>
          <p:nvPr/>
        </p:nvSpPr>
        <p:spPr bwMode="auto">
          <a:xfrm>
            <a:off x="6324600" y="2588121"/>
            <a:ext cx="1600200" cy="917079"/>
          </a:xfrm>
          <a:prstGeom prst="rightArrow">
            <a:avLst/>
          </a:prstGeom>
          <a:solidFill>
            <a:srgbClr val="FFFF00">
              <a:alpha val="27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mn-lt"/>
              </a:rPr>
              <a:t>Ether</a:t>
            </a:r>
          </a:p>
        </p:txBody>
      </p:sp>
    </p:spTree>
    <p:extLst>
      <p:ext uri="{BB962C8B-B14F-4D97-AF65-F5344CB8AC3E}">
        <p14:creationId xmlns:p14="http://schemas.microsoft.com/office/powerpoint/2010/main" val="30552084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smtClean="0"/>
              <a:t>The analysis – Galilean X-formation</a:t>
            </a:r>
            <a:endParaRPr lang="en-US" dirty="0"/>
          </a:p>
        </p:txBody>
      </p:sp>
      <p:sp>
        <p:nvSpPr>
          <p:cNvPr id="3" name="Content Placeholder 2"/>
          <p:cNvSpPr>
            <a:spLocks noGrp="1"/>
          </p:cNvSpPr>
          <p:nvPr>
            <p:ph idx="1"/>
          </p:nvPr>
        </p:nvSpPr>
        <p:spPr>
          <a:xfrm>
            <a:off x="685800" y="990600"/>
            <a:ext cx="7772400" cy="5105400"/>
          </a:xfrm>
        </p:spPr>
        <p:txBody>
          <a:bodyPr/>
          <a:lstStyle/>
          <a:p>
            <a:r>
              <a:rPr lang="en-US" dirty="0" smtClean="0"/>
              <a:t>Travel time t</a:t>
            </a:r>
            <a:r>
              <a:rPr lang="en-US" baseline="-25000" dirty="0" smtClean="0"/>
              <a:t>1</a:t>
            </a:r>
            <a:r>
              <a:rPr lang="en-US" dirty="0" smtClean="0"/>
              <a:t> for a round trip over AC (the ether direction) is</a:t>
            </a:r>
          </a:p>
          <a:p>
            <a:pPr>
              <a:buNone/>
            </a:pPr>
            <a:endParaRPr lang="en-US" dirty="0" smtClean="0"/>
          </a:p>
          <a:p>
            <a:r>
              <a:rPr lang="en-US" dirty="0" smtClean="0"/>
              <a:t>Travel time t</a:t>
            </a:r>
            <a:r>
              <a:rPr lang="en-US" baseline="-25000" dirty="0" smtClean="0"/>
              <a:t>2</a:t>
            </a:r>
            <a:r>
              <a:rPr lang="en-US" dirty="0" smtClean="0"/>
              <a:t> for a round trip over AD (perpendicular direction to ether) is</a:t>
            </a:r>
          </a:p>
          <a:p>
            <a:endParaRPr lang="en-US" dirty="0" smtClean="0"/>
          </a:p>
          <a:p>
            <a:r>
              <a:rPr lang="en-US" dirty="0" smtClean="0"/>
              <a:t>The time difference is</a:t>
            </a:r>
            <a:endParaRPr lang="en-US"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graphicFrame>
        <p:nvGraphicFramePr>
          <p:cNvPr id="7" name="Object 6"/>
          <p:cNvGraphicFramePr>
            <a:graphicFrameLocks noChangeAspect="1"/>
          </p:cNvGraphicFramePr>
          <p:nvPr/>
        </p:nvGraphicFramePr>
        <p:xfrm>
          <a:off x="1981200" y="2057401"/>
          <a:ext cx="591728" cy="450694"/>
        </p:xfrm>
        <a:graphic>
          <a:graphicData uri="http://schemas.openxmlformats.org/presentationml/2006/ole">
            <mc:AlternateContent xmlns:mc="http://schemas.openxmlformats.org/markup-compatibility/2006">
              <mc:Choice xmlns:v="urn:schemas-microsoft-com:vml" Requires="v">
                <p:oleObj spid="_x0000_s23695" name="Equation" r:id="rId3" imgW="266700" imgH="203200" progId="Equation.DSMT4">
                  <p:embed/>
                </p:oleObj>
              </mc:Choice>
              <mc:Fallback>
                <p:oleObj name="Equation" r:id="rId3" imgW="2667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1"/>
                        <a:ext cx="591728" cy="450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3" name="Object 3"/>
          <p:cNvGraphicFramePr>
            <a:graphicFrameLocks noChangeAspect="1"/>
          </p:cNvGraphicFramePr>
          <p:nvPr/>
        </p:nvGraphicFramePr>
        <p:xfrm>
          <a:off x="2286000" y="3592512"/>
          <a:ext cx="4308475" cy="1055688"/>
        </p:xfrm>
        <a:graphic>
          <a:graphicData uri="http://schemas.openxmlformats.org/presentationml/2006/ole">
            <mc:AlternateContent xmlns:mc="http://schemas.openxmlformats.org/markup-compatibility/2006">
              <mc:Choice xmlns:v="urn:schemas-microsoft-com:vml" Requires="v">
                <p:oleObj spid="_x0000_s23696" name="Equation" r:id="rId5" imgW="1917700" imgH="469900" progId="Equation.DSMT4">
                  <p:embed/>
                </p:oleObj>
              </mc:Choice>
              <mc:Fallback>
                <p:oleObj name="Equation" r:id="rId5" imgW="19177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92512"/>
                        <a:ext cx="4308475" cy="105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4" name="Object 4"/>
          <p:cNvGraphicFramePr>
            <a:graphicFrameLocks noChangeAspect="1"/>
          </p:cNvGraphicFramePr>
          <p:nvPr/>
        </p:nvGraphicFramePr>
        <p:xfrm>
          <a:off x="2644775" y="1828800"/>
          <a:ext cx="2081778" cy="872261"/>
        </p:xfrm>
        <a:graphic>
          <a:graphicData uri="http://schemas.openxmlformats.org/presentationml/2006/ole">
            <mc:AlternateContent xmlns:mc="http://schemas.openxmlformats.org/markup-compatibility/2006">
              <mc:Choice xmlns:v="urn:schemas-microsoft-com:vml" Requires="v">
                <p:oleObj spid="_x0000_s23697" name="Equation" r:id="rId7" imgW="939800" imgH="393700" progId="Equation.DSMT4">
                  <p:embed/>
                </p:oleObj>
              </mc:Choice>
              <mc:Fallback>
                <p:oleObj name="Equation" r:id="rId7" imgW="9398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775" y="1828800"/>
                        <a:ext cx="2081778" cy="872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5" name="Object 5"/>
          <p:cNvGraphicFramePr>
            <a:graphicFrameLocks noChangeAspect="1"/>
          </p:cNvGraphicFramePr>
          <p:nvPr/>
        </p:nvGraphicFramePr>
        <p:xfrm>
          <a:off x="4724400" y="1828800"/>
          <a:ext cx="3124200" cy="956575"/>
        </p:xfrm>
        <a:graphic>
          <a:graphicData uri="http://schemas.openxmlformats.org/presentationml/2006/ole">
            <mc:AlternateContent xmlns:mc="http://schemas.openxmlformats.org/markup-compatibility/2006">
              <mc:Choice xmlns:v="urn:schemas-microsoft-com:vml" Requires="v">
                <p:oleObj spid="_x0000_s23698" name="Equation" r:id="rId9" imgW="1409700" imgH="431800" progId="Equation.DSMT4">
                  <p:embed/>
                </p:oleObj>
              </mc:Choice>
              <mc:Fallback>
                <p:oleObj name="Equation" r:id="rId9" imgW="14097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828800"/>
                        <a:ext cx="3124200" cy="95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6" name="Object 6"/>
          <p:cNvGraphicFramePr>
            <a:graphicFrameLocks noChangeAspect="1"/>
          </p:cNvGraphicFramePr>
          <p:nvPr/>
        </p:nvGraphicFramePr>
        <p:xfrm>
          <a:off x="1458913" y="4884738"/>
          <a:ext cx="5740400" cy="1281112"/>
        </p:xfrm>
        <a:graphic>
          <a:graphicData uri="http://schemas.openxmlformats.org/presentationml/2006/ole">
            <mc:AlternateContent xmlns:mc="http://schemas.openxmlformats.org/markup-compatibility/2006">
              <mc:Choice xmlns:v="urn:schemas-microsoft-com:vml" Requires="v">
                <p:oleObj spid="_x0000_s23699" name="Equation" r:id="rId11" imgW="2501900" imgH="558800" progId="Equation.DSMT4">
                  <p:embed/>
                </p:oleObj>
              </mc:Choice>
              <mc:Fallback>
                <p:oleObj name="Equation" r:id="rId11" imgW="2501900" imgH="558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8913" y="4884738"/>
                        <a:ext cx="5740400" cy="1281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3886200" y="5410200"/>
            <a:ext cx="1600200" cy="7620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8215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2324"/>
                                        </p:tgtEl>
                                        <p:attrNameLst>
                                          <p:attrName>style.visibility</p:attrName>
                                        </p:attrNameLst>
                                      </p:cBhvr>
                                      <p:to>
                                        <p:strVal val="visible"/>
                                      </p:to>
                                    </p:set>
                                    <p:animEffect transition="in" filter="wipe(left)">
                                      <p:cBhvr>
                                        <p:cTn id="17" dur="500"/>
                                        <p:tgtEl>
                                          <p:spTgt spid="3123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2325"/>
                                        </p:tgtEl>
                                        <p:attrNameLst>
                                          <p:attrName>style.visibility</p:attrName>
                                        </p:attrNameLst>
                                      </p:cBhvr>
                                      <p:to>
                                        <p:strVal val="visible"/>
                                      </p:to>
                                    </p:set>
                                    <p:animEffect transition="in" filter="wipe(left)">
                                      <p:cBhvr>
                                        <p:cTn id="22" dur="500"/>
                                        <p:tgtEl>
                                          <p:spTgt spid="3123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2323"/>
                                        </p:tgtEl>
                                        <p:attrNameLst>
                                          <p:attrName>style.visibility</p:attrName>
                                        </p:attrNameLst>
                                      </p:cBhvr>
                                      <p:to>
                                        <p:strVal val="visible"/>
                                      </p:to>
                                    </p:set>
                                    <p:animEffect transition="in" filter="wipe(left)">
                                      <p:cBhvr>
                                        <p:cTn id="32" dur="500"/>
                                        <p:tgtEl>
                                          <p:spTgt spid="3123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2326"/>
                                        </p:tgtEl>
                                        <p:attrNameLst>
                                          <p:attrName>style.visibility</p:attrName>
                                        </p:attrNameLst>
                                      </p:cBhvr>
                                      <p:to>
                                        <p:strVal val="visible"/>
                                      </p:to>
                                    </p:set>
                                    <p:animEffect transition="in" filter="wipe(left)">
                                      <p:cBhvr>
                                        <p:cTn id="42" dur="500"/>
                                        <p:tgtEl>
                                          <p:spTgt spid="3123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t>The analysis</a:t>
            </a:r>
            <a:endParaRPr lang="en-US" dirty="0"/>
          </a:p>
        </p:txBody>
      </p:sp>
      <p:sp>
        <p:nvSpPr>
          <p:cNvPr id="3" name="Content Placeholder 2"/>
          <p:cNvSpPr>
            <a:spLocks noGrp="1"/>
          </p:cNvSpPr>
          <p:nvPr>
            <p:ph idx="1"/>
          </p:nvPr>
        </p:nvSpPr>
        <p:spPr>
          <a:xfrm>
            <a:off x="685800" y="685800"/>
            <a:ext cx="7772400" cy="5105400"/>
          </a:xfrm>
        </p:spPr>
        <p:txBody>
          <a:bodyPr/>
          <a:lstStyle/>
          <a:p>
            <a:r>
              <a:rPr lang="en-US" dirty="0" smtClean="0"/>
              <a:t>After rotating the machine by 90</a:t>
            </a:r>
            <a:r>
              <a:rPr lang="en-US" baseline="30000" dirty="0" smtClean="0"/>
              <a:t>o</a:t>
            </a:r>
            <a:r>
              <a:rPr lang="en-US" dirty="0" smtClean="0"/>
              <a:t>, the time difference becomes</a:t>
            </a:r>
          </a:p>
          <a:p>
            <a:endParaRPr lang="en-US" dirty="0" smtClean="0"/>
          </a:p>
          <a:p>
            <a:r>
              <a:rPr lang="en-US" dirty="0" smtClean="0"/>
              <a:t>The difference of the time differences</a:t>
            </a:r>
          </a:p>
          <a:p>
            <a:endParaRPr lang="en-US" dirty="0" smtClean="0"/>
          </a:p>
          <a:p>
            <a:endParaRPr lang="en-US" dirty="0" smtClean="0"/>
          </a:p>
          <a:p>
            <a:r>
              <a:rPr lang="en-US" dirty="0" smtClean="0"/>
              <a:t>Since </a:t>
            </a:r>
            <a:r>
              <a:rPr lang="en-US" dirty="0" err="1" smtClean="0"/>
              <a:t>v</a:t>
            </a:r>
            <a:r>
              <a:rPr lang="en-US" dirty="0" smtClean="0"/>
              <a:t> (the Earth’s speed) is 10</a:t>
            </a:r>
            <a:r>
              <a:rPr lang="en-US" baseline="30000" dirty="0" smtClean="0"/>
              <a:t>-4</a:t>
            </a:r>
            <a:r>
              <a:rPr lang="en-US" dirty="0" smtClean="0"/>
              <a:t> of </a:t>
            </a:r>
            <a:r>
              <a:rPr lang="en-US" dirty="0" err="1" smtClean="0"/>
              <a:t>c</a:t>
            </a:r>
            <a:r>
              <a:rPr lang="en-US" dirty="0" smtClean="0"/>
              <a:t>, we can do binomial expansion of the above</a:t>
            </a:r>
          </a:p>
          <a:p>
            <a:endParaRPr lang="en-US"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graphicFrame>
        <p:nvGraphicFramePr>
          <p:cNvPr id="312326" name="Object 6"/>
          <p:cNvGraphicFramePr>
            <a:graphicFrameLocks noChangeAspect="1"/>
          </p:cNvGraphicFramePr>
          <p:nvPr/>
        </p:nvGraphicFramePr>
        <p:xfrm>
          <a:off x="2852738" y="1371600"/>
          <a:ext cx="4919662" cy="1081495"/>
        </p:xfrm>
        <a:graphic>
          <a:graphicData uri="http://schemas.openxmlformats.org/presentationml/2006/ole">
            <mc:AlternateContent xmlns:mc="http://schemas.openxmlformats.org/markup-compatibility/2006">
              <mc:Choice xmlns:v="urn:schemas-microsoft-com:vml" Requires="v">
                <p:oleObj spid="_x0000_s24663" name="Equation" r:id="rId3" imgW="2540000" imgH="558800" progId="Equation.DSMT4">
                  <p:embed/>
                </p:oleObj>
              </mc:Choice>
              <mc:Fallback>
                <p:oleObj name="Equation" r:id="rId3" imgW="2540000" imgH="55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38" y="1371600"/>
                        <a:ext cx="4919662" cy="1081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1" name="Object 7"/>
          <p:cNvGraphicFramePr>
            <a:graphicFrameLocks noChangeAspect="1"/>
          </p:cNvGraphicFramePr>
          <p:nvPr/>
        </p:nvGraphicFramePr>
        <p:xfrm>
          <a:off x="685799" y="3048000"/>
          <a:ext cx="8113899" cy="990600"/>
        </p:xfrm>
        <a:graphic>
          <a:graphicData uri="http://schemas.openxmlformats.org/presentationml/2006/ole">
            <mc:AlternateContent xmlns:mc="http://schemas.openxmlformats.org/markup-compatibility/2006">
              <mc:Choice xmlns:v="urn:schemas-microsoft-com:vml" Requires="v">
                <p:oleObj spid="_x0000_s24664" name="Equation" r:id="rId5" imgW="4572000" imgH="558800" progId="Equation.DSMT4">
                  <p:embed/>
                </p:oleObj>
              </mc:Choice>
              <mc:Fallback>
                <p:oleObj name="Equation" r:id="rId5" imgW="4572000" imgH="558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99" y="3048000"/>
                        <a:ext cx="8113899"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2" name="Object 8"/>
          <p:cNvGraphicFramePr>
            <a:graphicFrameLocks noChangeAspect="1"/>
          </p:cNvGraphicFramePr>
          <p:nvPr/>
        </p:nvGraphicFramePr>
        <p:xfrm>
          <a:off x="1143000" y="5257800"/>
          <a:ext cx="6858000" cy="858078"/>
        </p:xfrm>
        <a:graphic>
          <a:graphicData uri="http://schemas.openxmlformats.org/presentationml/2006/ole">
            <mc:AlternateContent xmlns:mc="http://schemas.openxmlformats.org/markup-compatibility/2006">
              <mc:Choice xmlns:v="urn:schemas-microsoft-com:vml" Requires="v">
                <p:oleObj spid="_x0000_s24665" name="Equation" r:id="rId7" imgW="3949700" imgH="495300" progId="Equation.DSMT4">
                  <p:embed/>
                </p:oleObj>
              </mc:Choice>
              <mc:Fallback>
                <p:oleObj name="Equation" r:id="rId7" imgW="3949700" imgH="495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858000" cy="858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0163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2326"/>
                                        </p:tgtEl>
                                        <p:attrNameLst>
                                          <p:attrName>style.visibility</p:attrName>
                                        </p:attrNameLst>
                                      </p:cBhvr>
                                      <p:to>
                                        <p:strVal val="visible"/>
                                      </p:to>
                                    </p:set>
                                    <p:animEffect transition="in" filter="wipe(left)">
                                      <p:cBhvr>
                                        <p:cTn id="12" dur="500"/>
                                        <p:tgtEl>
                                          <p:spTgt spid="3123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3351"/>
                                        </p:tgtEl>
                                        <p:attrNameLst>
                                          <p:attrName>style.visibility</p:attrName>
                                        </p:attrNameLst>
                                      </p:cBhvr>
                                      <p:to>
                                        <p:strVal val="visible"/>
                                      </p:to>
                                    </p:set>
                                    <p:animEffect transition="in" filter="wipe(left)">
                                      <p:cBhvr>
                                        <p:cTn id="22" dur="500"/>
                                        <p:tgtEl>
                                          <p:spTgt spid="3133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3352"/>
                                        </p:tgtEl>
                                        <p:attrNameLst>
                                          <p:attrName>style.visibility</p:attrName>
                                        </p:attrNameLst>
                                      </p:cBhvr>
                                      <p:to>
                                        <p:strVal val="visible"/>
                                      </p:to>
                                    </p:set>
                                    <p:animEffect transition="in" filter="wipe(left)">
                                      <p:cBhvr>
                                        <p:cTn id="32" dur="500"/>
                                        <p:tgtEl>
                                          <p:spTgt spid="3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0"/>
            <a:ext cx="8226425" cy="762000"/>
          </a:xfrm>
        </p:spPr>
        <p:txBody>
          <a:bodyPr/>
          <a:lstStyle/>
          <a:p>
            <a:pPr eaLnBrk="1" hangingPunct="1"/>
            <a:r>
              <a:rPr lang="en-US" dirty="0" smtClean="0">
                <a:ea typeface="ＭＳ Ｐゴシック" pitchFamily="-84" charset="-128"/>
                <a:cs typeface="ＭＳ Ｐゴシック" pitchFamily="-84" charset="-128"/>
              </a:rPr>
              <a:t>The Results</a:t>
            </a:r>
            <a:endParaRPr lang="en-US" dirty="0">
              <a:ea typeface="ＭＳ Ｐゴシック" pitchFamily="-84" charset="-128"/>
              <a:cs typeface="ＭＳ Ｐゴシック" pitchFamily="-84" charset="-128"/>
            </a:endParaRPr>
          </a:p>
        </p:txBody>
      </p:sp>
      <p:sp>
        <p:nvSpPr>
          <p:cNvPr id="35842" name="Rectangle 3"/>
          <p:cNvSpPr>
            <a:spLocks noGrp="1" noChangeArrowheads="1"/>
          </p:cNvSpPr>
          <p:nvPr>
            <p:ph type="body" idx="1"/>
          </p:nvPr>
        </p:nvSpPr>
        <p:spPr>
          <a:xfrm>
            <a:off x="457200" y="762000"/>
            <a:ext cx="8226425" cy="5257800"/>
          </a:xfrm>
        </p:spPr>
        <p:txBody>
          <a:bodyPr/>
          <a:lstStyle/>
          <a:p>
            <a:pPr eaLnBrk="1" hangingPunct="1">
              <a:lnSpc>
                <a:spcPct val="90000"/>
              </a:lnSpc>
            </a:pPr>
            <a:r>
              <a:rPr lang="en-US" sz="2600" dirty="0">
                <a:ea typeface="ＭＳ Ｐゴシック" pitchFamily="-84" charset="-128"/>
                <a:cs typeface="ＭＳ Ｐゴシック" pitchFamily="-84" charset="-128"/>
              </a:rPr>
              <a:t>Using the </a:t>
            </a:r>
            <a:r>
              <a:rPr lang="en-US" sz="2600" dirty="0" smtClean="0">
                <a:ea typeface="ＭＳ Ｐゴシック" pitchFamily="-84" charset="-128"/>
                <a:cs typeface="ＭＳ Ｐゴシック" pitchFamily="-84" charset="-128"/>
              </a:rPr>
              <a:t>Earth’s</a:t>
            </a:r>
            <a:r>
              <a:rPr lang="en-US" altLang="ja-JP" sz="2600" dirty="0" smtClean="0">
                <a:ea typeface="ＭＳ Ｐゴシック" pitchFamily="-84" charset="-128"/>
                <a:cs typeface="ＭＳ Ｐゴシック" pitchFamily="-84" charset="-128"/>
              </a:rPr>
              <a:t> </a:t>
            </a:r>
            <a:r>
              <a:rPr lang="en-US" altLang="ja-JP" sz="2600" dirty="0">
                <a:ea typeface="ＭＳ Ｐゴシック" pitchFamily="-84" charset="-128"/>
                <a:cs typeface="ＭＳ Ｐゴシック" pitchFamily="-84" charset="-128"/>
              </a:rPr>
              <a:t>orbital speed as</a:t>
            </a:r>
            <a:r>
              <a:rPr lang="en-US" altLang="ja-JP" sz="2600" dirty="0" smtClean="0">
                <a:ea typeface="ＭＳ Ｐゴシック" pitchFamily="-84" charset="-128"/>
                <a:cs typeface="ＭＳ Ｐゴシック" pitchFamily="-84" charset="-128"/>
              </a:rPr>
              <a:t>:</a:t>
            </a:r>
            <a:endParaRPr lang="en-US" sz="2600" i="1" dirty="0" smtClean="0">
              <a:ea typeface="Arial" pitchFamily="-84" charset="0"/>
              <a:cs typeface="Arial" pitchFamily="-84" charset="0"/>
            </a:endParaRPr>
          </a:p>
          <a:p>
            <a:pPr algn="ctr" eaLnBrk="1" hangingPunct="1">
              <a:lnSpc>
                <a:spcPct val="90000"/>
              </a:lnSpc>
              <a:buFont typeface="Wingdings" pitchFamily="-84" charset="2"/>
              <a:buNone/>
            </a:pPr>
            <a:r>
              <a:rPr lang="en-US" sz="2600" i="1" dirty="0">
                <a:ea typeface="Arial" pitchFamily="-84" charset="0"/>
                <a:cs typeface="Arial" pitchFamily="-84" charset="0"/>
              </a:rPr>
              <a:t>V</a:t>
            </a:r>
            <a:r>
              <a:rPr lang="en-US" sz="2600" dirty="0">
                <a:ea typeface="Arial" pitchFamily="-84" charset="0"/>
                <a:cs typeface="Arial" pitchFamily="-84" charset="0"/>
              </a:rPr>
              <a:t> = 3 </a:t>
            </a:r>
            <a:r>
              <a:rPr lang="en-US" sz="2600" dirty="0"/>
              <a:t>×</a:t>
            </a:r>
            <a:r>
              <a:rPr lang="en-US" sz="2600" dirty="0">
                <a:ea typeface="Arial" pitchFamily="-84" charset="0"/>
                <a:cs typeface="Arial" pitchFamily="-84" charset="0"/>
              </a:rPr>
              <a:t> 10</a:t>
            </a:r>
            <a:r>
              <a:rPr lang="en-US" sz="2600" baseline="30000" dirty="0">
                <a:ea typeface="Arial" pitchFamily="-84" charset="0"/>
                <a:cs typeface="Arial" pitchFamily="-84" charset="0"/>
              </a:rPr>
              <a:t>4 </a:t>
            </a:r>
            <a:r>
              <a:rPr lang="en-US" sz="2600" dirty="0" err="1">
                <a:ea typeface="Arial" pitchFamily="-84" charset="0"/>
                <a:cs typeface="Arial" pitchFamily="-84" charset="0"/>
              </a:rPr>
              <a:t>m/s</a:t>
            </a:r>
            <a:r>
              <a:rPr lang="en-US" sz="2600" dirty="0">
                <a:ea typeface="Arial" pitchFamily="-84" charset="0"/>
                <a:cs typeface="Arial" pitchFamily="-84" charset="0"/>
              </a:rPr>
              <a:t> </a:t>
            </a:r>
          </a:p>
          <a:p>
            <a:pPr eaLnBrk="1" hangingPunct="1">
              <a:lnSpc>
                <a:spcPct val="90000"/>
              </a:lnSpc>
              <a:buFont typeface="Wingdings" pitchFamily="-84" charset="2"/>
              <a:buNone/>
            </a:pPr>
            <a:r>
              <a:rPr lang="en-US" sz="2600" dirty="0">
                <a:ea typeface="Arial" pitchFamily="-84" charset="0"/>
                <a:cs typeface="Arial" pitchFamily="-84" charset="0"/>
              </a:rPr>
              <a:t>	together with </a:t>
            </a:r>
          </a:p>
          <a:p>
            <a:pPr algn="ctr" eaLnBrk="1" hangingPunct="1">
              <a:lnSpc>
                <a:spcPct val="90000"/>
              </a:lnSpc>
              <a:buFont typeface="Wingdings" pitchFamily="-84" charset="2"/>
              <a:buNone/>
            </a:pP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1 </a:t>
            </a:r>
            <a:r>
              <a:rPr lang="en-US" sz="2600" dirty="0">
                <a:ea typeface="Arial" pitchFamily="-84" charset="0"/>
                <a:cs typeface="Arial" pitchFamily="-84" charset="0"/>
              </a:rPr>
              <a:t>≈ </a:t>
            </a:r>
            <a:r>
              <a:rPr lang="en-US" sz="2600" dirty="0">
                <a:ea typeface="ヒラギノ角ゴ Pro W3" pitchFamily="-84" charset="-128"/>
                <a:cs typeface="ヒラギノ角ゴ Pro W3" pitchFamily="-84" charset="-128"/>
              </a:rPr>
              <a:t>ℓ</a:t>
            </a:r>
            <a:r>
              <a:rPr lang="en-US" sz="2600" baseline="-25000" dirty="0">
                <a:ea typeface="Arial" pitchFamily="-84" charset="0"/>
                <a:cs typeface="Arial" pitchFamily="-84" charset="0"/>
              </a:rPr>
              <a:t>2  </a:t>
            </a:r>
            <a:r>
              <a:rPr lang="en-US" sz="2600" dirty="0">
                <a:ea typeface="Arial" pitchFamily="-84" charset="0"/>
                <a:cs typeface="Arial" pitchFamily="-84" charset="0"/>
              </a:rPr>
              <a:t>= 1.2 </a:t>
            </a:r>
            <a:r>
              <a:rPr lang="en-US" sz="2600" dirty="0" err="1" smtClean="0">
                <a:ea typeface="Arial" pitchFamily="-84" charset="0"/>
                <a:cs typeface="Arial" pitchFamily="-84" charset="0"/>
              </a:rPr>
              <a:t>m</a:t>
            </a:r>
            <a:endParaRPr lang="en-US" sz="2600" dirty="0" smtClean="0">
              <a:ea typeface="Arial" pitchFamily="-84" charset="0"/>
              <a:cs typeface="Arial" pitchFamily="-84" charset="0"/>
            </a:endParaRPr>
          </a:p>
          <a:p>
            <a:pPr eaLnBrk="1" hangingPunct="1">
              <a:lnSpc>
                <a:spcPct val="90000"/>
              </a:lnSpc>
              <a:buFont typeface="Wingdings" pitchFamily="-84" charset="2"/>
              <a:buNone/>
            </a:pPr>
            <a:r>
              <a:rPr lang="en-US" sz="2600" dirty="0">
                <a:ea typeface="Arial" pitchFamily="-84" charset="0"/>
                <a:cs typeface="Arial" pitchFamily="-84" charset="0"/>
              </a:rPr>
              <a:t>	So that the time difference </a:t>
            </a:r>
            <a:r>
              <a:rPr lang="en-US" sz="2600" dirty="0" smtClean="0">
                <a:ea typeface="Arial" pitchFamily="-84" charset="0"/>
                <a:cs typeface="Arial" pitchFamily="-84" charset="0"/>
              </a:rPr>
              <a:t>becomes</a:t>
            </a:r>
          </a:p>
          <a:p>
            <a:pPr algn="ctr" eaLnBrk="1" hangingPunct="1">
              <a:lnSpc>
                <a:spcPct val="90000"/>
              </a:lnSpc>
              <a:buFont typeface="Wingdings" pitchFamily="-84" charset="2"/>
              <a:buNone/>
            </a:pPr>
            <a:r>
              <a:rPr lang="el-GR" sz="2600" dirty="0">
                <a:latin typeface="Lucida Grande" pitchFamily="-84" charset="0"/>
                <a:ea typeface="Arial" pitchFamily="-84" charset="0"/>
                <a:cs typeface="Arial" pitchFamily="-84" charset="0"/>
              </a:rPr>
              <a:t>Δ</a:t>
            </a:r>
            <a:r>
              <a:rPr lang="en-US" sz="2600" i="1" dirty="0" err="1">
                <a:ea typeface="Arial" pitchFamily="-84" charset="0"/>
                <a:cs typeface="Arial" pitchFamily="-84" charset="0"/>
              </a:rPr>
              <a:t>t</a:t>
            </a:r>
            <a:r>
              <a:rPr lang="ja-JP" altLang="en-US" sz="2600" i="1" dirty="0">
                <a:ea typeface="Arial" pitchFamily="-84" charset="0"/>
                <a:cs typeface="Arial" pitchFamily="-84" charset="0"/>
              </a:rPr>
              <a:t>’</a:t>
            </a:r>
            <a:r>
              <a:rPr lang="en-US" altLang="ja-JP" sz="2600" baseline="30000" dirty="0">
                <a:ea typeface="Arial" pitchFamily="-84" charset="0"/>
                <a:cs typeface="Arial" pitchFamily="-84" charset="0"/>
              </a:rPr>
              <a:t> </a:t>
            </a:r>
            <a:r>
              <a:rPr lang="en-US" altLang="ja-JP" sz="2600" dirty="0">
                <a:ea typeface="Lucida Grande" pitchFamily="-84" charset="0"/>
                <a:cs typeface="Lucida Grande" pitchFamily="-84" charset="0"/>
              </a:rPr>
              <a:t>−</a:t>
            </a:r>
            <a:r>
              <a:rPr lang="en-US" altLang="ja-JP" sz="2600" dirty="0">
                <a:ea typeface="Arial" pitchFamily="-84" charset="0"/>
                <a:cs typeface="Arial" pitchFamily="-84" charset="0"/>
              </a:rPr>
              <a:t> </a:t>
            </a:r>
            <a:r>
              <a:rPr lang="el-GR" altLang="ja-JP" sz="2600" dirty="0">
                <a:latin typeface="Lucida Grande" pitchFamily="-84" charset="0"/>
                <a:ea typeface="Arial" pitchFamily="-84" charset="0"/>
                <a:cs typeface="Arial" pitchFamily="-84" charset="0"/>
              </a:rPr>
              <a:t>Δ</a:t>
            </a:r>
            <a:r>
              <a:rPr lang="en-US" altLang="ja-JP" sz="2600" i="1" dirty="0" err="1">
                <a:ea typeface="Arial" pitchFamily="-84" charset="0"/>
                <a:cs typeface="Arial" pitchFamily="-84" charset="0"/>
              </a:rPr>
              <a:t>t</a:t>
            </a:r>
            <a:r>
              <a:rPr lang="en-US" altLang="ja-JP" sz="2600" dirty="0">
                <a:ea typeface="Arial" pitchFamily="-84" charset="0"/>
                <a:cs typeface="Arial" pitchFamily="-84" charset="0"/>
              </a:rPr>
              <a:t> ≈ </a:t>
            </a:r>
            <a:r>
              <a:rPr lang="en-US" altLang="ja-JP" sz="2600" i="1" dirty="0">
                <a:ea typeface="Arial" pitchFamily="-84" charset="0"/>
                <a:cs typeface="Arial" pitchFamily="-84" charset="0"/>
              </a:rPr>
              <a:t>v</a:t>
            </a:r>
            <a:r>
              <a:rPr lang="en-US" altLang="ja-JP" sz="2600" baseline="30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1 </a:t>
            </a:r>
            <a:r>
              <a:rPr lang="en-US" altLang="ja-JP" sz="2600" dirty="0">
                <a:ea typeface="Arial" pitchFamily="-84" charset="0"/>
                <a:cs typeface="Arial" pitchFamily="-84" charset="0"/>
              </a:rPr>
              <a:t>+ </a:t>
            </a:r>
            <a:r>
              <a:rPr lang="en-US" altLang="ja-JP" sz="2600" dirty="0">
                <a:ea typeface="ヒラギノ角ゴ Pro W3" pitchFamily="-84" charset="-128"/>
                <a:cs typeface="ヒラギノ角ゴ Pro W3" pitchFamily="-84" charset="-128"/>
              </a:rPr>
              <a:t>ℓ</a:t>
            </a:r>
            <a:r>
              <a:rPr lang="en-US" altLang="ja-JP" sz="2600" baseline="-25000" dirty="0">
                <a:ea typeface="Arial" pitchFamily="-84" charset="0"/>
                <a:cs typeface="Arial" pitchFamily="-84" charset="0"/>
              </a:rPr>
              <a:t>2</a:t>
            </a:r>
            <a:r>
              <a:rPr lang="en-US" altLang="ja-JP" sz="2600" dirty="0">
                <a:ea typeface="Arial" pitchFamily="-84" charset="0"/>
                <a:cs typeface="Arial" pitchFamily="-84" charset="0"/>
              </a:rPr>
              <a:t>)/</a:t>
            </a:r>
            <a:r>
              <a:rPr lang="en-US" altLang="ja-JP" sz="2600" i="1" dirty="0">
                <a:ea typeface="Arial" pitchFamily="-84" charset="0"/>
                <a:cs typeface="Arial" pitchFamily="-84" charset="0"/>
              </a:rPr>
              <a:t>c</a:t>
            </a:r>
            <a:r>
              <a:rPr lang="en-US" altLang="ja-JP" sz="2600" baseline="30000" dirty="0">
                <a:ea typeface="Arial" pitchFamily="-84" charset="0"/>
                <a:cs typeface="Arial" pitchFamily="-84" charset="0"/>
              </a:rPr>
              <a:t>3 </a:t>
            </a:r>
            <a:r>
              <a:rPr lang="en-US" altLang="ja-JP" sz="2600" dirty="0">
                <a:ea typeface="Arial" pitchFamily="-84" charset="0"/>
                <a:cs typeface="Arial" pitchFamily="-84" charset="0"/>
              </a:rPr>
              <a:t>= 8 </a:t>
            </a:r>
            <a:r>
              <a:rPr lang="en-US" altLang="ja-JP" sz="2600" dirty="0"/>
              <a:t>×</a:t>
            </a:r>
            <a:r>
              <a:rPr lang="en-US" altLang="ja-JP" sz="2600" dirty="0">
                <a:ea typeface="Arial" pitchFamily="-84" charset="0"/>
                <a:cs typeface="Arial" pitchFamily="-84" charset="0"/>
              </a:rPr>
              <a:t> 10</a:t>
            </a:r>
            <a:r>
              <a:rPr lang="en-US" altLang="ja-JP" sz="2600" baseline="30000" dirty="0">
                <a:ea typeface="Lucida Grande" pitchFamily="-84" charset="0"/>
                <a:cs typeface="Lucida Grande" pitchFamily="-84" charset="0"/>
              </a:rPr>
              <a:t>−</a:t>
            </a:r>
            <a:r>
              <a:rPr lang="en-US" altLang="ja-JP" sz="2600" baseline="30000" dirty="0">
                <a:ea typeface="Arial" pitchFamily="-84" charset="0"/>
                <a:cs typeface="Arial" pitchFamily="-84" charset="0"/>
              </a:rPr>
              <a:t>17 </a:t>
            </a:r>
            <a:r>
              <a:rPr lang="en-US" altLang="ja-JP" sz="2600" dirty="0" err="1" smtClean="0">
                <a:ea typeface="Arial" pitchFamily="-84" charset="0"/>
                <a:cs typeface="Arial" pitchFamily="-84" charset="0"/>
              </a:rPr>
              <a:t>s</a:t>
            </a:r>
            <a:endParaRPr lang="en-US" sz="2600" dirty="0" smtClean="0">
              <a:ea typeface="Arial" pitchFamily="-84" charset="0"/>
              <a:cs typeface="Arial" pitchFamily="-84" charset="0"/>
            </a:endParaRPr>
          </a:p>
          <a:p>
            <a:pPr eaLnBrk="1" hangingPunct="1">
              <a:lnSpc>
                <a:spcPct val="90000"/>
              </a:lnSpc>
            </a:pPr>
            <a:r>
              <a:rPr lang="en-US" sz="2600" dirty="0">
                <a:ea typeface="Arial" pitchFamily="-84" charset="0"/>
                <a:cs typeface="Arial" pitchFamily="-84" charset="0"/>
              </a:rPr>
              <a:t>Although a very small number, it was within the experimental range of measurement for light waves</a:t>
            </a:r>
            <a:r>
              <a:rPr lang="en-US" sz="2600" dirty="0" smtClean="0">
                <a:ea typeface="Arial" pitchFamily="-84" charset="0"/>
                <a:cs typeface="Arial" pitchFamily="-84" charset="0"/>
              </a:rPr>
              <a:t>.</a:t>
            </a:r>
          </a:p>
          <a:p>
            <a:pPr eaLnBrk="1" hangingPunct="1">
              <a:lnSpc>
                <a:spcPct val="90000"/>
              </a:lnSpc>
            </a:pPr>
            <a:r>
              <a:rPr lang="en-US" sz="2600" dirty="0" smtClean="0">
                <a:ea typeface="Arial" pitchFamily="-84" charset="0"/>
                <a:cs typeface="Arial" pitchFamily="-84" charset="0"/>
              </a:rPr>
              <a:t>Later with Morley, they increased the path lengths to 11m and improved precision better than a factor of 10</a:t>
            </a:r>
          </a:p>
          <a:p>
            <a:pPr eaLnBrk="1" hangingPunct="1">
              <a:lnSpc>
                <a:spcPct val="90000"/>
              </a:lnSpc>
            </a:pPr>
            <a:r>
              <a:rPr lang="en-US" sz="2600" dirty="0" smtClean="0">
                <a:ea typeface="Arial" pitchFamily="-84" charset="0"/>
                <a:cs typeface="Arial" pitchFamily="-84" charset="0"/>
              </a:rPr>
              <a:t>Yet, Michelson FAILED to “see” the expected interference pattern</a:t>
            </a:r>
            <a:endParaRPr lang="en-US" sz="2600" dirty="0">
              <a:ea typeface="Arial" pitchFamily="-84" charset="0"/>
              <a:cs typeface="Arial" pitchFamily="-84" charset="0"/>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650350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wipe(left)">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wipe(left)">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wipe(left)">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wipe(left)">
                                      <p:cBhvr>
                                        <p:cTn id="37" dur="500"/>
                                        <p:tgtEl>
                                          <p:spTgt spid="358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842">
                                            <p:txEl>
                                              <p:pRg st="7" end="7"/>
                                            </p:txEl>
                                          </p:spTgt>
                                        </p:tgtEl>
                                        <p:attrNameLst>
                                          <p:attrName>style.visibility</p:attrName>
                                        </p:attrNameLst>
                                      </p:cBhvr>
                                      <p:to>
                                        <p:strVal val="visible"/>
                                      </p:to>
                                    </p:set>
                                    <p:animEffect transition="in" filter="wipe(left)">
                                      <p:cBhvr>
                                        <p:cTn id="42" dur="500"/>
                                        <p:tgtEl>
                                          <p:spTgt spid="358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842">
                                            <p:txEl>
                                              <p:pRg st="8" end="8"/>
                                            </p:txEl>
                                          </p:spTgt>
                                        </p:tgtEl>
                                        <p:attrNameLst>
                                          <p:attrName>style.visibility</p:attrName>
                                        </p:attrNameLst>
                                      </p:cBhvr>
                                      <p:to>
                                        <p:strVal val="visible"/>
                                      </p:to>
                                    </p:set>
                                    <p:animEffect transition="in" filter="wipe(left)">
                                      <p:cBhvr>
                                        <p:cTn id="47" dur="500"/>
                                        <p:tgtEl>
                                          <p:spTgt spid="358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5613" y="838200"/>
            <a:ext cx="8226425" cy="5105400"/>
          </a:xfrm>
        </p:spPr>
        <p:txBody>
          <a:bodyPr/>
          <a:lstStyle/>
          <a:p>
            <a:pPr eaLnBrk="1" hangingPunct="1"/>
            <a:r>
              <a:rPr lang="en-US" sz="2800" dirty="0">
                <a:solidFill>
                  <a:srgbClr val="000090"/>
                </a:solidFill>
                <a:ea typeface="ＭＳ Ｐゴシック" pitchFamily="-84" charset="-128"/>
                <a:cs typeface="ＭＳ Ｐゴシック" pitchFamily="-84" charset="-128"/>
              </a:rPr>
              <a:t>Michelson noted that he should be able to detect a phase shift of light due to the time difference between path lengths but found none. </a:t>
            </a:r>
          </a:p>
          <a:p>
            <a:pPr eaLnBrk="1" hangingPunct="1"/>
            <a:r>
              <a:rPr lang="en-US" sz="2800" dirty="0">
                <a:solidFill>
                  <a:srgbClr val="000090"/>
                </a:solidFill>
                <a:ea typeface="ＭＳ Ｐゴシック" pitchFamily="-84" charset="-128"/>
                <a:cs typeface="ＭＳ Ｐゴシック" pitchFamily="-84" charset="-128"/>
              </a:rPr>
              <a:t>He thus concluded that the hypothesis of the stationary ether must be incorrect.</a:t>
            </a:r>
          </a:p>
          <a:p>
            <a:pPr eaLnBrk="1" hangingPunct="1"/>
            <a:r>
              <a:rPr lang="en-US" sz="2800" dirty="0">
                <a:solidFill>
                  <a:srgbClr val="000090"/>
                </a:solidFill>
                <a:ea typeface="ＭＳ Ｐゴシック" pitchFamily="-84" charset="-128"/>
                <a:cs typeface="ＭＳ Ｐゴシック" pitchFamily="-84" charset="-128"/>
              </a:rPr>
              <a:t>After several repeats and refinements with assistance from Edward Morley (1893-1923), again </a:t>
            </a:r>
            <a:r>
              <a:rPr lang="en-US" sz="2800" i="1" dirty="0">
                <a:solidFill>
                  <a:srgbClr val="000090"/>
                </a:solidFill>
                <a:ea typeface="ＭＳ Ｐゴシック" pitchFamily="-84" charset="-128"/>
                <a:cs typeface="ＭＳ Ｐゴシック" pitchFamily="-84" charset="-128"/>
              </a:rPr>
              <a:t>a null result.</a:t>
            </a:r>
            <a:r>
              <a:rPr lang="en-US" sz="2800" b="1" i="1" dirty="0" smtClean="0">
                <a:solidFill>
                  <a:srgbClr val="000090"/>
                </a:solidFill>
                <a:ea typeface="ＭＳ Ｐゴシック" pitchFamily="-84" charset="-128"/>
                <a:cs typeface="ＭＳ Ｐゴシック" pitchFamily="-84" charset="-128"/>
              </a:rPr>
              <a:t> </a:t>
            </a:r>
          </a:p>
          <a:p>
            <a:pPr eaLnBrk="1" hangingPunct="1"/>
            <a:r>
              <a:rPr lang="en-US" sz="2800" b="1" i="1" dirty="0" smtClean="0">
                <a:solidFill>
                  <a:srgbClr val="000090"/>
                </a:solidFill>
                <a:ea typeface="ＭＳ Ｐゴシック" pitchFamily="-84" charset="-128"/>
                <a:cs typeface="ＭＳ Ｐゴシック" pitchFamily="-84" charset="-128"/>
              </a:rPr>
              <a:t>Thus</a:t>
            </a:r>
            <a:r>
              <a:rPr lang="en-US" sz="2800" b="1" i="1" dirty="0">
                <a:solidFill>
                  <a:srgbClr val="000090"/>
                </a:solidFill>
                <a:ea typeface="ＭＳ Ｐゴシック" pitchFamily="-84" charset="-128"/>
                <a:cs typeface="ＭＳ Ｐゴシック" pitchFamily="-84" charset="-128"/>
              </a:rPr>
              <a:t>, ether does not seem to exist</a:t>
            </a:r>
            <a:r>
              <a:rPr lang="en-US" sz="2800" b="1" i="1" dirty="0" smtClean="0">
                <a:solidFill>
                  <a:srgbClr val="000090"/>
                </a:solidFill>
                <a:ea typeface="ＭＳ Ｐゴシック" pitchFamily="-84" charset="-128"/>
                <a:cs typeface="ＭＳ Ｐゴシック" pitchFamily="-84" charset="-128"/>
              </a:rPr>
              <a:t>!</a:t>
            </a:r>
          </a:p>
          <a:p>
            <a:pPr eaLnBrk="1" hangingPunct="1"/>
            <a:r>
              <a:rPr lang="en-US" sz="2800" dirty="0" smtClean="0">
                <a:solidFill>
                  <a:srgbClr val="000090"/>
                </a:solidFill>
                <a:ea typeface="ＭＳ Ｐゴシック" pitchFamily="-84" charset="-128"/>
                <a:cs typeface="ＭＳ Ｐゴシック" pitchFamily="-84" charset="-128"/>
              </a:rPr>
              <a:t>Many explanations ensued afterward but none worked out!</a:t>
            </a:r>
          </a:p>
          <a:p>
            <a:pPr eaLnBrk="1" hangingPunct="1"/>
            <a:r>
              <a:rPr lang="en-US" sz="2800" dirty="0" smtClean="0">
                <a:solidFill>
                  <a:srgbClr val="000090"/>
                </a:solidFill>
                <a:ea typeface="ＭＳ Ｐゴシック" pitchFamily="-84" charset="-128"/>
                <a:cs typeface="ＭＳ Ｐゴシック" pitchFamily="-84" charset="-128"/>
              </a:rPr>
              <a:t>This experiment shattered the popular belief of light being waves</a:t>
            </a:r>
            <a:endParaRPr lang="en-US" sz="2800" dirty="0">
              <a:solidFill>
                <a:srgbClr val="000090"/>
              </a:solidFill>
              <a:ea typeface="ＭＳ Ｐゴシック" pitchFamily="-84" charset="-128"/>
              <a:cs typeface="ＭＳ Ｐゴシック" pitchFamily="-84" charset="-128"/>
            </a:endParaRPr>
          </a:p>
        </p:txBody>
      </p:sp>
      <p:sp>
        <p:nvSpPr>
          <p:cNvPr id="36866" name="Rectangle 5"/>
          <p:cNvSpPr>
            <a:spLocks noGrp="1" noChangeArrowheads="1"/>
          </p:cNvSpPr>
          <p:nvPr>
            <p:ph type="title"/>
          </p:nvPr>
        </p:nvSpPr>
        <p:spPr>
          <a:xfrm>
            <a:off x="76200" y="76200"/>
            <a:ext cx="8915400" cy="762000"/>
          </a:xfrm>
          <a:noFill/>
        </p:spPr>
        <p:txBody>
          <a:bodyPr/>
          <a:lstStyle/>
          <a:p>
            <a:pPr eaLnBrk="1" hangingPunct="1"/>
            <a:r>
              <a:rPr lang="en-US" altLang="ja-JP" sz="4000" dirty="0" smtClean="0">
                <a:ea typeface="ＭＳ Ｐゴシック" pitchFamily="-84" charset="-128"/>
                <a:cs typeface="ＭＳ Ｐゴシック" pitchFamily="-84" charset="-128"/>
              </a:rPr>
              <a:t>Conclusions of Michelson Experiment</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003964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wipe(left)">
                                      <p:cBhvr>
                                        <p:cTn id="7" dur="500"/>
                                        <p:tgtEl>
                                          <p:spTgt spid="36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5">
                                            <p:txEl>
                                              <p:pRg st="1" end="1"/>
                                            </p:txEl>
                                          </p:spTgt>
                                        </p:tgtEl>
                                        <p:attrNameLst>
                                          <p:attrName>style.visibility</p:attrName>
                                        </p:attrNameLst>
                                      </p:cBhvr>
                                      <p:to>
                                        <p:strVal val="visible"/>
                                      </p:to>
                                    </p:set>
                                    <p:animEffect transition="in" filter="wipe(left)">
                                      <p:cBhvr>
                                        <p:cTn id="12" dur="500"/>
                                        <p:tgtEl>
                                          <p:spTgt spid="368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5">
                                            <p:txEl>
                                              <p:pRg st="2" end="2"/>
                                            </p:txEl>
                                          </p:spTgt>
                                        </p:tgtEl>
                                        <p:attrNameLst>
                                          <p:attrName>style.visibility</p:attrName>
                                        </p:attrNameLst>
                                      </p:cBhvr>
                                      <p:to>
                                        <p:strVal val="visible"/>
                                      </p:to>
                                    </p:set>
                                    <p:animEffect transition="in" filter="wipe(left)">
                                      <p:cBhvr>
                                        <p:cTn id="17" dur="500"/>
                                        <p:tgtEl>
                                          <p:spTgt spid="368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5">
                                            <p:txEl>
                                              <p:pRg st="3" end="3"/>
                                            </p:txEl>
                                          </p:spTgt>
                                        </p:tgtEl>
                                        <p:attrNameLst>
                                          <p:attrName>style.visibility</p:attrName>
                                        </p:attrNameLst>
                                      </p:cBhvr>
                                      <p:to>
                                        <p:strVal val="visible"/>
                                      </p:to>
                                    </p:set>
                                    <p:animEffect transition="in" filter="wipe(left)">
                                      <p:cBhvr>
                                        <p:cTn id="22" dur="500"/>
                                        <p:tgtEl>
                                          <p:spTgt spid="368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865">
                                            <p:txEl>
                                              <p:pRg st="4" end="4"/>
                                            </p:txEl>
                                          </p:spTgt>
                                        </p:tgtEl>
                                        <p:attrNameLst>
                                          <p:attrName>style.visibility</p:attrName>
                                        </p:attrNameLst>
                                      </p:cBhvr>
                                      <p:to>
                                        <p:strVal val="visible"/>
                                      </p:to>
                                    </p:set>
                                    <p:animEffect transition="in" filter="wipe(left)">
                                      <p:cBhvr>
                                        <p:cTn id="27" dur="500"/>
                                        <p:tgtEl>
                                          <p:spTgt spid="368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865">
                                            <p:txEl>
                                              <p:pRg st="5" end="5"/>
                                            </p:txEl>
                                          </p:spTgt>
                                        </p:tgtEl>
                                        <p:attrNameLst>
                                          <p:attrName>style.visibility</p:attrName>
                                        </p:attrNameLst>
                                      </p:cBhvr>
                                      <p:to>
                                        <p:strVal val="visible"/>
                                      </p:to>
                                    </p:set>
                                    <p:animEffect transition="in" filter="wipe(left)">
                                      <p:cBhvr>
                                        <p:cTn id="32" dur="500"/>
                                        <p:tgtEl>
                                          <p:spTgt spid="368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makes up matter </a:t>
            </a:r>
            <a:endParaRPr lang="en-US" sz="2800" dirty="0"/>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extLst>
      <p:ext uri="{BB962C8B-B14F-4D97-AF65-F5344CB8AC3E}">
        <p14:creationId xmlns:p14="http://schemas.microsoft.com/office/powerpoint/2010/main" val="13796728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152400" y="609600"/>
            <a:ext cx="8839200" cy="5715000"/>
          </a:xfrm>
        </p:spPr>
        <p:txBody>
          <a:bodyPr/>
          <a:lstStyle/>
          <a:p>
            <a:pPr eaLnBrk="1" hangingPunct="1">
              <a:spcBef>
                <a:spcPct val="0"/>
              </a:spcBef>
            </a:pPr>
            <a:r>
              <a:rPr lang="en-US" sz="2800" dirty="0" smtClean="0"/>
              <a:t>Concept initiated </a:t>
            </a:r>
            <a:r>
              <a:rPr lang="en-US" sz="2800" dirty="0"/>
              <a:t>by Democritus and Leucippus (~450 B.C.</a:t>
            </a:r>
            <a:r>
              <a:rPr lang="en-US" sz="2800" dirty="0" smtClean="0"/>
              <a:t>) (</a:t>
            </a:r>
            <a:r>
              <a:rPr lang="en-US" sz="2800" dirty="0"/>
              <a:t>first to </a:t>
            </a:r>
            <a:r>
              <a:rPr lang="en-US" sz="2800" dirty="0" smtClean="0"/>
              <a:t>use </a:t>
            </a:r>
            <a:r>
              <a:rPr lang="en-US" sz="2800" dirty="0"/>
              <a:t>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a:t>
            </a:r>
            <a:r>
              <a:rPr lang="en-US" sz="2800" b="1" dirty="0" smtClean="0"/>
              <a:t>proportions</a:t>
            </a:r>
            <a:r>
              <a:rPr lang="en-US" sz="2800" b="1" dirty="0" smtClean="0">
                <a:sym typeface="Wingdings"/>
              </a:rPr>
              <a:t> </a:t>
            </a:r>
            <a:r>
              <a:rPr lang="en-US" sz="2400" dirty="0" smtClean="0"/>
              <a:t>A compound of 2 or more elements, the weight proportion of the elements is always same</a:t>
            </a:r>
            <a:endParaRPr lang="en-US" sz="2400" dirty="0"/>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a:t>
            </a:r>
            <a:r>
              <a:rPr lang="en-US" sz="2800" dirty="0" smtClean="0"/>
              <a:t>proposed </a:t>
            </a:r>
            <a:r>
              <a:rPr lang="en-US" sz="2800" dirty="0"/>
              <a:t>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a</a:t>
            </a:r>
            <a:r>
              <a:rPr lang="en-US" sz="2800" dirty="0" smtClean="0"/>
              <a:t> </a:t>
            </a:r>
            <a:r>
              <a:rPr lang="en-US" sz="2800" dirty="0"/>
              <a:t>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3469337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0668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a:t>
            </a:r>
            <a:r>
              <a:rPr lang="en-US" sz="3600" dirty="0" smtClean="0"/>
              <a:t>), a botanist, </a:t>
            </a:r>
            <a:r>
              <a:rPr lang="en-US" sz="3600" dirty="0"/>
              <a:t>observes microscopic “random” motion of suspended grains of pollen in </a:t>
            </a:r>
            <a:r>
              <a:rPr lang="en-US" sz="3600" dirty="0" smtClean="0"/>
              <a:t>water (</a:t>
            </a:r>
            <a:r>
              <a:rPr lang="en-US" sz="3600" dirty="0" smtClean="0">
                <a:hlinkClick r:id="rId3"/>
              </a:rPr>
              <a:t>Brownian motion</a:t>
            </a:r>
            <a:r>
              <a:rPr lang="en-US" sz="3600" dirty="0" smtClean="0"/>
              <a:t>)</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8282319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76200" y="684212"/>
            <a:ext cx="8991600" cy="4497388"/>
          </a:xfrm>
        </p:spPr>
        <p:txBody>
          <a:bodyPr/>
          <a:lstStyle/>
          <a:p>
            <a:pPr eaLnBrk="1" hangingPunct="1"/>
            <a:r>
              <a:rPr lang="en-US" sz="4000" dirty="0"/>
              <a:t>Ernst Mach (1838 – 1916) opposes the theory on the basis of logical positivism, i.e., atoms being </a:t>
            </a:r>
            <a:r>
              <a:rPr lang="en-US" sz="4000" i="1" dirty="0"/>
              <a:t>“unseen” </a:t>
            </a:r>
            <a:r>
              <a:rPr lang="en-US" sz="4000" i="1" dirty="0" smtClean="0"/>
              <a:t>questions </a:t>
            </a:r>
            <a:r>
              <a:rPr lang="en-US" sz="4000" i="1" dirty="0"/>
              <a:t>their reality</a:t>
            </a:r>
          </a:p>
          <a:p>
            <a:pPr eaLnBrk="1" hangingPunct="1"/>
            <a:r>
              <a:rPr lang="en-US" sz="4000" dirty="0"/>
              <a:t>Wilhelm Ostwald (1853 – 1932) </a:t>
            </a:r>
            <a:r>
              <a:rPr lang="en-US" sz="4000" dirty="0" smtClean="0"/>
              <a:t>supports Mach’s premise and called atoms hypothetical structures for bookkeeping based on </a:t>
            </a:r>
            <a:r>
              <a:rPr lang="en-US" sz="4000" dirty="0"/>
              <a:t>experimental results of radioactivity, discrete spectral lines, and the formation of molecular </a:t>
            </a:r>
            <a:r>
              <a:rPr lang="en-US" sz="4000" dirty="0" smtClean="0"/>
              <a:t>structures</a:t>
            </a:r>
            <a:endParaRPr lang="en-US" sz="4000"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5749839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458200" cy="4800600"/>
          </a:xfrm>
        </p:spPr>
        <p:txBody>
          <a:bodyPr/>
          <a:lstStyle/>
          <a:p>
            <a:pPr eaLnBrk="1" hangingPunct="1">
              <a:lnSpc>
                <a:spcPct val="80000"/>
              </a:lnSpc>
            </a:pPr>
            <a:r>
              <a:rPr lang="en-US" sz="3600" dirty="0"/>
              <a:t>Max Planck (1858 – 1947) advances the concept to explain blackbody </a:t>
            </a:r>
            <a:r>
              <a:rPr lang="en-US" sz="3600" dirty="0" smtClean="0"/>
              <a:t>radiation, using </a:t>
            </a:r>
            <a:r>
              <a:rPr lang="en-US" sz="3600" dirty="0"/>
              <a:t>submicroscopic “quanta”</a:t>
            </a:r>
          </a:p>
          <a:p>
            <a:pPr eaLnBrk="1" hangingPunct="1">
              <a:lnSpc>
                <a:spcPct val="80000"/>
              </a:lnSpc>
            </a:pPr>
            <a:r>
              <a:rPr lang="en-US" sz="3600" dirty="0"/>
              <a:t>Boltzmann requires existence of atoms </a:t>
            </a:r>
            <a:r>
              <a:rPr lang="en-US" sz="3600" dirty="0" smtClean="0"/>
              <a:t>for </a:t>
            </a:r>
            <a:r>
              <a:rPr lang="en-US" sz="3600" dirty="0"/>
              <a:t>advances in statistical mechanics</a:t>
            </a:r>
          </a:p>
          <a:p>
            <a:pPr eaLnBrk="1" hangingPunct="1">
              <a:lnSpc>
                <a:spcPct val="80000"/>
              </a:lnSpc>
            </a:pPr>
            <a:r>
              <a:rPr lang="en-US" sz="3600" dirty="0"/>
              <a:t>Albert Einstein (1879 – 1955) uses molecules to explain Brownian motion and determines the approximate value of their </a:t>
            </a:r>
            <a:r>
              <a:rPr lang="en-US" sz="3600" dirty="0" smtClean="0"/>
              <a:t>sizes </a:t>
            </a:r>
            <a:r>
              <a:rPr lang="en-US" sz="3600" dirty="0"/>
              <a:t>and </a:t>
            </a:r>
            <a:r>
              <a:rPr lang="en-US" sz="3600" dirty="0" smtClean="0"/>
              <a:t>masses</a:t>
            </a:r>
            <a:endParaRPr lang="en-US" sz="3600" dirty="0"/>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1579243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7620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762000"/>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a:t>
            </a:r>
            <a:r>
              <a:rPr lang="en-US" dirty="0" smtClean="0"/>
              <a:t>constituents </a:t>
            </a:r>
            <a:r>
              <a:rPr lang="en-US" dirty="0"/>
              <a:t>(if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extLst>
      <p:ext uri="{BB962C8B-B14F-4D97-AF65-F5344CB8AC3E}">
        <p14:creationId xmlns:p14="http://schemas.microsoft.com/office/powerpoint/2010/main" val="39922907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wipe(left)">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7620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 </a:t>
            </a:r>
            <a:r>
              <a:rPr lang="en-US" sz="2800" dirty="0"/>
              <a:t>medium</a:t>
            </a:r>
            <a:r>
              <a:rPr lang="en-US" sz="2800" dirty="0" smtClean="0"/>
              <a:t> that transmits light waves from the sun</a:t>
            </a:r>
          </a:p>
          <a:p>
            <a:pPr eaLnBrk="1" hangingPunct="1"/>
            <a:r>
              <a:rPr lang="en-US" sz="2800" dirty="0"/>
              <a:t>The</a:t>
            </a:r>
            <a:r>
              <a:rPr lang="en-US" sz="2800" dirty="0" smtClean="0"/>
              <a:t> observed </a:t>
            </a:r>
            <a:r>
              <a:rPr lang="en-US" sz="2800" dirty="0"/>
              <a:t>differences in the electric and magnetic </a:t>
            </a:r>
            <a:r>
              <a:rPr lang="en-US" sz="2800" dirty="0" smtClean="0"/>
              <a:t>fields </a:t>
            </a:r>
            <a:r>
              <a:rPr lang="en-US" sz="2800" dirty="0"/>
              <a:t>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Monday, Feb. 2, 2015</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Rectangle 3"/>
          <p:cNvSpPr txBox="1">
            <a:spLocks noChangeArrowheads="1"/>
          </p:cNvSpPr>
          <p:nvPr/>
        </p:nvSpPr>
        <p:spPr bwMode="auto">
          <a:xfrm>
            <a:off x="304800" y="32004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extLst>
      <p:ext uri="{BB962C8B-B14F-4D97-AF65-F5344CB8AC3E}">
        <p14:creationId xmlns:p14="http://schemas.microsoft.com/office/powerpoint/2010/main" val="4285151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7"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11329</TotalTime>
  <Words>2124</Words>
  <Application>Microsoft Macintosh PowerPoint</Application>
  <PresentationFormat>On-screen Show (4:3)</PresentationFormat>
  <Paragraphs>256</Paragraphs>
  <Slides>26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phys1443-spring02</vt:lpstr>
      <vt:lpstr>Equation</vt:lpstr>
      <vt:lpstr>PHYS 3313 – Section 001 Lecture #4</vt:lpstr>
      <vt:lpstr>Announcements</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Experimental Discoveries Contribute to the Complications</vt:lpstr>
      <vt:lpstr>The Beginnings of Modern Physics</vt:lpstr>
      <vt:lpstr>Unsolved Problems Today!</vt:lpstr>
      <vt:lpstr>Newtonian (Classical) Relativity</vt:lpstr>
      <vt:lpstr>Inertial Frames K and K’ </vt:lpstr>
      <vt:lpstr>The Galilean Transformation</vt:lpstr>
      <vt:lpstr>Conditions of the Galilean Transformation</vt:lpstr>
      <vt:lpstr>The Inverse Relations</vt:lpstr>
      <vt:lpstr>The Transition to Modern Relativity  </vt:lpstr>
      <vt:lpstr>They Needed Ether!! </vt:lpstr>
      <vt:lpstr>Ether as the Absolute Reference System </vt:lpstr>
      <vt:lpstr>The Michelson-Morley Experiment</vt:lpstr>
      <vt:lpstr>How does Michelson Interferometer work?</vt:lpstr>
      <vt:lpstr>The analysis – Galilean X-formation</vt:lpstr>
      <vt:lpstr>The analysis</vt:lpstr>
      <vt:lpstr>The Results</vt:lpstr>
      <vt:lpstr>Conclusions of Michelson Experiment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521</cp:revision>
  <cp:lastPrinted>2013-08-26T21:25:15Z</cp:lastPrinted>
  <dcterms:created xsi:type="dcterms:W3CDTF">2012-08-27T21:13:02Z</dcterms:created>
  <dcterms:modified xsi:type="dcterms:W3CDTF">2015-02-02T20:44:24Z</dcterms:modified>
</cp:coreProperties>
</file>