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2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notesSlides/notesSlide3.xml" ContentType="application/vnd.openxmlformats-officedocument.presentationml.notesSlide+xml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4.xml" ContentType="application/vnd.openxmlformats-officedocument.presentationml.notesSlide+xml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notesSlides/notesSlide5.xml" ContentType="application/vnd.openxmlformats-officedocument.presentationml.notesSlide+xml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notesSlides/notesSlide6.xml" ContentType="application/vnd.openxmlformats-officedocument.presentationml.notesSlide+xml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566" r:id="rId3"/>
    <p:sldId id="575" r:id="rId4"/>
    <p:sldId id="576" r:id="rId5"/>
    <p:sldId id="577" r:id="rId6"/>
    <p:sldId id="578" r:id="rId7"/>
    <p:sldId id="579" r:id="rId8"/>
    <p:sldId id="580" r:id="rId9"/>
    <p:sldId id="581" r:id="rId10"/>
    <p:sldId id="582" r:id="rId11"/>
    <p:sldId id="583" r:id="rId12"/>
    <p:sldId id="584" r:id="rId13"/>
    <p:sldId id="585" r:id="rId14"/>
    <p:sldId id="586" r:id="rId15"/>
    <p:sldId id="587" r:id="rId16"/>
    <p:sldId id="588" r:id="rId17"/>
    <p:sldId id="589" r:id="rId18"/>
    <p:sldId id="590" r:id="rId19"/>
    <p:sldId id="595" r:id="rId20"/>
    <p:sldId id="596" r:id="rId21"/>
    <p:sldId id="597" r:id="rId2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EEF"/>
    <a:srgbClr val="8EDBEF"/>
    <a:srgbClr val="7FC4D6"/>
    <a:srgbClr val="99FFCC"/>
    <a:srgbClr val="FFFFCC"/>
    <a:srgbClr val="CC6600"/>
    <a:srgbClr val="FF0066"/>
    <a:srgbClr val="CC00CC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20" y="-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5" Type="http://schemas.openxmlformats.org/officeDocument/2006/relationships/image" Target="../media/image54.emf"/><Relationship Id="rId6" Type="http://schemas.openxmlformats.org/officeDocument/2006/relationships/image" Target="../media/image55.emf"/><Relationship Id="rId1" Type="http://schemas.openxmlformats.org/officeDocument/2006/relationships/image" Target="../media/image50.emf"/><Relationship Id="rId2" Type="http://schemas.openxmlformats.org/officeDocument/2006/relationships/image" Target="../media/image5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7" Type="http://schemas.openxmlformats.org/officeDocument/2006/relationships/image" Target="../media/image17.emf"/><Relationship Id="rId8" Type="http://schemas.openxmlformats.org/officeDocument/2006/relationships/image" Target="../media/image18.emf"/><Relationship Id="rId1" Type="http://schemas.openxmlformats.org/officeDocument/2006/relationships/image" Target="../media/image13.emf"/><Relationship Id="rId2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6" Type="http://schemas.openxmlformats.org/officeDocument/2006/relationships/image" Target="../media/image39.emf"/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wmf"/><Relationship Id="rId5" Type="http://schemas.openxmlformats.org/officeDocument/2006/relationships/image" Target="../media/image44.wmf"/><Relationship Id="rId6" Type="http://schemas.openxmlformats.org/officeDocument/2006/relationships/image" Target="../media/image45.emf"/><Relationship Id="rId7" Type="http://schemas.openxmlformats.org/officeDocument/2006/relationships/image" Target="../media/image46.emf"/><Relationship Id="rId8" Type="http://schemas.openxmlformats.org/officeDocument/2006/relationships/image" Target="../media/image47.emf"/><Relationship Id="rId9" Type="http://schemas.openxmlformats.org/officeDocument/2006/relationships/image" Target="../media/image48.emf"/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613988-154C-CA47-842E-F9E9F5E94D4D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D2AD24-2A62-2E43-B7FE-5C50733663BD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FCA8-7013-4340-A464-7D069A84624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Added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their own system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; changed measure to measures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BA58DB-2AED-DF41-8AFC-D48AFD9D8641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FCA8-7013-4340-A464-7D069A84624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FCA8-7013-4340-A464-7D069A84624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2E083-8E3A-1B42-A68A-F85B4CD88E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34848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2984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2" r:id="rId13"/>
    <p:sldLayoutId id="2147483723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5.bin"/><Relationship Id="rId12" Type="http://schemas.openxmlformats.org/officeDocument/2006/relationships/image" Target="../media/image24.emf"/><Relationship Id="rId13" Type="http://schemas.openxmlformats.org/officeDocument/2006/relationships/oleObject" Target="../embeddings/oleObject26.bin"/><Relationship Id="rId14" Type="http://schemas.openxmlformats.org/officeDocument/2006/relationships/image" Target="../media/image2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1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22.emf"/><Relationship Id="rId9" Type="http://schemas.openxmlformats.org/officeDocument/2006/relationships/oleObject" Target="../embeddings/oleObject24.bin"/><Relationship Id="rId10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26.e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27.emf"/><Relationship Id="rId8" Type="http://schemas.openxmlformats.org/officeDocument/2006/relationships/oleObject" Target="../embeddings/oleObject29.bin"/><Relationship Id="rId9" Type="http://schemas.openxmlformats.org/officeDocument/2006/relationships/image" Target="../media/image2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31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32.emf"/><Relationship Id="rId9" Type="http://schemas.openxmlformats.org/officeDocument/2006/relationships/oleObject" Target="../embeddings/oleObject33.bin"/><Relationship Id="rId10" Type="http://schemas.openxmlformats.org/officeDocument/2006/relationships/image" Target="../media/image3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8.bin"/><Relationship Id="rId12" Type="http://schemas.openxmlformats.org/officeDocument/2006/relationships/image" Target="../media/image38.emf"/><Relationship Id="rId13" Type="http://schemas.openxmlformats.org/officeDocument/2006/relationships/oleObject" Target="../embeddings/oleObject39.bin"/><Relationship Id="rId14" Type="http://schemas.openxmlformats.org/officeDocument/2006/relationships/image" Target="../media/image3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4.bin"/><Relationship Id="rId4" Type="http://schemas.openxmlformats.org/officeDocument/2006/relationships/image" Target="../media/image34.e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35.emf"/><Relationship Id="rId7" Type="http://schemas.openxmlformats.org/officeDocument/2006/relationships/oleObject" Target="../embeddings/oleObject36.bin"/><Relationship Id="rId8" Type="http://schemas.openxmlformats.org/officeDocument/2006/relationships/image" Target="../media/image36.emf"/><Relationship Id="rId9" Type="http://schemas.openxmlformats.org/officeDocument/2006/relationships/oleObject" Target="../embeddings/oleObject37.bin"/><Relationship Id="rId10" Type="http://schemas.openxmlformats.org/officeDocument/2006/relationships/image" Target="../media/image3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2.bin"/><Relationship Id="rId20" Type="http://schemas.openxmlformats.org/officeDocument/2006/relationships/image" Target="../media/image47.emf"/><Relationship Id="rId21" Type="http://schemas.openxmlformats.org/officeDocument/2006/relationships/oleObject" Target="../embeddings/oleObject48.bin"/><Relationship Id="rId22" Type="http://schemas.openxmlformats.org/officeDocument/2006/relationships/image" Target="../media/image48.emf"/><Relationship Id="rId10" Type="http://schemas.openxmlformats.org/officeDocument/2006/relationships/image" Target="../media/image42.emf"/><Relationship Id="rId11" Type="http://schemas.openxmlformats.org/officeDocument/2006/relationships/oleObject" Target="../embeddings/oleObject43.bin"/><Relationship Id="rId12" Type="http://schemas.openxmlformats.org/officeDocument/2006/relationships/image" Target="../media/image43.wmf"/><Relationship Id="rId13" Type="http://schemas.openxmlformats.org/officeDocument/2006/relationships/oleObject" Target="../embeddings/oleObject44.bin"/><Relationship Id="rId14" Type="http://schemas.openxmlformats.org/officeDocument/2006/relationships/image" Target="../media/image44.wmf"/><Relationship Id="rId15" Type="http://schemas.openxmlformats.org/officeDocument/2006/relationships/oleObject" Target="../embeddings/oleObject45.bin"/><Relationship Id="rId16" Type="http://schemas.openxmlformats.org/officeDocument/2006/relationships/image" Target="../media/image45.emf"/><Relationship Id="rId17" Type="http://schemas.openxmlformats.org/officeDocument/2006/relationships/oleObject" Target="../embeddings/oleObject46.bin"/><Relationship Id="rId18" Type="http://schemas.openxmlformats.org/officeDocument/2006/relationships/image" Target="../media/image46.emf"/><Relationship Id="rId19" Type="http://schemas.openxmlformats.org/officeDocument/2006/relationships/oleObject" Target="../embeddings/oleObject47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40.bin"/><Relationship Id="rId5" Type="http://schemas.openxmlformats.org/officeDocument/2006/relationships/image" Target="../media/image40.emf"/><Relationship Id="rId6" Type="http://schemas.openxmlformats.org/officeDocument/2006/relationships/oleObject" Target="../embeddings/oleObject41.bin"/><Relationship Id="rId7" Type="http://schemas.openxmlformats.org/officeDocument/2006/relationships/image" Target="../media/image41.emf"/><Relationship Id="rId8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3.emf"/><Relationship Id="rId12" Type="http://schemas.openxmlformats.org/officeDocument/2006/relationships/oleObject" Target="../embeddings/oleObject53.bin"/><Relationship Id="rId13" Type="http://schemas.openxmlformats.org/officeDocument/2006/relationships/image" Target="../media/image54.emf"/><Relationship Id="rId14" Type="http://schemas.openxmlformats.org/officeDocument/2006/relationships/oleObject" Target="../embeddings/oleObject54.bin"/><Relationship Id="rId15" Type="http://schemas.openxmlformats.org/officeDocument/2006/relationships/image" Target="../media/image55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49.bin"/><Relationship Id="rId5" Type="http://schemas.openxmlformats.org/officeDocument/2006/relationships/image" Target="../media/image50.emf"/><Relationship Id="rId6" Type="http://schemas.openxmlformats.org/officeDocument/2006/relationships/oleObject" Target="../embeddings/oleObject50.bin"/><Relationship Id="rId7" Type="http://schemas.openxmlformats.org/officeDocument/2006/relationships/image" Target="../media/image51.emf"/><Relationship Id="rId8" Type="http://schemas.openxmlformats.org/officeDocument/2006/relationships/oleObject" Target="../embeddings/oleObject51.bin"/><Relationship Id="rId9" Type="http://schemas.openxmlformats.org/officeDocument/2006/relationships/image" Target="../media/image52.emf"/><Relationship Id="rId10" Type="http://schemas.openxmlformats.org/officeDocument/2006/relationships/oleObject" Target="../embeddings/oleObject5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emf"/><Relationship Id="rId20" Type="http://schemas.openxmlformats.org/officeDocument/2006/relationships/oleObject" Target="../embeddings/oleObject11.bin"/><Relationship Id="rId21" Type="http://schemas.openxmlformats.org/officeDocument/2006/relationships/image" Target="../media/image10.e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6.e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7.e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8.e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9.emf"/><Relationship Id="rId18" Type="http://schemas.openxmlformats.org/officeDocument/2006/relationships/oleObject" Target="../embeddings/oleObject9.bin"/><Relationship Id="rId19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4.emf"/><Relationship Id="rId8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.bin"/><Relationship Id="rId12" Type="http://schemas.openxmlformats.org/officeDocument/2006/relationships/image" Target="../media/image15.emf"/><Relationship Id="rId13" Type="http://schemas.openxmlformats.org/officeDocument/2006/relationships/oleObject" Target="../embeddings/oleObject18.bin"/><Relationship Id="rId14" Type="http://schemas.openxmlformats.org/officeDocument/2006/relationships/image" Target="../media/image16.emf"/><Relationship Id="rId15" Type="http://schemas.openxmlformats.org/officeDocument/2006/relationships/oleObject" Target="../embeddings/oleObject19.bin"/><Relationship Id="rId16" Type="http://schemas.openxmlformats.org/officeDocument/2006/relationships/image" Target="../media/image17.emf"/><Relationship Id="rId17" Type="http://schemas.openxmlformats.org/officeDocument/2006/relationships/oleObject" Target="../embeddings/oleObject20.bin"/><Relationship Id="rId18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7.e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#5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12890" y="1524000"/>
            <a:ext cx="30102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Feb. 4, 2015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0" y="2286000"/>
            <a:ext cx="6781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sz="2800" dirty="0" smtClean="0">
                <a:latin typeface="Arial Narrow" pitchFamily="-84" charset="0"/>
              </a:rPr>
              <a:t>Einstein’s postulates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Lorentz Transformations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Time Dilation </a:t>
            </a:r>
          </a:p>
          <a:p>
            <a:pPr marL="609600" indent="-609600" algn="l"/>
            <a:r>
              <a:rPr lang="en-US" sz="2800" dirty="0" smtClean="0">
                <a:latin typeface="Arial Narrow" pitchFamily="-84" charset="0"/>
              </a:rPr>
              <a:t>Length </a:t>
            </a:r>
            <a:r>
              <a:rPr lang="en-US" sz="2800" dirty="0">
                <a:latin typeface="Arial Narrow" pitchFamily="-84" charset="0"/>
              </a:rPr>
              <a:t>Contraction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Relativistic Velocity Addition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The Twin </a:t>
            </a:r>
            <a:r>
              <a:rPr lang="en-US" sz="2800" dirty="0" smtClean="0">
                <a:latin typeface="Arial Narrow" pitchFamily="-84" charset="0"/>
              </a:rPr>
              <a:t>Paradox</a:t>
            </a:r>
            <a:endParaRPr lang="en-US" sz="2800" dirty="0"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Line 10"/>
          <p:cNvSpPr>
            <a:spLocks noChangeShapeType="1"/>
          </p:cNvSpPr>
          <p:nvPr/>
        </p:nvSpPr>
        <p:spPr bwMode="auto">
          <a:xfrm flipV="1">
            <a:off x="3657600" y="38100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Time Dilation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To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understand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time dilation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idea of </a:t>
            </a:r>
            <a:r>
              <a:rPr lang="en-US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proper time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must be understood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proper </a:t>
            </a:r>
            <a:r>
              <a:rPr lang="en-US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time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 is the time difference between two events occurring at the </a:t>
            </a:r>
            <a:r>
              <a:rPr lang="en-US" b="1" u="sng" dirty="0">
                <a:ea typeface="ＭＳ Ｐゴシック" pitchFamily="-84" charset="-128"/>
                <a:cs typeface="ＭＳ Ｐゴシック" pitchFamily="-84" charset="-128"/>
              </a:rPr>
              <a:t>same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position in a system as measured by </a:t>
            </a:r>
            <a:r>
              <a:rPr lang="en-US" b="1" u="sng" dirty="0">
                <a:ea typeface="ＭＳ Ｐゴシック" pitchFamily="-84" charset="-128"/>
                <a:cs typeface="ＭＳ Ｐゴシック" pitchFamily="-84" charset="-128"/>
              </a:rPr>
              <a:t>a clock at that position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. </a:t>
            </a:r>
          </a:p>
          <a:p>
            <a:pPr algn="ctr" eaLnBrk="1" hangingPunct="1">
              <a:lnSpc>
                <a:spcPct val="90000"/>
              </a:lnSpc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Same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location </a:t>
            </a:r>
            <a:r>
              <a:rPr 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(spark 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on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then off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)</a:t>
            </a:r>
            <a:endParaRPr lang="en-US" dirty="0">
              <a:solidFill>
                <a:srgbClr val="FF000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2648" name="AutoShape 8"/>
          <p:cNvSpPr>
            <a:spLocks noChangeArrowheads="1"/>
          </p:cNvSpPr>
          <p:nvPr/>
        </p:nvSpPr>
        <p:spPr bwMode="auto">
          <a:xfrm>
            <a:off x="5105400" y="3505200"/>
            <a:ext cx="609600" cy="6858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8613" name="Line 9"/>
          <p:cNvSpPr>
            <a:spLocks noChangeShapeType="1"/>
          </p:cNvSpPr>
          <p:nvPr/>
        </p:nvSpPr>
        <p:spPr bwMode="auto">
          <a:xfrm flipV="1">
            <a:off x="4876800" y="4191000"/>
            <a:ext cx="304800" cy="304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283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876800"/>
          </a:xfrm>
        </p:spPr>
        <p:txBody>
          <a:bodyPr/>
          <a:lstStyle/>
          <a:p>
            <a:pPr algn="ctr" eaLnBrk="1" hangingPunct="1"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Is this a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Proper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Time?</a:t>
            </a:r>
          </a:p>
          <a:p>
            <a:pPr algn="ctr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  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		spark 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on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        then spark 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off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”</a:t>
            </a:r>
            <a:endParaRPr lang="en-US" altLang="ja-JP" dirty="0">
              <a:solidFill>
                <a:srgbClr val="FF00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Beginning and ending of the event occur at different positions </a:t>
            </a:r>
          </a:p>
        </p:txBody>
      </p:sp>
      <p:sp>
        <p:nvSpPr>
          <p:cNvPr id="7065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Time Dilation</a:t>
            </a:r>
          </a:p>
        </p:txBody>
      </p:sp>
      <p:sp>
        <p:nvSpPr>
          <p:cNvPr id="70659" name="Line 9"/>
          <p:cNvSpPr>
            <a:spLocks noChangeShapeType="1"/>
          </p:cNvSpPr>
          <p:nvPr/>
        </p:nvSpPr>
        <p:spPr bwMode="auto">
          <a:xfrm>
            <a:off x="2057400" y="28194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74" name="AutoShape 10"/>
          <p:cNvSpPr>
            <a:spLocks noChangeArrowheads="1"/>
          </p:cNvSpPr>
          <p:nvPr/>
        </p:nvSpPr>
        <p:spPr bwMode="auto">
          <a:xfrm>
            <a:off x="1981200" y="2514600"/>
            <a:ext cx="685800" cy="5334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393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822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495800"/>
            <a:ext cx="8607425" cy="1676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Frank’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s 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clock is at the same position in system K when the sparkler is lit in (a)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altLang="ja-JP" sz="2000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=t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) and 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when it goes out in (</a:t>
            </a:r>
            <a:r>
              <a:rPr lang="en-US" altLang="ja-JP" sz="2000" dirty="0" err="1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) (</a:t>
            </a:r>
            <a:r>
              <a:rPr lang="en-US" altLang="ja-JP" sz="2000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=t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). </a:t>
            </a:r>
            <a:r>
              <a:rPr lang="en-US" altLang="ja-JP" sz="2000" dirty="0" err="1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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 The proper time 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0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=t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2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-t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1</a:t>
            </a:r>
            <a:endParaRPr lang="en-US" altLang="ja-JP" sz="2000" baseline="-25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Mary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, in the moving system 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K’, 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is beside the sparkler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 when it was lit (</a:t>
            </a:r>
            <a:r>
              <a:rPr lang="en-US" altLang="ja-JP" sz="2000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=t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’)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Melinda 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then moves into the position where and when the sparkler extinguishes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altLang="ja-JP" sz="2000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=t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’)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Thus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, Melinda, at the new position, measures the time in system K</a:t>
            </a:r>
            <a:r>
              <a:rPr lang="ja-JP" altLang="en-US" sz="2000" dirty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 when the sparkler goes out in (</a:t>
            </a:r>
            <a:r>
              <a:rPr lang="en-US" altLang="ja-JP" sz="2000" dirty="0" err="1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).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1812"/>
          </a:xfrm>
        </p:spPr>
        <p:txBody>
          <a:bodyPr/>
          <a:lstStyle/>
          <a:p>
            <a:pPr algn="ctr"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Time Dilation </a:t>
            </a:r>
            <a:r>
              <a:rPr lang="en-US" sz="34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with Mary, Frank, and Melinda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644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0387"/>
          </a:xfrm>
        </p:spPr>
        <p:txBody>
          <a:bodyPr/>
          <a:lstStyle/>
          <a:p>
            <a:pPr algn="ctr"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According to Mary and Melinda…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685800"/>
            <a:ext cx="8383587" cy="5486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700" dirty="0">
                <a:ea typeface="ＭＳ Ｐゴシック" pitchFamily="-84" charset="-128"/>
                <a:cs typeface="ＭＳ Ｐゴシック" pitchFamily="-84" charset="-128"/>
              </a:rPr>
              <a:t>Mary and Melinda measure the two times for the sparkler to be lit and to go out in system </a:t>
            </a:r>
            <a:r>
              <a:rPr lang="en-US" sz="2700" dirty="0" smtClean="0">
                <a:ea typeface="ＭＳ Ｐゴシック" pitchFamily="-84" charset="-128"/>
                <a:cs typeface="ＭＳ Ｐゴシック" pitchFamily="-84" charset="-128"/>
              </a:rPr>
              <a:t>K’ </a:t>
            </a:r>
            <a:r>
              <a:rPr lang="en-US" altLang="ja-JP" sz="2700" dirty="0" smtClean="0">
                <a:ea typeface="ＭＳ Ｐゴシック" pitchFamily="-84" charset="-128"/>
                <a:cs typeface="ＭＳ Ｐゴシック" pitchFamily="-84" charset="-128"/>
              </a:rPr>
              <a:t>as </a:t>
            </a:r>
            <a:r>
              <a:rPr lang="en-US" altLang="ja-JP" sz="2700" dirty="0">
                <a:ea typeface="ＭＳ Ｐゴシック" pitchFamily="-84" charset="-128"/>
                <a:cs typeface="ＭＳ Ｐゴシック" pitchFamily="-84" charset="-128"/>
              </a:rPr>
              <a:t>times </a:t>
            </a:r>
            <a:r>
              <a:rPr lang="en-US" altLang="ja-JP" sz="2700" i="1" dirty="0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700" baseline="-25000" dirty="0" smtClean="0"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altLang="ja-JP" sz="2700" dirty="0" smtClean="0">
                <a:ea typeface="ＭＳ Ｐゴシック" pitchFamily="-84" charset="-128"/>
                <a:cs typeface="ＭＳ Ｐゴシック" pitchFamily="-84" charset="-128"/>
              </a:rPr>
              <a:t>’and </a:t>
            </a:r>
            <a:r>
              <a:rPr lang="en-US" altLang="ja-JP" sz="2700" i="1" dirty="0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700" baseline="-25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sz="2700" dirty="0" smtClean="0">
                <a:ea typeface="ＭＳ Ｐゴシック" pitchFamily="-84" charset="-128"/>
                <a:cs typeface="ＭＳ Ｐゴシック" pitchFamily="-84" charset="-128"/>
              </a:rPr>
              <a:t>’ </a:t>
            </a:r>
            <a:r>
              <a:rPr lang="en-US" altLang="ja-JP" sz="2700" dirty="0">
                <a:ea typeface="ＭＳ Ｐゴシック" pitchFamily="-84" charset="-128"/>
                <a:cs typeface="ＭＳ Ｐゴシック" pitchFamily="-84" charset="-128"/>
              </a:rPr>
              <a:t>so that by the Lorentz transformation: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-84" charset="2"/>
              <a:buNone/>
            </a:pPr>
            <a:endParaRPr lang="en-US" sz="27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</a:pPr>
            <a:endParaRPr lang="en-US" sz="21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endParaRPr lang="en-US" sz="2100" dirty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700" dirty="0"/>
              <a:t>Note here that Frank records </a:t>
            </a:r>
            <a:r>
              <a:rPr lang="en-US" sz="2700" i="1" dirty="0" smtClean="0"/>
              <a:t>x</a:t>
            </a:r>
            <a:r>
              <a:rPr lang="en-US" sz="2700" i="1" baseline="-25000" dirty="0" smtClean="0"/>
              <a:t>2</a:t>
            </a:r>
            <a:r>
              <a:rPr lang="en-US" sz="2700" dirty="0" smtClean="0"/>
              <a:t> </a:t>
            </a:r>
            <a:r>
              <a:rPr lang="en-US" sz="2700" dirty="0"/>
              <a:t>– </a:t>
            </a:r>
            <a:r>
              <a:rPr lang="en-US" sz="2700" i="1" dirty="0" smtClean="0"/>
              <a:t>x</a:t>
            </a:r>
            <a:r>
              <a:rPr lang="en-US" sz="2700" baseline="-25000" dirty="0"/>
              <a:t>1</a:t>
            </a:r>
            <a:r>
              <a:rPr lang="en-US" sz="2700" dirty="0" smtClean="0"/>
              <a:t> </a:t>
            </a:r>
            <a:r>
              <a:rPr lang="en-US" sz="2700" dirty="0"/>
              <a:t>= 0 in K with a proper time: </a:t>
            </a:r>
            <a:r>
              <a:rPr lang="en-US" sz="2700" i="1" dirty="0"/>
              <a:t>T</a:t>
            </a:r>
            <a:r>
              <a:rPr lang="en-US" sz="2700" baseline="-25000" dirty="0"/>
              <a:t>0</a:t>
            </a:r>
            <a:r>
              <a:rPr lang="en-US" sz="2700" dirty="0"/>
              <a:t> = </a:t>
            </a:r>
            <a:r>
              <a:rPr lang="en-US" sz="2700" i="1" dirty="0"/>
              <a:t>t</a:t>
            </a:r>
            <a:r>
              <a:rPr lang="en-US" sz="2700" baseline="-25000" dirty="0"/>
              <a:t>2</a:t>
            </a:r>
            <a:r>
              <a:rPr lang="en-US" sz="2700" dirty="0"/>
              <a:t> – </a:t>
            </a:r>
            <a:r>
              <a:rPr lang="en-US" sz="2700" i="1" dirty="0"/>
              <a:t>t</a:t>
            </a:r>
            <a:r>
              <a:rPr lang="en-US" sz="2700" baseline="-25000" dirty="0"/>
              <a:t>1</a:t>
            </a:r>
            <a:r>
              <a:rPr lang="en-US" sz="2700" dirty="0"/>
              <a:t> or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endParaRPr lang="en-US" sz="2700" dirty="0"/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</a:pPr>
            <a:endParaRPr lang="en-US" sz="22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</a:pPr>
            <a:endParaRPr lang="en-US" sz="22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224669"/>
              </p:ext>
            </p:extLst>
          </p:nvPr>
        </p:nvGraphicFramePr>
        <p:xfrm>
          <a:off x="2286000" y="2557463"/>
          <a:ext cx="125571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35" name="Equation" r:id="rId3" imgW="571500" imgH="203200" progId="Equation.DSMT4">
                  <p:embed/>
                </p:oleObj>
              </mc:Choice>
              <mc:Fallback>
                <p:oleObj name="Equation" r:id="rId3" imgW="571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557463"/>
                        <a:ext cx="1255712" cy="4460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681662"/>
              </p:ext>
            </p:extLst>
          </p:nvPr>
        </p:nvGraphicFramePr>
        <p:xfrm>
          <a:off x="3560762" y="2209800"/>
          <a:ext cx="33734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36" name="Equation" r:id="rId5" imgW="1536700" imgH="520700" progId="Equation.DSMT4">
                  <p:embed/>
                </p:oleObj>
              </mc:Choice>
              <mc:Fallback>
                <p:oleObj name="Equation" r:id="rId5" imgW="15367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0762" y="2209800"/>
                        <a:ext cx="3373438" cy="1143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099557"/>
              </p:ext>
            </p:extLst>
          </p:nvPr>
        </p:nvGraphicFramePr>
        <p:xfrm>
          <a:off x="1828800" y="4757737"/>
          <a:ext cx="922337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37" name="Equation" r:id="rId7" imgW="304800" imgH="165100" progId="Equation.DSMT4">
                  <p:embed/>
                </p:oleObj>
              </mc:Choice>
              <mc:Fallback>
                <p:oleObj name="Equation" r:id="rId7" imgW="3048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757737"/>
                        <a:ext cx="922337" cy="5000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940568"/>
              </p:ext>
            </p:extLst>
          </p:nvPr>
        </p:nvGraphicFramePr>
        <p:xfrm>
          <a:off x="2765425" y="4724400"/>
          <a:ext cx="173037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38" name="Equation" r:id="rId9" imgW="571500" imgH="203200" progId="Equation.DSMT4">
                  <p:embed/>
                </p:oleObj>
              </mc:Choice>
              <mc:Fallback>
                <p:oleObj name="Equation" r:id="rId9" imgW="571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425" y="4724400"/>
                        <a:ext cx="1730375" cy="6159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171419"/>
              </p:ext>
            </p:extLst>
          </p:nvPr>
        </p:nvGraphicFramePr>
        <p:xfrm>
          <a:off x="4476750" y="4419600"/>
          <a:ext cx="200025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39" name="Equation" r:id="rId11" imgW="660400" imgH="457200" progId="Equation.DSMT4">
                  <p:embed/>
                </p:oleObj>
              </mc:Choice>
              <mc:Fallback>
                <p:oleObj name="Equation" r:id="rId11" imgW="660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0" y="4419600"/>
                        <a:ext cx="2000250" cy="13843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596442"/>
              </p:ext>
            </p:extLst>
          </p:nvPr>
        </p:nvGraphicFramePr>
        <p:xfrm>
          <a:off x="6362700" y="4738688"/>
          <a:ext cx="76835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40" name="Equation" r:id="rId13" imgW="254000" imgH="203200" progId="Equation.DSMT4">
                  <p:embed/>
                </p:oleObj>
              </mc:Choice>
              <mc:Fallback>
                <p:oleObj name="Equation" r:id="rId13" imgW="254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2700" y="4738688"/>
                        <a:ext cx="768350" cy="6143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74320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marL="571500" indent="-571500" eaLnBrk="1" hangingPunct="1">
              <a:buFont typeface="Wingdings" pitchFamily="-84" charset="2"/>
              <a:buNone/>
            </a:pPr>
            <a:r>
              <a:rPr lang="en-US" dirty="0">
                <a:ea typeface="Arial" pitchFamily="-84" charset="0"/>
                <a:cs typeface="Arial" pitchFamily="-84" charset="0"/>
              </a:rPr>
              <a:t>1) 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i="1" baseline="30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‘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&gt;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baseline="-25000" dirty="0">
                <a:ea typeface="ＭＳ Ｐゴシック" pitchFamily="-84" charset="-128"/>
                <a:cs typeface="ＭＳ Ｐゴシック" pitchFamily="-84" charset="-128"/>
              </a:rPr>
              <a:t>0 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or the time measured between two events at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different positions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is greater than the time between the same events at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one position: </a:t>
            </a:r>
            <a:r>
              <a:rPr lang="en-US" altLang="ja-JP" b="1" i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time dilation</a:t>
            </a:r>
            <a:r>
              <a:rPr lang="en-US" altLang="ja-JP" b="1" i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571500" indent="-571500" eaLnBrk="1" hangingPunct="1">
              <a:buFont typeface="Wingdings" pitchFamily="-84" charset="2"/>
              <a:buNone/>
            </a:pPr>
            <a:r>
              <a:rPr lang="en-US" altLang="ja-JP" b="1" i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	The proper time is always the shortest time!!</a:t>
            </a:r>
          </a:p>
          <a:p>
            <a:pPr marL="571500" indent="-571500" eaLnBrk="1" hangingPunct="1">
              <a:buFont typeface="Wingdings" pitchFamily="-84" charset="2"/>
              <a:buNone/>
            </a:pPr>
            <a:r>
              <a:rPr lang="en-US" dirty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2)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events do not occur at the same space and time coordinates in the two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systems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571500" indent="-571500"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3) System K requires 1 clock and K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baseline="300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requires 2 clocks.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3730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Time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Dilation: </a:t>
            </a:r>
            <a:r>
              <a:rPr lang="en-US" sz="4000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Moving </a:t>
            </a:r>
            <a:r>
              <a:rPr lang="en-US" sz="40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Clocks Run Slow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066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Time Dilation Example: </a:t>
            </a:r>
            <a:r>
              <a:rPr lang="en-US" dirty="0" err="1" smtClean="0"/>
              <a:t>muon</a:t>
            </a:r>
            <a:r>
              <a:rPr lang="en-US" dirty="0" smtClean="0"/>
              <a:t> lifetime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772400" cy="5257800"/>
          </a:xfrm>
        </p:spPr>
        <p:txBody>
          <a:bodyPr/>
          <a:lstStyle/>
          <a:p>
            <a:r>
              <a:rPr lang="en-US" sz="2400" dirty="0" err="1" smtClean="0"/>
              <a:t>Muons</a:t>
            </a:r>
            <a:r>
              <a:rPr lang="en-US" sz="2400" dirty="0" smtClean="0"/>
              <a:t> are essentially heavy electrons (~200 times heavier)</a:t>
            </a:r>
          </a:p>
          <a:p>
            <a:r>
              <a:rPr lang="en-US" sz="2400" dirty="0" err="1" smtClean="0"/>
              <a:t>Muons</a:t>
            </a:r>
            <a:r>
              <a:rPr lang="en-US" sz="2400" dirty="0"/>
              <a:t> </a:t>
            </a:r>
            <a:r>
              <a:rPr lang="en-US" sz="2400" dirty="0" smtClean="0"/>
              <a:t>are typically generated in collisions of cosmic rays in upper atmosphere and, unlike electrons, decay (             </a:t>
            </a:r>
            <a:r>
              <a:rPr lang="en-US" sz="2400" dirty="0" err="1" smtClean="0"/>
              <a:t>μ</a:t>
            </a:r>
            <a:r>
              <a:rPr lang="en-US" sz="2400" dirty="0" err="1" smtClean="0">
                <a:sym typeface="Symbol"/>
              </a:rPr>
              <a:t>sec</a:t>
            </a:r>
            <a:r>
              <a:rPr lang="en-US" sz="2400" dirty="0" smtClean="0">
                <a:sym typeface="Symbol"/>
              </a:rPr>
              <a:t>)</a:t>
            </a:r>
          </a:p>
          <a:p>
            <a:r>
              <a:rPr lang="en-US" sz="2400" dirty="0" smtClean="0">
                <a:sym typeface="Symbol"/>
              </a:rPr>
              <a:t>For a </a:t>
            </a:r>
            <a:r>
              <a:rPr lang="en-US" sz="2400" dirty="0" err="1" smtClean="0">
                <a:sym typeface="Symbol"/>
              </a:rPr>
              <a:t>muon</a:t>
            </a:r>
            <a:r>
              <a:rPr lang="en-US" sz="2400" dirty="0" smtClean="0">
                <a:sym typeface="Symbol"/>
              </a:rPr>
              <a:t> incident on Earth with v=0.998c, an observer on Earth would see what lifetime of the </a:t>
            </a:r>
            <a:r>
              <a:rPr lang="en-US" sz="2400" dirty="0" err="1" smtClean="0">
                <a:sym typeface="Symbol"/>
              </a:rPr>
              <a:t>muon</a:t>
            </a:r>
            <a:r>
              <a:rPr lang="en-US" sz="2400" dirty="0" smtClean="0">
                <a:sym typeface="Symbol"/>
              </a:rPr>
              <a:t>?</a:t>
            </a:r>
          </a:p>
          <a:p>
            <a:r>
              <a:rPr lang="en-US" sz="2400" dirty="0" smtClean="0">
                <a:sym typeface="Symbol"/>
              </a:rPr>
              <a:t>2.2 </a:t>
            </a:r>
            <a:r>
              <a:rPr lang="en-US" sz="2400" dirty="0" err="1" smtClean="0"/>
              <a:t>μ</a:t>
            </a:r>
            <a:r>
              <a:rPr lang="en-US" sz="2400" dirty="0" err="1" smtClean="0">
                <a:sym typeface="Symbol"/>
              </a:rPr>
              <a:t>sec</a:t>
            </a:r>
            <a:r>
              <a:rPr lang="en-US" sz="2400" dirty="0" smtClean="0">
                <a:sym typeface="Symbol"/>
              </a:rPr>
              <a:t>?</a:t>
            </a:r>
          </a:p>
          <a:p>
            <a:endParaRPr lang="en-US" sz="2400" dirty="0" smtClean="0">
              <a:sym typeface="Symbol"/>
            </a:endParaRPr>
          </a:p>
          <a:p>
            <a:endParaRPr lang="en-US" sz="2400" dirty="0" smtClean="0">
              <a:sym typeface="Symbol"/>
            </a:endParaRPr>
          </a:p>
          <a:p>
            <a:endParaRPr lang="en-US" sz="2400" dirty="0" smtClean="0">
              <a:sym typeface="Symbol"/>
            </a:endParaRPr>
          </a:p>
          <a:p>
            <a:r>
              <a:rPr lang="en-US" sz="2400" dirty="0" smtClean="0">
                <a:sym typeface="Symbol"/>
              </a:rPr>
              <a:t>t=35 </a:t>
            </a:r>
            <a:r>
              <a:rPr lang="en-US" sz="2400" dirty="0" err="1" smtClean="0"/>
              <a:t>μ</a:t>
            </a:r>
            <a:r>
              <a:rPr lang="en-US" sz="2400" dirty="0" err="1" smtClean="0">
                <a:sym typeface="Symbol"/>
              </a:rPr>
              <a:t>sec</a:t>
            </a:r>
            <a:r>
              <a:rPr lang="en-US" sz="2400" dirty="0" smtClean="0">
                <a:sym typeface="Symbol"/>
              </a:rPr>
              <a:t>  </a:t>
            </a:r>
          </a:p>
          <a:p>
            <a:r>
              <a:rPr lang="en-US" sz="2400" dirty="0" smtClean="0">
                <a:sym typeface="Symbol"/>
              </a:rPr>
              <a:t>Moving clocks run slow so when an outside observer measures,  they see a longer lifetime than the </a:t>
            </a:r>
            <a:r>
              <a:rPr lang="en-US" sz="2400" dirty="0" err="1" smtClean="0">
                <a:sym typeface="Symbol"/>
              </a:rPr>
              <a:t>muon</a:t>
            </a:r>
            <a:r>
              <a:rPr lang="en-US" sz="2400" dirty="0" smtClean="0">
                <a:sym typeface="Symbol"/>
              </a:rPr>
              <a:t> itself sees. </a:t>
            </a:r>
          </a:p>
          <a:p>
            <a:endParaRPr lang="en-US" sz="2400" dirty="0" smtClean="0">
              <a:sym typeface="Symbol"/>
            </a:endParaRPr>
          </a:p>
          <a:p>
            <a:pPr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90A1-DA85-483F-ABF9-6C30248A1FC2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379476"/>
              </p:ext>
            </p:extLst>
          </p:nvPr>
        </p:nvGraphicFramePr>
        <p:xfrm>
          <a:off x="6335713" y="1817688"/>
          <a:ext cx="81597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1" name="Equation" r:id="rId4" imgW="482600" imgH="241300" progId="Equation.DSMT4">
                  <p:embed/>
                </p:oleObj>
              </mc:Choice>
              <mc:Fallback>
                <p:oleObj name="Equation" r:id="rId4" imgW="482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713" y="1817688"/>
                        <a:ext cx="815975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67167"/>
              </p:ext>
            </p:extLst>
          </p:nvPr>
        </p:nvGraphicFramePr>
        <p:xfrm>
          <a:off x="2362200" y="3200400"/>
          <a:ext cx="2349500" cy="142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2" name="Equation" r:id="rId6" imgW="889000" imgH="673100" progId="Equation.DSMT4">
                  <p:embed/>
                </p:oleObj>
              </mc:Choice>
              <mc:Fallback>
                <p:oleObj name="Equation" r:id="rId6" imgW="889000" imgH="67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00400"/>
                        <a:ext cx="2349500" cy="142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660679"/>
              </p:ext>
            </p:extLst>
          </p:nvPr>
        </p:nvGraphicFramePr>
        <p:xfrm>
          <a:off x="4724400" y="3486150"/>
          <a:ext cx="5048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3" name="Equation" r:id="rId8" imgW="190500" imgH="152400" progId="Equation.DSMT4">
                  <p:embed/>
                </p:oleObj>
              </mc:Choice>
              <mc:Fallback>
                <p:oleObj name="Equation" r:id="rId8" imgW="1905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486150"/>
                        <a:ext cx="50482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55417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sz="3400" dirty="0" smtClean="0">
                <a:ea typeface="ＭＳ Ｐゴシック" pitchFamily="-84" charset="-128"/>
                <a:cs typeface="ＭＳ Ｐゴシック" pitchFamily="-84" charset="-128"/>
              </a:rPr>
              <a:t>Experimental Verification of Time Dilation</a:t>
            </a:r>
            <a:endParaRPr lang="en-US" sz="3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8001000" cy="57150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Arrival of 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Muons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on the Earth’s Surface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b="1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b="1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b="1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b="1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b="1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number of 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muons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detected with speeds near 0.98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c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is much different (a) on top of a mountain than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(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) at sea level, because of the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muon’</a:t>
            </a:r>
            <a:r>
              <a:rPr lang="en-US" altLang="ja-JP" sz="2400" dirty="0" err="1" smtClean="0">
                <a:ea typeface="ＭＳ Ｐゴシック" pitchFamily="-84" charset="-128"/>
                <a:cs typeface="ＭＳ Ｐゴシック" pitchFamily="-84" charset="-128"/>
              </a:rPr>
              <a:t>s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decay. The experimental result agrees with our time dilation equation.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8397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1219200"/>
            <a:ext cx="86360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534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6425" cy="609600"/>
          </a:xfrm>
        </p:spPr>
        <p:txBody>
          <a:bodyPr/>
          <a:lstStyle/>
          <a:p>
            <a:pPr algn="ctr"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Length Contraction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143000"/>
            <a:ext cx="8459787" cy="5105400"/>
          </a:xfrm>
        </p:spPr>
        <p:txBody>
          <a:bodyPr/>
          <a:lstStyle/>
          <a:p>
            <a:pPr algn="ctr" eaLnBrk="1" hangingPunct="1">
              <a:buFont typeface="Wingdings" pitchFamily="-84" charset="2"/>
              <a:buNone/>
            </a:pP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	To understand </a:t>
            </a:r>
            <a:r>
              <a:rPr lang="en-US" sz="3600" i="1" dirty="0">
                <a:ea typeface="ＭＳ Ｐゴシック" pitchFamily="-84" charset="-128"/>
                <a:cs typeface="ＭＳ Ｐゴシック" pitchFamily="-84" charset="-128"/>
              </a:rPr>
              <a:t>length contraction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the idea of </a:t>
            </a:r>
            <a:r>
              <a:rPr lang="en-US" sz="36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proper length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 must be understood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/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Let an observer in each system K and 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K’ </a:t>
            </a:r>
            <a:r>
              <a:rPr lang="en-US" altLang="ja-JP" sz="3600" dirty="0" smtClean="0">
                <a:ea typeface="ＭＳ Ｐゴシック" pitchFamily="-84" charset="-128"/>
                <a:cs typeface="ＭＳ Ｐゴシック" pitchFamily="-84" charset="-128"/>
              </a:rPr>
              <a:t>have </a:t>
            </a:r>
            <a:r>
              <a:rPr lang="en-US" altLang="ja-JP" sz="3600" dirty="0">
                <a:ea typeface="ＭＳ Ｐゴシック" pitchFamily="-84" charset="-128"/>
                <a:cs typeface="ＭＳ Ｐゴシック" pitchFamily="-84" charset="-128"/>
              </a:rPr>
              <a:t>a meter stick at rest in </a:t>
            </a:r>
            <a:r>
              <a:rPr lang="en-US" altLang="ja-JP" sz="3600" b="1" i="1" dirty="0">
                <a:ea typeface="ＭＳ Ｐゴシック" pitchFamily="-84" charset="-128"/>
                <a:cs typeface="ＭＳ Ｐゴシック" pitchFamily="-84" charset="-128"/>
              </a:rPr>
              <a:t>their own system </a:t>
            </a:r>
            <a:r>
              <a:rPr lang="en-US" altLang="ja-JP" sz="3600" dirty="0">
                <a:ea typeface="ＭＳ Ｐゴシック" pitchFamily="-84" charset="-128"/>
                <a:cs typeface="ＭＳ Ｐゴシック" pitchFamily="-84" charset="-128"/>
              </a:rPr>
              <a:t>such that each </a:t>
            </a:r>
            <a:r>
              <a:rPr lang="en-US" altLang="ja-JP" sz="3600" dirty="0" smtClean="0">
                <a:ea typeface="ＭＳ Ｐゴシック" pitchFamily="-84" charset="-128"/>
                <a:cs typeface="ＭＳ Ｐゴシック" pitchFamily="-84" charset="-128"/>
              </a:rPr>
              <a:t>measures </a:t>
            </a:r>
            <a:r>
              <a:rPr lang="en-US" altLang="ja-JP" sz="3600" dirty="0">
                <a:ea typeface="ＭＳ Ｐゴシック" pitchFamily="-84" charset="-128"/>
                <a:cs typeface="ＭＳ Ｐゴシック" pitchFamily="-84" charset="-128"/>
              </a:rPr>
              <a:t>the same length at rest. </a:t>
            </a:r>
          </a:p>
          <a:p>
            <a:pPr eaLnBrk="1" hangingPunct="1"/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The length as measured at rest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 at the same time is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called the </a:t>
            </a:r>
            <a:r>
              <a:rPr lang="en-US" sz="36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proper length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748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6425" cy="4572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Length Contraction cont’d 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" y="762000"/>
            <a:ext cx="9039225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Each observer lays the stick down along his or her respective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axis, putting the left end at 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(or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400" baseline="-250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) and the right end at </a:t>
            </a:r>
            <a:r>
              <a:rPr lang="en-US" altLang="ja-JP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i="1" baseline="-25000" dirty="0" err="1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4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(or </a:t>
            </a:r>
            <a:r>
              <a:rPr lang="en-US" altLang="ja-JP" sz="2400" dirty="0" err="1" smtClean="0">
                <a:ea typeface="ＭＳ Ｐゴシック" pitchFamily="-84" charset="-128"/>
                <a:cs typeface="ＭＳ Ｐゴシック" pitchFamily="-84" charset="-128"/>
              </a:rPr>
              <a:t>x’</a:t>
            </a:r>
            <a:r>
              <a:rPr lang="en-US" altLang="ja-JP" sz="24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)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>
              <a:lnSpc>
                <a:spcPct val="80000"/>
              </a:lnSpc>
              <a:buSzPct val="65000"/>
              <a:buFont typeface="Wingdings" pitchFamily="-84" charset="2"/>
              <a:buChar char="n"/>
            </a:pPr>
            <a:r>
              <a:rPr lang="en-US" sz="2400" dirty="0"/>
              <a:t>Thus, in</a:t>
            </a:r>
            <a:r>
              <a:rPr lang="en-US" sz="2400" dirty="0" smtClean="0"/>
              <a:t> the rest frame </a:t>
            </a:r>
            <a:r>
              <a:rPr lang="en-US" sz="2400" dirty="0"/>
              <a:t>K, Frank measures his stick to be: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SzPct val="65000"/>
              <a:buFont typeface="Wingdings" pitchFamily="-84" charset="2"/>
              <a:buChar char="n"/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SzPct val="65000"/>
              <a:buFont typeface="Wingdings" pitchFamily="-84" charset="2"/>
              <a:buChar char="n"/>
            </a:pPr>
            <a:r>
              <a:rPr lang="en-US" sz="2400" dirty="0" smtClean="0"/>
              <a:t>Similarly</a:t>
            </a:r>
            <a:r>
              <a:rPr lang="en-US" sz="2400" dirty="0"/>
              <a:t>, in</a:t>
            </a:r>
            <a:r>
              <a:rPr lang="en-US" sz="2400" dirty="0" smtClean="0"/>
              <a:t> the moving frame K</a:t>
            </a:r>
            <a:r>
              <a:rPr lang="en-US" sz="2400" dirty="0" smtClean="0">
                <a:ea typeface="ＭＳ Ｐゴシック" pitchFamily="-84" charset="-128"/>
              </a:rPr>
              <a:t>’</a:t>
            </a:r>
            <a:r>
              <a:rPr lang="en-US" altLang="ja-JP" sz="2400" dirty="0" smtClean="0"/>
              <a:t>, </a:t>
            </a:r>
            <a:r>
              <a:rPr lang="en-US" altLang="ja-JP" sz="2400" dirty="0"/>
              <a:t>Mary measures her stick at rest to be:</a:t>
            </a:r>
            <a:r>
              <a:rPr lang="en-US" altLang="ja-JP" sz="2400" dirty="0" smtClean="0"/>
              <a:t>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					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Frank in his rest frame measures the moving length in Mary’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 frame which is moving with velocity v.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Thus using the Lorentz transformations Frank measures the length of the stick in K’</a:t>
            </a:r>
            <a:r>
              <a:rPr lang="en-US" altLang="ja-JP" sz="2400" baseline="30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as: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	Where both ends of the stick must be measured simultaneously,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i.e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, </a:t>
            </a:r>
            <a:r>
              <a:rPr lang="en-US" sz="2400" i="1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2400" i="1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baseline="-250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2400" baseline="-25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5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Here Mary’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 proper length is </a:t>
            </a:r>
            <a:r>
              <a:rPr lang="en-US" altLang="ja-JP" sz="2400" i="1" dirty="0" smtClean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400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altLang="ja-JP" sz="2400" i="1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4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– </a:t>
            </a:r>
            <a:r>
              <a:rPr lang="en-US" altLang="ja-JP" sz="2400" i="1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400" baseline="-250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altLang="ja-JP" sz="2400" baseline="-25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5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and Frank’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 measured length is </a:t>
            </a:r>
            <a:r>
              <a:rPr lang="en-US" altLang="ja-JP" sz="2400" i="1" dirty="0" smtClean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altLang="ja-JP" sz="2400" i="1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– </a:t>
            </a:r>
            <a:r>
              <a:rPr lang="en-US" altLang="ja-JP" sz="2400" i="1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baseline="-250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2400" baseline="-25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5000"/>
              </a:lnSpc>
              <a:buFont typeface="Wingdings" pitchFamily="-84" charset="2"/>
              <a:buNone/>
            </a:pPr>
            <a:endParaRPr lang="en-US" altLang="ja-JP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835985"/>
              </p:ext>
            </p:extLst>
          </p:nvPr>
        </p:nvGraphicFramePr>
        <p:xfrm>
          <a:off x="3733800" y="1677687"/>
          <a:ext cx="1676400" cy="45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1" name="Equation" r:id="rId3" imgW="711200" imgH="241300" progId="Equation.DSMT4">
                  <p:embed/>
                </p:oleObj>
              </mc:Choice>
              <mc:Fallback>
                <p:oleObj name="Equation" r:id="rId3" imgW="711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677687"/>
                        <a:ext cx="1676400" cy="45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733445"/>
              </p:ext>
            </p:extLst>
          </p:nvPr>
        </p:nvGraphicFramePr>
        <p:xfrm>
          <a:off x="3733800" y="2362200"/>
          <a:ext cx="170656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2" name="Equation" r:id="rId5" imgW="723900" imgH="241300" progId="Equation.DSMT4">
                  <p:embed/>
                </p:oleObj>
              </mc:Choice>
              <mc:Fallback>
                <p:oleObj name="Equation" r:id="rId5" imgW="723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362200"/>
                        <a:ext cx="1706562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302228"/>
              </p:ext>
            </p:extLst>
          </p:nvPr>
        </p:nvGraphicFramePr>
        <p:xfrm>
          <a:off x="2851150" y="4114800"/>
          <a:ext cx="10350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3" name="Equation" r:id="rId7" imgW="546100" imgH="203200" progId="Equation.DSMT4">
                  <p:embed/>
                </p:oleObj>
              </mc:Choice>
              <mc:Fallback>
                <p:oleObj name="Equation" r:id="rId7" imgW="546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0" y="4114800"/>
                        <a:ext cx="1035050" cy="384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849281"/>
              </p:ext>
            </p:extLst>
          </p:nvPr>
        </p:nvGraphicFramePr>
        <p:xfrm>
          <a:off x="3886200" y="3886200"/>
          <a:ext cx="2286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4" name="Equation" r:id="rId9" imgW="1206500" imgH="482600" progId="Equation.DSMT4">
                  <p:embed/>
                </p:oleObj>
              </mc:Choice>
              <mc:Fallback>
                <p:oleObj name="Equation" r:id="rId9" imgW="1206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886200"/>
                        <a:ext cx="2286000" cy="914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21398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6425" cy="457200"/>
          </a:xfrm>
        </p:spPr>
        <p:txBody>
          <a:bodyPr/>
          <a:lstStyle/>
          <a:p>
            <a:pPr algn="ctr" eaLnBrk="1" hangingPunct="1"/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Measurement in Rest Frame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914400"/>
            <a:ext cx="8759825" cy="44973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	The observer in the rest frame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measures the moving length as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given by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but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since both Mary and Frank in their respective frames measure </a:t>
            </a:r>
            <a:r>
              <a:rPr lang="en-US" i="1" dirty="0" smtClean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baseline="-25000" dirty="0" smtClean="0">
                <a:ea typeface="ＭＳ Ｐゴシック" pitchFamily="-84" charset="-128"/>
                <a:cs typeface="ＭＳ Ｐゴシック" pitchFamily="-84" charset="-128"/>
              </a:rPr>
              <a:t>0 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=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altLang="ja-JP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</a:p>
          <a:p>
            <a:pPr algn="ctr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	and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baseline="-25000" dirty="0">
                <a:ea typeface="ＭＳ Ｐゴシック" pitchFamily="-84" charset="-128"/>
                <a:cs typeface="ＭＳ Ｐゴシック" pitchFamily="-84" charset="-128"/>
              </a:rPr>
              <a:t>0 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&gt;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 i.e. the moving stick shrinks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836684"/>
              </p:ext>
            </p:extLst>
          </p:nvPr>
        </p:nvGraphicFramePr>
        <p:xfrm>
          <a:off x="2743200" y="2125663"/>
          <a:ext cx="84772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79" name="Equation" r:id="rId3" imgW="317500" imgH="203200" progId="Equation.DSMT4">
                  <p:embed/>
                </p:oleObj>
              </mc:Choice>
              <mc:Fallback>
                <p:oleObj name="Equation" r:id="rId3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125663"/>
                        <a:ext cx="847725" cy="5413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141102"/>
              </p:ext>
            </p:extLst>
          </p:nvPr>
        </p:nvGraphicFramePr>
        <p:xfrm>
          <a:off x="3497262" y="1828800"/>
          <a:ext cx="176053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80" name="Equation" r:id="rId5" imgW="660400" imgH="457200" progId="Equation.DSMT4">
                  <p:embed/>
                </p:oleObj>
              </mc:Choice>
              <mc:Fallback>
                <p:oleObj name="Equation" r:id="rId5" imgW="660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262" y="1828800"/>
                        <a:ext cx="1760538" cy="1219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068264"/>
              </p:ext>
            </p:extLst>
          </p:nvPr>
        </p:nvGraphicFramePr>
        <p:xfrm>
          <a:off x="5257800" y="2133600"/>
          <a:ext cx="609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81" name="Equation" r:id="rId7" imgW="228600" imgH="190500" progId="Equation.DSMT4">
                  <p:embed/>
                </p:oleObj>
              </mc:Choice>
              <mc:Fallback>
                <p:oleObj name="Equation" r:id="rId7" imgW="228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133600"/>
                        <a:ext cx="609600" cy="508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070963"/>
              </p:ext>
            </p:extLst>
          </p:nvPr>
        </p:nvGraphicFramePr>
        <p:xfrm>
          <a:off x="2514600" y="4557713"/>
          <a:ext cx="823913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82" name="Equation" r:id="rId9" imgW="266700" imgH="152400" progId="Equation.DSMT4">
                  <p:embed/>
                </p:oleObj>
              </mc:Choice>
              <mc:Fallback>
                <p:oleObj name="Equation" r:id="rId9" imgW="266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557713"/>
                        <a:ext cx="823913" cy="4714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360806"/>
              </p:ext>
            </p:extLst>
          </p:nvPr>
        </p:nvGraphicFramePr>
        <p:xfrm>
          <a:off x="3200400" y="4318000"/>
          <a:ext cx="243363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83" name="Equation" r:id="rId11" imgW="787400" imgH="279400" progId="Equation.DSMT4">
                  <p:embed/>
                </p:oleObj>
              </mc:Choice>
              <mc:Fallback>
                <p:oleObj name="Equation" r:id="rId11" imgW="787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318000"/>
                        <a:ext cx="2433637" cy="863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104039"/>
              </p:ext>
            </p:extLst>
          </p:nvPr>
        </p:nvGraphicFramePr>
        <p:xfrm>
          <a:off x="5618163" y="4191000"/>
          <a:ext cx="70643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84" name="Equation" r:id="rId13" imgW="228600" imgH="419100" progId="Equation.DSMT4">
                  <p:embed/>
                </p:oleObj>
              </mc:Choice>
              <mc:Fallback>
                <p:oleObj name="Equation" r:id="rId13" imgW="228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163" y="4191000"/>
                        <a:ext cx="706437" cy="1295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25514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458200" cy="5562600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Reading assignments: CH 2.10 (special topic), 2.13 and 2.14</a:t>
            </a:r>
          </a:p>
          <a:p>
            <a:pPr lvl="1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Please go through eq. 2.45 through eq. 2.49 and example 2.9</a:t>
            </a:r>
          </a:p>
          <a:p>
            <a:pPr eaLnBrk="1" hangingPunct="1"/>
            <a:r>
              <a:rPr lang="en-US" sz="2800" dirty="0" smtClean="0"/>
              <a:t>Reminder: Homework </a:t>
            </a:r>
            <a:r>
              <a:rPr lang="en-US" sz="2800" dirty="0"/>
              <a:t>#1 </a:t>
            </a:r>
          </a:p>
          <a:p>
            <a:pPr lvl="1" eaLnBrk="1" hangingPunct="1"/>
            <a:r>
              <a:rPr lang="en-US" sz="2400" dirty="0"/>
              <a:t>chapter 2 end of the chapter problems</a:t>
            </a:r>
          </a:p>
          <a:p>
            <a:pPr lvl="1" eaLnBrk="1" hangingPunct="1"/>
            <a:r>
              <a:rPr lang="en-US" sz="2400" dirty="0"/>
              <a:t>17, 21, 23, 24, 32, 59, 61, 66, 68, 81 and 96</a:t>
            </a:r>
          </a:p>
          <a:p>
            <a:pPr lvl="1" eaLnBrk="1" hangingPunct="1"/>
            <a:r>
              <a:rPr lang="en-US" sz="2400" dirty="0"/>
              <a:t>Due is by the beginning of the class, </a:t>
            </a:r>
            <a:r>
              <a:rPr lang="en-US" sz="2400" dirty="0" smtClean="0"/>
              <a:t>Monday, Feb. </a:t>
            </a:r>
            <a:r>
              <a:rPr lang="en-US" sz="2400" dirty="0"/>
              <a:t>9</a:t>
            </a:r>
            <a:r>
              <a:rPr lang="en-US" sz="2400" dirty="0" smtClean="0"/>
              <a:t> </a:t>
            </a:r>
            <a:endParaRPr lang="en-US" sz="2400" dirty="0"/>
          </a:p>
          <a:p>
            <a:pPr lvl="1" eaLnBrk="1" hangingPunct="1"/>
            <a:r>
              <a:rPr lang="en-US" sz="2400" dirty="0"/>
              <a:t>Work in study groups together with other students but PLEASE do write your answer in your own way</a:t>
            </a:r>
            <a:r>
              <a:rPr lang="en-US" sz="2400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18542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r>
              <a:rPr lang="en-US" dirty="0" smtClean="0"/>
              <a:t>Length Contraction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066801"/>
            <a:ext cx="3581400" cy="3124200"/>
          </a:xfrm>
        </p:spPr>
        <p:txBody>
          <a:bodyPr/>
          <a:lstStyle/>
          <a:p>
            <a:r>
              <a:rPr lang="en-US" sz="2800" dirty="0" smtClean="0"/>
              <a:t>Proper length (length of object in its own frame: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Length of the object in observer’s frame: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Feb. 4,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90A1-DA85-483F-ABF9-6C30248A1FC2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065084"/>
              </p:ext>
            </p:extLst>
          </p:nvPr>
        </p:nvGraphicFramePr>
        <p:xfrm>
          <a:off x="5918200" y="3490913"/>
          <a:ext cx="13208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1" name="Equation" r:id="rId4" imgW="673100" imgH="241300" progId="Equation.DSMT4">
                  <p:embed/>
                </p:oleObj>
              </mc:Choice>
              <mc:Fallback>
                <p:oleObj name="Equation" r:id="rId4" imgW="673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3490913"/>
                        <a:ext cx="13208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068038"/>
              </p:ext>
            </p:extLst>
          </p:nvPr>
        </p:nvGraphicFramePr>
        <p:xfrm>
          <a:off x="2514600" y="4572000"/>
          <a:ext cx="40909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2" name="Equation" r:id="rId6" imgW="1574800" imgH="241300" progId="Equation.DSMT4">
                  <p:embed/>
                </p:oleObj>
              </mc:Choice>
              <mc:Fallback>
                <p:oleObj name="Equation" r:id="rId6" imgW="1574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572000"/>
                        <a:ext cx="409098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4635" y="863202"/>
            <a:ext cx="5186235" cy="340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478214" y="3048000"/>
            <a:ext cx="533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8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791579"/>
              </p:ext>
            </p:extLst>
          </p:nvPr>
        </p:nvGraphicFramePr>
        <p:xfrm>
          <a:off x="5810250" y="1968500"/>
          <a:ext cx="150495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3" name="Equation" r:id="rId9" imgW="723900" imgH="254000" progId="Equation.DSMT4">
                  <p:embed/>
                </p:oleObj>
              </mc:Choice>
              <mc:Fallback>
                <p:oleObj name="Equation" r:id="rId9" imgW="723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0" y="1968500"/>
                        <a:ext cx="1504950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3352800" y="2209800"/>
            <a:ext cx="277813" cy="822960"/>
            <a:chOff x="3455986" y="2362200"/>
            <a:chExt cx="277813" cy="822960"/>
          </a:xfrm>
        </p:grpSpPr>
        <p:graphicFrame>
          <p:nvGraphicFramePr>
            <p:cNvPr id="36871" name="Object 7"/>
            <p:cNvGraphicFramePr>
              <a:graphicFrameLocks noChangeAspect="1"/>
            </p:cNvGraphicFramePr>
            <p:nvPr/>
          </p:nvGraphicFramePr>
          <p:xfrm>
            <a:off x="3455986" y="2362200"/>
            <a:ext cx="277813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74" name="Equation" r:id="rId11" imgW="152280" imgH="241200" progId="Equation.DSMT4">
                    <p:embed/>
                  </p:oleObj>
                </mc:Choice>
                <mc:Fallback>
                  <p:oleObj name="Equation" r:id="rId11" imgW="15228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5986" y="2362200"/>
                          <a:ext cx="277813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" name="Straight Arrow Connector 16"/>
            <p:cNvCxnSpPr/>
            <p:nvPr/>
          </p:nvCxnSpPr>
          <p:spPr>
            <a:xfrm rot="5400000">
              <a:off x="3399314" y="3001486"/>
              <a:ext cx="36576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895727" y="2209800"/>
            <a:ext cx="344487" cy="822960"/>
            <a:chOff x="3998913" y="2362200"/>
            <a:chExt cx="344487" cy="822960"/>
          </a:xfrm>
        </p:grpSpPr>
        <p:graphicFrame>
          <p:nvGraphicFramePr>
            <p:cNvPr id="36870" name="Object 6"/>
            <p:cNvGraphicFramePr>
              <a:graphicFrameLocks noChangeAspect="1"/>
            </p:cNvGraphicFramePr>
            <p:nvPr/>
          </p:nvGraphicFramePr>
          <p:xfrm>
            <a:off x="3998913" y="2362200"/>
            <a:ext cx="344487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75" name="Equation" r:id="rId13" imgW="164880" imgH="241200" progId="Equation.DSMT4">
                    <p:embed/>
                  </p:oleObj>
                </mc:Choice>
                <mc:Fallback>
                  <p:oleObj name="Equation" r:id="rId13" imgW="16488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8913" y="2362200"/>
                          <a:ext cx="344487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Straight Arrow Connector 17"/>
            <p:cNvCxnSpPr/>
            <p:nvPr/>
          </p:nvCxnSpPr>
          <p:spPr>
            <a:xfrm rot="5400000">
              <a:off x="3931125" y="3001486"/>
              <a:ext cx="36576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68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31926"/>
              </p:ext>
            </p:extLst>
          </p:nvPr>
        </p:nvGraphicFramePr>
        <p:xfrm>
          <a:off x="374650" y="4467225"/>
          <a:ext cx="211296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6" name="Equation" r:id="rId15" imgW="1016000" imgH="254000" progId="Equation.DSMT4">
                  <p:embed/>
                </p:oleObj>
              </mc:Choice>
              <mc:Fallback>
                <p:oleObj name="Equation" r:id="rId15" imgW="10160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" y="4467225"/>
                        <a:ext cx="2112963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853952"/>
              </p:ext>
            </p:extLst>
          </p:nvPr>
        </p:nvGraphicFramePr>
        <p:xfrm>
          <a:off x="228600" y="5191125"/>
          <a:ext cx="9937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7" name="Equation" r:id="rId17" imgW="520700" imgH="241300" progId="Equation.DSMT4">
                  <p:embed/>
                </p:oleObj>
              </mc:Choice>
              <mc:Fallback>
                <p:oleObj name="Equation" r:id="rId17" imgW="520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191125"/>
                        <a:ext cx="993775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501429"/>
              </p:ext>
            </p:extLst>
          </p:nvPr>
        </p:nvGraphicFramePr>
        <p:xfrm>
          <a:off x="1490663" y="5241925"/>
          <a:ext cx="11890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8" name="Equation" r:id="rId19" imgW="622300" imgH="241300" progId="Equation.DSMT4">
                  <p:embed/>
                </p:oleObj>
              </mc:Choice>
              <mc:Fallback>
                <p:oleObj name="Equation" r:id="rId19" imgW="622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663" y="5241925"/>
                        <a:ext cx="1189037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048000" y="5269468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Since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γ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&gt;1, the length is shorter in the direction of motion (length contraction!)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154719"/>
              </p:ext>
            </p:extLst>
          </p:nvPr>
        </p:nvGraphicFramePr>
        <p:xfrm>
          <a:off x="6553200" y="4572000"/>
          <a:ext cx="16494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9" name="Equation" r:id="rId21" imgW="635000" imgH="241300" progId="Equation.DSMT4">
                  <p:embed/>
                </p:oleObj>
              </mc:Choice>
              <mc:Fallback>
                <p:oleObj name="Equation" r:id="rId21" imgW="635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572000"/>
                        <a:ext cx="16494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48919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838200"/>
          </a:xfrm>
        </p:spPr>
        <p:txBody>
          <a:bodyPr/>
          <a:lstStyle/>
          <a:p>
            <a:r>
              <a:rPr lang="en-US" dirty="0" smtClean="0"/>
              <a:t>More about </a:t>
            </a:r>
            <a:r>
              <a:rPr lang="en-US" dirty="0" err="1" smtClean="0"/>
              <a:t>Muons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924800" cy="5638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Rate: 1/cm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/minute at Earth’s surface  (so for a person with 600 cm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 surface area, the rate would be 600/60=10 </a:t>
            </a:r>
            <a:r>
              <a:rPr lang="en-US" sz="2000" dirty="0" err="1" smtClean="0"/>
              <a:t>muons</a:t>
            </a:r>
            <a:r>
              <a:rPr lang="en-US" sz="2000" dirty="0" smtClean="0"/>
              <a:t>/sec passing through the body!)</a:t>
            </a:r>
            <a:endParaRPr lang="en-US" sz="2000" baseline="30000" dirty="0" smtClean="0"/>
          </a:p>
          <a:p>
            <a:r>
              <a:rPr lang="en-US" sz="2000" dirty="0" smtClean="0"/>
              <a:t>They are typically produced in atmosphere about 6 km above surface of Earth and often have velocities that are a substantial fraction of speed of light,  v=.998 c for example and lifetime of </a:t>
            </a:r>
            <a:r>
              <a:rPr lang="en-US" sz="2000" dirty="0" smtClean="0">
                <a:sym typeface="Symbol"/>
              </a:rPr>
              <a:t>2.2 </a:t>
            </a:r>
            <a:r>
              <a:rPr lang="en-US" sz="2000" dirty="0" err="1" smtClean="0">
                <a:sym typeface="Symbol"/>
              </a:rPr>
              <a:t>μsec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</a:t>
            </a:r>
          </a:p>
          <a:p>
            <a:r>
              <a:rPr lang="en-US" sz="2000" dirty="0" smtClean="0"/>
              <a:t>How do they reach the Earth if they only go 660 m and not 6000 m?</a:t>
            </a:r>
          </a:p>
          <a:p>
            <a:r>
              <a:rPr lang="en-US" sz="2000" dirty="0" smtClean="0"/>
              <a:t>The time dilation stretches life time to </a:t>
            </a:r>
            <a:r>
              <a:rPr lang="en-US" sz="2000" dirty="0" smtClean="0">
                <a:sym typeface="Symbol"/>
              </a:rPr>
              <a:t>t=35 </a:t>
            </a:r>
            <a:r>
              <a:rPr lang="en-US" sz="2000" dirty="0" err="1" smtClean="0">
                <a:sym typeface="Symbol"/>
              </a:rPr>
              <a:t>μsec</a:t>
            </a:r>
            <a:r>
              <a:rPr lang="en-US" sz="2000" dirty="0" smtClean="0">
                <a:sym typeface="Symbol"/>
              </a:rPr>
              <a:t> not 2.2 </a:t>
            </a:r>
            <a:r>
              <a:rPr lang="en-US" sz="2000" dirty="0" err="1" smtClean="0">
                <a:sym typeface="Symbol"/>
              </a:rPr>
              <a:t>μsec</a:t>
            </a:r>
            <a:r>
              <a:rPr lang="en-US" sz="2000" dirty="0" smtClean="0">
                <a:sym typeface="Symbol"/>
              </a:rPr>
              <a:t>, thus they can travel 16 times further, or about 10 km, implying they easily reach the ground</a:t>
            </a:r>
          </a:p>
          <a:p>
            <a:r>
              <a:rPr lang="en-US" sz="2000" dirty="0" smtClean="0">
                <a:sym typeface="Symbol"/>
              </a:rPr>
              <a:t>But riding on a </a:t>
            </a:r>
            <a:r>
              <a:rPr lang="en-US" sz="2000" dirty="0" err="1" smtClean="0">
                <a:sym typeface="Symbol"/>
              </a:rPr>
              <a:t>muon</a:t>
            </a:r>
            <a:r>
              <a:rPr lang="en-US" sz="2000" dirty="0" smtClean="0">
                <a:sym typeface="Symbol"/>
              </a:rPr>
              <a:t>, the trip takes only 2.2 </a:t>
            </a:r>
            <a:r>
              <a:rPr lang="en-US" sz="2000" dirty="0" err="1" smtClean="0">
                <a:sym typeface="Symbol"/>
              </a:rPr>
              <a:t>μsec</a:t>
            </a:r>
            <a:r>
              <a:rPr lang="en-US" sz="2000" dirty="0" smtClean="0">
                <a:sym typeface="Symbol"/>
              </a:rPr>
              <a:t>, so how do they reach the ground???</a:t>
            </a:r>
          </a:p>
          <a:p>
            <a:r>
              <a:rPr lang="en-US" sz="2000" dirty="0" err="1" smtClean="0">
                <a:sym typeface="Symbol"/>
              </a:rPr>
              <a:t>Muon</a:t>
            </a:r>
            <a:r>
              <a:rPr lang="en-US" sz="2000" dirty="0" smtClean="0">
                <a:sym typeface="Symbol"/>
              </a:rPr>
              <a:t>-rider sees the ground moving towards him, so the length he has to travel contracts and is only </a:t>
            </a:r>
            <a:endParaRPr lang="en-US" sz="2000" dirty="0" smtClean="0"/>
          </a:p>
          <a:p>
            <a:r>
              <a:rPr lang="en-US" sz="2000" dirty="0" smtClean="0"/>
              <a:t>At 1000 km/sec, it would take 5 seconds to cross U.S., pretty fast, but does it give length contraction?                                  {not much contraction}  </a:t>
            </a:r>
          </a:p>
          <a:p>
            <a:pPr>
              <a:buNone/>
            </a:pPr>
            <a:r>
              <a:rPr lang="en-US" sz="2000" dirty="0" smtClean="0"/>
              <a:t>      (for v=0.9c,  the length is reduced by 44%) 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</a:t>
            </a:r>
          </a:p>
          <a:p>
            <a:pPr>
              <a:buNone/>
            </a:pPr>
            <a:endParaRPr lang="en-US" sz="2000" baseline="30000" dirty="0" smtClean="0"/>
          </a:p>
          <a:p>
            <a:pPr>
              <a:buNone/>
            </a:pPr>
            <a:endParaRPr lang="en-US" sz="2000" baseline="30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nl-NL" smtClean="0"/>
              <a:t>PHYS 3313-001, Spring 2014         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90A1-DA85-483F-ABF9-6C30248A1FC2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654518"/>
              </p:ext>
            </p:extLst>
          </p:nvPr>
        </p:nvGraphicFramePr>
        <p:xfrm>
          <a:off x="4572000" y="2076450"/>
          <a:ext cx="50323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27" name="Equation" r:id="rId4" imgW="330200" imgH="241300" progId="Equation.DSMT4">
                  <p:embed/>
                </p:oleObj>
              </mc:Choice>
              <mc:Fallback>
                <p:oleObj name="Equation" r:id="rId4" imgW="330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76450"/>
                        <a:ext cx="503238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739583"/>
              </p:ext>
            </p:extLst>
          </p:nvPr>
        </p:nvGraphicFramePr>
        <p:xfrm>
          <a:off x="3124200" y="4648200"/>
          <a:ext cx="63341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28" name="Equation" r:id="rId6" imgW="482600" imgH="241300" progId="Equation.DSMT4">
                  <p:embed/>
                </p:oleObj>
              </mc:Choice>
              <mc:Fallback>
                <p:oleObj name="Equation" r:id="rId6" imgW="482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648200"/>
                        <a:ext cx="633412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018621"/>
              </p:ext>
            </p:extLst>
          </p:nvPr>
        </p:nvGraphicFramePr>
        <p:xfrm>
          <a:off x="3419475" y="5410200"/>
          <a:ext cx="46672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29" name="Equation" r:id="rId8" imgW="266700" imgH="152400" progId="Equation.DSMT4">
                  <p:embed/>
                </p:oleObj>
              </mc:Choice>
              <mc:Fallback>
                <p:oleObj name="Equation" r:id="rId8" imgW="266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5410200"/>
                        <a:ext cx="466725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Wednesday, Feb. 4, 2015</a:t>
            </a:r>
            <a:endParaRPr lang="en-US" dirty="0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610913"/>
              </p:ext>
            </p:extLst>
          </p:nvPr>
        </p:nvGraphicFramePr>
        <p:xfrm>
          <a:off x="5033962" y="1905000"/>
          <a:ext cx="3652838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0" name="Equation" r:id="rId10" imgW="2400300" imgH="419100" progId="Equation.DSMT4">
                  <p:embed/>
                </p:oleObj>
              </mc:Choice>
              <mc:Fallback>
                <p:oleObj name="Equation" r:id="rId10" imgW="2400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3962" y="1905000"/>
                        <a:ext cx="3652838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081062"/>
              </p:ext>
            </p:extLst>
          </p:nvPr>
        </p:nvGraphicFramePr>
        <p:xfrm>
          <a:off x="3733800" y="4724400"/>
          <a:ext cx="125095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1" name="Equation" r:id="rId12" imgW="952500" imgH="177800" progId="Equation.DSMT4">
                  <p:embed/>
                </p:oleObj>
              </mc:Choice>
              <mc:Fallback>
                <p:oleObj name="Equation" r:id="rId12" imgW="9525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724400"/>
                        <a:ext cx="125095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539324"/>
              </p:ext>
            </p:extLst>
          </p:nvPr>
        </p:nvGraphicFramePr>
        <p:xfrm>
          <a:off x="3851275" y="5334000"/>
          <a:ext cx="117792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2" name="Equation" r:id="rId14" imgW="673100" imgH="241300" progId="Equation.DSMT4">
                  <p:embed/>
                </p:oleObj>
              </mc:Choice>
              <mc:Fallback>
                <p:oleObj name="Equation" r:id="rId14" imgW="673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5334000"/>
                        <a:ext cx="117792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7107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838200"/>
            <a:ext cx="8226425" cy="51054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Michelson noted that he should be able to detect a phase shift of light due to the time difference between path lengths but found none. </a:t>
            </a:r>
          </a:p>
          <a:p>
            <a:pPr eaLnBrk="1" hangingPunct="1"/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He thus concluded that the hypothesis of the stationary ether must be incorrect.</a:t>
            </a:r>
          </a:p>
          <a:p>
            <a:pPr eaLnBrk="1" hangingPunct="1"/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After several repeats and refinements with assistance from Edward Morley (1893-1923), again </a:t>
            </a:r>
            <a:r>
              <a:rPr lang="en-US" sz="2800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a null result.</a:t>
            </a:r>
            <a:r>
              <a:rPr lang="en-US" sz="2800" b="1" i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/>
            <a:r>
              <a:rPr lang="en-US" sz="2800" b="1" i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Thus</a:t>
            </a:r>
            <a:r>
              <a:rPr lang="en-US" sz="2800" b="1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, ether does not seem to exist</a:t>
            </a:r>
            <a:r>
              <a:rPr lang="en-US" sz="2800" b="1" i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!</a:t>
            </a:r>
          </a:p>
          <a:p>
            <a:pPr eaLnBrk="1" hangingPunct="1"/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Many explanations ensued afterward but none worked out!</a:t>
            </a:r>
          </a:p>
          <a:p>
            <a:pPr eaLnBrk="1" hangingPunct="1"/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This experiment conclusively shattered the popular belief of light being waves</a:t>
            </a:r>
            <a:endParaRPr lang="en-US" sz="2800" dirty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6866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762000"/>
          </a:xfrm>
          <a:noFill/>
        </p:spPr>
        <p:txBody>
          <a:bodyPr/>
          <a:lstStyle/>
          <a:p>
            <a:pPr eaLnBrk="1" hangingPunct="1"/>
            <a:r>
              <a:rPr lang="en-US" altLang="ja-JP" sz="4000" dirty="0" smtClean="0">
                <a:ea typeface="ＭＳ Ｐゴシック" pitchFamily="-84" charset="-128"/>
                <a:cs typeface="ＭＳ Ｐゴシック" pitchFamily="-84" charset="-128"/>
              </a:rPr>
              <a:t>Conclusions of Michelson Experiment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964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88987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The Lorentz-FitzGerald Contraction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79475"/>
            <a:ext cx="81534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Another hypothesis proposed independently by both H. A. Lorentz and G. F. FitzGerald suggested that the length </a:t>
            </a:r>
            <a:r>
              <a:rPr lang="en-US" dirty="0">
                <a:solidFill>
                  <a:srgbClr val="000090"/>
                </a:solidFill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baseline="-25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, in the direction of the motion was </a:t>
            </a:r>
            <a:r>
              <a:rPr lang="en-US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contracted 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by a factor 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of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Thus 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making the path lengths equal to account for the zero phase 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shift.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800000"/>
                </a:solidFill>
              </a:rPr>
              <a:t>This</a:t>
            </a:r>
            <a:r>
              <a:rPr lang="en-US" sz="2800" dirty="0">
                <a:solidFill>
                  <a:srgbClr val="800000"/>
                </a:solidFill>
              </a:rPr>
              <a:t>, however, was an ad hoc assumption that could not be experimentally tested</a:t>
            </a:r>
            <a:r>
              <a:rPr lang="en-US" sz="2800" dirty="0" smtClean="0">
                <a:solidFill>
                  <a:srgbClr val="800000"/>
                </a:solidFill>
              </a:rPr>
              <a:t>.</a:t>
            </a:r>
            <a:endParaRPr lang="en-US" dirty="0" smtClean="0">
              <a:solidFill>
                <a:srgbClr val="8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396289"/>
              </p:ext>
            </p:extLst>
          </p:nvPr>
        </p:nvGraphicFramePr>
        <p:xfrm>
          <a:off x="3124200" y="2819400"/>
          <a:ext cx="1981200" cy="807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9" name="Equation" r:id="rId3" imgW="685800" imgH="279400" progId="Equation.DSMT4">
                  <p:embed/>
                </p:oleObj>
              </mc:Choice>
              <mc:Fallback>
                <p:oleObj name="Equation" r:id="rId3" imgW="685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819400"/>
                        <a:ext cx="1981200" cy="80740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55510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Einstein’s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Postulates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077200" cy="5105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Fundamental assumption: Maxwell’s equations must be valid in all inertial frames</a:t>
            </a:r>
          </a:p>
          <a:p>
            <a:pPr marL="339725" indent="-339725" algn="just" eaLnBrk="1" hangingPunct="1">
              <a:spcBef>
                <a:spcPts val="0"/>
              </a:spcBef>
              <a:buClr>
                <a:schemeClr val="tx1"/>
              </a:buClr>
              <a:buSzPct val="90000"/>
              <a:tabLst>
                <a:tab pos="339725" algn="l"/>
              </a:tabLst>
            </a:pPr>
            <a:r>
              <a:rPr lang="en-US" b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The principle of relativity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: The laws of physics are the same in all inertial systems. There is no way to detect absolute motion, and no preferred inertial system exists</a:t>
            </a:r>
          </a:p>
          <a:p>
            <a:pPr marL="744538" lvl="1" indent="-344488" algn="just" eaLnBrk="1" hangingPunct="1">
              <a:spcBef>
                <a:spcPts val="0"/>
              </a:spcBef>
              <a:buClr>
                <a:schemeClr val="tx1"/>
              </a:buClr>
              <a:buSzPct val="90000"/>
              <a:tabLst>
                <a:tab pos="566738" algn="l"/>
              </a:tabLst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Published a paper in 1905 at the age 26</a:t>
            </a:r>
          </a:p>
          <a:p>
            <a:pPr marL="744538" lvl="1" indent="-344488" algn="just" eaLnBrk="1" hangingPunct="1">
              <a:spcBef>
                <a:spcPts val="0"/>
              </a:spcBef>
              <a:buClr>
                <a:schemeClr val="tx1"/>
              </a:buClr>
              <a:buSzPct val="90000"/>
              <a:tabLst>
                <a:tab pos="566738" algn="l"/>
              </a:tabLst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Believed the principle of relativity to be fundamental</a:t>
            </a:r>
          </a:p>
          <a:p>
            <a:pPr marL="339725" indent="-339725" algn="just" eaLnBrk="1" hangingPunct="1">
              <a:spcBef>
                <a:spcPts val="0"/>
              </a:spcBef>
              <a:buClr>
                <a:schemeClr val="tx1"/>
              </a:buClr>
              <a:buSzPct val="90000"/>
              <a:tabLst>
                <a:tab pos="339725" algn="l"/>
              </a:tabLst>
            </a:pPr>
            <a:r>
              <a:rPr lang="en-US" b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The constancy of the speed of light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: Observers in all inertial systems measure the same value for the speed of light in a vacuum.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17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760412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Lorentz Transformations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762000"/>
            <a:ext cx="8459787" cy="44973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dirty="0" smtClean="0"/>
              <a:t>General linear transformation relationship between P=(</a:t>
            </a:r>
            <a:r>
              <a:rPr lang="en-US" sz="2800" dirty="0" err="1" smtClean="0"/>
              <a:t>x</a:t>
            </a:r>
            <a:r>
              <a:rPr lang="en-US" sz="2800" dirty="0" smtClean="0"/>
              <a:t>, </a:t>
            </a:r>
            <a:r>
              <a:rPr lang="en-US" sz="2800" dirty="0" err="1" smtClean="0"/>
              <a:t>y</a:t>
            </a:r>
            <a:r>
              <a:rPr lang="en-US" sz="2800" dirty="0" smtClean="0"/>
              <a:t>, </a:t>
            </a:r>
            <a:r>
              <a:rPr lang="en-US" sz="2800" dirty="0" err="1" smtClean="0"/>
              <a:t>z</a:t>
            </a:r>
            <a:r>
              <a:rPr lang="en-US" sz="2800" dirty="0" smtClean="0"/>
              <a:t>, </a:t>
            </a:r>
            <a:r>
              <a:rPr lang="en-US" sz="2800" dirty="0" err="1" smtClean="0"/>
              <a:t>t</a:t>
            </a:r>
            <a:r>
              <a:rPr lang="en-US" sz="2800" dirty="0" smtClean="0"/>
              <a:t>) in frame S and P’=(</a:t>
            </a:r>
            <a:r>
              <a:rPr lang="en-US" sz="2800" dirty="0" err="1" smtClean="0"/>
              <a:t>x’,y’,z’,t</a:t>
            </a:r>
            <a:r>
              <a:rPr lang="en-US" sz="2800" dirty="0" smtClean="0"/>
              <a:t>’) in frame S’ </a:t>
            </a:r>
            <a:r>
              <a:rPr lang="en-US" sz="2800" dirty="0" err="1" smtClean="0">
                <a:sym typeface="Wingdings"/>
              </a:rPr>
              <a:t></a:t>
            </a:r>
            <a:r>
              <a:rPr lang="en-US" sz="2800" dirty="0" smtClean="0"/>
              <a:t> these assume measurements are made in S frame and transferred to S’ frame </a:t>
            </a: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preserve </a:t>
            </a: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the constancy of the speed of light</a:t>
            </a: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between </a:t>
            </a: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inertial </a:t>
            </a: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observers</a:t>
            </a: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account for the problem of simultaneity between these </a:t>
            </a: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observers</a:t>
            </a: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endParaRPr lang="en-US" sz="2800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endParaRPr lang="en-US" sz="2800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endParaRPr lang="en-US" sz="2800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With the definitions                    and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270493"/>
              </p:ext>
            </p:extLst>
          </p:nvPr>
        </p:nvGraphicFramePr>
        <p:xfrm>
          <a:off x="3810000" y="5133975"/>
          <a:ext cx="13001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87" name="Equation" r:id="rId4" imgW="495300" imgH="203200" progId="Equation.DSMT4">
                  <p:embed/>
                </p:oleObj>
              </mc:Choice>
              <mc:Fallback>
                <p:oleObj name="Equation" r:id="rId4" imgW="495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133975"/>
                        <a:ext cx="130016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971510"/>
              </p:ext>
            </p:extLst>
          </p:nvPr>
        </p:nvGraphicFramePr>
        <p:xfrm>
          <a:off x="5807075" y="4981575"/>
          <a:ext cx="23336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88" name="Equation" r:id="rId6" imgW="889000" imgH="279400" progId="Equation.DSMT4">
                  <p:embed/>
                </p:oleObj>
              </mc:Choice>
              <mc:Fallback>
                <p:oleObj name="Equation" r:id="rId6" imgW="889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075" y="4981575"/>
                        <a:ext cx="2333625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6" name="Object 4"/>
          <p:cNvGraphicFramePr>
            <a:graphicFrameLocks noChangeAspect="1"/>
          </p:cNvGraphicFramePr>
          <p:nvPr/>
        </p:nvGraphicFramePr>
        <p:xfrm>
          <a:off x="685800" y="5648325"/>
          <a:ext cx="256698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89" name="Equation" r:id="rId8" imgW="977900" imgH="228600" progId="Equation.DSMT4">
                  <p:embed/>
                </p:oleObj>
              </mc:Choice>
              <mc:Fallback>
                <p:oleObj name="Equation" r:id="rId8" imgW="977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648325"/>
                        <a:ext cx="2566987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7" name="Object 5"/>
          <p:cNvGraphicFramePr>
            <a:graphicFrameLocks noChangeAspect="1"/>
          </p:cNvGraphicFramePr>
          <p:nvPr/>
        </p:nvGraphicFramePr>
        <p:xfrm>
          <a:off x="3352800" y="5715000"/>
          <a:ext cx="103346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90" name="Equation" r:id="rId10" imgW="393700" imgH="190500" progId="Equation.DSMT4">
                  <p:embed/>
                </p:oleObj>
              </mc:Choice>
              <mc:Fallback>
                <p:oleObj name="Equation" r:id="rId10" imgW="393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715000"/>
                        <a:ext cx="1033463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133236"/>
              </p:ext>
            </p:extLst>
          </p:nvPr>
        </p:nvGraphicFramePr>
        <p:xfrm>
          <a:off x="4562475" y="5715000"/>
          <a:ext cx="10001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91" name="Equation" r:id="rId12" imgW="381000" imgH="165100" progId="Equation.DSMT4">
                  <p:embed/>
                </p:oleObj>
              </mc:Choice>
              <mc:Fallback>
                <p:oleObj name="Equation" r:id="rId12" imgW="381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475" y="5715000"/>
                        <a:ext cx="1000125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811974"/>
              </p:ext>
            </p:extLst>
          </p:nvPr>
        </p:nvGraphicFramePr>
        <p:xfrm>
          <a:off x="5791200" y="5614988"/>
          <a:ext cx="263366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92" name="Equation" r:id="rId14" imgW="1003300" imgH="241300" progId="Equation.DSMT4">
                  <p:embed/>
                </p:oleObj>
              </mc:Choice>
              <mc:Fallback>
                <p:oleObj name="Equation" r:id="rId14" imgW="1003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614988"/>
                        <a:ext cx="2633663" cy="633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72650"/>
              </p:ext>
            </p:extLst>
          </p:nvPr>
        </p:nvGraphicFramePr>
        <p:xfrm>
          <a:off x="838200" y="3681412"/>
          <a:ext cx="2533650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93" name="Equation" r:id="rId16" imgW="965200" imgH="495300" progId="Equation.DSMT4">
                  <p:embed/>
                </p:oleObj>
              </mc:Choice>
              <mc:Fallback>
                <p:oleObj name="Equation" r:id="rId16" imgW="9652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681412"/>
                        <a:ext cx="2533650" cy="1300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260331"/>
              </p:ext>
            </p:extLst>
          </p:nvPr>
        </p:nvGraphicFramePr>
        <p:xfrm>
          <a:off x="3505200" y="4067175"/>
          <a:ext cx="103346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94" name="Equation" r:id="rId18" imgW="393700" imgH="190500" progId="Equation.DSMT4">
                  <p:embed/>
                </p:oleObj>
              </mc:Choice>
              <mc:Fallback>
                <p:oleObj name="Equation" r:id="rId18" imgW="393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067175"/>
                        <a:ext cx="1033463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661491"/>
              </p:ext>
            </p:extLst>
          </p:nvPr>
        </p:nvGraphicFramePr>
        <p:xfrm>
          <a:off x="4791075" y="4067175"/>
          <a:ext cx="10001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95" name="Equation" r:id="rId19" imgW="381000" imgH="165100" progId="Equation.DSMT4">
                  <p:embed/>
                </p:oleObj>
              </mc:Choice>
              <mc:Fallback>
                <p:oleObj name="Equation" r:id="rId19" imgW="381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075" y="4067175"/>
                        <a:ext cx="1000125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803668"/>
              </p:ext>
            </p:extLst>
          </p:nvPr>
        </p:nvGraphicFramePr>
        <p:xfrm>
          <a:off x="6019800" y="3657600"/>
          <a:ext cx="2332718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96" name="Equation" r:id="rId20" imgW="939800" imgH="533400" progId="Equation.DSMT4">
                  <p:embed/>
                </p:oleObj>
              </mc:Choice>
              <mc:Fallback>
                <p:oleObj name="Equation" r:id="rId20" imgW="9398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657600"/>
                        <a:ext cx="2332718" cy="13239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95129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Properties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of the Relativistic Factor </a:t>
            </a:r>
            <a:r>
              <a:rPr lang="el-GR" i="1" dirty="0">
                <a:latin typeface="Symbol" charset="2"/>
                <a:ea typeface="Arial" pitchFamily="-84" charset="0"/>
                <a:cs typeface="Symbol" charset="2"/>
              </a:rPr>
              <a:t>γ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1812" y="914401"/>
            <a:ext cx="7773988" cy="2133600"/>
          </a:xfrm>
        </p:spPr>
        <p:txBody>
          <a:bodyPr/>
          <a:lstStyle/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What is the property of the relativistic factor, </a:t>
            </a:r>
            <a:r>
              <a:rPr lang="en-US" dirty="0" err="1" smtClean="0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?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Is it bigger or smaller than 1?</a:t>
            </a:r>
          </a:p>
          <a:p>
            <a:pPr marL="533400" indent="-533400" algn="just" eaLnBrk="1" hangingPunct="1">
              <a:lnSpc>
                <a:spcPct val="90000"/>
              </a:lnSpc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Recall Einstein’s postulate, </a:t>
            </a:r>
            <a:r>
              <a:rPr lang="el-GR" i="1" dirty="0" smtClean="0">
                <a:latin typeface="Symbol" charset="2"/>
                <a:ea typeface="Arial" pitchFamily="-84" charset="0"/>
                <a:cs typeface="Symbol" charset="2"/>
              </a:rPr>
              <a:t>β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i="1" dirty="0" err="1" smtClean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/</a:t>
            </a:r>
            <a:r>
              <a:rPr lang="en-US" i="1" dirty="0" err="1" smtClean="0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&lt; 1 for all observers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  </a:t>
            </a:r>
          </a:p>
        </p:txBody>
      </p:sp>
      <p:pic>
        <p:nvPicPr>
          <p:cNvPr id="56324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19400"/>
            <a:ext cx="426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2D3D9-226A-124B-9637-7AA1A3A82A1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28600" y="2971800"/>
            <a:ext cx="472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/>
              <a:buChar char="•"/>
              <a:tabLst/>
              <a:defRPr/>
            </a:pPr>
            <a:r>
              <a:rPr lang="en-US" sz="3200" kern="0" dirty="0" err="1" smtClean="0">
                <a:solidFill>
                  <a:schemeClr val="accent2"/>
                </a:solidFill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3200" kern="0" dirty="0" smtClean="0">
                <a:solidFill>
                  <a:schemeClr val="accent2"/>
                </a:solidFill>
                <a:latin typeface="Symbol" charset="2"/>
                <a:ea typeface="ＭＳ Ｐゴシック" pitchFamily="-84" charset="-128"/>
                <a:cs typeface="Symbol" charset="2"/>
              </a:rPr>
              <a:t> </a:t>
            </a:r>
            <a:r>
              <a:rPr lang="en-US" sz="3200" kern="0" dirty="0" smtClean="0">
                <a:solidFill>
                  <a:schemeClr val="accent2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=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1 only when </a:t>
            </a: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= 0</a:t>
            </a:r>
          </a:p>
          <a:p>
            <a:pPr marL="533400" marR="0" lvl="0" indent="-5334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93173" y="3581400"/>
          <a:ext cx="271202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7" name="Equation" r:id="rId4" imgW="1104900" imgH="279400" progId="Equation.DSMT4">
                  <p:embed/>
                </p:oleObj>
              </mc:Choice>
              <mc:Fallback>
                <p:oleObj name="Equation" r:id="rId4" imgW="1104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73" y="3581400"/>
                        <a:ext cx="271202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20772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838200"/>
          </a:xfrm>
        </p:spPr>
        <p:txBody>
          <a:bodyPr/>
          <a:lstStyle/>
          <a:p>
            <a:pPr algn="ctr"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The complete Lorentz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Transformations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3581400"/>
            <a:ext cx="7772400" cy="3124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Some things to note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What happens when </a:t>
            </a:r>
            <a:r>
              <a:rPr lang="en-US" dirty="0" smtClean="0">
                <a:latin typeface="Symbol" charset="2"/>
                <a:cs typeface="Symbol" charset="2"/>
              </a:rPr>
              <a:t>β</a:t>
            </a:r>
            <a:r>
              <a:rPr lang="en-US" dirty="0" smtClean="0"/>
              <a:t>~0 (or v~0)?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The Lorentz </a:t>
            </a:r>
            <a:r>
              <a:rPr lang="en-US" dirty="0" err="1" smtClean="0"/>
              <a:t>x</a:t>
            </a:r>
            <a:r>
              <a:rPr lang="en-US" dirty="0" smtClean="0"/>
              <a:t>-formation becomes Galilean </a:t>
            </a:r>
            <a:r>
              <a:rPr lang="en-US" dirty="0" err="1" smtClean="0"/>
              <a:t>x</a:t>
            </a:r>
            <a:r>
              <a:rPr lang="en-US" dirty="0" smtClean="0"/>
              <a:t>-formation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Space-time are not separated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For non-imaginary </a:t>
            </a:r>
            <a:r>
              <a:rPr lang="en-US" dirty="0" err="1" smtClean="0"/>
              <a:t>x</a:t>
            </a:r>
            <a:r>
              <a:rPr lang="en-US" dirty="0" smtClean="0"/>
              <a:t>-formations, the frame speed cannot exceed </a:t>
            </a:r>
            <a:r>
              <a:rPr lang="en-US" dirty="0" err="1" smtClean="0"/>
              <a:t>c</a:t>
            </a:r>
            <a:r>
              <a:rPr lang="en-US" dirty="0" smtClean="0"/>
              <a:t>!</a:t>
            </a:r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107664"/>
              </p:ext>
            </p:extLst>
          </p:nvPr>
        </p:nvGraphicFramePr>
        <p:xfrm>
          <a:off x="1219200" y="746919"/>
          <a:ext cx="15398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23" name="Equation" r:id="rId3" imgW="812800" imgH="457200" progId="Equation.DSMT4">
                  <p:embed/>
                </p:oleObj>
              </mc:Choice>
              <mc:Fallback>
                <p:oleObj name="Equation" r:id="rId3" imgW="812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746919"/>
                        <a:ext cx="1539875" cy="866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785226"/>
              </p:ext>
            </p:extLst>
          </p:nvPr>
        </p:nvGraphicFramePr>
        <p:xfrm>
          <a:off x="1219200" y="1715938"/>
          <a:ext cx="838199" cy="405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24" name="Equation" r:id="rId5" imgW="393700" imgH="190500" progId="Equation.DSMT4">
                  <p:embed/>
                </p:oleObj>
              </mc:Choice>
              <mc:Fallback>
                <p:oleObj name="Equation" r:id="rId5" imgW="393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715938"/>
                        <a:ext cx="838199" cy="4055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882598"/>
              </p:ext>
            </p:extLst>
          </p:nvPr>
        </p:nvGraphicFramePr>
        <p:xfrm>
          <a:off x="1219200" y="2223762"/>
          <a:ext cx="838200" cy="36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25" name="Equation" r:id="rId7" imgW="381000" imgH="165100" progId="Equation.DSMT4">
                  <p:embed/>
                </p:oleObj>
              </mc:Choice>
              <mc:Fallback>
                <p:oleObj name="Equation" r:id="rId7" imgW="381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223762"/>
                        <a:ext cx="838200" cy="36322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688820"/>
              </p:ext>
            </p:extLst>
          </p:nvPr>
        </p:nvGraphicFramePr>
        <p:xfrm>
          <a:off x="1219200" y="2689225"/>
          <a:ext cx="16113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26" name="Equation" r:id="rId9" imgW="939800" imgH="520700" progId="Equation.DSMT4">
                  <p:embed/>
                </p:oleObj>
              </mc:Choice>
              <mc:Fallback>
                <p:oleObj name="Equation" r:id="rId9" imgW="9398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689225"/>
                        <a:ext cx="1611313" cy="892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190423"/>
              </p:ext>
            </p:extLst>
          </p:nvPr>
        </p:nvGraphicFramePr>
        <p:xfrm>
          <a:off x="5334000" y="746919"/>
          <a:ext cx="14668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27" name="Equation" r:id="rId11" imgW="774700" imgH="457200" progId="Equation.DSMT4">
                  <p:embed/>
                </p:oleObj>
              </mc:Choice>
              <mc:Fallback>
                <p:oleObj name="Equation" r:id="rId11" imgW="7747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746919"/>
                        <a:ext cx="1466850" cy="866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491950"/>
              </p:ext>
            </p:extLst>
          </p:nvPr>
        </p:nvGraphicFramePr>
        <p:xfrm>
          <a:off x="5334000" y="1698096"/>
          <a:ext cx="838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28" name="Equation" r:id="rId13" imgW="393700" imgH="203200" progId="Equation.DSMT4">
                  <p:embed/>
                </p:oleObj>
              </mc:Choice>
              <mc:Fallback>
                <p:oleObj name="Equation" r:id="rId13" imgW="393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698096"/>
                        <a:ext cx="838200" cy="431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867935"/>
              </p:ext>
            </p:extLst>
          </p:nvPr>
        </p:nvGraphicFramePr>
        <p:xfrm>
          <a:off x="5334000" y="2214298"/>
          <a:ext cx="8096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29" name="Equation" r:id="rId15" imgW="368300" imgH="177800" progId="Equation.DSMT4">
                  <p:embed/>
                </p:oleObj>
              </mc:Choice>
              <mc:Fallback>
                <p:oleObj name="Equation" r:id="rId15" imgW="3683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14298"/>
                        <a:ext cx="809625" cy="3905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728385"/>
              </p:ext>
            </p:extLst>
          </p:nvPr>
        </p:nvGraphicFramePr>
        <p:xfrm>
          <a:off x="5334000" y="2689225"/>
          <a:ext cx="16764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30" name="Equation" r:id="rId17" imgW="977900" imgH="520700" progId="Equation.DSMT4">
                  <p:embed/>
                </p:oleObj>
              </mc:Choice>
              <mc:Fallback>
                <p:oleObj name="Equation" r:id="rId17" imgW="977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689225"/>
                        <a:ext cx="1676400" cy="892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69047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58200" cy="11398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Time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Dilation and Length Contraction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73525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Time Dilation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	Clocks in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a moving inertial reference frame K’ </a:t>
            </a:r>
            <a:r>
              <a:rPr lang="en-US" altLang="ja-JP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run slower </a:t>
            </a:r>
            <a:r>
              <a:rPr lang="en-US" altLang="ja-JP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with respect to stationary clocks in K</a:t>
            </a:r>
            <a:r>
              <a:rPr lang="en-US" altLang="ja-JP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b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Length Contraction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	Lengths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measured in a moving inertial reference frame K’ </a:t>
            </a:r>
            <a:r>
              <a:rPr lang="en-US" altLang="ja-JP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are shorter </a:t>
            </a:r>
            <a:r>
              <a:rPr lang="en-US" altLang="ja-JP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with respect to the same lengths stationary in K.</a:t>
            </a:r>
            <a:endParaRPr lang="en-US" dirty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457200" y="1143000"/>
            <a:ext cx="8229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 smtClean="0">
                <a:solidFill>
                  <a:srgbClr val="000090"/>
                </a:solidFill>
                <a:latin typeface="+mn-lt"/>
              </a:rPr>
              <a:t>Direct consequences </a:t>
            </a:r>
            <a:r>
              <a:rPr lang="en-US" sz="3200" dirty="0">
                <a:solidFill>
                  <a:srgbClr val="000090"/>
                </a:solidFill>
                <a:latin typeface="+mn-lt"/>
              </a:rPr>
              <a:t>of the Lorentz Transformation: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4,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245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14197</TotalTime>
  <Words>1670</Words>
  <Application>Microsoft Macintosh PowerPoint</Application>
  <PresentationFormat>On-screen Show (4:3)</PresentationFormat>
  <Paragraphs>233</Paragraphs>
  <Slides>21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phys1443-spring02</vt:lpstr>
      <vt:lpstr>Equation</vt:lpstr>
      <vt:lpstr>MathType 6.0 Equation</vt:lpstr>
      <vt:lpstr>PHYS 3313 – Section 001 Lecture #5</vt:lpstr>
      <vt:lpstr>Announcements</vt:lpstr>
      <vt:lpstr>Conclusions of Michelson Experiment</vt:lpstr>
      <vt:lpstr>The Lorentz-FitzGerald Contraction</vt:lpstr>
      <vt:lpstr>Einstein’s Postulates</vt:lpstr>
      <vt:lpstr>The Lorentz Transformations</vt:lpstr>
      <vt:lpstr>Properties of the Relativistic Factor γ</vt:lpstr>
      <vt:lpstr>The complete Lorentz Transformations</vt:lpstr>
      <vt:lpstr>Time Dilation and Length Contraction</vt:lpstr>
      <vt:lpstr>Time Dilation</vt:lpstr>
      <vt:lpstr>Time Dilation</vt:lpstr>
      <vt:lpstr>Time Dilation with Mary, Frank, and Melinda</vt:lpstr>
      <vt:lpstr>According to Mary and Melinda…</vt:lpstr>
      <vt:lpstr>Time Dilation: Moving Clocks Run Slow</vt:lpstr>
      <vt:lpstr>Time Dilation Example: muon lifetime</vt:lpstr>
      <vt:lpstr>Experimental Verification of Time Dilation</vt:lpstr>
      <vt:lpstr>Length Contraction</vt:lpstr>
      <vt:lpstr>Length Contraction cont’d </vt:lpstr>
      <vt:lpstr>Measurement in Rest Frame</vt:lpstr>
      <vt:lpstr>Length Contraction Summary</vt:lpstr>
      <vt:lpstr>More about Muons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542</cp:revision>
  <cp:lastPrinted>2013-08-26T21:25:15Z</cp:lastPrinted>
  <dcterms:created xsi:type="dcterms:W3CDTF">2012-08-27T21:13:02Z</dcterms:created>
  <dcterms:modified xsi:type="dcterms:W3CDTF">2015-02-04T20:47:26Z</dcterms:modified>
</cp:coreProperties>
</file>