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1.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2.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3.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566" r:id="rId3"/>
    <p:sldId id="604" r:id="rId4"/>
    <p:sldId id="622" r:id="rId5"/>
    <p:sldId id="598" r:id="rId6"/>
    <p:sldId id="599" r:id="rId7"/>
    <p:sldId id="600" r:id="rId8"/>
    <p:sldId id="601" r:id="rId9"/>
    <p:sldId id="602" r:id="rId10"/>
    <p:sldId id="603" r:id="rId11"/>
    <p:sldId id="605" r:id="rId12"/>
    <p:sldId id="606" r:id="rId13"/>
    <p:sldId id="607" r:id="rId14"/>
    <p:sldId id="608" r:id="rId15"/>
    <p:sldId id="609" r:id="rId16"/>
    <p:sldId id="610" r:id="rId17"/>
    <p:sldId id="611" r:id="rId18"/>
    <p:sldId id="612" r:id="rId19"/>
    <p:sldId id="613"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9" d="100"/>
          <a:sy n="79" d="100"/>
        </p:scale>
        <p:origin x="-4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0"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1" Type="http://schemas.openxmlformats.org/officeDocument/2006/relationships/image" Target="../media/image27.emf"/><Relationship Id="rId2"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9" Type="http://schemas.openxmlformats.org/officeDocument/2006/relationships/image" Target="../media/image41.emf"/><Relationship Id="rId10" Type="http://schemas.openxmlformats.org/officeDocument/2006/relationships/image" Target="../media/image42.emf"/><Relationship Id="rId11" Type="http://schemas.openxmlformats.org/officeDocument/2006/relationships/image" Target="../media/image43.emf"/><Relationship Id="rId1" Type="http://schemas.openxmlformats.org/officeDocument/2006/relationships/image" Target="../media/image33.emf"/><Relationship Id="rId2"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image" Target="../media/image44.emf"/><Relationship Id="rId2"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 Id="rId3"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45113484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9,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7.bin"/><Relationship Id="rId5" Type="http://schemas.openxmlformats.org/officeDocument/2006/relationships/image" Target="../media/image48.emf"/><Relationship Id="rId6" Type="http://schemas.openxmlformats.org/officeDocument/2006/relationships/oleObject" Target="../embeddings/oleObject48.bin"/><Relationship Id="rId7" Type="http://schemas.openxmlformats.org/officeDocument/2006/relationships/image" Target="../media/image49.emf"/><Relationship Id="rId8" Type="http://schemas.openxmlformats.org/officeDocument/2006/relationships/oleObject" Target="../embeddings/oleObject49.bin"/><Relationship Id="rId9" Type="http://schemas.openxmlformats.org/officeDocument/2006/relationships/image" Target="../media/image5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1.emf"/><Relationship Id="rId5" Type="http://schemas.openxmlformats.org/officeDocument/2006/relationships/oleObject" Target="../embeddings/oleObject51.bin"/><Relationship Id="rId6" Type="http://schemas.openxmlformats.org/officeDocument/2006/relationships/image" Target="../media/image52.emf"/><Relationship Id="rId7" Type="http://schemas.openxmlformats.org/officeDocument/2006/relationships/oleObject" Target="../embeddings/oleObject52.bin"/><Relationship Id="rId8" Type="http://schemas.openxmlformats.org/officeDocument/2006/relationships/image" Target="../media/image5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emf"/><Relationship Id="rId21" Type="http://schemas.openxmlformats.org/officeDocument/2006/relationships/oleObject" Target="../embeddings/oleObject10.bin"/><Relationship Id="rId22" Type="http://schemas.openxmlformats.org/officeDocument/2006/relationships/image" Target="../media/image11.emf"/><Relationship Id="rId23" Type="http://schemas.openxmlformats.org/officeDocument/2006/relationships/oleObject" Target="../embeddings/oleObject11.bin"/><Relationship Id="rId24" Type="http://schemas.openxmlformats.org/officeDocument/2006/relationships/image" Target="../media/image12.emf"/><Relationship Id="rId25" Type="http://schemas.openxmlformats.org/officeDocument/2006/relationships/oleObject" Target="../embeddings/oleObject12.bin"/><Relationship Id="rId26" Type="http://schemas.openxmlformats.org/officeDocument/2006/relationships/image" Target="../media/image13.emf"/><Relationship Id="rId27" Type="http://schemas.openxmlformats.org/officeDocument/2006/relationships/oleObject" Target="../embeddings/oleObject13.bin"/><Relationship Id="rId28" Type="http://schemas.openxmlformats.org/officeDocument/2006/relationships/image" Target="../media/image14.emf"/><Relationship Id="rId29" Type="http://schemas.openxmlformats.org/officeDocument/2006/relationships/oleObject" Target="../embeddings/oleObject14.bin"/><Relationship Id="rId30" Type="http://schemas.openxmlformats.org/officeDocument/2006/relationships/image" Target="../media/image15.e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6.emf"/><Relationship Id="rId5" Type="http://schemas.openxmlformats.org/officeDocument/2006/relationships/oleObject" Target="../embeddings/oleObject16.bin"/><Relationship Id="rId6" Type="http://schemas.openxmlformats.org/officeDocument/2006/relationships/image" Target="../media/image17.emf"/><Relationship Id="rId7" Type="http://schemas.openxmlformats.org/officeDocument/2006/relationships/oleObject" Target="../embeddings/oleObject17.bin"/><Relationship Id="rId8" Type="http://schemas.openxmlformats.org/officeDocument/2006/relationships/image" Target="../media/image18.emf"/><Relationship Id="rId9" Type="http://schemas.openxmlformats.org/officeDocument/2006/relationships/oleObject" Target="../embeddings/oleObject18.bin"/><Relationship Id="rId10"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24.emf"/><Relationship Id="rId13" Type="http://schemas.openxmlformats.org/officeDocument/2006/relationships/oleObject" Target="../embeddings/oleObject24.bin"/><Relationship Id="rId14" Type="http://schemas.openxmlformats.org/officeDocument/2006/relationships/image" Target="../media/image25.emf"/><Relationship Id="rId15" Type="http://schemas.openxmlformats.org/officeDocument/2006/relationships/oleObject" Target="../embeddings/oleObject25.bin"/><Relationship Id="rId16"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oleObject19.bin"/><Relationship Id="rId4" Type="http://schemas.openxmlformats.org/officeDocument/2006/relationships/image" Target="../media/image20.emf"/><Relationship Id="rId5" Type="http://schemas.openxmlformats.org/officeDocument/2006/relationships/oleObject" Target="../embeddings/oleObject20.bin"/><Relationship Id="rId6" Type="http://schemas.openxmlformats.org/officeDocument/2006/relationships/image" Target="../media/image21.emf"/><Relationship Id="rId7" Type="http://schemas.openxmlformats.org/officeDocument/2006/relationships/oleObject" Target="../embeddings/oleObject21.bin"/><Relationship Id="rId8" Type="http://schemas.openxmlformats.org/officeDocument/2006/relationships/image" Target="../media/image22.emf"/><Relationship Id="rId9" Type="http://schemas.openxmlformats.org/officeDocument/2006/relationships/oleObject" Target="../embeddings/oleObject22.bin"/><Relationship Id="rId10" Type="http://schemas.openxmlformats.org/officeDocument/2006/relationships/image" Target="../media/image23.e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0.bin"/><Relationship Id="rId12" Type="http://schemas.openxmlformats.org/officeDocument/2006/relationships/image" Target="../media/image31.emf"/><Relationship Id="rId13" Type="http://schemas.openxmlformats.org/officeDocument/2006/relationships/oleObject" Target="../embeddings/oleObject31.bin"/><Relationship Id="rId14" Type="http://schemas.openxmlformats.org/officeDocument/2006/relationships/image" Target="../media/image32.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27.emf"/><Relationship Id="rId5" Type="http://schemas.openxmlformats.org/officeDocument/2006/relationships/oleObject" Target="../embeddings/oleObject27.bin"/><Relationship Id="rId6" Type="http://schemas.openxmlformats.org/officeDocument/2006/relationships/image" Target="../media/image28.emf"/><Relationship Id="rId7" Type="http://schemas.openxmlformats.org/officeDocument/2006/relationships/oleObject" Target="../embeddings/oleObject28.bin"/><Relationship Id="rId8" Type="http://schemas.openxmlformats.org/officeDocument/2006/relationships/image" Target="../media/image29.emf"/><Relationship Id="rId9" Type="http://schemas.openxmlformats.org/officeDocument/2006/relationships/oleObject" Target="../embeddings/oleObject29.bin"/><Relationship Id="rId10" Type="http://schemas.openxmlformats.org/officeDocument/2006/relationships/image" Target="../media/image30.emf"/></Relationships>
</file>

<file path=ppt/slides/_rels/slide8.xml.rels><?xml version="1.0" encoding="UTF-8" standalone="yes"?>
<Relationships xmlns="http://schemas.openxmlformats.org/package/2006/relationships"><Relationship Id="rId9" Type="http://schemas.openxmlformats.org/officeDocument/2006/relationships/image" Target="../media/image35.emf"/><Relationship Id="rId20" Type="http://schemas.openxmlformats.org/officeDocument/2006/relationships/oleObject" Target="../embeddings/oleObject40.bin"/><Relationship Id="rId21" Type="http://schemas.openxmlformats.org/officeDocument/2006/relationships/image" Target="../media/image41.emf"/><Relationship Id="rId22" Type="http://schemas.openxmlformats.org/officeDocument/2006/relationships/oleObject" Target="../embeddings/oleObject41.bin"/><Relationship Id="rId23" Type="http://schemas.openxmlformats.org/officeDocument/2006/relationships/image" Target="../media/image42.emf"/><Relationship Id="rId24" Type="http://schemas.openxmlformats.org/officeDocument/2006/relationships/oleObject" Target="../embeddings/oleObject42.bin"/><Relationship Id="rId25" Type="http://schemas.openxmlformats.org/officeDocument/2006/relationships/image" Target="../media/image43.emf"/><Relationship Id="rId10" Type="http://schemas.openxmlformats.org/officeDocument/2006/relationships/oleObject" Target="../embeddings/oleObject35.bin"/><Relationship Id="rId11" Type="http://schemas.openxmlformats.org/officeDocument/2006/relationships/image" Target="../media/image36.emf"/><Relationship Id="rId12" Type="http://schemas.openxmlformats.org/officeDocument/2006/relationships/oleObject" Target="../embeddings/oleObject36.bin"/><Relationship Id="rId13" Type="http://schemas.openxmlformats.org/officeDocument/2006/relationships/image" Target="../media/image37.emf"/><Relationship Id="rId14" Type="http://schemas.openxmlformats.org/officeDocument/2006/relationships/oleObject" Target="../embeddings/oleObject37.bin"/><Relationship Id="rId15" Type="http://schemas.openxmlformats.org/officeDocument/2006/relationships/image" Target="../media/image38.emf"/><Relationship Id="rId16" Type="http://schemas.openxmlformats.org/officeDocument/2006/relationships/oleObject" Target="../embeddings/oleObject38.bin"/><Relationship Id="rId17" Type="http://schemas.openxmlformats.org/officeDocument/2006/relationships/image" Target="../media/image39.emf"/><Relationship Id="rId18" Type="http://schemas.openxmlformats.org/officeDocument/2006/relationships/oleObject" Target="../embeddings/oleObject39.bin"/><Relationship Id="rId19" Type="http://schemas.openxmlformats.org/officeDocument/2006/relationships/image" Target="../media/image40.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32.bin"/><Relationship Id="rId5" Type="http://schemas.openxmlformats.org/officeDocument/2006/relationships/image" Target="../media/image33.emf"/><Relationship Id="rId6" Type="http://schemas.openxmlformats.org/officeDocument/2006/relationships/oleObject" Target="../embeddings/oleObject33.bin"/><Relationship Id="rId7" Type="http://schemas.openxmlformats.org/officeDocument/2006/relationships/image" Target="../media/image34.emf"/><Relationship Id="rId8"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3.bin"/><Relationship Id="rId5" Type="http://schemas.openxmlformats.org/officeDocument/2006/relationships/image" Target="../media/image44.emf"/><Relationship Id="rId6" Type="http://schemas.openxmlformats.org/officeDocument/2006/relationships/oleObject" Target="../embeddings/oleObject44.bin"/><Relationship Id="rId7" Type="http://schemas.openxmlformats.org/officeDocument/2006/relationships/image" Target="../media/image45.emf"/><Relationship Id="rId8" Type="http://schemas.openxmlformats.org/officeDocument/2006/relationships/oleObject" Target="../embeddings/oleObject45.bin"/><Relationship Id="rId9" Type="http://schemas.openxmlformats.org/officeDocument/2006/relationships/image" Target="../media/image46.emf"/><Relationship Id="rId10" Type="http://schemas.openxmlformats.org/officeDocument/2006/relationships/oleObject" Target="../embeddings/oleObject46.bin"/><Relationship Id="rId11" Type="http://schemas.openxmlformats.org/officeDocument/2006/relationships/image" Target="../media/image4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Feb. 9,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9026" y="1524000"/>
            <a:ext cx="26779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a:t>
            </a:r>
            <a:r>
              <a:rPr lang="en-US" dirty="0">
                <a:solidFill>
                  <a:schemeClr val="accent2"/>
                </a:solidFill>
                <a:latin typeface="Monotype Corsiva" pitchFamily="-84" charset="0"/>
              </a:rPr>
              <a:t>9</a:t>
            </a:r>
            <a:r>
              <a:rPr lang="en-US" dirty="0" smtClean="0">
                <a:solidFill>
                  <a:schemeClr val="accent2"/>
                </a:solidFill>
                <a:latin typeface="Monotype Corsiva" pitchFamily="-84" charset="0"/>
              </a:rPr>
              <a:t>,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524000" y="2514600"/>
            <a:ext cx="6781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3600" dirty="0" smtClean="0">
                <a:latin typeface="Arial Narrow" pitchFamily="-84" charset="0"/>
              </a:rPr>
              <a:t>Relativistic </a:t>
            </a:r>
            <a:r>
              <a:rPr lang="en-US" sz="3600" dirty="0">
                <a:latin typeface="Arial Narrow" pitchFamily="-84" charset="0"/>
              </a:rPr>
              <a:t>Velocity Addition</a:t>
            </a:r>
          </a:p>
          <a:p>
            <a:pPr marL="609600" indent="-609600" algn="l"/>
            <a:r>
              <a:rPr lang="en-US" sz="3600" dirty="0">
                <a:latin typeface="Arial Narrow" pitchFamily="-84" charset="0"/>
              </a:rPr>
              <a:t>The Twin </a:t>
            </a:r>
            <a:r>
              <a:rPr lang="en-US" sz="3600" dirty="0" smtClean="0">
                <a:latin typeface="Arial Narrow" pitchFamily="-84" charset="0"/>
              </a:rPr>
              <a:t>Paradox</a:t>
            </a:r>
          </a:p>
          <a:p>
            <a:pPr marL="609600" indent="-609600" algn="l"/>
            <a:r>
              <a:rPr lang="en-US" sz="3600" dirty="0">
                <a:latin typeface="Arial Narrow" pitchFamily="-84" charset="0"/>
              </a:rPr>
              <a:t>Space-time Diagram</a:t>
            </a:r>
          </a:p>
          <a:p>
            <a:pPr marL="609600" indent="-609600" algn="l"/>
            <a:r>
              <a:rPr lang="en-US" sz="3600" dirty="0">
                <a:latin typeface="Arial Narrow" pitchFamily="-84" charset="0"/>
              </a:rPr>
              <a:t>The Doppler Effect</a:t>
            </a:r>
          </a:p>
          <a:p>
            <a:pPr marL="609600" indent="-609600" algn="l"/>
            <a:endParaRPr lang="en-US" sz="3600" dirty="0">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14400"/>
          </a:xfrm>
        </p:spPr>
        <p:txBody>
          <a:bodyPr/>
          <a:lstStyle/>
          <a:p>
            <a:r>
              <a:rPr lang="en-US" dirty="0" smtClean="0"/>
              <a:t>A test of Lorentz velocity addition: </a:t>
            </a:r>
            <a:r>
              <a:rPr lang="en-US" dirty="0" smtClean="0">
                <a:latin typeface="Symbol" charset="2"/>
                <a:cs typeface="Symbol" charset="2"/>
              </a:rPr>
              <a:t>π</a:t>
            </a:r>
            <a:r>
              <a:rPr lang="en-US" baseline="30000" dirty="0" smtClean="0"/>
              <a:t>0</a:t>
            </a:r>
            <a:r>
              <a:rPr lang="en-US" dirty="0" smtClean="0"/>
              <a:t> decay</a:t>
            </a:r>
            <a:endParaRPr lang="en-US" dirty="0"/>
          </a:p>
        </p:txBody>
      </p:sp>
      <p:sp>
        <p:nvSpPr>
          <p:cNvPr id="3" name="Content Placeholder 2"/>
          <p:cNvSpPr>
            <a:spLocks noGrp="1"/>
          </p:cNvSpPr>
          <p:nvPr>
            <p:ph idx="1"/>
          </p:nvPr>
        </p:nvSpPr>
        <p:spPr>
          <a:xfrm>
            <a:off x="609600" y="914400"/>
            <a:ext cx="8229600" cy="4800600"/>
          </a:xfrm>
        </p:spPr>
        <p:txBody>
          <a:bodyPr>
            <a:noAutofit/>
          </a:bodyPr>
          <a:lstStyle/>
          <a:p>
            <a:r>
              <a:rPr lang="en-US" sz="2800" dirty="0" smtClean="0"/>
              <a:t>How can one test experimentally the correctness of the Lorentz velocity transformation </a:t>
            </a:r>
            <a:r>
              <a:rPr lang="en-US" sz="2800" dirty="0" err="1" smtClean="0"/>
              <a:t>vs</a:t>
            </a:r>
            <a:r>
              <a:rPr lang="en-US" sz="2800" dirty="0" smtClean="0"/>
              <a:t> Galilean one?</a:t>
            </a:r>
          </a:p>
          <a:p>
            <a:r>
              <a:rPr lang="en-US" sz="2800" dirty="0" smtClean="0"/>
              <a:t>In 1964, T. </a:t>
            </a:r>
            <a:r>
              <a:rPr lang="en-US" sz="2800" dirty="0" err="1" smtClean="0"/>
              <a:t>Alvager</a:t>
            </a:r>
            <a:r>
              <a:rPr lang="en-US" sz="2800" dirty="0" smtClean="0"/>
              <a:t> and company performed a measurements of the arrival time of two photons resulting from the decay of a </a:t>
            </a:r>
            <a:r>
              <a:rPr lang="en-US" sz="2800" dirty="0" smtClean="0">
                <a:latin typeface="Symbol" charset="2"/>
                <a:cs typeface="Symbol" charset="2"/>
              </a:rPr>
              <a:t>π</a:t>
            </a:r>
            <a:r>
              <a:rPr lang="en-US" sz="2800" baseline="30000" dirty="0" smtClean="0"/>
              <a:t>0</a:t>
            </a:r>
            <a:r>
              <a:rPr lang="en-US" sz="2800" dirty="0" smtClean="0"/>
              <a:t> in two detectors separated by 30m.</a:t>
            </a:r>
          </a:p>
          <a:p>
            <a:r>
              <a:rPr lang="en-US" sz="2800" dirty="0" smtClean="0"/>
              <a:t>Each photon has a speed of 0.99975c. What are the speed predicted by Galilean and Lorentz x-</a:t>
            </a:r>
            <a:r>
              <a:rPr lang="en-US" sz="2800" dirty="0" err="1" smtClean="0"/>
              <a:t>mation</a:t>
            </a:r>
            <a:r>
              <a:rPr lang="en-US" sz="2800" dirty="0" smtClean="0"/>
              <a:t>?</a:t>
            </a:r>
          </a:p>
          <a:p>
            <a:pPr lvl="1"/>
            <a:r>
              <a:rPr lang="en-US" sz="2400" dirty="0" err="1" smtClean="0"/>
              <a:t>v</a:t>
            </a:r>
            <a:r>
              <a:rPr lang="en-US" sz="2400" baseline="-25000" dirty="0" err="1" smtClean="0"/>
              <a:t>G</a:t>
            </a:r>
            <a:r>
              <a:rPr lang="en-US" sz="2400" dirty="0" smtClean="0"/>
              <a:t>=c+0.99975c=1.99975c</a:t>
            </a:r>
          </a:p>
          <a:p>
            <a:pPr lvl="1"/>
            <a:r>
              <a:rPr lang="en-US" sz="2800" dirty="0" smtClean="0"/>
              <a:t> </a:t>
            </a:r>
          </a:p>
          <a:p>
            <a:r>
              <a:rPr lang="en-US" sz="2800" dirty="0" smtClean="0"/>
              <a:t>How much time does the photon take to arrive at the detector?</a:t>
            </a:r>
          </a:p>
          <a:p>
            <a:pPr>
              <a:buNone/>
            </a:pPr>
            <a:r>
              <a:rPr lang="en-US" sz="2800" dirty="0" smtClean="0"/>
              <a:t>                   </a:t>
            </a:r>
          </a:p>
          <a:p>
            <a:endParaRPr lang="en-US" sz="2800" dirty="0" smtClean="0"/>
          </a:p>
        </p:txBody>
      </p:sp>
      <p:graphicFrame>
        <p:nvGraphicFramePr>
          <p:cNvPr id="40974" name="Object 14"/>
          <p:cNvGraphicFramePr>
            <a:graphicFrameLocks noChangeAspect="1"/>
          </p:cNvGraphicFramePr>
          <p:nvPr>
            <p:extLst>
              <p:ext uri="{D42A27DB-BD31-4B8C-83A1-F6EECF244321}">
                <p14:modId xmlns:p14="http://schemas.microsoft.com/office/powerpoint/2010/main" val="1962902161"/>
              </p:ext>
            </p:extLst>
          </p:nvPr>
        </p:nvGraphicFramePr>
        <p:xfrm>
          <a:off x="1447800" y="4587875"/>
          <a:ext cx="614363" cy="417513"/>
        </p:xfrm>
        <a:graphic>
          <a:graphicData uri="http://schemas.openxmlformats.org/presentationml/2006/ole">
            <mc:AlternateContent xmlns:mc="http://schemas.openxmlformats.org/markup-compatibility/2006">
              <mc:Choice xmlns:v="urn:schemas-microsoft-com:vml" Requires="v">
                <p:oleObj spid="_x0000_s44258" name="Equation" r:id="rId4" imgW="304800" imgH="241300" progId="Equation.DSMT4">
                  <p:embed/>
                </p:oleObj>
              </mc:Choice>
              <mc:Fallback>
                <p:oleObj name="Equation" r:id="rId4" imgW="304800" imgH="241300" progId="Equation.DSMT4">
                  <p:embed/>
                  <p:pic>
                    <p:nvPicPr>
                      <p:cNvPr id="0" name=""/>
                      <p:cNvPicPr>
                        <a:picLocks noChangeAspect="1" noChangeArrowheads="1"/>
                      </p:cNvPicPr>
                      <p:nvPr/>
                    </p:nvPicPr>
                    <p:blipFill>
                      <a:blip r:embed="rId5"/>
                      <a:srcRect/>
                      <a:stretch>
                        <a:fillRect/>
                      </a:stretch>
                    </p:blipFill>
                    <p:spPr bwMode="auto">
                      <a:xfrm>
                        <a:off x="1447800" y="4587875"/>
                        <a:ext cx="6143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smtClean="0"/>
              <a:t>Monday, Feb. 9, 2015</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10</a:t>
            </a:fld>
            <a:endParaRPr lang="en-US"/>
          </a:p>
        </p:txBody>
      </p:sp>
      <p:sp>
        <p:nvSpPr>
          <p:cNvPr id="8" name="Footer Placeholder 7"/>
          <p:cNvSpPr>
            <a:spLocks noGrp="1"/>
          </p:cNvSpPr>
          <p:nvPr>
            <p:ph type="ftr" sz="quarter" idx="11"/>
          </p:nvPr>
        </p:nvSpPr>
        <p:spPr/>
        <p:txBody>
          <a:bodyPr/>
          <a:lstStyle/>
          <a:p>
            <a:r>
              <a:rPr lang="nl-NL" smtClean="0"/>
              <a:t>PHYS 3313-001, Spring 2014                      Dr. Jaehoon Yu</a:t>
            </a:r>
            <a:endParaRPr lang="en-US"/>
          </a:p>
        </p:txBody>
      </p:sp>
      <p:graphicFrame>
        <p:nvGraphicFramePr>
          <p:cNvPr id="9" name="Object 14"/>
          <p:cNvGraphicFramePr>
            <a:graphicFrameLocks noChangeAspect="1"/>
          </p:cNvGraphicFramePr>
          <p:nvPr>
            <p:extLst>
              <p:ext uri="{D42A27DB-BD31-4B8C-83A1-F6EECF244321}">
                <p14:modId xmlns:p14="http://schemas.microsoft.com/office/powerpoint/2010/main" val="622850385"/>
              </p:ext>
            </p:extLst>
          </p:nvPr>
        </p:nvGraphicFramePr>
        <p:xfrm>
          <a:off x="1958975" y="4572000"/>
          <a:ext cx="2003425" cy="639763"/>
        </p:xfrm>
        <a:graphic>
          <a:graphicData uri="http://schemas.openxmlformats.org/presentationml/2006/ole">
            <mc:AlternateContent xmlns:mc="http://schemas.openxmlformats.org/markup-compatibility/2006">
              <mc:Choice xmlns:v="urn:schemas-microsoft-com:vml" Requires="v">
                <p:oleObj spid="_x0000_s44259" name="Equation" r:id="rId6" imgW="1193800" imgH="444500" progId="Equation.DSMT4">
                  <p:embed/>
                </p:oleObj>
              </mc:Choice>
              <mc:Fallback>
                <p:oleObj name="Equation" r:id="rId6" imgW="1193800" imgH="444500" progId="Equation.DSMT4">
                  <p:embed/>
                  <p:pic>
                    <p:nvPicPr>
                      <p:cNvPr id="0" name=""/>
                      <p:cNvPicPr>
                        <a:picLocks noChangeAspect="1" noChangeArrowheads="1"/>
                      </p:cNvPicPr>
                      <p:nvPr/>
                    </p:nvPicPr>
                    <p:blipFill>
                      <a:blip r:embed="rId7"/>
                      <a:srcRect/>
                      <a:stretch>
                        <a:fillRect/>
                      </a:stretch>
                    </p:blipFill>
                    <p:spPr bwMode="auto">
                      <a:xfrm>
                        <a:off x="1958975" y="4572000"/>
                        <a:ext cx="2003425" cy="639763"/>
                      </a:xfrm>
                      <a:prstGeom prst="rect">
                        <a:avLst/>
                      </a:prstGeom>
                      <a:noFill/>
                      <a:ln>
                        <a:noFill/>
                      </a:ln>
                      <a:effectLs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1400735392"/>
              </p:ext>
            </p:extLst>
          </p:nvPr>
        </p:nvGraphicFramePr>
        <p:xfrm>
          <a:off x="4281488" y="4772025"/>
          <a:ext cx="460375" cy="220663"/>
        </p:xfrm>
        <a:graphic>
          <a:graphicData uri="http://schemas.openxmlformats.org/presentationml/2006/ole">
            <mc:AlternateContent xmlns:mc="http://schemas.openxmlformats.org/markup-compatibility/2006">
              <mc:Choice xmlns:v="urn:schemas-microsoft-com:vml" Requires="v">
                <p:oleObj spid="_x0000_s44260" name="Equation" r:id="rId8" imgW="228600" imgH="127000" progId="Equation.DSMT4">
                  <p:embed/>
                </p:oleObj>
              </mc:Choice>
              <mc:Fallback>
                <p:oleObj name="Equation" r:id="rId8" imgW="228600" imgH="127000" progId="Equation.DSMT4">
                  <p:embed/>
                  <p:pic>
                    <p:nvPicPr>
                      <p:cNvPr id="0" name=""/>
                      <p:cNvPicPr>
                        <a:picLocks noChangeAspect="1" noChangeArrowheads="1"/>
                      </p:cNvPicPr>
                      <p:nvPr/>
                    </p:nvPicPr>
                    <p:blipFill>
                      <a:blip r:embed="rId9"/>
                      <a:srcRect/>
                      <a:stretch>
                        <a:fillRect/>
                      </a:stretch>
                    </p:blipFill>
                    <p:spPr bwMode="auto">
                      <a:xfrm>
                        <a:off x="4281488" y="4772025"/>
                        <a:ext cx="46037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55299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00811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Mary’s total travel time as</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91173193"/>
              </p:ext>
            </p:extLst>
          </p:nvPr>
        </p:nvGraphicFramePr>
        <p:xfrm>
          <a:off x="1676400" y="3543300"/>
          <a:ext cx="774700" cy="495300"/>
        </p:xfrm>
        <a:graphic>
          <a:graphicData uri="http://schemas.openxmlformats.org/presentationml/2006/ole">
            <mc:AlternateContent xmlns:mc="http://schemas.openxmlformats.org/markup-compatibility/2006">
              <mc:Choice xmlns:v="urn:schemas-microsoft-com:vml" Requires="v">
                <p:oleObj spid="_x0000_s1080" name="Equation" r:id="rId3" imgW="304800" imgH="165100" progId="Equation.DSMT4">
                  <p:embed/>
                </p:oleObj>
              </mc:Choice>
              <mc:Fallback>
                <p:oleObj name="Equation" r:id="rId3" imgW="304800" imgH="165100" progId="Equation.DSMT4">
                  <p:embed/>
                  <p:pic>
                    <p:nvPicPr>
                      <p:cNvPr id="0" name=""/>
                      <p:cNvPicPr>
                        <a:picLocks noChangeAspect="1" noChangeArrowheads="1"/>
                      </p:cNvPicPr>
                      <p:nvPr/>
                    </p:nvPicPr>
                    <p:blipFill>
                      <a:blip r:embed="rId4"/>
                      <a:srcRect/>
                      <a:stretch>
                        <a:fillRect/>
                      </a:stretch>
                    </p:blipFill>
                    <p:spPr bwMode="auto">
                      <a:xfrm>
                        <a:off x="1676400" y="3543300"/>
                        <a:ext cx="774700" cy="4953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6041814"/>
              </p:ext>
            </p:extLst>
          </p:nvPr>
        </p:nvGraphicFramePr>
        <p:xfrm>
          <a:off x="2449513" y="3619500"/>
          <a:ext cx="903287" cy="571500"/>
        </p:xfrm>
        <a:graphic>
          <a:graphicData uri="http://schemas.openxmlformats.org/presentationml/2006/ole">
            <mc:AlternateContent xmlns:mc="http://schemas.openxmlformats.org/markup-compatibility/2006">
              <mc:Choice xmlns:v="urn:schemas-microsoft-com:vml" Requires="v">
                <p:oleObj spid="_x0000_s1081" name="Equation" r:id="rId5" imgW="355600" imgH="190500" progId="Equation.DSMT4">
                  <p:embed/>
                </p:oleObj>
              </mc:Choice>
              <mc:Fallback>
                <p:oleObj name="Equation" r:id="rId5" imgW="355600" imgH="190500" progId="Equation.DSMT4">
                  <p:embed/>
                  <p:pic>
                    <p:nvPicPr>
                      <p:cNvPr id="0" name=""/>
                      <p:cNvPicPr>
                        <a:picLocks noChangeAspect="1" noChangeArrowheads="1"/>
                      </p:cNvPicPr>
                      <p:nvPr/>
                    </p:nvPicPr>
                    <p:blipFill>
                      <a:blip r:embed="rId6"/>
                      <a:srcRect/>
                      <a:stretch>
                        <a:fillRect/>
                      </a:stretch>
                    </p:blipFill>
                    <p:spPr bwMode="auto">
                      <a:xfrm>
                        <a:off x="2449513" y="3619500"/>
                        <a:ext cx="903287" cy="5715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99605653"/>
              </p:ext>
            </p:extLst>
          </p:nvPr>
        </p:nvGraphicFramePr>
        <p:xfrm>
          <a:off x="3243263" y="3352800"/>
          <a:ext cx="3157537" cy="838200"/>
        </p:xfrm>
        <a:graphic>
          <a:graphicData uri="http://schemas.openxmlformats.org/presentationml/2006/ole">
            <mc:AlternateContent xmlns:mc="http://schemas.openxmlformats.org/markup-compatibility/2006">
              <mc:Choice xmlns:v="urn:schemas-microsoft-com:vml" Requires="v">
                <p:oleObj spid="_x0000_s1082" name="Equation" r:id="rId7" imgW="1244600" imgH="279400" progId="Equation.DSMT4">
                  <p:embed/>
                </p:oleObj>
              </mc:Choice>
              <mc:Fallback>
                <p:oleObj name="Equation" r:id="rId7" imgW="1244600" imgH="279400" progId="Equation.DSMT4">
                  <p:embed/>
                  <p:pic>
                    <p:nvPicPr>
                      <p:cNvPr id="0" name=""/>
                      <p:cNvPicPr>
                        <a:picLocks noChangeAspect="1" noChangeArrowheads="1"/>
                      </p:cNvPicPr>
                      <p:nvPr/>
                    </p:nvPicPr>
                    <p:blipFill>
                      <a:blip r:embed="rId8"/>
                      <a:srcRect/>
                      <a:stretch>
                        <a:fillRect/>
                      </a:stretch>
                    </p:blipFill>
                    <p:spPr bwMode="auto">
                      <a:xfrm>
                        <a:off x="3243263" y="3352800"/>
                        <a:ext cx="3157537"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708460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less rapidly</a:t>
            </a:r>
            <a:r>
              <a:rPr lang="en-US" altLang="ja-JP"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586695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a:t>
            </a:r>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other coordinate so that both coordinates will 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356756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937395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8269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521649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2560187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9,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745038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9,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914400"/>
            <a:ext cx="8458200" cy="5562600"/>
          </a:xfrm>
        </p:spPr>
        <p:txBody>
          <a:bodyPr/>
          <a:lstStyle/>
          <a:p>
            <a:pPr eaLnBrk="1" hangingPunct="1"/>
            <a:r>
              <a:rPr lang="en-US" sz="2800" dirty="0" smtClean="0">
                <a:ea typeface="ＭＳ Ｐゴシック" pitchFamily="-84" charset="-128"/>
                <a:cs typeface="ＭＳ Ｐゴシック" pitchFamily="-84" charset="-128"/>
              </a:rPr>
              <a:t>Bring your homework #1 after the class</a:t>
            </a:r>
            <a:endParaRPr lang="en-US" sz="2400" dirty="0" smtClean="0"/>
          </a:p>
        </p:txBody>
      </p:sp>
    </p:spTree>
    <p:extLst>
      <p:ext uri="{BB962C8B-B14F-4D97-AF65-F5344CB8AC3E}">
        <p14:creationId xmlns:p14="http://schemas.microsoft.com/office/powerpoint/2010/main" val="42185420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9,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starting from Lorentz coordinate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starting </a:t>
            </a:r>
            <a:r>
              <a:rPr lang="en-US" sz="2400" dirty="0">
                <a:ea typeface="ＭＳ Ｐゴシック" pitchFamily="-84" charset="-128"/>
                <a:cs typeface="ＭＳ Ｐゴシック" pitchFamily="-84" charset="-128"/>
              </a:rPr>
              <a:t>from Lorentz coordinate transformation equations</a:t>
            </a:r>
            <a:r>
              <a:rPr lang="en-US" sz="2400" dirty="0" smtClean="0">
                <a:ea typeface="ＭＳ Ｐゴシック" pitchFamily="-84" charset="-128"/>
                <a:cs typeface="ＭＳ Ｐゴシック" pitchFamily="-84" charset="-128"/>
              </a:rPr>
              <a:t>.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space-time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simply switching the signs and primes will NOT be sufficient!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this Monday, Feb. 16!</a:t>
            </a:r>
          </a:p>
          <a:p>
            <a:pPr eaLnBrk="1" hangingPunct="1"/>
            <a:endParaRPr lang="en-US" sz="2400" dirty="0" smtClean="0"/>
          </a:p>
        </p:txBody>
      </p:sp>
    </p:spTree>
    <p:extLst>
      <p:ext uri="{BB962C8B-B14F-4D97-AF65-F5344CB8AC3E}">
        <p14:creationId xmlns:p14="http://schemas.microsoft.com/office/powerpoint/2010/main" val="33687170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a:t>
            </a:r>
            <a:r>
              <a:rPr lang="en-US" sz="4000" dirty="0" smtClean="0">
                <a:ea typeface="ＭＳ Ｐゴシック" pitchFamily="-84" charset="-128"/>
                <a:cs typeface="ＭＳ Ｐゴシック" pitchFamily="-84" charset="-128"/>
              </a:rPr>
              <a:t>Complete </a:t>
            </a:r>
            <a:r>
              <a:rPr lang="en-US" sz="4000" dirty="0">
                <a:ea typeface="ＭＳ Ｐゴシック" pitchFamily="-84" charset="-128"/>
                <a:cs typeface="ＭＳ Ｐゴシック" pitchFamily="-84" charset="-128"/>
              </a:rPr>
              <a:t>Lorentz </a:t>
            </a:r>
            <a:r>
              <a:rPr lang="en-US" sz="4000" dirty="0" smtClean="0">
                <a:ea typeface="ＭＳ Ｐゴシック" pitchFamily="-84" charset="-128"/>
                <a:cs typeface="ＭＳ Ｐゴシック" pitchFamily="-84" charset="-128"/>
              </a:rPr>
              <a:t>Transformations</a:t>
            </a:r>
            <a:endParaRPr lang="en-US" sz="4000" dirty="0">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Monday, Feb. 9, 2015</a:t>
            </a:r>
            <a:endParaRPr lang="en-US"/>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5" name="Object 3"/>
          <p:cNvGraphicFramePr>
            <a:graphicFrameLocks noChangeAspect="1"/>
          </p:cNvGraphicFramePr>
          <p:nvPr>
            <p:extLst>
              <p:ext uri="{D42A27DB-BD31-4B8C-83A1-F6EECF244321}">
                <p14:modId xmlns:p14="http://schemas.microsoft.com/office/powerpoint/2010/main" val="405105288"/>
              </p:ext>
            </p:extLst>
          </p:nvPr>
        </p:nvGraphicFramePr>
        <p:xfrm>
          <a:off x="1173162" y="1066800"/>
          <a:ext cx="884238" cy="500062"/>
        </p:xfrm>
        <a:graphic>
          <a:graphicData uri="http://schemas.openxmlformats.org/presentationml/2006/ole">
            <mc:AlternateContent xmlns:mc="http://schemas.openxmlformats.org/markup-compatibility/2006">
              <mc:Choice xmlns:v="urn:schemas-microsoft-com:vml" Requires="v">
                <p:oleObj spid="_x0000_s49336" name="Equation" r:id="rId3" imgW="292100" imgH="165100" progId="Equation.DSMT4">
                  <p:embed/>
                </p:oleObj>
              </mc:Choice>
              <mc:Fallback>
                <p:oleObj name="Equation" r:id="rId3" imgW="292100" imgH="165100" progId="Equation.DSMT4">
                  <p:embed/>
                  <p:pic>
                    <p:nvPicPr>
                      <p:cNvPr id="0" name=""/>
                      <p:cNvPicPr>
                        <a:picLocks noChangeAspect="1" noChangeArrowheads="1"/>
                      </p:cNvPicPr>
                      <p:nvPr/>
                    </p:nvPicPr>
                    <p:blipFill>
                      <a:blip r:embed="rId4"/>
                      <a:srcRect/>
                      <a:stretch>
                        <a:fillRect/>
                      </a:stretch>
                    </p:blipFill>
                    <p:spPr bwMode="auto">
                      <a:xfrm>
                        <a:off x="1173162" y="1066800"/>
                        <a:ext cx="884238" cy="500062"/>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807697061"/>
              </p:ext>
            </p:extLst>
          </p:nvPr>
        </p:nvGraphicFramePr>
        <p:xfrm>
          <a:off x="1143000" y="2484438"/>
          <a:ext cx="950913" cy="649287"/>
        </p:xfrm>
        <a:graphic>
          <a:graphicData uri="http://schemas.openxmlformats.org/presentationml/2006/ole">
            <mc:AlternateContent xmlns:mc="http://schemas.openxmlformats.org/markup-compatibility/2006">
              <mc:Choice xmlns:v="urn:schemas-microsoft-com:vml" Requires="v">
                <p:oleObj spid="_x0000_s49337" name="Equation" r:id="rId5" imgW="279400" imgH="190500" progId="Equation.DSMT4">
                  <p:embed/>
                </p:oleObj>
              </mc:Choice>
              <mc:Fallback>
                <p:oleObj name="Equation" r:id="rId5" imgW="279400" imgH="190500" progId="Equation.DSMT4">
                  <p:embed/>
                  <p:pic>
                    <p:nvPicPr>
                      <p:cNvPr id="0" name=""/>
                      <p:cNvPicPr>
                        <a:picLocks noChangeAspect="1" noChangeArrowheads="1"/>
                      </p:cNvPicPr>
                      <p:nvPr/>
                    </p:nvPicPr>
                    <p:blipFill>
                      <a:blip r:embed="rId6"/>
                      <a:srcRect/>
                      <a:stretch>
                        <a:fillRect/>
                      </a:stretch>
                    </p:blipFill>
                    <p:spPr bwMode="auto">
                      <a:xfrm>
                        <a:off x="1143000" y="2484438"/>
                        <a:ext cx="950913" cy="649287"/>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462187745"/>
              </p:ext>
            </p:extLst>
          </p:nvPr>
        </p:nvGraphicFramePr>
        <p:xfrm>
          <a:off x="1143000" y="3486150"/>
          <a:ext cx="936625" cy="581025"/>
        </p:xfrm>
        <a:graphic>
          <a:graphicData uri="http://schemas.openxmlformats.org/presentationml/2006/ole">
            <mc:AlternateContent xmlns:mc="http://schemas.openxmlformats.org/markup-compatibility/2006">
              <mc:Choice xmlns:v="urn:schemas-microsoft-com:vml" Requires="v">
                <p:oleObj spid="_x0000_s49338" name="Equation" r:id="rId7" imgW="266700" imgH="165100" progId="Equation.DSMT4">
                  <p:embed/>
                </p:oleObj>
              </mc:Choice>
              <mc:Fallback>
                <p:oleObj name="Equation" r:id="rId7" imgW="266700" imgH="165100" progId="Equation.DSMT4">
                  <p:embed/>
                  <p:pic>
                    <p:nvPicPr>
                      <p:cNvPr id="0" name=""/>
                      <p:cNvPicPr>
                        <a:picLocks noChangeAspect="1" noChangeArrowheads="1"/>
                      </p:cNvPicPr>
                      <p:nvPr/>
                    </p:nvPicPr>
                    <p:blipFill>
                      <a:blip r:embed="rId8"/>
                      <a:srcRect/>
                      <a:stretch>
                        <a:fillRect/>
                      </a:stretch>
                    </p:blipFill>
                    <p:spPr bwMode="auto">
                      <a:xfrm>
                        <a:off x="1143000" y="3486150"/>
                        <a:ext cx="936625" cy="58102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1782171470"/>
              </p:ext>
            </p:extLst>
          </p:nvPr>
        </p:nvGraphicFramePr>
        <p:xfrm>
          <a:off x="1143000" y="4876800"/>
          <a:ext cx="695325" cy="417512"/>
        </p:xfrm>
        <a:graphic>
          <a:graphicData uri="http://schemas.openxmlformats.org/presentationml/2006/ole">
            <mc:AlternateContent xmlns:mc="http://schemas.openxmlformats.org/markup-compatibility/2006">
              <mc:Choice xmlns:v="urn:schemas-microsoft-com:vml" Requires="v">
                <p:oleObj spid="_x0000_s49339" name="Equation" r:id="rId9" imgW="254000" imgH="152400" progId="Equation.DSMT4">
                  <p:embed/>
                </p:oleObj>
              </mc:Choice>
              <mc:Fallback>
                <p:oleObj name="Equation" r:id="rId9" imgW="254000" imgH="152400" progId="Equation.DSMT4">
                  <p:embed/>
                  <p:pic>
                    <p:nvPicPr>
                      <p:cNvPr id="0" name=""/>
                      <p:cNvPicPr>
                        <a:picLocks noChangeAspect="1" noChangeArrowheads="1"/>
                      </p:cNvPicPr>
                      <p:nvPr/>
                    </p:nvPicPr>
                    <p:blipFill>
                      <a:blip r:embed="rId10"/>
                      <a:srcRect/>
                      <a:stretch>
                        <a:fillRect/>
                      </a:stretch>
                    </p:blipFill>
                    <p:spPr bwMode="auto">
                      <a:xfrm>
                        <a:off x="1143000" y="4876800"/>
                        <a:ext cx="695325" cy="417512"/>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ext uri="{D42A27DB-BD31-4B8C-83A1-F6EECF244321}">
                <p14:modId xmlns:p14="http://schemas.microsoft.com/office/powerpoint/2010/main" val="1003524191"/>
              </p:ext>
            </p:extLst>
          </p:nvPr>
        </p:nvGraphicFramePr>
        <p:xfrm>
          <a:off x="5334000" y="1143000"/>
          <a:ext cx="728663" cy="384175"/>
        </p:xfrm>
        <a:graphic>
          <a:graphicData uri="http://schemas.openxmlformats.org/presentationml/2006/ole">
            <mc:AlternateContent xmlns:mc="http://schemas.openxmlformats.org/markup-compatibility/2006">
              <mc:Choice xmlns:v="urn:schemas-microsoft-com:vml" Requires="v">
                <p:oleObj spid="_x0000_s49340" name="Equation" r:id="rId11" imgW="241300" imgH="127000" progId="Equation.DSMT4">
                  <p:embed/>
                </p:oleObj>
              </mc:Choice>
              <mc:Fallback>
                <p:oleObj name="Equation" r:id="rId11" imgW="241300" imgH="127000" progId="Equation.DSMT4">
                  <p:embed/>
                  <p:pic>
                    <p:nvPicPr>
                      <p:cNvPr id="0" name=""/>
                      <p:cNvPicPr>
                        <a:picLocks noChangeAspect="1" noChangeArrowheads="1"/>
                      </p:cNvPicPr>
                      <p:nvPr/>
                    </p:nvPicPr>
                    <p:blipFill>
                      <a:blip r:embed="rId12"/>
                      <a:srcRect/>
                      <a:stretch>
                        <a:fillRect/>
                      </a:stretch>
                    </p:blipFill>
                    <p:spPr bwMode="auto">
                      <a:xfrm>
                        <a:off x="5334000" y="1143000"/>
                        <a:ext cx="728663" cy="3841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ext uri="{D42A27DB-BD31-4B8C-83A1-F6EECF244321}">
                <p14:modId xmlns:p14="http://schemas.microsoft.com/office/powerpoint/2010/main" val="2147894844"/>
              </p:ext>
            </p:extLst>
          </p:nvPr>
        </p:nvGraphicFramePr>
        <p:xfrm>
          <a:off x="5334000" y="2456484"/>
          <a:ext cx="1339330" cy="689958"/>
        </p:xfrm>
        <a:graphic>
          <a:graphicData uri="http://schemas.openxmlformats.org/presentationml/2006/ole">
            <mc:AlternateContent xmlns:mc="http://schemas.openxmlformats.org/markup-compatibility/2006">
              <mc:Choice xmlns:v="urn:schemas-microsoft-com:vml" Requires="v">
                <p:oleObj spid="_x0000_s49341" name="Equation" r:id="rId13" imgW="393700" imgH="203200" progId="Equation.DSMT4">
                  <p:embed/>
                </p:oleObj>
              </mc:Choice>
              <mc:Fallback>
                <p:oleObj name="Equation" r:id="rId13" imgW="393700" imgH="203200" progId="Equation.DSMT4">
                  <p:embed/>
                  <p:pic>
                    <p:nvPicPr>
                      <p:cNvPr id="0" name=""/>
                      <p:cNvPicPr>
                        <a:picLocks noChangeAspect="1" noChangeArrowheads="1"/>
                      </p:cNvPicPr>
                      <p:nvPr/>
                    </p:nvPicPr>
                    <p:blipFill>
                      <a:blip r:embed="rId14"/>
                      <a:srcRect/>
                      <a:stretch>
                        <a:fillRect/>
                      </a:stretch>
                    </p:blipFill>
                    <p:spPr bwMode="auto">
                      <a:xfrm>
                        <a:off x="5334000" y="2456484"/>
                        <a:ext cx="1339330" cy="689958"/>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ext uri="{D42A27DB-BD31-4B8C-83A1-F6EECF244321}">
                <p14:modId xmlns:p14="http://schemas.microsoft.com/office/powerpoint/2010/main" val="3060462579"/>
              </p:ext>
            </p:extLst>
          </p:nvPr>
        </p:nvGraphicFramePr>
        <p:xfrm>
          <a:off x="5334000" y="3471018"/>
          <a:ext cx="1293671" cy="624006"/>
        </p:xfrm>
        <a:graphic>
          <a:graphicData uri="http://schemas.openxmlformats.org/presentationml/2006/ole">
            <mc:AlternateContent xmlns:mc="http://schemas.openxmlformats.org/markup-compatibility/2006">
              <mc:Choice xmlns:v="urn:schemas-microsoft-com:vml" Requires="v">
                <p:oleObj spid="_x0000_s49342" name="Equation" r:id="rId15" imgW="368300" imgH="177800" progId="Equation.DSMT4">
                  <p:embed/>
                </p:oleObj>
              </mc:Choice>
              <mc:Fallback>
                <p:oleObj name="Equation" r:id="rId15" imgW="368300" imgH="177800" progId="Equation.DSMT4">
                  <p:embed/>
                  <p:pic>
                    <p:nvPicPr>
                      <p:cNvPr id="0" name=""/>
                      <p:cNvPicPr>
                        <a:picLocks noChangeAspect="1" noChangeArrowheads="1"/>
                      </p:cNvPicPr>
                      <p:nvPr/>
                    </p:nvPicPr>
                    <p:blipFill>
                      <a:blip r:embed="rId16"/>
                      <a:srcRect/>
                      <a:stretch>
                        <a:fillRect/>
                      </a:stretch>
                    </p:blipFill>
                    <p:spPr bwMode="auto">
                      <a:xfrm>
                        <a:off x="5334000" y="3471018"/>
                        <a:ext cx="1293671" cy="624006"/>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ext uri="{D42A27DB-BD31-4B8C-83A1-F6EECF244321}">
                <p14:modId xmlns:p14="http://schemas.microsoft.com/office/powerpoint/2010/main" val="2195809319"/>
              </p:ext>
            </p:extLst>
          </p:nvPr>
        </p:nvGraphicFramePr>
        <p:xfrm>
          <a:off x="5334000" y="4951412"/>
          <a:ext cx="590550" cy="382588"/>
        </p:xfrm>
        <a:graphic>
          <a:graphicData uri="http://schemas.openxmlformats.org/presentationml/2006/ole">
            <mc:AlternateContent xmlns:mc="http://schemas.openxmlformats.org/markup-compatibility/2006">
              <mc:Choice xmlns:v="urn:schemas-microsoft-com:vml" Requires="v">
                <p:oleObj spid="_x0000_s49343" name="Equation" r:id="rId17" imgW="215900" imgH="139700" progId="Equation.DSMT4">
                  <p:embed/>
                </p:oleObj>
              </mc:Choice>
              <mc:Fallback>
                <p:oleObj name="Equation" r:id="rId17" imgW="215900" imgH="139700" progId="Equation.DSMT4">
                  <p:embed/>
                  <p:pic>
                    <p:nvPicPr>
                      <p:cNvPr id="0" name=""/>
                      <p:cNvPicPr>
                        <a:picLocks noChangeAspect="1" noChangeArrowheads="1"/>
                      </p:cNvPicPr>
                      <p:nvPr/>
                    </p:nvPicPr>
                    <p:blipFill>
                      <a:blip r:embed="rId18"/>
                      <a:srcRect/>
                      <a:stretch>
                        <a:fillRect/>
                      </a:stretch>
                    </p:blipFill>
                    <p:spPr bwMode="auto">
                      <a:xfrm>
                        <a:off x="5334000" y="4951412"/>
                        <a:ext cx="590550" cy="382588"/>
                      </a:xfrm>
                      <a:prstGeom prst="rect">
                        <a:avLst/>
                      </a:prstGeom>
                      <a:noFill/>
                      <a:extLst/>
                    </p:spPr>
                  </p:pic>
                </p:oleObj>
              </mc:Fallback>
            </mc:AlternateContent>
          </a:graphicData>
        </a:graphic>
      </p:graphicFrame>
      <p:graphicFrame>
        <p:nvGraphicFramePr>
          <p:cNvPr id="23" name="Object 3"/>
          <p:cNvGraphicFramePr>
            <a:graphicFrameLocks noChangeAspect="1"/>
          </p:cNvGraphicFramePr>
          <p:nvPr>
            <p:extLst>
              <p:ext uri="{D42A27DB-BD31-4B8C-83A1-F6EECF244321}">
                <p14:modId xmlns:p14="http://schemas.microsoft.com/office/powerpoint/2010/main" val="3298481140"/>
              </p:ext>
            </p:extLst>
          </p:nvPr>
        </p:nvGraphicFramePr>
        <p:xfrm>
          <a:off x="1966912" y="762000"/>
          <a:ext cx="1614488" cy="1384300"/>
        </p:xfrm>
        <a:graphic>
          <a:graphicData uri="http://schemas.openxmlformats.org/presentationml/2006/ole">
            <mc:AlternateContent xmlns:mc="http://schemas.openxmlformats.org/markup-compatibility/2006">
              <mc:Choice xmlns:v="urn:schemas-microsoft-com:vml" Requires="v">
                <p:oleObj spid="_x0000_s49344" name="Equation" r:id="rId19" imgW="533400" imgH="457200" progId="Equation.DSMT4">
                  <p:embed/>
                </p:oleObj>
              </mc:Choice>
              <mc:Fallback>
                <p:oleObj name="Equation" r:id="rId19" imgW="533400" imgH="457200" progId="Equation.DSMT4">
                  <p:embed/>
                  <p:pic>
                    <p:nvPicPr>
                      <p:cNvPr id="0" name=""/>
                      <p:cNvPicPr>
                        <a:picLocks noChangeAspect="1" noChangeArrowheads="1"/>
                      </p:cNvPicPr>
                      <p:nvPr/>
                    </p:nvPicPr>
                    <p:blipFill>
                      <a:blip r:embed="rId20"/>
                      <a:srcRect/>
                      <a:stretch>
                        <a:fillRect/>
                      </a:stretch>
                    </p:blipFill>
                    <p:spPr bwMode="auto">
                      <a:xfrm>
                        <a:off x="1966912" y="762000"/>
                        <a:ext cx="1614488" cy="1384300"/>
                      </a:xfrm>
                      <a:prstGeom prst="rect">
                        <a:avLst/>
                      </a:prstGeom>
                      <a:noFill/>
                      <a:extLst/>
                    </p:spPr>
                  </p:pic>
                </p:oleObj>
              </mc:Fallback>
            </mc:AlternateContent>
          </a:graphicData>
        </a:graphic>
      </p:graphicFrame>
      <p:graphicFrame>
        <p:nvGraphicFramePr>
          <p:cNvPr id="24" name="Object 3"/>
          <p:cNvGraphicFramePr>
            <a:graphicFrameLocks noChangeAspect="1"/>
          </p:cNvGraphicFramePr>
          <p:nvPr>
            <p:extLst>
              <p:ext uri="{D42A27DB-BD31-4B8C-83A1-F6EECF244321}">
                <p14:modId xmlns:p14="http://schemas.microsoft.com/office/powerpoint/2010/main" val="658738446"/>
              </p:ext>
            </p:extLst>
          </p:nvPr>
        </p:nvGraphicFramePr>
        <p:xfrm>
          <a:off x="6019800" y="749300"/>
          <a:ext cx="1612900" cy="1384300"/>
        </p:xfrm>
        <a:graphic>
          <a:graphicData uri="http://schemas.openxmlformats.org/presentationml/2006/ole">
            <mc:AlternateContent xmlns:mc="http://schemas.openxmlformats.org/markup-compatibility/2006">
              <mc:Choice xmlns:v="urn:schemas-microsoft-com:vml" Requires="v">
                <p:oleObj spid="_x0000_s49345" name="Equation" r:id="rId21" imgW="533400" imgH="457200" progId="Equation.DSMT4">
                  <p:embed/>
                </p:oleObj>
              </mc:Choice>
              <mc:Fallback>
                <p:oleObj name="Equation" r:id="rId21" imgW="533400" imgH="457200" progId="Equation.DSMT4">
                  <p:embed/>
                  <p:pic>
                    <p:nvPicPr>
                      <p:cNvPr id="0" name=""/>
                      <p:cNvPicPr>
                        <a:picLocks noChangeAspect="1" noChangeArrowheads="1"/>
                      </p:cNvPicPr>
                      <p:nvPr/>
                    </p:nvPicPr>
                    <p:blipFill>
                      <a:blip r:embed="rId22"/>
                      <a:srcRect/>
                      <a:stretch>
                        <a:fillRect/>
                      </a:stretch>
                    </p:blipFill>
                    <p:spPr bwMode="auto">
                      <a:xfrm>
                        <a:off x="6019800" y="749300"/>
                        <a:ext cx="1612900" cy="1384300"/>
                      </a:xfrm>
                      <a:prstGeom prst="rect">
                        <a:avLst/>
                      </a:prstGeom>
                      <a:noFill/>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1356476288"/>
              </p:ext>
            </p:extLst>
          </p:nvPr>
        </p:nvGraphicFramePr>
        <p:xfrm>
          <a:off x="2082800" y="2562225"/>
          <a:ext cx="431800" cy="561975"/>
        </p:xfrm>
        <a:graphic>
          <a:graphicData uri="http://schemas.openxmlformats.org/presentationml/2006/ole">
            <mc:AlternateContent xmlns:mc="http://schemas.openxmlformats.org/markup-compatibility/2006">
              <mc:Choice xmlns:v="urn:schemas-microsoft-com:vml" Requires="v">
                <p:oleObj spid="_x0000_s49346" name="Equation" r:id="rId23" imgW="127000" imgH="165100" progId="Equation.DSMT4">
                  <p:embed/>
                </p:oleObj>
              </mc:Choice>
              <mc:Fallback>
                <p:oleObj name="Equation" r:id="rId23" imgW="127000" imgH="165100" progId="Equation.DSMT4">
                  <p:embed/>
                  <p:pic>
                    <p:nvPicPr>
                      <p:cNvPr id="0" name=""/>
                      <p:cNvPicPr>
                        <a:picLocks noChangeAspect="1" noChangeArrowheads="1"/>
                      </p:cNvPicPr>
                      <p:nvPr/>
                    </p:nvPicPr>
                    <p:blipFill>
                      <a:blip r:embed="rId24"/>
                      <a:srcRect/>
                      <a:stretch>
                        <a:fillRect/>
                      </a:stretch>
                    </p:blipFill>
                    <p:spPr bwMode="auto">
                      <a:xfrm>
                        <a:off x="2082800" y="2562225"/>
                        <a:ext cx="431800" cy="561975"/>
                      </a:xfrm>
                      <a:prstGeom prst="rect">
                        <a:avLst/>
                      </a:prstGeom>
                      <a:noFill/>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620220876"/>
              </p:ext>
            </p:extLst>
          </p:nvPr>
        </p:nvGraphicFramePr>
        <p:xfrm>
          <a:off x="2036763" y="3581400"/>
          <a:ext cx="401637" cy="492125"/>
        </p:xfrm>
        <a:graphic>
          <a:graphicData uri="http://schemas.openxmlformats.org/presentationml/2006/ole">
            <mc:AlternateContent xmlns:mc="http://schemas.openxmlformats.org/markup-compatibility/2006">
              <mc:Choice xmlns:v="urn:schemas-microsoft-com:vml" Requires="v">
                <p:oleObj spid="_x0000_s49347" name="Equation" r:id="rId25" imgW="114300" imgH="139700" progId="Equation.DSMT4">
                  <p:embed/>
                </p:oleObj>
              </mc:Choice>
              <mc:Fallback>
                <p:oleObj name="Equation" r:id="rId25" imgW="114300" imgH="139700" progId="Equation.DSMT4">
                  <p:embed/>
                  <p:pic>
                    <p:nvPicPr>
                      <p:cNvPr id="0" name=""/>
                      <p:cNvPicPr>
                        <a:picLocks noChangeAspect="1" noChangeArrowheads="1"/>
                      </p:cNvPicPr>
                      <p:nvPr/>
                    </p:nvPicPr>
                    <p:blipFill>
                      <a:blip r:embed="rId26"/>
                      <a:srcRect/>
                      <a:stretch>
                        <a:fillRect/>
                      </a:stretch>
                    </p:blipFill>
                    <p:spPr bwMode="auto">
                      <a:xfrm>
                        <a:off x="2036763" y="3581400"/>
                        <a:ext cx="401637" cy="492125"/>
                      </a:xfrm>
                      <a:prstGeom prst="rect">
                        <a:avLst/>
                      </a:prstGeom>
                      <a:noFill/>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1309378056"/>
              </p:ext>
            </p:extLst>
          </p:nvPr>
        </p:nvGraphicFramePr>
        <p:xfrm>
          <a:off x="1819275" y="4419600"/>
          <a:ext cx="1914525" cy="1425575"/>
        </p:xfrm>
        <a:graphic>
          <a:graphicData uri="http://schemas.openxmlformats.org/presentationml/2006/ole">
            <mc:AlternateContent xmlns:mc="http://schemas.openxmlformats.org/markup-compatibility/2006">
              <mc:Choice xmlns:v="urn:schemas-microsoft-com:vml" Requires="v">
                <p:oleObj spid="_x0000_s49348" name="Equation" r:id="rId27" imgW="698500" imgH="520700" progId="Equation.DSMT4">
                  <p:embed/>
                </p:oleObj>
              </mc:Choice>
              <mc:Fallback>
                <p:oleObj name="Equation" r:id="rId27" imgW="698500" imgH="520700" progId="Equation.DSMT4">
                  <p:embed/>
                  <p:pic>
                    <p:nvPicPr>
                      <p:cNvPr id="0" name=""/>
                      <p:cNvPicPr>
                        <a:picLocks noChangeAspect="1" noChangeArrowheads="1"/>
                      </p:cNvPicPr>
                      <p:nvPr/>
                    </p:nvPicPr>
                    <p:blipFill>
                      <a:blip r:embed="rId28"/>
                      <a:srcRect/>
                      <a:stretch>
                        <a:fillRect/>
                      </a:stretch>
                    </p:blipFill>
                    <p:spPr bwMode="auto">
                      <a:xfrm>
                        <a:off x="1819275" y="4419600"/>
                        <a:ext cx="1914525" cy="1425575"/>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ext uri="{D42A27DB-BD31-4B8C-83A1-F6EECF244321}">
                <p14:modId xmlns:p14="http://schemas.microsoft.com/office/powerpoint/2010/main" val="753210974"/>
              </p:ext>
            </p:extLst>
          </p:nvPr>
        </p:nvGraphicFramePr>
        <p:xfrm>
          <a:off x="5880100" y="4419600"/>
          <a:ext cx="2120900" cy="1425575"/>
        </p:xfrm>
        <a:graphic>
          <a:graphicData uri="http://schemas.openxmlformats.org/presentationml/2006/ole">
            <mc:AlternateContent xmlns:mc="http://schemas.openxmlformats.org/markup-compatibility/2006">
              <mc:Choice xmlns:v="urn:schemas-microsoft-com:vml" Requires="v">
                <p:oleObj spid="_x0000_s49349" name="Equation" r:id="rId29" imgW="774700" imgH="520700" progId="Equation.DSMT4">
                  <p:embed/>
                </p:oleObj>
              </mc:Choice>
              <mc:Fallback>
                <p:oleObj name="Equation" r:id="rId29" imgW="774700" imgH="520700" progId="Equation.DSMT4">
                  <p:embed/>
                  <p:pic>
                    <p:nvPicPr>
                      <p:cNvPr id="0" name=""/>
                      <p:cNvPicPr>
                        <a:picLocks noChangeAspect="1" noChangeArrowheads="1"/>
                      </p:cNvPicPr>
                      <p:nvPr/>
                    </p:nvPicPr>
                    <p:blipFill>
                      <a:blip r:embed="rId30"/>
                      <a:srcRect/>
                      <a:stretch>
                        <a:fillRect/>
                      </a:stretch>
                    </p:blipFill>
                    <p:spPr bwMode="auto">
                      <a:xfrm>
                        <a:off x="5880100" y="4419600"/>
                        <a:ext cx="2120900" cy="1425575"/>
                      </a:xfrm>
                      <a:prstGeom prst="rect">
                        <a:avLst/>
                      </a:prstGeom>
                      <a:noFill/>
                      <a:extLst/>
                    </p:spPr>
                  </p:pic>
                </p:oleObj>
              </mc:Fallback>
            </mc:AlternateContent>
          </a:graphicData>
        </a:graphic>
      </p:graphicFrame>
    </p:spTree>
    <p:extLst>
      <p:ext uri="{BB962C8B-B14F-4D97-AF65-F5344CB8AC3E}">
        <p14:creationId xmlns:p14="http://schemas.microsoft.com/office/powerpoint/2010/main" val="3918794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152400"/>
            <a:ext cx="7772400" cy="762000"/>
          </a:xfrm>
        </p:spPr>
        <p:txBody>
          <a:bodyPr/>
          <a:lstStyle/>
          <a:p>
            <a:pPr algn="ctr" eaLnBrk="1" hangingPunct="1"/>
            <a:r>
              <a:rPr lang="en-US" sz="4800" dirty="0" smtClean="0">
                <a:ea typeface="ＭＳ Ｐゴシック" pitchFamily="-84" charset="-128"/>
                <a:cs typeface="ＭＳ Ｐゴシック" pitchFamily="-84" charset="-128"/>
              </a:rPr>
              <a:t>Addition </a:t>
            </a:r>
            <a:r>
              <a:rPr lang="en-US" sz="4800" dirty="0">
                <a:ea typeface="ＭＳ Ｐゴシック" pitchFamily="-84" charset="-128"/>
                <a:cs typeface="ＭＳ Ｐゴシック" pitchFamily="-84" charset="-128"/>
              </a:rPr>
              <a:t>of Velocities</a:t>
            </a:r>
          </a:p>
        </p:txBody>
      </p:sp>
      <p:sp>
        <p:nvSpPr>
          <p:cNvPr id="80898" name="Rectangle 3"/>
          <p:cNvSpPr>
            <a:spLocks noGrp="1" noChangeArrowheads="1"/>
          </p:cNvSpPr>
          <p:nvPr>
            <p:ph type="body" idx="1"/>
          </p:nvPr>
        </p:nvSpPr>
        <p:spPr>
          <a:xfrm>
            <a:off x="304800" y="914401"/>
            <a:ext cx="8534400" cy="4953000"/>
          </a:xfrm>
        </p:spPr>
        <p:txBody>
          <a:bodyPr/>
          <a:lstStyle/>
          <a:p>
            <a:pPr marL="0" indent="0" algn="just" eaLnBrk="1" hangingPunct="1">
              <a:buFont typeface="Wingdings" pitchFamily="-84" charset="2"/>
              <a:buNone/>
            </a:pPr>
            <a:r>
              <a:rPr lang="en-US" sz="3600" dirty="0" smtClean="0">
                <a:ea typeface="ＭＳ Ｐゴシック" pitchFamily="-84" charset="-128"/>
                <a:cs typeface="ＭＳ Ｐゴシック" pitchFamily="-84" charset="-128"/>
              </a:rPr>
              <a:t>How do we add velocities in a relativistic case?</a:t>
            </a:r>
          </a:p>
          <a:p>
            <a:pPr marL="0" indent="0" algn="just" eaLnBrk="1" hangingPunct="1">
              <a:buFont typeface="Wingdings" pitchFamily="-84" charset="2"/>
              <a:buNone/>
            </a:pPr>
            <a:r>
              <a:rPr lang="en-US" sz="3600" dirty="0" smtClean="0">
                <a:ea typeface="ＭＳ Ｐゴシック" pitchFamily="-84" charset="-128"/>
                <a:cs typeface="ＭＳ Ｐゴシック" pitchFamily="-84" charset="-128"/>
              </a:rPr>
              <a:t>Taking </a:t>
            </a:r>
            <a:r>
              <a:rPr lang="en-US" sz="3600" dirty="0">
                <a:ea typeface="ＭＳ Ｐゴシック" pitchFamily="-84" charset="-128"/>
                <a:cs typeface="ＭＳ Ｐゴシック" pitchFamily="-84" charset="-128"/>
              </a:rPr>
              <a:t>differentials of the Lorentz transformation, relative velocities may be calculated:</a:t>
            </a:r>
          </a:p>
        </p:txBody>
      </p:sp>
      <p:sp>
        <p:nvSpPr>
          <p:cNvPr id="5" name="Date Placeholder 4"/>
          <p:cNvSpPr>
            <a:spLocks noGrp="1"/>
          </p:cNvSpPr>
          <p:nvPr>
            <p:ph type="dt" sz="half" idx="10"/>
          </p:nvPr>
        </p:nvSpPr>
        <p:spPr/>
        <p:txBody>
          <a:bodyPr/>
          <a:lstStyle/>
          <a:p>
            <a:pPr>
              <a:defRPr/>
            </a:pPr>
            <a:r>
              <a:rPr lang="en-US" smtClean="0"/>
              <a:t>Monday, Feb. 9, 2015</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8" name="Object 3"/>
          <p:cNvGraphicFramePr>
            <a:graphicFrameLocks noChangeAspect="1"/>
          </p:cNvGraphicFramePr>
          <p:nvPr>
            <p:extLst>
              <p:ext uri="{D42A27DB-BD31-4B8C-83A1-F6EECF244321}">
                <p14:modId xmlns:p14="http://schemas.microsoft.com/office/powerpoint/2010/main" val="3307635163"/>
              </p:ext>
            </p:extLst>
          </p:nvPr>
        </p:nvGraphicFramePr>
        <p:xfrm>
          <a:off x="2166937" y="2667000"/>
          <a:ext cx="3243263" cy="909637"/>
        </p:xfrm>
        <a:graphic>
          <a:graphicData uri="http://schemas.openxmlformats.org/presentationml/2006/ole">
            <mc:AlternateContent xmlns:mc="http://schemas.openxmlformats.org/markup-compatibility/2006">
              <mc:Choice xmlns:v="urn:schemas-microsoft-com:vml" Requires="v">
                <p:oleObj spid="_x0000_s39212" name="Equation" r:id="rId3" imgW="1130300" imgH="266700" progId="Equation.DSMT4">
                  <p:embed/>
                </p:oleObj>
              </mc:Choice>
              <mc:Fallback>
                <p:oleObj name="Equation" r:id="rId3" imgW="1130300" imgH="266700" progId="Equation.DSMT4">
                  <p:embed/>
                  <p:pic>
                    <p:nvPicPr>
                      <p:cNvPr id="0" name=""/>
                      <p:cNvPicPr>
                        <a:picLocks noChangeAspect="1" noChangeArrowheads="1"/>
                      </p:cNvPicPr>
                      <p:nvPr/>
                    </p:nvPicPr>
                    <p:blipFill>
                      <a:blip r:embed="rId4"/>
                      <a:srcRect/>
                      <a:stretch>
                        <a:fillRect/>
                      </a:stretch>
                    </p:blipFill>
                    <p:spPr bwMode="auto">
                      <a:xfrm>
                        <a:off x="2166937" y="2667000"/>
                        <a:ext cx="3243263" cy="909637"/>
                      </a:xfrm>
                      <a:prstGeom prst="rect">
                        <a:avLst/>
                      </a:prstGeom>
                      <a:noFill/>
                      <a:ln>
                        <a:noFill/>
                      </a:ln>
                      <a:effec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258448237"/>
              </p:ext>
            </p:extLst>
          </p:nvPr>
        </p:nvGraphicFramePr>
        <p:xfrm>
          <a:off x="2133600" y="3657600"/>
          <a:ext cx="1568450" cy="692150"/>
        </p:xfrm>
        <a:graphic>
          <a:graphicData uri="http://schemas.openxmlformats.org/presentationml/2006/ole">
            <mc:AlternateContent xmlns:mc="http://schemas.openxmlformats.org/markup-compatibility/2006">
              <mc:Choice xmlns:v="urn:schemas-microsoft-com:vml" Requires="v">
                <p:oleObj spid="_x0000_s39213" name="Equation" r:id="rId5" imgW="546100" imgH="203200" progId="Equation.DSMT4">
                  <p:embed/>
                </p:oleObj>
              </mc:Choice>
              <mc:Fallback>
                <p:oleObj name="Equation" r:id="rId5" imgW="546100" imgH="203200" progId="Equation.DSMT4">
                  <p:embed/>
                  <p:pic>
                    <p:nvPicPr>
                      <p:cNvPr id="0" name=""/>
                      <p:cNvPicPr>
                        <a:picLocks noChangeAspect="1" noChangeArrowheads="1"/>
                      </p:cNvPicPr>
                      <p:nvPr/>
                    </p:nvPicPr>
                    <p:blipFill>
                      <a:blip r:embed="rId6"/>
                      <a:srcRect/>
                      <a:stretch>
                        <a:fillRect/>
                      </a:stretch>
                    </p:blipFill>
                    <p:spPr bwMode="auto">
                      <a:xfrm>
                        <a:off x="2133600" y="3657600"/>
                        <a:ext cx="1568450" cy="692150"/>
                      </a:xfrm>
                      <a:prstGeom prst="rect">
                        <a:avLst/>
                      </a:prstGeom>
                      <a:noFill/>
                      <a:ln>
                        <a:noFill/>
                      </a:ln>
                      <a:effec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2416784994"/>
              </p:ext>
            </p:extLst>
          </p:nvPr>
        </p:nvGraphicFramePr>
        <p:xfrm>
          <a:off x="2133600" y="4419600"/>
          <a:ext cx="1530350" cy="561975"/>
        </p:xfrm>
        <a:graphic>
          <a:graphicData uri="http://schemas.openxmlformats.org/presentationml/2006/ole">
            <mc:AlternateContent xmlns:mc="http://schemas.openxmlformats.org/markup-compatibility/2006">
              <mc:Choice xmlns:v="urn:schemas-microsoft-com:vml" Requires="v">
                <p:oleObj spid="_x0000_s39214" name="Equation" r:id="rId7" imgW="533400" imgH="165100" progId="Equation.DSMT4">
                  <p:embed/>
                </p:oleObj>
              </mc:Choice>
              <mc:Fallback>
                <p:oleObj name="Equation" r:id="rId7" imgW="533400" imgH="165100" progId="Equation.DSMT4">
                  <p:embed/>
                  <p:pic>
                    <p:nvPicPr>
                      <p:cNvPr id="0" name=""/>
                      <p:cNvPicPr>
                        <a:picLocks noChangeAspect="1" noChangeArrowheads="1"/>
                      </p:cNvPicPr>
                      <p:nvPr/>
                    </p:nvPicPr>
                    <p:blipFill>
                      <a:blip r:embed="rId8"/>
                      <a:srcRect/>
                      <a:stretch>
                        <a:fillRect/>
                      </a:stretch>
                    </p:blipFill>
                    <p:spPr bwMode="auto">
                      <a:xfrm>
                        <a:off x="2133600" y="4419600"/>
                        <a:ext cx="1530350" cy="561975"/>
                      </a:xfrm>
                      <a:prstGeom prst="rect">
                        <a:avLst/>
                      </a:prstGeom>
                      <a:noFill/>
                      <a:ln>
                        <a:noFill/>
                      </a:ln>
                      <a:effec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962941505"/>
              </p:ext>
            </p:extLst>
          </p:nvPr>
        </p:nvGraphicFramePr>
        <p:xfrm>
          <a:off x="2133600" y="5105400"/>
          <a:ext cx="4191000" cy="1081087"/>
        </p:xfrm>
        <a:graphic>
          <a:graphicData uri="http://schemas.openxmlformats.org/presentationml/2006/ole">
            <mc:AlternateContent xmlns:mc="http://schemas.openxmlformats.org/markup-compatibility/2006">
              <mc:Choice xmlns:v="urn:schemas-microsoft-com:vml" Requires="v">
                <p:oleObj spid="_x0000_s39215" name="Equation" r:id="rId9" imgW="1460500" imgH="317500" progId="Equation.DSMT4">
                  <p:embed/>
                </p:oleObj>
              </mc:Choice>
              <mc:Fallback>
                <p:oleObj name="Equation" r:id="rId9" imgW="1460500" imgH="317500" progId="Equation.DSMT4">
                  <p:embed/>
                  <p:pic>
                    <p:nvPicPr>
                      <p:cNvPr id="0" name=""/>
                      <p:cNvPicPr>
                        <a:picLocks noChangeAspect="1" noChangeArrowheads="1"/>
                      </p:cNvPicPr>
                      <p:nvPr/>
                    </p:nvPicPr>
                    <p:blipFill>
                      <a:blip r:embed="rId10"/>
                      <a:srcRect/>
                      <a:stretch>
                        <a:fillRect/>
                      </a:stretch>
                    </p:blipFill>
                    <p:spPr bwMode="auto">
                      <a:xfrm>
                        <a:off x="2133600" y="5105400"/>
                        <a:ext cx="4191000" cy="10810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95053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125413"/>
            <a:ext cx="8229600" cy="788987"/>
          </a:xfrm>
        </p:spPr>
        <p:txBody>
          <a:bodyPr/>
          <a:lstStyle/>
          <a:p>
            <a:pPr eaLnBrk="1" hangingPunct="1"/>
            <a:r>
              <a:rPr lang="en-US" sz="5400" dirty="0">
                <a:ea typeface="ＭＳ Ｐゴシック" pitchFamily="-84" charset="-128"/>
                <a:cs typeface="ＭＳ Ｐゴシック" pitchFamily="-84" charset="-128"/>
              </a:rPr>
              <a:t>So that…</a:t>
            </a:r>
          </a:p>
        </p:txBody>
      </p:sp>
      <p:sp>
        <p:nvSpPr>
          <p:cNvPr id="81922" name="Rectangle 3"/>
          <p:cNvSpPr>
            <a:spLocks noGrp="1" noChangeArrowheads="1"/>
          </p:cNvSpPr>
          <p:nvPr>
            <p:ph type="body" sz="half" idx="1"/>
          </p:nvPr>
        </p:nvSpPr>
        <p:spPr>
          <a:xfrm>
            <a:off x="381000" y="990600"/>
            <a:ext cx="8382000" cy="4800600"/>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defining velocities as: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x</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dx</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y</a:t>
            </a:r>
            <a:r>
              <a:rPr lang="en-US" baseline="-25000"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dy</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x</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t>
            </a:r>
            <a:r>
              <a:rPr lang="en-US" altLang="ja-JP" i="1" dirty="0" smtClean="0">
                <a:ea typeface="ＭＳ Ｐゴシック" pitchFamily="-84" charset="-128"/>
                <a:cs typeface="ＭＳ Ｐゴシック" pitchFamily="-84" charset="-128"/>
              </a:rPr>
              <a:t>dx’</a:t>
            </a:r>
            <a:r>
              <a:rPr lang="en-US" altLang="ja-JP" dirty="0" smtClean="0">
                <a:ea typeface="ＭＳ Ｐゴシック" pitchFamily="-84" charset="-128"/>
                <a:cs typeface="ＭＳ Ｐゴシック" pitchFamily="-84" charset="-128"/>
              </a:rPr>
              <a:t>/</a:t>
            </a:r>
            <a:r>
              <a:rPr lang="en-US" altLang="ja-JP" i="1" dirty="0" err="1" smtClean="0">
                <a:ea typeface="ＭＳ Ｐゴシック" pitchFamily="-84" charset="-128"/>
                <a:cs typeface="ＭＳ Ｐゴシック" pitchFamily="-84" charset="-128"/>
              </a:rPr>
              <a:t>dt</a:t>
            </a:r>
            <a:r>
              <a:rPr lang="en-US" altLang="ja-JP" i="1" dirty="0" smtClean="0">
                <a:ea typeface="ＭＳ Ｐゴシック" pitchFamily="-84" charset="-128"/>
                <a:cs typeface="ＭＳ Ｐゴシック" pitchFamily="-84" charset="-128"/>
              </a:rPr>
              <a:t>’</a:t>
            </a:r>
            <a:r>
              <a:rPr lang="en-US" altLang="ja-JP"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etc. it</a:t>
            </a:r>
            <a:r>
              <a:rPr lang="en-US" altLang="ja-JP" dirty="0" smtClean="0">
                <a:ea typeface="ＭＳ Ｐゴシック" pitchFamily="-84" charset="-128"/>
                <a:cs typeface="ＭＳ Ｐゴシック" pitchFamily="-84" charset="-128"/>
              </a:rPr>
              <a:t> can be shown </a:t>
            </a:r>
            <a:r>
              <a:rPr lang="en-US" altLang="ja-JP" dirty="0">
                <a:ea typeface="ＭＳ Ｐゴシック" pitchFamily="-84" charset="-128"/>
                <a:cs typeface="ＭＳ Ｐゴシック" pitchFamily="-84" charset="-128"/>
              </a:rPr>
              <a:t>that: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r>
              <a:rPr lang="en-US" dirty="0">
                <a:ea typeface="ＭＳ Ｐゴシック" pitchFamily="-84" charset="-128"/>
                <a:cs typeface="ＭＳ Ｐゴシック" pitchFamily="-84" charset="-128"/>
              </a:rPr>
              <a:t>With similar relations for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y</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and </a:t>
            </a:r>
            <a:r>
              <a:rPr lang="en-US" i="1" dirty="0" err="1">
                <a:ea typeface="ＭＳ Ｐゴシック" pitchFamily="-84" charset="-128"/>
                <a:cs typeface="ＭＳ Ｐゴシック" pitchFamily="-84" charset="-128"/>
              </a:rPr>
              <a:t>v</a:t>
            </a:r>
            <a:r>
              <a:rPr lang="en-US" i="1" baseline="-25000" dirty="0" err="1" smtClean="0">
                <a:ea typeface="ＭＳ Ｐゴシック" pitchFamily="-84" charset="-128"/>
                <a:cs typeface="ＭＳ Ｐゴシック" pitchFamily="-84" charset="-128"/>
              </a:rPr>
              <a:t>z</a:t>
            </a:r>
            <a:r>
              <a:rPr lang="en-US" baseline="-25000" dirty="0">
                <a:ea typeface="ＭＳ Ｐゴシック" pitchFamily="-84" charset="-128"/>
                <a:cs typeface="ＭＳ Ｐゴシック" pitchFamily="-84" charset="-128"/>
              </a:rPr>
              <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Feb. 9, 2015</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6</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7"/>
          <p:cNvGraphicFramePr>
            <a:graphicFrameLocks noChangeAspect="1"/>
          </p:cNvGraphicFramePr>
          <p:nvPr>
            <p:extLst>
              <p:ext uri="{D42A27DB-BD31-4B8C-83A1-F6EECF244321}">
                <p14:modId xmlns:p14="http://schemas.microsoft.com/office/powerpoint/2010/main" val="2319140202"/>
              </p:ext>
            </p:extLst>
          </p:nvPr>
        </p:nvGraphicFramePr>
        <p:xfrm>
          <a:off x="1470025" y="2293938"/>
          <a:ext cx="1501775" cy="906462"/>
        </p:xfrm>
        <a:graphic>
          <a:graphicData uri="http://schemas.openxmlformats.org/presentationml/2006/ole">
            <mc:AlternateContent xmlns:mc="http://schemas.openxmlformats.org/markup-compatibility/2006">
              <mc:Choice xmlns:v="urn:schemas-microsoft-com:vml" Requires="v">
                <p:oleObj spid="_x0000_s40458" name="Equation" r:id="rId3" imgW="622300" imgH="419100" progId="Equation.DSMT4">
                  <p:embed/>
                </p:oleObj>
              </mc:Choice>
              <mc:Fallback>
                <p:oleObj name="Equation" r:id="rId3" imgW="622300" imgH="419100" progId="Equation.DSMT4">
                  <p:embed/>
                  <p:pic>
                    <p:nvPicPr>
                      <p:cNvPr id="0" name=""/>
                      <p:cNvPicPr>
                        <a:picLocks noChangeAspect="1" noChangeArrowheads="1"/>
                      </p:cNvPicPr>
                      <p:nvPr/>
                    </p:nvPicPr>
                    <p:blipFill>
                      <a:blip r:embed="rId4"/>
                      <a:srcRect/>
                      <a:stretch>
                        <a:fillRect/>
                      </a:stretch>
                    </p:blipFill>
                    <p:spPr bwMode="auto">
                      <a:xfrm>
                        <a:off x="1470025" y="2293938"/>
                        <a:ext cx="1501775" cy="906462"/>
                      </a:xfrm>
                      <a:prstGeom prst="rect">
                        <a:avLst/>
                      </a:prstGeom>
                      <a:noFill/>
                      <a:ln>
                        <a:noFill/>
                      </a:ln>
                      <a:effectLs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519226363"/>
              </p:ext>
            </p:extLst>
          </p:nvPr>
        </p:nvGraphicFramePr>
        <p:xfrm>
          <a:off x="609600" y="4610100"/>
          <a:ext cx="1492250" cy="1028700"/>
        </p:xfrm>
        <a:graphic>
          <a:graphicData uri="http://schemas.openxmlformats.org/presentationml/2006/ole">
            <mc:AlternateContent xmlns:mc="http://schemas.openxmlformats.org/markup-compatibility/2006">
              <mc:Choice xmlns:v="urn:schemas-microsoft-com:vml" Requires="v">
                <p:oleObj spid="_x0000_s40459" name="Equation" r:id="rId5" imgW="635000" imgH="419100" progId="Equation.DSMT4">
                  <p:embed/>
                </p:oleObj>
              </mc:Choice>
              <mc:Fallback>
                <p:oleObj name="Equation" r:id="rId5" imgW="635000" imgH="419100" progId="Equation.DSMT4">
                  <p:embed/>
                  <p:pic>
                    <p:nvPicPr>
                      <p:cNvPr id="0" name=""/>
                      <p:cNvPicPr>
                        <a:picLocks noChangeAspect="1" noChangeArrowheads="1"/>
                      </p:cNvPicPr>
                      <p:nvPr/>
                    </p:nvPicPr>
                    <p:blipFill>
                      <a:blip r:embed="rId6"/>
                      <a:srcRect/>
                      <a:stretch>
                        <a:fillRect/>
                      </a:stretch>
                    </p:blipFill>
                    <p:spPr bwMode="auto">
                      <a:xfrm>
                        <a:off x="609600" y="4610100"/>
                        <a:ext cx="1492250" cy="1028700"/>
                      </a:xfrm>
                      <a:prstGeom prst="rect">
                        <a:avLst/>
                      </a:prstGeom>
                      <a:noFill/>
                      <a:ln>
                        <a:noFill/>
                      </a:ln>
                      <a:effectLs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3413190274"/>
              </p:ext>
            </p:extLst>
          </p:nvPr>
        </p:nvGraphicFramePr>
        <p:xfrm>
          <a:off x="4662488" y="4648200"/>
          <a:ext cx="1433512" cy="1027113"/>
        </p:xfrm>
        <a:graphic>
          <a:graphicData uri="http://schemas.openxmlformats.org/presentationml/2006/ole">
            <mc:AlternateContent xmlns:mc="http://schemas.openxmlformats.org/markup-compatibility/2006">
              <mc:Choice xmlns:v="urn:schemas-microsoft-com:vml" Requires="v">
                <p:oleObj spid="_x0000_s40460" name="Equation" r:id="rId7" imgW="609600" imgH="419100" progId="Equation.DSMT4">
                  <p:embed/>
                </p:oleObj>
              </mc:Choice>
              <mc:Fallback>
                <p:oleObj name="Equation" r:id="rId7" imgW="609600" imgH="419100" progId="Equation.DSMT4">
                  <p:embed/>
                  <p:pic>
                    <p:nvPicPr>
                      <p:cNvPr id="0" name=""/>
                      <p:cNvPicPr>
                        <a:picLocks noChangeAspect="1" noChangeArrowheads="1"/>
                      </p:cNvPicPr>
                      <p:nvPr/>
                    </p:nvPicPr>
                    <p:blipFill>
                      <a:blip r:embed="rId8"/>
                      <a:srcRect/>
                      <a:stretch>
                        <a:fillRect/>
                      </a:stretch>
                    </p:blipFill>
                    <p:spPr bwMode="auto">
                      <a:xfrm>
                        <a:off x="4662488" y="4648200"/>
                        <a:ext cx="1433512" cy="1027113"/>
                      </a:xfrm>
                      <a:prstGeom prst="rect">
                        <a:avLst/>
                      </a:prstGeom>
                      <a:noFill/>
                      <a:ln>
                        <a:noFill/>
                      </a:ln>
                      <a:effectLs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2566821031"/>
              </p:ext>
            </p:extLst>
          </p:nvPr>
        </p:nvGraphicFramePr>
        <p:xfrm>
          <a:off x="5562600" y="2286000"/>
          <a:ext cx="1868487" cy="1098550"/>
        </p:xfrm>
        <a:graphic>
          <a:graphicData uri="http://schemas.openxmlformats.org/presentationml/2006/ole">
            <mc:AlternateContent xmlns:mc="http://schemas.openxmlformats.org/markup-compatibility/2006">
              <mc:Choice xmlns:v="urn:schemas-microsoft-com:vml" Requires="v">
                <p:oleObj spid="_x0000_s40461" name="Equation" r:id="rId9" imgW="774700" imgH="508000" progId="Equation.DSMT4">
                  <p:embed/>
                </p:oleObj>
              </mc:Choice>
              <mc:Fallback>
                <p:oleObj name="Equation" r:id="rId9" imgW="774700" imgH="508000" progId="Equation.DSMT4">
                  <p:embed/>
                  <p:pic>
                    <p:nvPicPr>
                      <p:cNvPr id="0" name=""/>
                      <p:cNvPicPr>
                        <a:picLocks noChangeAspect="1" noChangeArrowheads="1"/>
                      </p:cNvPicPr>
                      <p:nvPr/>
                    </p:nvPicPr>
                    <p:blipFill>
                      <a:blip r:embed="rId10"/>
                      <a:srcRect/>
                      <a:stretch>
                        <a:fillRect/>
                      </a:stretch>
                    </p:blipFill>
                    <p:spPr bwMode="auto">
                      <a:xfrm>
                        <a:off x="5562600" y="2286000"/>
                        <a:ext cx="1868487"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4024787017"/>
              </p:ext>
            </p:extLst>
          </p:nvPr>
        </p:nvGraphicFramePr>
        <p:xfrm>
          <a:off x="2971800" y="2168525"/>
          <a:ext cx="2603500" cy="1565275"/>
        </p:xfrm>
        <a:graphic>
          <a:graphicData uri="http://schemas.openxmlformats.org/presentationml/2006/ole">
            <mc:AlternateContent xmlns:mc="http://schemas.openxmlformats.org/markup-compatibility/2006">
              <mc:Choice xmlns:v="urn:schemas-microsoft-com:vml" Requires="v">
                <p:oleObj spid="_x0000_s40462" name="Equation" r:id="rId11" imgW="1079500" imgH="723900" progId="Equation.DSMT4">
                  <p:embed/>
                </p:oleObj>
              </mc:Choice>
              <mc:Fallback>
                <p:oleObj name="Equation" r:id="rId11" imgW="1079500" imgH="723900" progId="Equation.DSMT4">
                  <p:embed/>
                  <p:pic>
                    <p:nvPicPr>
                      <p:cNvPr id="0" name=""/>
                      <p:cNvPicPr>
                        <a:picLocks noChangeAspect="1" noChangeArrowheads="1"/>
                      </p:cNvPicPr>
                      <p:nvPr/>
                    </p:nvPicPr>
                    <p:blipFill>
                      <a:blip r:embed="rId12"/>
                      <a:srcRect/>
                      <a:stretch>
                        <a:fillRect/>
                      </a:stretch>
                    </p:blipFill>
                    <p:spPr bwMode="auto">
                      <a:xfrm>
                        <a:off x="2971800" y="2168525"/>
                        <a:ext cx="2603500" cy="1565275"/>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932700783"/>
              </p:ext>
            </p:extLst>
          </p:nvPr>
        </p:nvGraphicFramePr>
        <p:xfrm>
          <a:off x="2071688" y="4572000"/>
          <a:ext cx="2389187" cy="1371600"/>
        </p:xfrm>
        <a:graphic>
          <a:graphicData uri="http://schemas.openxmlformats.org/presentationml/2006/ole">
            <mc:AlternateContent xmlns:mc="http://schemas.openxmlformats.org/markup-compatibility/2006">
              <mc:Choice xmlns:v="urn:schemas-microsoft-com:vml" Requires="v">
                <p:oleObj spid="_x0000_s40463" name="Equation" r:id="rId13" imgW="1016000" imgH="558800" progId="Equation.DSMT4">
                  <p:embed/>
                </p:oleObj>
              </mc:Choice>
              <mc:Fallback>
                <p:oleObj name="Equation" r:id="rId13" imgW="1016000" imgH="558800" progId="Equation.DSMT4">
                  <p:embed/>
                  <p:pic>
                    <p:nvPicPr>
                      <p:cNvPr id="0" name=""/>
                      <p:cNvPicPr>
                        <a:picLocks noChangeAspect="1" noChangeArrowheads="1"/>
                      </p:cNvPicPr>
                      <p:nvPr/>
                    </p:nvPicPr>
                    <p:blipFill>
                      <a:blip r:embed="rId14"/>
                      <a:srcRect/>
                      <a:stretch>
                        <a:fillRect/>
                      </a:stretch>
                    </p:blipFill>
                    <p:spPr bwMode="auto">
                      <a:xfrm>
                        <a:off x="2071688" y="4572000"/>
                        <a:ext cx="2389187" cy="1371600"/>
                      </a:xfrm>
                      <a:prstGeom prst="rect">
                        <a:avLst/>
                      </a:prstGeom>
                      <a:noFill/>
                      <a:ln>
                        <a:noFill/>
                      </a:ln>
                      <a:effectLs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553000510"/>
              </p:ext>
            </p:extLst>
          </p:nvPr>
        </p:nvGraphicFramePr>
        <p:xfrm>
          <a:off x="6054725" y="4648200"/>
          <a:ext cx="2387600" cy="1308100"/>
        </p:xfrm>
        <a:graphic>
          <a:graphicData uri="http://schemas.openxmlformats.org/presentationml/2006/ole">
            <mc:AlternateContent xmlns:mc="http://schemas.openxmlformats.org/markup-compatibility/2006">
              <mc:Choice xmlns:v="urn:schemas-microsoft-com:vml" Requires="v">
                <p:oleObj spid="_x0000_s40464" name="Equation" r:id="rId15" imgW="1016000" imgH="533400" progId="Equation.DSMT4">
                  <p:embed/>
                </p:oleObj>
              </mc:Choice>
              <mc:Fallback>
                <p:oleObj name="Equation" r:id="rId15" imgW="1016000" imgH="533400" progId="Equation.DSMT4">
                  <p:embed/>
                  <p:pic>
                    <p:nvPicPr>
                      <p:cNvPr id="0" name=""/>
                      <p:cNvPicPr>
                        <a:picLocks noChangeAspect="1" noChangeArrowheads="1"/>
                      </p:cNvPicPr>
                      <p:nvPr/>
                    </p:nvPicPr>
                    <p:blipFill>
                      <a:blip r:embed="rId16"/>
                      <a:srcRect/>
                      <a:stretch>
                        <a:fillRect/>
                      </a:stretch>
                    </p:blipFill>
                    <p:spPr bwMode="auto">
                      <a:xfrm>
                        <a:off x="6054725" y="4648200"/>
                        <a:ext cx="2387600" cy="13081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89593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277813"/>
            <a:ext cx="8229600" cy="788987"/>
          </a:xfrm>
        </p:spPr>
        <p:txBody>
          <a:bodyPr/>
          <a:lstStyle/>
          <a:p>
            <a:pPr eaLnBrk="1" hangingPunct="1"/>
            <a:r>
              <a:rPr lang="en-US" dirty="0">
                <a:ea typeface="ＭＳ Ｐゴシック" pitchFamily="-84" charset="-128"/>
                <a:cs typeface="ＭＳ Ｐゴシック" pitchFamily="-84" charset="-128"/>
              </a:rPr>
              <a:t>The Lorentz Velocity Transformations</a:t>
            </a:r>
          </a:p>
        </p:txBody>
      </p:sp>
      <p:sp>
        <p:nvSpPr>
          <p:cNvPr id="82946" name="Rectangle 3"/>
          <p:cNvSpPr>
            <a:spLocks noGrp="1" noChangeArrowheads="1"/>
          </p:cNvSpPr>
          <p:nvPr>
            <p:ph type="body" sz="half" idx="1"/>
          </p:nvPr>
        </p:nvSpPr>
        <p:spPr>
          <a:xfrm>
            <a:off x="457200" y="1066800"/>
            <a:ext cx="8077200" cy="4759325"/>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In addition to the previous relations, the </a:t>
            </a:r>
            <a:r>
              <a:rPr lang="en-US" b="1" dirty="0">
                <a:solidFill>
                  <a:srgbClr val="000000"/>
                </a:solidFill>
                <a:ea typeface="ＭＳ Ｐゴシック" pitchFamily="-84" charset="-128"/>
                <a:cs typeface="ＭＳ Ｐゴシック" pitchFamily="-84" charset="-128"/>
              </a:rPr>
              <a:t>Lorentz velocity</a:t>
            </a:r>
            <a:r>
              <a:rPr lang="en-US" dirty="0">
                <a:ea typeface="ＭＳ Ｐゴシック" pitchFamily="-84" charset="-128"/>
                <a:cs typeface="ＭＳ Ｐゴシック" pitchFamily="-84" charset="-128"/>
              </a:rPr>
              <a:t> </a:t>
            </a:r>
            <a:r>
              <a:rPr lang="en-US" b="1" dirty="0">
                <a:ea typeface="ＭＳ Ｐゴシック" pitchFamily="-84" charset="-128"/>
                <a:cs typeface="ＭＳ Ｐゴシック" pitchFamily="-84" charset="-128"/>
              </a:rPr>
              <a:t>transformations</a:t>
            </a:r>
            <a:r>
              <a:rPr lang="en-US" dirty="0">
                <a:ea typeface="ＭＳ Ｐゴシック" pitchFamily="-84" charset="-128"/>
                <a:cs typeface="ＭＳ Ｐゴシック" pitchFamily="-84" charset="-128"/>
              </a:rPr>
              <a:t> for </a:t>
            </a:r>
            <a:r>
              <a:rPr lang="en-US" i="1" dirty="0" err="1">
                <a:ea typeface="ＭＳ Ｐゴシック" pitchFamily="-84" charset="-128"/>
                <a:cs typeface="ＭＳ Ｐゴシック" pitchFamily="-84" charset="-128"/>
              </a:rPr>
              <a:t>v</a:t>
            </a:r>
            <a:r>
              <a:rPr lang="en-US"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x</a:t>
            </a:r>
            <a:r>
              <a:rPr lang="en-US" altLang="ja-JP" dirty="0">
                <a:ea typeface="ＭＳ Ｐゴシック" pitchFamily="-84" charset="-128"/>
                <a:cs typeface="ＭＳ Ｐゴシック" pitchFamily="-84" charset="-128"/>
              </a:rPr>
              <a:t>, </a:t>
            </a:r>
            <a:r>
              <a:rPr lang="en-US" altLang="ja-JP" i="1" dirty="0" err="1">
                <a:ea typeface="ＭＳ Ｐゴシック" pitchFamily="-84" charset="-128"/>
                <a:cs typeface="ＭＳ Ｐゴシック" pitchFamily="-84" charset="-128"/>
              </a:rPr>
              <a:t>v</a:t>
            </a:r>
            <a:r>
              <a:rPr lang="en-US" altLang="ja-JP"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y</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and</a:t>
            </a:r>
            <a:r>
              <a:rPr lang="en-US" altLang="ja-JP" dirty="0" smtClean="0">
                <a:ea typeface="ＭＳ Ｐゴシック" pitchFamily="-84" charset="-128"/>
                <a:cs typeface="ＭＳ Ｐゴシック" pitchFamily="-84" charset="-128"/>
              </a:rPr>
              <a:t> </a:t>
            </a:r>
            <a:r>
              <a:rPr lang="en-US" altLang="ja-JP" i="1" dirty="0" err="1">
                <a:ea typeface="ＭＳ Ｐゴシック" pitchFamily="-84" charset="-128"/>
                <a:cs typeface="ＭＳ Ｐゴシック" pitchFamily="-84" charset="-128"/>
              </a:rPr>
              <a:t>v</a:t>
            </a:r>
            <a:r>
              <a:rPr lang="en-US" altLang="ja-JP" smtClean="0">
                <a:ea typeface="ＭＳ Ｐゴシック" pitchFamily="-84" charset="-128"/>
                <a:cs typeface="ＭＳ Ｐゴシック" pitchFamily="-84" charset="-128"/>
              </a:rPr>
              <a:t>’</a:t>
            </a:r>
            <a:r>
              <a:rPr lang="en-US" altLang="ja-JP" i="1" baseline="-25000" smtClean="0">
                <a:ea typeface="ＭＳ Ｐゴシック" pitchFamily="-84" charset="-128"/>
                <a:cs typeface="ＭＳ Ｐゴシック" pitchFamily="-84" charset="-128"/>
              </a:rPr>
              <a:t>z</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can be obtained by switching primed and unprimed and changing </a:t>
            </a:r>
            <a:r>
              <a:rPr lang="en-US" altLang="ja-JP" i="1" dirty="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 to –</a:t>
            </a:r>
            <a:r>
              <a:rPr lang="en-US" altLang="ja-JP" i="1" dirty="0" smtClean="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Feb. 9, 2015</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7</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7"/>
          <p:cNvGraphicFramePr>
            <a:graphicFrameLocks noChangeAspect="1"/>
          </p:cNvGraphicFramePr>
          <p:nvPr>
            <p:extLst>
              <p:ext uri="{D42A27DB-BD31-4B8C-83A1-F6EECF244321}">
                <p14:modId xmlns:p14="http://schemas.microsoft.com/office/powerpoint/2010/main" val="2262468906"/>
              </p:ext>
            </p:extLst>
          </p:nvPr>
        </p:nvGraphicFramePr>
        <p:xfrm>
          <a:off x="3290888" y="2895600"/>
          <a:ext cx="704850" cy="522288"/>
        </p:xfrm>
        <a:graphic>
          <a:graphicData uri="http://schemas.openxmlformats.org/presentationml/2006/ole">
            <mc:AlternateContent xmlns:mc="http://schemas.openxmlformats.org/markup-compatibility/2006">
              <mc:Choice xmlns:v="urn:schemas-microsoft-com:vml" Requires="v">
                <p:oleObj spid="_x0000_s41408" name="Equation" r:id="rId3" imgW="292100" imgH="241300" progId="Equation.DSMT4">
                  <p:embed/>
                </p:oleObj>
              </mc:Choice>
              <mc:Fallback>
                <p:oleObj name="Equation" r:id="rId3" imgW="292100" imgH="241300" progId="Equation.DSMT4">
                  <p:embed/>
                  <p:pic>
                    <p:nvPicPr>
                      <p:cNvPr id="0" name=""/>
                      <p:cNvPicPr>
                        <a:picLocks noChangeAspect="1" noChangeArrowheads="1"/>
                      </p:cNvPicPr>
                      <p:nvPr/>
                    </p:nvPicPr>
                    <p:blipFill>
                      <a:blip r:embed="rId4"/>
                      <a:srcRect/>
                      <a:stretch>
                        <a:fillRect/>
                      </a:stretch>
                    </p:blipFill>
                    <p:spPr bwMode="auto">
                      <a:xfrm>
                        <a:off x="3290888" y="2895600"/>
                        <a:ext cx="704850" cy="522288"/>
                      </a:xfrm>
                      <a:prstGeom prst="rect">
                        <a:avLst/>
                      </a:prstGeom>
                      <a:noFill/>
                      <a:ln>
                        <a:noFill/>
                      </a:ln>
                      <a:effectLs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93673694"/>
              </p:ext>
            </p:extLst>
          </p:nvPr>
        </p:nvGraphicFramePr>
        <p:xfrm>
          <a:off x="3276600" y="3962400"/>
          <a:ext cx="715962" cy="654050"/>
        </p:xfrm>
        <a:graphic>
          <a:graphicData uri="http://schemas.openxmlformats.org/presentationml/2006/ole">
            <mc:AlternateContent xmlns:mc="http://schemas.openxmlformats.org/markup-compatibility/2006">
              <mc:Choice xmlns:v="urn:schemas-microsoft-com:vml" Requires="v">
                <p:oleObj spid="_x0000_s41409" name="Equation" r:id="rId5" imgW="304800" imgH="266700" progId="Equation.DSMT4">
                  <p:embed/>
                </p:oleObj>
              </mc:Choice>
              <mc:Fallback>
                <p:oleObj name="Equation" r:id="rId5" imgW="304800" imgH="266700" progId="Equation.DSMT4">
                  <p:embed/>
                  <p:pic>
                    <p:nvPicPr>
                      <p:cNvPr id="0" name=""/>
                      <p:cNvPicPr>
                        <a:picLocks noChangeAspect="1" noChangeArrowheads="1"/>
                      </p:cNvPicPr>
                      <p:nvPr/>
                    </p:nvPicPr>
                    <p:blipFill>
                      <a:blip r:embed="rId6"/>
                      <a:srcRect/>
                      <a:stretch>
                        <a:fillRect/>
                      </a:stretch>
                    </p:blipFill>
                    <p:spPr bwMode="auto">
                      <a:xfrm>
                        <a:off x="3276600" y="3962400"/>
                        <a:ext cx="715962" cy="654050"/>
                      </a:xfrm>
                      <a:prstGeom prst="rect">
                        <a:avLst/>
                      </a:prstGeom>
                      <a:noFill/>
                      <a:ln>
                        <a:noFill/>
                      </a:ln>
                      <a:effectLs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3772278573"/>
              </p:ext>
            </p:extLst>
          </p:nvPr>
        </p:nvGraphicFramePr>
        <p:xfrm>
          <a:off x="3276600" y="5257800"/>
          <a:ext cx="687388" cy="592137"/>
        </p:xfrm>
        <a:graphic>
          <a:graphicData uri="http://schemas.openxmlformats.org/presentationml/2006/ole">
            <mc:AlternateContent xmlns:mc="http://schemas.openxmlformats.org/markup-compatibility/2006">
              <mc:Choice xmlns:v="urn:schemas-microsoft-com:vml" Requires="v">
                <p:oleObj spid="_x0000_s41410" name="Equation" r:id="rId7" imgW="292100" imgH="241300" progId="Equation.DSMT4">
                  <p:embed/>
                </p:oleObj>
              </mc:Choice>
              <mc:Fallback>
                <p:oleObj name="Equation" r:id="rId7" imgW="292100" imgH="241300" progId="Equation.DSMT4">
                  <p:embed/>
                  <p:pic>
                    <p:nvPicPr>
                      <p:cNvPr id="0" name=""/>
                      <p:cNvPicPr>
                        <a:picLocks noChangeAspect="1" noChangeArrowheads="1"/>
                      </p:cNvPicPr>
                      <p:nvPr/>
                    </p:nvPicPr>
                    <p:blipFill>
                      <a:blip r:embed="rId8"/>
                      <a:srcRect/>
                      <a:stretch>
                        <a:fillRect/>
                      </a:stretch>
                    </p:blipFill>
                    <p:spPr bwMode="auto">
                      <a:xfrm>
                        <a:off x="3276600" y="5257800"/>
                        <a:ext cx="687388" cy="592137"/>
                      </a:xfrm>
                      <a:prstGeom prst="rect">
                        <a:avLst/>
                      </a:prstGeom>
                      <a:noFill/>
                      <a:ln>
                        <a:noFill/>
                      </a:ln>
                      <a:effectLs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732600278"/>
              </p:ext>
            </p:extLst>
          </p:nvPr>
        </p:nvGraphicFramePr>
        <p:xfrm>
          <a:off x="3962400" y="2667000"/>
          <a:ext cx="1868488" cy="1098550"/>
        </p:xfrm>
        <a:graphic>
          <a:graphicData uri="http://schemas.openxmlformats.org/presentationml/2006/ole">
            <mc:AlternateContent xmlns:mc="http://schemas.openxmlformats.org/markup-compatibility/2006">
              <mc:Choice xmlns:v="urn:schemas-microsoft-com:vml" Requires="v">
                <p:oleObj spid="_x0000_s41411" name="Equation" r:id="rId9" imgW="774700" imgH="508000" progId="Equation.DSMT4">
                  <p:embed/>
                </p:oleObj>
              </mc:Choice>
              <mc:Fallback>
                <p:oleObj name="Equation" r:id="rId9" imgW="774700" imgH="508000" progId="Equation.DSMT4">
                  <p:embed/>
                  <p:pic>
                    <p:nvPicPr>
                      <p:cNvPr id="0" name=""/>
                      <p:cNvPicPr>
                        <a:picLocks noChangeAspect="1" noChangeArrowheads="1"/>
                      </p:cNvPicPr>
                      <p:nvPr/>
                    </p:nvPicPr>
                    <p:blipFill>
                      <a:blip r:embed="rId10"/>
                      <a:srcRect/>
                      <a:stretch>
                        <a:fillRect/>
                      </a:stretch>
                    </p:blipFill>
                    <p:spPr bwMode="auto">
                      <a:xfrm>
                        <a:off x="3962400" y="2667000"/>
                        <a:ext cx="1868488"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889233688"/>
              </p:ext>
            </p:extLst>
          </p:nvPr>
        </p:nvGraphicFramePr>
        <p:xfrm>
          <a:off x="3976688" y="3657600"/>
          <a:ext cx="2387600" cy="1371600"/>
        </p:xfrm>
        <a:graphic>
          <a:graphicData uri="http://schemas.openxmlformats.org/presentationml/2006/ole">
            <mc:AlternateContent xmlns:mc="http://schemas.openxmlformats.org/markup-compatibility/2006">
              <mc:Choice xmlns:v="urn:schemas-microsoft-com:vml" Requires="v">
                <p:oleObj spid="_x0000_s41412" name="Equation" r:id="rId11" imgW="1016000" imgH="558800" progId="Equation.DSMT4">
                  <p:embed/>
                </p:oleObj>
              </mc:Choice>
              <mc:Fallback>
                <p:oleObj name="Equation" r:id="rId11" imgW="1016000" imgH="558800" progId="Equation.DSMT4">
                  <p:embed/>
                  <p:pic>
                    <p:nvPicPr>
                      <p:cNvPr id="0" name=""/>
                      <p:cNvPicPr>
                        <a:picLocks noChangeAspect="1" noChangeArrowheads="1"/>
                      </p:cNvPicPr>
                      <p:nvPr/>
                    </p:nvPicPr>
                    <p:blipFill>
                      <a:blip r:embed="rId12"/>
                      <a:srcRect/>
                      <a:stretch>
                        <a:fillRect/>
                      </a:stretch>
                    </p:blipFill>
                    <p:spPr bwMode="auto">
                      <a:xfrm>
                        <a:off x="3976688" y="3657600"/>
                        <a:ext cx="2387600" cy="1371600"/>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219031029"/>
              </p:ext>
            </p:extLst>
          </p:nvPr>
        </p:nvGraphicFramePr>
        <p:xfrm>
          <a:off x="3921125" y="5014913"/>
          <a:ext cx="2387600" cy="1309687"/>
        </p:xfrm>
        <a:graphic>
          <a:graphicData uri="http://schemas.openxmlformats.org/presentationml/2006/ole">
            <mc:AlternateContent xmlns:mc="http://schemas.openxmlformats.org/markup-compatibility/2006">
              <mc:Choice xmlns:v="urn:schemas-microsoft-com:vml" Requires="v">
                <p:oleObj spid="_x0000_s41413" name="Equation" r:id="rId13" imgW="1016000" imgH="533400" progId="Equation.DSMT4">
                  <p:embed/>
                </p:oleObj>
              </mc:Choice>
              <mc:Fallback>
                <p:oleObj name="Equation" r:id="rId13" imgW="1016000" imgH="533400" progId="Equation.DSMT4">
                  <p:embed/>
                  <p:pic>
                    <p:nvPicPr>
                      <p:cNvPr id="0" name=""/>
                      <p:cNvPicPr>
                        <a:picLocks noChangeAspect="1" noChangeArrowheads="1"/>
                      </p:cNvPicPr>
                      <p:nvPr/>
                    </p:nvPicPr>
                    <p:blipFill>
                      <a:blip r:embed="rId14"/>
                      <a:srcRect/>
                      <a:stretch>
                        <a:fillRect/>
                      </a:stretch>
                    </p:blipFill>
                    <p:spPr bwMode="auto">
                      <a:xfrm>
                        <a:off x="3921125" y="5014913"/>
                        <a:ext cx="2387600" cy="13096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90845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Velocity Addition Summary</a:t>
            </a:r>
            <a:endParaRPr lang="en-US" dirty="0"/>
          </a:p>
        </p:txBody>
      </p:sp>
      <p:sp>
        <p:nvSpPr>
          <p:cNvPr id="3" name="Content Placeholder 2"/>
          <p:cNvSpPr>
            <a:spLocks noGrp="1"/>
          </p:cNvSpPr>
          <p:nvPr>
            <p:ph idx="1"/>
          </p:nvPr>
        </p:nvSpPr>
        <p:spPr>
          <a:xfrm>
            <a:off x="228600" y="990600"/>
            <a:ext cx="8915400" cy="4525963"/>
          </a:xfrm>
        </p:spPr>
        <p:txBody>
          <a:bodyPr>
            <a:noAutofit/>
          </a:bodyPr>
          <a:lstStyle/>
          <a:p>
            <a:r>
              <a:rPr lang="en-US" sz="2800" dirty="0" smtClean="0"/>
              <a:t>Galilean Velocity addition                        where           and </a:t>
            </a:r>
          </a:p>
          <a:p>
            <a:r>
              <a:rPr lang="en-US" sz="2800" dirty="0" smtClean="0"/>
              <a:t>From inverse Lorentz transform                      and</a:t>
            </a:r>
          </a:p>
          <a:p>
            <a:r>
              <a:rPr lang="en-US" sz="2800" dirty="0" smtClean="0"/>
              <a:t>So</a:t>
            </a:r>
          </a:p>
          <a:p>
            <a:pPr>
              <a:buNone/>
            </a:pPr>
            <a:endParaRPr lang="en-US" sz="2800" dirty="0" smtClean="0"/>
          </a:p>
          <a:p>
            <a:r>
              <a:rPr lang="en-US" sz="2800" dirty="0" smtClean="0"/>
              <a:t>Thus                     </a:t>
            </a:r>
          </a:p>
          <a:p>
            <a:endParaRPr lang="en-US" sz="2800" dirty="0" smtClean="0"/>
          </a:p>
          <a:p>
            <a:r>
              <a:rPr lang="en-US" sz="2800" dirty="0" smtClean="0"/>
              <a:t>What would be the measured speed of light in S frame? </a:t>
            </a:r>
          </a:p>
          <a:p>
            <a:pPr lvl="1"/>
            <a:endParaRPr lang="en-US" sz="2400" dirty="0" smtClean="0"/>
          </a:p>
          <a:p>
            <a:pPr lvl="1"/>
            <a:r>
              <a:rPr lang="en-US" sz="2400" dirty="0" smtClean="0"/>
              <a:t>Since              we get  </a:t>
            </a:r>
            <a:endParaRPr lang="en-US" sz="2800" dirty="0" smtClean="0"/>
          </a:p>
          <a:p>
            <a:pPr>
              <a:buNone/>
            </a:pPr>
            <a:r>
              <a:rPr lang="en-US" sz="2800" dirty="0" smtClean="0"/>
              <a:t>Observer in S frame measures c too!  Strange but true!</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sp>
        <p:nvSpPr>
          <p:cNvPr id="5" name="Footer Placeholder 4"/>
          <p:cNvSpPr>
            <a:spLocks noGrp="1"/>
          </p:cNvSpPr>
          <p:nvPr>
            <p:ph type="ftr" sz="quarter" idx="11"/>
          </p:nvPr>
        </p:nvSpPr>
        <p:spPr/>
        <p:txBody>
          <a:bodyPr/>
          <a:lstStyle/>
          <a:p>
            <a:r>
              <a:rPr lang="nl-NL" smtClean="0"/>
              <a:t>PHYS 3313-001, Spring 2014                      Dr. Jaehoon Yu</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8</a:t>
            </a:fld>
            <a:endParaRPr lang="en-US"/>
          </a:p>
        </p:txBody>
      </p:sp>
      <p:graphicFrame>
        <p:nvGraphicFramePr>
          <p:cNvPr id="39938" name="Object 5"/>
          <p:cNvGraphicFramePr>
            <a:graphicFrameLocks noChangeAspect="1"/>
          </p:cNvGraphicFramePr>
          <p:nvPr>
            <p:extLst>
              <p:ext uri="{D42A27DB-BD31-4B8C-83A1-F6EECF244321}">
                <p14:modId xmlns:p14="http://schemas.microsoft.com/office/powerpoint/2010/main" val="2940906773"/>
              </p:ext>
            </p:extLst>
          </p:nvPr>
        </p:nvGraphicFramePr>
        <p:xfrm>
          <a:off x="3962400" y="1054100"/>
          <a:ext cx="1828800" cy="482600"/>
        </p:xfrm>
        <a:graphic>
          <a:graphicData uri="http://schemas.openxmlformats.org/presentationml/2006/ole">
            <mc:AlternateContent xmlns:mc="http://schemas.openxmlformats.org/markup-compatibility/2006">
              <mc:Choice xmlns:v="urn:schemas-microsoft-com:vml" Requires="v">
                <p:oleObj spid="_x0000_s42802" name="Equation" r:id="rId4" imgW="660400" imgH="254000" progId="Equation.DSMT4">
                  <p:embed/>
                </p:oleObj>
              </mc:Choice>
              <mc:Fallback>
                <p:oleObj name="Equation" r:id="rId4" imgW="660400" imgH="254000" progId="Equation.DSMT4">
                  <p:embed/>
                  <p:pic>
                    <p:nvPicPr>
                      <p:cNvPr id="0" name=""/>
                      <p:cNvPicPr>
                        <a:picLocks noChangeAspect="1" noChangeArrowheads="1"/>
                      </p:cNvPicPr>
                      <p:nvPr/>
                    </p:nvPicPr>
                    <p:blipFill>
                      <a:blip r:embed="rId5"/>
                      <a:srcRect/>
                      <a:stretch>
                        <a:fillRect/>
                      </a:stretch>
                    </p:blipFill>
                    <p:spPr bwMode="auto">
                      <a:xfrm>
                        <a:off x="3962400" y="1054100"/>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200407956"/>
              </p:ext>
            </p:extLst>
          </p:nvPr>
        </p:nvGraphicFramePr>
        <p:xfrm>
          <a:off x="6773863" y="1049338"/>
          <a:ext cx="703262" cy="568325"/>
        </p:xfrm>
        <a:graphic>
          <a:graphicData uri="http://schemas.openxmlformats.org/presentationml/2006/ole">
            <mc:AlternateContent xmlns:mc="http://schemas.openxmlformats.org/markup-compatibility/2006">
              <mc:Choice xmlns:v="urn:schemas-microsoft-com:vml" Requires="v">
                <p:oleObj spid="_x0000_s42803" name="Equation" r:id="rId6" imgW="508000" imgH="419100" progId="Equation.DSMT4">
                  <p:embed/>
                </p:oleObj>
              </mc:Choice>
              <mc:Fallback>
                <p:oleObj name="Equation" r:id="rId6" imgW="508000" imgH="419100" progId="Equation.DSMT4">
                  <p:embed/>
                  <p:pic>
                    <p:nvPicPr>
                      <p:cNvPr id="0" name=""/>
                      <p:cNvPicPr>
                        <a:picLocks noChangeAspect="1" noChangeArrowheads="1"/>
                      </p:cNvPicPr>
                      <p:nvPr/>
                    </p:nvPicPr>
                    <p:blipFill>
                      <a:blip r:embed="rId7"/>
                      <a:srcRect/>
                      <a:stretch>
                        <a:fillRect/>
                      </a:stretch>
                    </p:blipFill>
                    <p:spPr bwMode="auto">
                      <a:xfrm>
                        <a:off x="6773863" y="1049338"/>
                        <a:ext cx="7032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2034386546"/>
              </p:ext>
            </p:extLst>
          </p:nvPr>
        </p:nvGraphicFramePr>
        <p:xfrm>
          <a:off x="8153400" y="982663"/>
          <a:ext cx="685800" cy="588962"/>
        </p:xfrm>
        <a:graphic>
          <a:graphicData uri="http://schemas.openxmlformats.org/presentationml/2006/ole">
            <mc:AlternateContent xmlns:mc="http://schemas.openxmlformats.org/markup-compatibility/2006">
              <mc:Choice xmlns:v="urn:schemas-microsoft-com:vml" Requires="v">
                <p:oleObj spid="_x0000_s42804" name="Equation" r:id="rId8" imgW="533400" imgH="431800" progId="Equation.DSMT4">
                  <p:embed/>
                </p:oleObj>
              </mc:Choice>
              <mc:Fallback>
                <p:oleObj name="Equation" r:id="rId8" imgW="533400" imgH="431800" progId="Equation.DSMT4">
                  <p:embed/>
                  <p:pic>
                    <p:nvPicPr>
                      <p:cNvPr id="0" name=""/>
                      <p:cNvPicPr>
                        <a:picLocks noChangeAspect="1" noChangeArrowheads="1"/>
                      </p:cNvPicPr>
                      <p:nvPr/>
                    </p:nvPicPr>
                    <p:blipFill>
                      <a:blip r:embed="rId9"/>
                      <a:srcRect/>
                      <a:stretch>
                        <a:fillRect/>
                      </a:stretch>
                    </p:blipFill>
                    <p:spPr bwMode="auto">
                      <a:xfrm>
                        <a:off x="8153400" y="982663"/>
                        <a:ext cx="6858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4144666050"/>
              </p:ext>
            </p:extLst>
          </p:nvPr>
        </p:nvGraphicFramePr>
        <p:xfrm>
          <a:off x="4792663" y="1668463"/>
          <a:ext cx="1617662" cy="320675"/>
        </p:xfrm>
        <a:graphic>
          <a:graphicData uri="http://schemas.openxmlformats.org/presentationml/2006/ole">
            <mc:AlternateContent xmlns:mc="http://schemas.openxmlformats.org/markup-compatibility/2006">
              <mc:Choice xmlns:v="urn:schemas-microsoft-com:vml" Requires="v">
                <p:oleObj spid="_x0000_s42805" name="Equation" r:id="rId10" imgW="1092200" imgH="241300" progId="Equation.DSMT4">
                  <p:embed/>
                </p:oleObj>
              </mc:Choice>
              <mc:Fallback>
                <p:oleObj name="Equation" r:id="rId10" imgW="1092200" imgH="241300" progId="Equation.DSMT4">
                  <p:embed/>
                  <p:pic>
                    <p:nvPicPr>
                      <p:cNvPr id="0" name=""/>
                      <p:cNvPicPr>
                        <a:picLocks noChangeAspect="1" noChangeArrowheads="1"/>
                      </p:cNvPicPr>
                      <p:nvPr/>
                    </p:nvPicPr>
                    <p:blipFill>
                      <a:blip r:embed="rId11"/>
                      <a:srcRect/>
                      <a:stretch>
                        <a:fillRect/>
                      </a:stretch>
                    </p:blipFill>
                    <p:spPr bwMode="auto">
                      <a:xfrm>
                        <a:off x="4792663" y="1668463"/>
                        <a:ext cx="16176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660486261"/>
              </p:ext>
            </p:extLst>
          </p:nvPr>
        </p:nvGraphicFramePr>
        <p:xfrm>
          <a:off x="7080250" y="1506538"/>
          <a:ext cx="1385888" cy="581025"/>
        </p:xfrm>
        <a:graphic>
          <a:graphicData uri="http://schemas.openxmlformats.org/presentationml/2006/ole">
            <mc:AlternateContent xmlns:mc="http://schemas.openxmlformats.org/markup-compatibility/2006">
              <mc:Choice xmlns:v="urn:schemas-microsoft-com:vml" Requires="v">
                <p:oleObj spid="_x0000_s42806" name="Equation" r:id="rId12" imgW="1181100" imgH="419100" progId="Equation.DSMT4">
                  <p:embed/>
                </p:oleObj>
              </mc:Choice>
              <mc:Fallback>
                <p:oleObj name="Equation" r:id="rId12" imgW="1181100" imgH="419100" progId="Equation.DSMT4">
                  <p:embed/>
                  <p:pic>
                    <p:nvPicPr>
                      <p:cNvPr id="0" name=""/>
                      <p:cNvPicPr>
                        <a:picLocks noChangeAspect="1" noChangeArrowheads="1"/>
                      </p:cNvPicPr>
                      <p:nvPr/>
                    </p:nvPicPr>
                    <p:blipFill>
                      <a:blip r:embed="rId13"/>
                      <a:srcRect/>
                      <a:stretch>
                        <a:fillRect/>
                      </a:stretch>
                    </p:blipFill>
                    <p:spPr bwMode="auto">
                      <a:xfrm>
                        <a:off x="7080250" y="1506538"/>
                        <a:ext cx="1385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4247564982"/>
              </p:ext>
            </p:extLst>
          </p:nvPr>
        </p:nvGraphicFramePr>
        <p:xfrm>
          <a:off x="1331913" y="2151063"/>
          <a:ext cx="2860675" cy="736600"/>
        </p:xfrm>
        <a:graphic>
          <a:graphicData uri="http://schemas.openxmlformats.org/presentationml/2006/ole">
            <mc:AlternateContent xmlns:mc="http://schemas.openxmlformats.org/markup-compatibility/2006">
              <mc:Choice xmlns:v="urn:schemas-microsoft-com:vml" Requires="v">
                <p:oleObj spid="_x0000_s42807" name="Equation" r:id="rId14" imgW="1968500" imgH="635000" progId="Equation.DSMT4">
                  <p:embed/>
                </p:oleObj>
              </mc:Choice>
              <mc:Fallback>
                <p:oleObj name="Equation" r:id="rId14" imgW="1968500" imgH="635000" progId="Equation.DSMT4">
                  <p:embed/>
                  <p:pic>
                    <p:nvPicPr>
                      <p:cNvPr id="0" name=""/>
                      <p:cNvPicPr>
                        <a:picLocks noChangeAspect="1" noChangeArrowheads="1"/>
                      </p:cNvPicPr>
                      <p:nvPr/>
                    </p:nvPicPr>
                    <p:blipFill>
                      <a:blip r:embed="rId15"/>
                      <a:srcRect/>
                      <a:stretch>
                        <a:fillRect/>
                      </a:stretch>
                    </p:blipFill>
                    <p:spPr bwMode="auto">
                      <a:xfrm>
                        <a:off x="1331913" y="2151063"/>
                        <a:ext cx="28606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2659436371"/>
              </p:ext>
            </p:extLst>
          </p:nvPr>
        </p:nvGraphicFramePr>
        <p:xfrm>
          <a:off x="3649663" y="4706938"/>
          <a:ext cx="2160587" cy="873125"/>
        </p:xfrm>
        <a:graphic>
          <a:graphicData uri="http://schemas.openxmlformats.org/presentationml/2006/ole">
            <mc:AlternateContent xmlns:mc="http://schemas.openxmlformats.org/markup-compatibility/2006">
              <mc:Choice xmlns:v="urn:schemas-microsoft-com:vml" Requires="v">
                <p:oleObj spid="_x0000_s42808" name="Equation" r:id="rId16" imgW="1612900" imgH="647700" progId="Equation.DSMT4">
                  <p:embed/>
                </p:oleObj>
              </mc:Choice>
              <mc:Fallback>
                <p:oleObj name="Equation" r:id="rId16" imgW="1612900" imgH="647700" progId="Equation.DSMT4">
                  <p:embed/>
                  <p:pic>
                    <p:nvPicPr>
                      <p:cNvPr id="0" name=""/>
                      <p:cNvPicPr>
                        <a:picLocks noChangeAspect="1" noChangeArrowheads="1"/>
                      </p:cNvPicPr>
                      <p:nvPr/>
                    </p:nvPicPr>
                    <p:blipFill>
                      <a:blip r:embed="rId17"/>
                      <a:srcRect/>
                      <a:stretch>
                        <a:fillRect/>
                      </a:stretch>
                    </p:blipFill>
                    <p:spPr bwMode="auto">
                      <a:xfrm>
                        <a:off x="3649663" y="4706938"/>
                        <a:ext cx="2160587"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3" name="Object 17"/>
          <p:cNvGraphicFramePr>
            <a:graphicFrameLocks noChangeAspect="1"/>
          </p:cNvGraphicFramePr>
          <p:nvPr>
            <p:extLst>
              <p:ext uri="{D42A27DB-BD31-4B8C-83A1-F6EECF244321}">
                <p14:modId xmlns:p14="http://schemas.microsoft.com/office/powerpoint/2010/main" val="290654787"/>
              </p:ext>
            </p:extLst>
          </p:nvPr>
        </p:nvGraphicFramePr>
        <p:xfrm>
          <a:off x="4351338" y="1919288"/>
          <a:ext cx="1108075" cy="942975"/>
        </p:xfrm>
        <a:graphic>
          <a:graphicData uri="http://schemas.openxmlformats.org/presentationml/2006/ole">
            <mc:AlternateContent xmlns:mc="http://schemas.openxmlformats.org/markup-compatibility/2006">
              <mc:Choice xmlns:v="urn:schemas-microsoft-com:vml" Requires="v">
                <p:oleObj spid="_x0000_s42809" name="Equation" r:id="rId18" imgW="762000" imgH="812800" progId="Equation.DSMT4">
                  <p:embed/>
                </p:oleObj>
              </mc:Choice>
              <mc:Fallback>
                <p:oleObj name="Equation" r:id="rId18" imgW="762000" imgH="812800" progId="Equation.DSMT4">
                  <p:embed/>
                  <p:pic>
                    <p:nvPicPr>
                      <p:cNvPr id="0" name=""/>
                      <p:cNvPicPr>
                        <a:picLocks noChangeAspect="1" noChangeArrowheads="1"/>
                      </p:cNvPicPr>
                      <p:nvPr/>
                    </p:nvPicPr>
                    <p:blipFill>
                      <a:blip r:embed="rId19"/>
                      <a:srcRect/>
                      <a:stretch>
                        <a:fillRect/>
                      </a:stretch>
                    </p:blipFill>
                    <p:spPr bwMode="auto">
                      <a:xfrm>
                        <a:off x="4351338" y="1919288"/>
                        <a:ext cx="1108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4" name="Object 18"/>
          <p:cNvGraphicFramePr>
            <a:graphicFrameLocks noChangeAspect="1"/>
          </p:cNvGraphicFramePr>
          <p:nvPr>
            <p:extLst>
              <p:ext uri="{D42A27DB-BD31-4B8C-83A1-F6EECF244321}">
                <p14:modId xmlns:p14="http://schemas.microsoft.com/office/powerpoint/2010/main" val="329009113"/>
              </p:ext>
            </p:extLst>
          </p:nvPr>
        </p:nvGraphicFramePr>
        <p:xfrm>
          <a:off x="1512888" y="3040063"/>
          <a:ext cx="1317625" cy="893762"/>
        </p:xfrm>
        <a:graphic>
          <a:graphicData uri="http://schemas.openxmlformats.org/presentationml/2006/ole">
            <mc:AlternateContent xmlns:mc="http://schemas.openxmlformats.org/markup-compatibility/2006">
              <mc:Choice xmlns:v="urn:schemas-microsoft-com:vml" Requires="v">
                <p:oleObj spid="_x0000_s42810" name="Equation" r:id="rId20" imgW="762000" imgH="647700" progId="Equation.DSMT4">
                  <p:embed/>
                </p:oleObj>
              </mc:Choice>
              <mc:Fallback>
                <p:oleObj name="Equation" r:id="rId20" imgW="762000" imgH="647700" progId="Equation.DSMT4">
                  <p:embed/>
                  <p:pic>
                    <p:nvPicPr>
                      <p:cNvPr id="0" name=""/>
                      <p:cNvPicPr>
                        <a:picLocks noChangeAspect="1" noChangeArrowheads="1"/>
                      </p:cNvPicPr>
                      <p:nvPr/>
                    </p:nvPicPr>
                    <p:blipFill>
                      <a:blip r:embed="rId21"/>
                      <a:srcRect/>
                      <a:stretch>
                        <a:fillRect/>
                      </a:stretch>
                    </p:blipFill>
                    <p:spPr bwMode="auto">
                      <a:xfrm>
                        <a:off x="1512888" y="3040063"/>
                        <a:ext cx="1317625" cy="893762"/>
                      </a:xfrm>
                      <a:prstGeom prst="rect">
                        <a:avLst/>
                      </a:prstGeom>
                      <a:noFill/>
                      <a:ln w="38100" cmpd="sng">
                        <a:solidFill>
                          <a:srgbClr val="FF0000"/>
                        </a:solidFill>
                        <a:miter lim="800000"/>
                        <a:headEnd/>
                        <a:tailEnd/>
                      </a:ln>
                      <a:effectLst/>
                      <a:extLst/>
                    </p:spPr>
                  </p:pic>
                </p:oleObj>
              </mc:Fallback>
            </mc:AlternateContent>
          </a:graphicData>
        </a:graphic>
      </p:graphicFrame>
      <p:sp>
        <p:nvSpPr>
          <p:cNvPr id="16" name="Date Placeholder 15"/>
          <p:cNvSpPr>
            <a:spLocks noGrp="1"/>
          </p:cNvSpPr>
          <p:nvPr>
            <p:ph type="dt" sz="half" idx="10"/>
          </p:nvPr>
        </p:nvSpPr>
        <p:spPr/>
        <p:txBody>
          <a:bodyPr/>
          <a:lstStyle/>
          <a:p>
            <a:pPr>
              <a:defRPr/>
            </a:pPr>
            <a:r>
              <a:rPr lang="en-US" smtClean="0"/>
              <a:t>Monday, Feb. 9, 2015</a:t>
            </a:r>
            <a:endParaRPr lang="en-US"/>
          </a:p>
        </p:txBody>
      </p:sp>
      <p:graphicFrame>
        <p:nvGraphicFramePr>
          <p:cNvPr id="302094" name="Object 14"/>
          <p:cNvGraphicFramePr>
            <a:graphicFrameLocks noChangeAspect="1"/>
          </p:cNvGraphicFramePr>
          <p:nvPr>
            <p:extLst>
              <p:ext uri="{D42A27DB-BD31-4B8C-83A1-F6EECF244321}">
                <p14:modId xmlns:p14="http://schemas.microsoft.com/office/powerpoint/2010/main" val="1585330416"/>
              </p:ext>
            </p:extLst>
          </p:nvPr>
        </p:nvGraphicFramePr>
        <p:xfrm>
          <a:off x="5546725" y="2071688"/>
          <a:ext cx="701675" cy="752475"/>
        </p:xfrm>
        <a:graphic>
          <a:graphicData uri="http://schemas.openxmlformats.org/presentationml/2006/ole">
            <mc:AlternateContent xmlns:mc="http://schemas.openxmlformats.org/markup-compatibility/2006">
              <mc:Choice xmlns:v="urn:schemas-microsoft-com:vml" Requires="v">
                <p:oleObj spid="_x0000_s42811" name="Equation" r:id="rId22" imgW="482600" imgH="647700" progId="Equation.DSMT4">
                  <p:embed/>
                </p:oleObj>
              </mc:Choice>
              <mc:Fallback>
                <p:oleObj name="Equation" r:id="rId22" imgW="482600" imgH="647700" progId="Equation.DSMT4">
                  <p:embed/>
                  <p:pic>
                    <p:nvPicPr>
                      <p:cNvPr id="0" name=""/>
                      <p:cNvPicPr>
                        <a:picLocks noChangeAspect="1" noChangeArrowheads="1"/>
                      </p:cNvPicPr>
                      <p:nvPr/>
                    </p:nvPicPr>
                    <p:blipFill>
                      <a:blip r:embed="rId23"/>
                      <a:srcRect/>
                      <a:stretch>
                        <a:fillRect/>
                      </a:stretch>
                    </p:blipFill>
                    <p:spPr bwMode="auto">
                      <a:xfrm>
                        <a:off x="5546725" y="2071688"/>
                        <a:ext cx="7016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5" name="Object 15"/>
          <p:cNvGraphicFramePr>
            <a:graphicFrameLocks noChangeAspect="1"/>
          </p:cNvGraphicFramePr>
          <p:nvPr>
            <p:extLst>
              <p:ext uri="{D42A27DB-BD31-4B8C-83A1-F6EECF244321}">
                <p14:modId xmlns:p14="http://schemas.microsoft.com/office/powerpoint/2010/main" val="2295102877"/>
              </p:ext>
            </p:extLst>
          </p:nvPr>
        </p:nvGraphicFramePr>
        <p:xfrm>
          <a:off x="1752600" y="5097463"/>
          <a:ext cx="838200" cy="320675"/>
        </p:xfrm>
        <a:graphic>
          <a:graphicData uri="http://schemas.openxmlformats.org/presentationml/2006/ole">
            <mc:AlternateContent xmlns:mc="http://schemas.openxmlformats.org/markup-compatibility/2006">
              <mc:Choice xmlns:v="urn:schemas-microsoft-com:vml" Requires="v">
                <p:oleObj spid="_x0000_s42812" name="Equation" r:id="rId24" imgW="393700" imgH="254000" progId="Equation.DSMT4">
                  <p:embed/>
                </p:oleObj>
              </mc:Choice>
              <mc:Fallback>
                <p:oleObj name="Equation" r:id="rId24" imgW="393700" imgH="254000" progId="Equation.DSMT4">
                  <p:embed/>
                  <p:pic>
                    <p:nvPicPr>
                      <p:cNvPr id="0" name=""/>
                      <p:cNvPicPr>
                        <a:picLocks noChangeAspect="1" noChangeArrowheads="1"/>
                      </p:cNvPicPr>
                      <p:nvPr/>
                    </p:nvPicPr>
                    <p:blipFill>
                      <a:blip r:embed="rId25"/>
                      <a:srcRect/>
                      <a:stretch>
                        <a:fillRect/>
                      </a:stretch>
                    </p:blipFill>
                    <p:spPr bwMode="auto">
                      <a:xfrm>
                        <a:off x="1752600" y="5097463"/>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2213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Velocity Addition Example</a:t>
            </a:r>
            <a:endParaRPr lang="en-US" dirty="0"/>
          </a:p>
        </p:txBody>
      </p:sp>
      <p:sp>
        <p:nvSpPr>
          <p:cNvPr id="3" name="Content Placeholder 2"/>
          <p:cNvSpPr>
            <a:spLocks noGrp="1"/>
          </p:cNvSpPr>
          <p:nvPr>
            <p:ph idx="1"/>
          </p:nvPr>
        </p:nvSpPr>
        <p:spPr>
          <a:xfrm>
            <a:off x="609600" y="1143000"/>
            <a:ext cx="7772400" cy="4572000"/>
          </a:xfrm>
        </p:spPr>
        <p:txBody>
          <a:bodyPr>
            <a:noAutofit/>
          </a:bodyPr>
          <a:lstStyle/>
          <a:p>
            <a:r>
              <a:rPr lang="en-US" sz="2800" dirty="0" smtClean="0"/>
              <a:t>Yu </a:t>
            </a:r>
            <a:r>
              <a:rPr lang="en-US" sz="2800" smtClean="0"/>
              <a:t>Darvish </a:t>
            </a:r>
            <a:r>
              <a:rPr lang="en-US" sz="2800" dirty="0" smtClean="0"/>
              <a:t>is riding his bike at 0.8c relative to observer.  He throws a ball at 0.7c in the direction of his motion.  What speed does the observer see?</a:t>
            </a:r>
          </a:p>
          <a:p>
            <a:endParaRPr lang="en-US" sz="2800" dirty="0" smtClean="0"/>
          </a:p>
          <a:p>
            <a:endParaRPr lang="en-US" sz="2800" dirty="0" smtClean="0"/>
          </a:p>
          <a:p>
            <a:endParaRPr lang="en-US" sz="2800" dirty="0" smtClean="0"/>
          </a:p>
          <a:p>
            <a:r>
              <a:rPr lang="en-US" sz="2800" dirty="0" smtClean="0"/>
              <a:t>What if he threw it just a bit harder?  </a:t>
            </a:r>
          </a:p>
          <a:p>
            <a:r>
              <a:rPr lang="en-US" sz="2800" dirty="0" smtClean="0"/>
              <a:t>Doesn’t help—asymptotically approach c, can’t exceed (it’s not just a postulate it’s the law)</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graphicFrame>
        <p:nvGraphicFramePr>
          <p:cNvPr id="40974" name="Object 14"/>
          <p:cNvGraphicFramePr>
            <a:graphicFrameLocks noChangeAspect="1"/>
          </p:cNvGraphicFramePr>
          <p:nvPr>
            <p:extLst>
              <p:ext uri="{D42A27DB-BD31-4B8C-83A1-F6EECF244321}">
                <p14:modId xmlns:p14="http://schemas.microsoft.com/office/powerpoint/2010/main" val="2893682784"/>
              </p:ext>
            </p:extLst>
          </p:nvPr>
        </p:nvGraphicFramePr>
        <p:xfrm>
          <a:off x="3678237" y="2895600"/>
          <a:ext cx="588963" cy="417512"/>
        </p:xfrm>
        <a:graphic>
          <a:graphicData uri="http://schemas.openxmlformats.org/presentationml/2006/ole">
            <mc:AlternateContent xmlns:mc="http://schemas.openxmlformats.org/markup-compatibility/2006">
              <mc:Choice xmlns:v="urn:schemas-microsoft-com:vml" Requires="v">
                <p:oleObj spid="_x0000_s43308" name="Equation" r:id="rId4" imgW="292100" imgH="241300" progId="Equation.DSMT4">
                  <p:embed/>
                </p:oleObj>
              </mc:Choice>
              <mc:Fallback>
                <p:oleObj name="Equation" r:id="rId4" imgW="292100" imgH="241300" progId="Equation.DSMT4">
                  <p:embed/>
                  <p:pic>
                    <p:nvPicPr>
                      <p:cNvPr id="0" name=""/>
                      <p:cNvPicPr>
                        <a:picLocks noChangeAspect="1" noChangeArrowheads="1"/>
                      </p:cNvPicPr>
                      <p:nvPr/>
                    </p:nvPicPr>
                    <p:blipFill>
                      <a:blip r:embed="rId5"/>
                      <a:srcRect/>
                      <a:stretch>
                        <a:fillRect/>
                      </a:stretch>
                    </p:blipFill>
                    <p:spPr bwMode="auto">
                      <a:xfrm>
                        <a:off x="3678237" y="2895600"/>
                        <a:ext cx="5889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smtClean="0"/>
              <a:t>Monday, Feb. 9, 2015</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9</a:t>
            </a:fld>
            <a:endParaRPr lang="en-US"/>
          </a:p>
        </p:txBody>
      </p:sp>
      <p:sp>
        <p:nvSpPr>
          <p:cNvPr id="8" name="Footer Placeholder 7"/>
          <p:cNvSpPr>
            <a:spLocks noGrp="1"/>
          </p:cNvSpPr>
          <p:nvPr>
            <p:ph type="ftr" sz="quarter" idx="11"/>
          </p:nvPr>
        </p:nvSpPr>
        <p:spPr/>
        <p:txBody>
          <a:bodyPr/>
          <a:lstStyle/>
          <a:p>
            <a:r>
              <a:rPr lang="nl-NL" smtClean="0"/>
              <a:t>PHYS 3313-001, Spring 2014                      Dr. Jaehoon Yu</a:t>
            </a:r>
            <a:endParaRPr lang="en-US"/>
          </a:p>
        </p:txBody>
      </p:sp>
      <p:graphicFrame>
        <p:nvGraphicFramePr>
          <p:cNvPr id="40975" name="Object 15"/>
          <p:cNvGraphicFramePr>
            <a:graphicFrameLocks noChangeAspect="1"/>
          </p:cNvGraphicFramePr>
          <p:nvPr>
            <p:extLst>
              <p:ext uri="{D42A27DB-BD31-4B8C-83A1-F6EECF244321}">
                <p14:modId xmlns:p14="http://schemas.microsoft.com/office/powerpoint/2010/main" val="3605651345"/>
              </p:ext>
            </p:extLst>
          </p:nvPr>
        </p:nvGraphicFramePr>
        <p:xfrm>
          <a:off x="1031875" y="2733675"/>
          <a:ext cx="1573213" cy="1066800"/>
        </p:xfrm>
        <a:graphic>
          <a:graphicData uri="http://schemas.openxmlformats.org/presentationml/2006/ole">
            <mc:AlternateContent xmlns:mc="http://schemas.openxmlformats.org/markup-compatibility/2006">
              <mc:Choice xmlns:v="urn:schemas-microsoft-com:vml" Requires="v">
                <p:oleObj spid="_x0000_s43309" name="Equation" r:id="rId6" imgW="762000" imgH="647700" progId="Equation.DSMT4">
                  <p:embed/>
                </p:oleObj>
              </mc:Choice>
              <mc:Fallback>
                <p:oleObj name="Equation" r:id="rId6" imgW="762000" imgH="647700" progId="Equation.DSMT4">
                  <p:embed/>
                  <p:pic>
                    <p:nvPicPr>
                      <p:cNvPr id="0" name=""/>
                      <p:cNvPicPr>
                        <a:picLocks noChangeAspect="1" noChangeArrowheads="1"/>
                      </p:cNvPicPr>
                      <p:nvPr/>
                    </p:nvPicPr>
                    <p:blipFill>
                      <a:blip r:embed="rId7"/>
                      <a:srcRect/>
                      <a:stretch>
                        <a:fillRect/>
                      </a:stretch>
                    </p:blipFill>
                    <p:spPr bwMode="auto">
                      <a:xfrm>
                        <a:off x="1031875" y="2733675"/>
                        <a:ext cx="1573213" cy="1066800"/>
                      </a:xfrm>
                      <a:prstGeom prst="rect">
                        <a:avLst/>
                      </a:prstGeom>
                      <a:noFill/>
                      <a:ln w="38100" cmpd="sng">
                        <a:solidFill>
                          <a:srgbClr val="FF0000"/>
                        </a:solidFill>
                        <a:miter lim="800000"/>
                        <a:headEnd/>
                        <a:tailEnd/>
                      </a:ln>
                      <a:effectLst/>
                      <a:extLst/>
                    </p:spPr>
                  </p:pic>
                </p:oleObj>
              </mc:Fallback>
            </mc:AlternateContent>
          </a:graphicData>
        </a:graphic>
      </p:graphicFrame>
      <p:graphicFrame>
        <p:nvGraphicFramePr>
          <p:cNvPr id="9" name="Object 14"/>
          <p:cNvGraphicFramePr>
            <a:graphicFrameLocks noChangeAspect="1"/>
          </p:cNvGraphicFramePr>
          <p:nvPr>
            <p:extLst>
              <p:ext uri="{D42A27DB-BD31-4B8C-83A1-F6EECF244321}">
                <p14:modId xmlns:p14="http://schemas.microsoft.com/office/powerpoint/2010/main" val="635361631"/>
              </p:ext>
            </p:extLst>
          </p:nvPr>
        </p:nvGraphicFramePr>
        <p:xfrm>
          <a:off x="4267200" y="2711450"/>
          <a:ext cx="1792287" cy="1098550"/>
        </p:xfrm>
        <a:graphic>
          <a:graphicData uri="http://schemas.openxmlformats.org/presentationml/2006/ole">
            <mc:AlternateContent xmlns:mc="http://schemas.openxmlformats.org/markup-compatibility/2006">
              <mc:Choice xmlns:v="urn:schemas-microsoft-com:vml" Requires="v">
                <p:oleObj spid="_x0000_s43310" name="Equation" r:id="rId8" imgW="889000" imgH="635000" progId="Equation.DSMT4">
                  <p:embed/>
                </p:oleObj>
              </mc:Choice>
              <mc:Fallback>
                <p:oleObj name="Equation" r:id="rId8" imgW="889000" imgH="635000" progId="Equation.DSMT4">
                  <p:embed/>
                  <p:pic>
                    <p:nvPicPr>
                      <p:cNvPr id="0" name=""/>
                      <p:cNvPicPr>
                        <a:picLocks noChangeAspect="1" noChangeArrowheads="1"/>
                      </p:cNvPicPr>
                      <p:nvPr/>
                    </p:nvPicPr>
                    <p:blipFill>
                      <a:blip r:embed="rId9"/>
                      <a:srcRect/>
                      <a:stretch>
                        <a:fillRect/>
                      </a:stretch>
                    </p:blipFill>
                    <p:spPr bwMode="auto">
                      <a:xfrm>
                        <a:off x="4267200" y="2711450"/>
                        <a:ext cx="17922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836549367"/>
              </p:ext>
            </p:extLst>
          </p:nvPr>
        </p:nvGraphicFramePr>
        <p:xfrm>
          <a:off x="6013450" y="2971800"/>
          <a:ext cx="920750" cy="285750"/>
        </p:xfrm>
        <a:graphic>
          <a:graphicData uri="http://schemas.openxmlformats.org/presentationml/2006/ole">
            <mc:AlternateContent xmlns:mc="http://schemas.openxmlformats.org/markup-compatibility/2006">
              <mc:Choice xmlns:v="urn:schemas-microsoft-com:vml" Requires="v">
                <p:oleObj spid="_x0000_s43311" name="Equation" r:id="rId10" imgW="457200" imgH="165100" progId="Equation.DSMT4">
                  <p:embed/>
                </p:oleObj>
              </mc:Choice>
              <mc:Fallback>
                <p:oleObj name="Equation" r:id="rId10" imgW="457200" imgH="165100" progId="Equation.DSMT4">
                  <p:embed/>
                  <p:pic>
                    <p:nvPicPr>
                      <p:cNvPr id="0" name=""/>
                      <p:cNvPicPr>
                        <a:picLocks noChangeAspect="1" noChangeArrowheads="1"/>
                      </p:cNvPicPr>
                      <p:nvPr/>
                    </p:nvPicPr>
                    <p:blipFill>
                      <a:blip r:embed="rId11"/>
                      <a:srcRect/>
                      <a:stretch>
                        <a:fillRect/>
                      </a:stretch>
                    </p:blipFill>
                    <p:spPr bwMode="auto">
                      <a:xfrm>
                        <a:off x="6013450" y="2971800"/>
                        <a:ext cx="920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98787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18393</TotalTime>
  <Words>1382</Words>
  <Application>Microsoft Macintosh PowerPoint</Application>
  <PresentationFormat>On-screen Show (4:3)</PresentationFormat>
  <Paragraphs>159</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3313 – Section 001 Lecture #6</vt:lpstr>
      <vt:lpstr>Announcements</vt:lpstr>
      <vt:lpstr>Reminder: Special Project #2</vt:lpstr>
      <vt:lpstr>The Complete Lorentz Transformations</vt:lpstr>
      <vt:lpstr>Addition of Velocities</vt:lpstr>
      <vt:lpstr>So that…</vt:lpstr>
      <vt:lpstr>The Lorentz Velocity Transformations</vt:lpstr>
      <vt:lpstr>Velocity Addition Summary</vt:lpstr>
      <vt:lpstr>Velocity Addition Example</vt:lpstr>
      <vt:lpstr>A test of Lorentz velocity addition: π0 decay</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moving clocks?</vt:lpstr>
      <vt:lpstr>The Light Cone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556</cp:revision>
  <cp:lastPrinted>2013-08-26T21:25:15Z</cp:lastPrinted>
  <dcterms:created xsi:type="dcterms:W3CDTF">2012-08-27T21:13:02Z</dcterms:created>
  <dcterms:modified xsi:type="dcterms:W3CDTF">2015-02-09T23:12:28Z</dcterms:modified>
</cp:coreProperties>
</file>