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1.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notesSlides/notesSlide2.xml" ContentType="application/vnd.openxmlformats-officedocument.presentationml.notesSlide+xml"/>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notesSlides/notesSlide3.xml" ContentType="application/vnd.openxmlformats-officedocument.presentationml.notesSlide+xml"/>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566" r:id="rId3"/>
    <p:sldId id="604" r:id="rId4"/>
    <p:sldId id="622" r:id="rId5"/>
    <p:sldId id="598" r:id="rId6"/>
    <p:sldId id="599" r:id="rId7"/>
    <p:sldId id="600" r:id="rId8"/>
    <p:sldId id="601" r:id="rId9"/>
    <p:sldId id="602" r:id="rId10"/>
    <p:sldId id="603" r:id="rId11"/>
    <p:sldId id="605" r:id="rId12"/>
    <p:sldId id="606" r:id="rId13"/>
    <p:sldId id="607" r:id="rId14"/>
    <p:sldId id="608" r:id="rId15"/>
    <p:sldId id="609" r:id="rId16"/>
    <p:sldId id="610" r:id="rId17"/>
    <p:sldId id="611" r:id="rId18"/>
    <p:sldId id="612" r:id="rId19"/>
    <p:sldId id="613"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EEF"/>
    <a:srgbClr val="8EDBEF"/>
    <a:srgbClr val="7FC4D6"/>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9" d="100"/>
          <a:sy n="79" d="100"/>
        </p:scale>
        <p:origin x="-4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2.emf"/><Relationship Id="rId12" Type="http://schemas.openxmlformats.org/officeDocument/2006/relationships/image" Target="../media/image13.emf"/><Relationship Id="rId13" Type="http://schemas.openxmlformats.org/officeDocument/2006/relationships/image" Target="../media/image14.emf"/><Relationship Id="rId14" Type="http://schemas.openxmlformats.org/officeDocument/2006/relationships/image" Target="../media/image15.emf"/><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9" Type="http://schemas.openxmlformats.org/officeDocument/2006/relationships/image" Target="../media/image10.emf"/><Relationship Id="rId10"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16.emf"/><Relationship Id="rId2"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1" Type="http://schemas.openxmlformats.org/officeDocument/2006/relationships/image" Target="../media/image20.emf"/><Relationship Id="rId2"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6" Type="http://schemas.openxmlformats.org/officeDocument/2006/relationships/image" Target="../media/image32.emf"/><Relationship Id="rId1" Type="http://schemas.openxmlformats.org/officeDocument/2006/relationships/image" Target="../media/image27.emf"/><Relationship Id="rId2"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7" Type="http://schemas.openxmlformats.org/officeDocument/2006/relationships/image" Target="../media/image39.emf"/><Relationship Id="rId8" Type="http://schemas.openxmlformats.org/officeDocument/2006/relationships/image" Target="../media/image40.emf"/><Relationship Id="rId9" Type="http://schemas.openxmlformats.org/officeDocument/2006/relationships/image" Target="../media/image41.emf"/><Relationship Id="rId10" Type="http://schemas.openxmlformats.org/officeDocument/2006/relationships/image" Target="../media/image42.emf"/><Relationship Id="rId11" Type="http://schemas.openxmlformats.org/officeDocument/2006/relationships/image" Target="../media/image43.emf"/><Relationship Id="rId1" Type="http://schemas.openxmlformats.org/officeDocument/2006/relationships/image" Target="../media/image33.emf"/><Relationship Id="rId2"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1" Type="http://schemas.openxmlformats.org/officeDocument/2006/relationships/image" Target="../media/image44.emf"/><Relationship Id="rId2"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emf"/><Relationship Id="rId2" Type="http://schemas.openxmlformats.org/officeDocument/2006/relationships/image" Target="../media/image49.emf"/><Relationship Id="rId3" Type="http://schemas.openxmlformats.org/officeDocument/2006/relationships/image" Target="../media/image5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 Id="rId3"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for Figure 2.21</a:t>
            </a:r>
          </a:p>
        </p:txBody>
      </p:sp>
      <p:sp>
        <p:nvSpPr>
          <p:cNvPr id="90115" name="Slide Number Placeholder 3"/>
          <p:cNvSpPr>
            <a:spLocks noGrp="1"/>
          </p:cNvSpPr>
          <p:nvPr>
            <p:ph type="sldNum" sz="quarter" idx="5"/>
          </p:nvPr>
        </p:nvSpPr>
        <p:spPr bwMode="auto">
          <a:noFill/>
          <a:ln>
            <a:miter lim="800000"/>
            <a:headEnd/>
            <a:tailEnd/>
          </a:ln>
        </p:spPr>
        <p:txBody>
          <a:bodyPr/>
          <a:lstStyle/>
          <a:p>
            <a:fld id="{5A6C2B66-A1BE-A948-A043-9720A026FD88}" type="slidenum">
              <a:rPr lang="en-US"/>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from Fig. 2.22</a:t>
            </a:r>
          </a:p>
        </p:txBody>
      </p:sp>
      <p:sp>
        <p:nvSpPr>
          <p:cNvPr id="92163" name="Slide Number Placeholder 3"/>
          <p:cNvSpPr>
            <a:spLocks noGrp="1"/>
          </p:cNvSpPr>
          <p:nvPr>
            <p:ph type="sldNum" sz="quarter" idx="5"/>
          </p:nvPr>
        </p:nvSpPr>
        <p:spPr bwMode="auto">
          <a:noFill/>
          <a:ln>
            <a:miter lim="800000"/>
            <a:headEnd/>
            <a:tailEnd/>
          </a:ln>
        </p:spPr>
        <p:txBody>
          <a:bodyPr/>
          <a:lstStyle/>
          <a:p>
            <a:fld id="{3FECEE69-3979-D640-AFEA-10C7846AF67E}" type="slidenum">
              <a:rPr lang="en-US"/>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2.23 </a:t>
            </a:r>
          </a:p>
        </p:txBody>
      </p:sp>
      <p:sp>
        <p:nvSpPr>
          <p:cNvPr id="94211" name="Slide Number Placeholder 3"/>
          <p:cNvSpPr>
            <a:spLocks noGrp="1"/>
          </p:cNvSpPr>
          <p:nvPr>
            <p:ph type="sldNum" sz="quarter" idx="5"/>
          </p:nvPr>
        </p:nvSpPr>
        <p:spPr bwMode="auto">
          <a:noFill/>
          <a:ln>
            <a:miter lim="800000"/>
            <a:headEnd/>
            <a:tailEnd/>
          </a:ln>
        </p:spPr>
        <p:txBody>
          <a:bodyPr/>
          <a:lstStyle/>
          <a:p>
            <a:fld id="{FFF7312F-4BCD-FB44-964E-E08E01E7E9E5}" type="slidenum">
              <a:rPr lang="en-US"/>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2.24</a:t>
            </a:r>
          </a:p>
        </p:txBody>
      </p:sp>
      <p:sp>
        <p:nvSpPr>
          <p:cNvPr id="96259" name="Slide Number Placeholder 3"/>
          <p:cNvSpPr>
            <a:spLocks noGrp="1"/>
          </p:cNvSpPr>
          <p:nvPr>
            <p:ph type="sldNum" sz="quarter" idx="5"/>
          </p:nvPr>
        </p:nvSpPr>
        <p:spPr bwMode="auto">
          <a:noFill/>
          <a:ln>
            <a:miter lim="800000"/>
            <a:headEnd/>
            <a:tailEnd/>
          </a:ln>
        </p:spPr>
        <p:txBody>
          <a:bodyPr/>
          <a:lstStyle/>
          <a:p>
            <a:fld id="{A0127626-DC7E-D548-ADC5-436F951A424A}" type="slidenum">
              <a:rPr lang="en-US"/>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2.25</a:t>
            </a:r>
          </a:p>
        </p:txBody>
      </p:sp>
      <p:sp>
        <p:nvSpPr>
          <p:cNvPr id="98307" name="Slide Number Placeholder 3"/>
          <p:cNvSpPr>
            <a:spLocks noGrp="1"/>
          </p:cNvSpPr>
          <p:nvPr>
            <p:ph type="sldNum" sz="quarter" idx="5"/>
          </p:nvPr>
        </p:nvSpPr>
        <p:spPr bwMode="auto">
          <a:noFill/>
          <a:ln>
            <a:miter lim="800000"/>
            <a:headEnd/>
            <a:tailEnd/>
          </a:ln>
        </p:spPr>
        <p:txBody>
          <a:bodyPr/>
          <a:lstStyle/>
          <a:p>
            <a:fld id="{12D6868D-0A61-4142-9B12-12915BA4565B}" type="slidenum">
              <a:rPr lang="en-US"/>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Feb. 9,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extLst>
      <p:ext uri="{BB962C8B-B14F-4D97-AF65-F5344CB8AC3E}">
        <p14:creationId xmlns:p14="http://schemas.microsoft.com/office/powerpoint/2010/main" val="345113484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Feb. 9,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Spring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2"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47.bin"/><Relationship Id="rId5" Type="http://schemas.openxmlformats.org/officeDocument/2006/relationships/image" Target="../media/image48.emf"/><Relationship Id="rId6" Type="http://schemas.openxmlformats.org/officeDocument/2006/relationships/oleObject" Target="../embeddings/oleObject48.bin"/><Relationship Id="rId7" Type="http://schemas.openxmlformats.org/officeDocument/2006/relationships/image" Target="../media/image49.emf"/><Relationship Id="rId8" Type="http://schemas.openxmlformats.org/officeDocument/2006/relationships/oleObject" Target="../embeddings/oleObject49.bin"/><Relationship Id="rId9" Type="http://schemas.openxmlformats.org/officeDocument/2006/relationships/image" Target="../media/image50.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51.emf"/><Relationship Id="rId5" Type="http://schemas.openxmlformats.org/officeDocument/2006/relationships/oleObject" Target="../embeddings/oleObject51.bin"/><Relationship Id="rId6" Type="http://schemas.openxmlformats.org/officeDocument/2006/relationships/image" Target="../media/image52.emf"/><Relationship Id="rId7" Type="http://schemas.openxmlformats.org/officeDocument/2006/relationships/oleObject" Target="../embeddings/oleObject52.bin"/><Relationship Id="rId8" Type="http://schemas.openxmlformats.org/officeDocument/2006/relationships/image" Target="../media/image53.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0.emf"/><Relationship Id="rId21" Type="http://schemas.openxmlformats.org/officeDocument/2006/relationships/oleObject" Target="../embeddings/oleObject10.bin"/><Relationship Id="rId22" Type="http://schemas.openxmlformats.org/officeDocument/2006/relationships/image" Target="../media/image11.emf"/><Relationship Id="rId23" Type="http://schemas.openxmlformats.org/officeDocument/2006/relationships/oleObject" Target="../embeddings/oleObject11.bin"/><Relationship Id="rId24" Type="http://schemas.openxmlformats.org/officeDocument/2006/relationships/image" Target="../media/image12.emf"/><Relationship Id="rId25" Type="http://schemas.openxmlformats.org/officeDocument/2006/relationships/oleObject" Target="../embeddings/oleObject12.bin"/><Relationship Id="rId26" Type="http://schemas.openxmlformats.org/officeDocument/2006/relationships/image" Target="../media/image13.emf"/><Relationship Id="rId27" Type="http://schemas.openxmlformats.org/officeDocument/2006/relationships/oleObject" Target="../embeddings/oleObject13.bin"/><Relationship Id="rId28" Type="http://schemas.openxmlformats.org/officeDocument/2006/relationships/image" Target="../media/image14.emf"/><Relationship Id="rId29" Type="http://schemas.openxmlformats.org/officeDocument/2006/relationships/oleObject" Target="../embeddings/oleObject14.bin"/><Relationship Id="rId30" Type="http://schemas.openxmlformats.org/officeDocument/2006/relationships/image" Target="../media/image15.emf"/><Relationship Id="rId10" Type="http://schemas.openxmlformats.org/officeDocument/2006/relationships/image" Target="../media/image5.emf"/><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5" Type="http://schemas.openxmlformats.org/officeDocument/2006/relationships/oleObject" Target="../embeddings/oleObject7.bin"/><Relationship Id="rId16" Type="http://schemas.openxmlformats.org/officeDocument/2006/relationships/image" Target="../media/image8.emf"/><Relationship Id="rId17" Type="http://schemas.openxmlformats.org/officeDocument/2006/relationships/oleObject" Target="../embeddings/oleObject8.bin"/><Relationship Id="rId18" Type="http://schemas.openxmlformats.org/officeDocument/2006/relationships/image" Target="../media/image9.e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6.emf"/><Relationship Id="rId5" Type="http://schemas.openxmlformats.org/officeDocument/2006/relationships/oleObject" Target="../embeddings/oleObject16.bin"/><Relationship Id="rId6" Type="http://schemas.openxmlformats.org/officeDocument/2006/relationships/image" Target="../media/image17.emf"/><Relationship Id="rId7" Type="http://schemas.openxmlformats.org/officeDocument/2006/relationships/oleObject" Target="../embeddings/oleObject17.bin"/><Relationship Id="rId8" Type="http://schemas.openxmlformats.org/officeDocument/2006/relationships/image" Target="../media/image18.emf"/><Relationship Id="rId9" Type="http://schemas.openxmlformats.org/officeDocument/2006/relationships/oleObject" Target="../embeddings/oleObject18.bin"/><Relationship Id="rId10"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24.emf"/><Relationship Id="rId13" Type="http://schemas.openxmlformats.org/officeDocument/2006/relationships/oleObject" Target="../embeddings/oleObject24.bin"/><Relationship Id="rId14" Type="http://schemas.openxmlformats.org/officeDocument/2006/relationships/image" Target="../media/image25.emf"/><Relationship Id="rId15" Type="http://schemas.openxmlformats.org/officeDocument/2006/relationships/oleObject" Target="../embeddings/oleObject25.bin"/><Relationship Id="rId16" Type="http://schemas.openxmlformats.org/officeDocument/2006/relationships/image" Target="../media/image26.emf"/><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oleObject" Target="../embeddings/oleObject19.bin"/><Relationship Id="rId4" Type="http://schemas.openxmlformats.org/officeDocument/2006/relationships/image" Target="../media/image20.emf"/><Relationship Id="rId5" Type="http://schemas.openxmlformats.org/officeDocument/2006/relationships/oleObject" Target="../embeddings/oleObject20.bin"/><Relationship Id="rId6" Type="http://schemas.openxmlformats.org/officeDocument/2006/relationships/image" Target="../media/image21.emf"/><Relationship Id="rId7" Type="http://schemas.openxmlformats.org/officeDocument/2006/relationships/oleObject" Target="../embeddings/oleObject21.bin"/><Relationship Id="rId8" Type="http://schemas.openxmlformats.org/officeDocument/2006/relationships/image" Target="../media/image22.emf"/><Relationship Id="rId9" Type="http://schemas.openxmlformats.org/officeDocument/2006/relationships/oleObject" Target="../embeddings/oleObject22.bin"/><Relationship Id="rId10" Type="http://schemas.openxmlformats.org/officeDocument/2006/relationships/image" Target="../media/image23.emf"/></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30.bin"/><Relationship Id="rId12" Type="http://schemas.openxmlformats.org/officeDocument/2006/relationships/image" Target="../media/image31.emf"/><Relationship Id="rId13" Type="http://schemas.openxmlformats.org/officeDocument/2006/relationships/oleObject" Target="../embeddings/oleObject31.bin"/><Relationship Id="rId14" Type="http://schemas.openxmlformats.org/officeDocument/2006/relationships/image" Target="../media/image32.emf"/><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26.bin"/><Relationship Id="rId4" Type="http://schemas.openxmlformats.org/officeDocument/2006/relationships/image" Target="../media/image27.emf"/><Relationship Id="rId5" Type="http://schemas.openxmlformats.org/officeDocument/2006/relationships/oleObject" Target="../embeddings/oleObject27.bin"/><Relationship Id="rId6" Type="http://schemas.openxmlformats.org/officeDocument/2006/relationships/image" Target="../media/image28.emf"/><Relationship Id="rId7" Type="http://schemas.openxmlformats.org/officeDocument/2006/relationships/oleObject" Target="../embeddings/oleObject28.bin"/><Relationship Id="rId8" Type="http://schemas.openxmlformats.org/officeDocument/2006/relationships/image" Target="../media/image29.emf"/><Relationship Id="rId9" Type="http://schemas.openxmlformats.org/officeDocument/2006/relationships/oleObject" Target="../embeddings/oleObject29.bin"/><Relationship Id="rId10" Type="http://schemas.openxmlformats.org/officeDocument/2006/relationships/image" Target="../media/image30.emf"/></Relationships>
</file>

<file path=ppt/slides/_rels/slide8.xml.rels><?xml version="1.0" encoding="UTF-8" standalone="yes"?>
<Relationships xmlns="http://schemas.openxmlformats.org/package/2006/relationships"><Relationship Id="rId9" Type="http://schemas.openxmlformats.org/officeDocument/2006/relationships/image" Target="../media/image35.emf"/><Relationship Id="rId20" Type="http://schemas.openxmlformats.org/officeDocument/2006/relationships/oleObject" Target="../embeddings/oleObject40.bin"/><Relationship Id="rId21" Type="http://schemas.openxmlformats.org/officeDocument/2006/relationships/image" Target="../media/image41.emf"/><Relationship Id="rId22" Type="http://schemas.openxmlformats.org/officeDocument/2006/relationships/oleObject" Target="../embeddings/oleObject41.bin"/><Relationship Id="rId23" Type="http://schemas.openxmlformats.org/officeDocument/2006/relationships/image" Target="../media/image42.emf"/><Relationship Id="rId24" Type="http://schemas.openxmlformats.org/officeDocument/2006/relationships/oleObject" Target="../embeddings/oleObject42.bin"/><Relationship Id="rId25" Type="http://schemas.openxmlformats.org/officeDocument/2006/relationships/image" Target="../media/image43.emf"/><Relationship Id="rId10" Type="http://schemas.openxmlformats.org/officeDocument/2006/relationships/oleObject" Target="../embeddings/oleObject35.bin"/><Relationship Id="rId11" Type="http://schemas.openxmlformats.org/officeDocument/2006/relationships/image" Target="../media/image36.emf"/><Relationship Id="rId12" Type="http://schemas.openxmlformats.org/officeDocument/2006/relationships/oleObject" Target="../embeddings/oleObject36.bin"/><Relationship Id="rId13" Type="http://schemas.openxmlformats.org/officeDocument/2006/relationships/image" Target="../media/image37.emf"/><Relationship Id="rId14" Type="http://schemas.openxmlformats.org/officeDocument/2006/relationships/oleObject" Target="../embeddings/oleObject37.bin"/><Relationship Id="rId15" Type="http://schemas.openxmlformats.org/officeDocument/2006/relationships/image" Target="../media/image38.emf"/><Relationship Id="rId16" Type="http://schemas.openxmlformats.org/officeDocument/2006/relationships/oleObject" Target="../embeddings/oleObject38.bin"/><Relationship Id="rId17" Type="http://schemas.openxmlformats.org/officeDocument/2006/relationships/image" Target="../media/image39.emf"/><Relationship Id="rId18" Type="http://schemas.openxmlformats.org/officeDocument/2006/relationships/oleObject" Target="../embeddings/oleObject39.bin"/><Relationship Id="rId19" Type="http://schemas.openxmlformats.org/officeDocument/2006/relationships/image" Target="../media/image40.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oleObject" Target="../embeddings/oleObject32.bin"/><Relationship Id="rId5" Type="http://schemas.openxmlformats.org/officeDocument/2006/relationships/image" Target="../media/image33.emf"/><Relationship Id="rId6" Type="http://schemas.openxmlformats.org/officeDocument/2006/relationships/oleObject" Target="../embeddings/oleObject33.bin"/><Relationship Id="rId7" Type="http://schemas.openxmlformats.org/officeDocument/2006/relationships/image" Target="../media/image34.emf"/><Relationship Id="rId8" Type="http://schemas.openxmlformats.org/officeDocument/2006/relationships/oleObject" Target="../embeddings/oleObject3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43.bin"/><Relationship Id="rId5" Type="http://schemas.openxmlformats.org/officeDocument/2006/relationships/image" Target="../media/image44.emf"/><Relationship Id="rId6" Type="http://schemas.openxmlformats.org/officeDocument/2006/relationships/oleObject" Target="../embeddings/oleObject44.bin"/><Relationship Id="rId7" Type="http://schemas.openxmlformats.org/officeDocument/2006/relationships/image" Target="../media/image45.emf"/><Relationship Id="rId8" Type="http://schemas.openxmlformats.org/officeDocument/2006/relationships/oleObject" Target="../embeddings/oleObject45.bin"/><Relationship Id="rId9" Type="http://schemas.openxmlformats.org/officeDocument/2006/relationships/image" Target="../media/image46.emf"/><Relationship Id="rId10" Type="http://schemas.openxmlformats.org/officeDocument/2006/relationships/oleObject" Target="../embeddings/oleObject46.bin"/><Relationship Id="rId11" Type="http://schemas.openxmlformats.org/officeDocument/2006/relationships/image" Target="../media/image4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Feb. 9, 2015</a:t>
            </a:r>
            <a:endParaRPr lang="en-US"/>
          </a:p>
        </p:txBody>
      </p:sp>
      <p:sp>
        <p:nvSpPr>
          <p:cNvPr id="7" name="Rectangle 5"/>
          <p:cNvSpPr>
            <a:spLocks noGrp="1" noChangeArrowheads="1"/>
          </p:cNvSpPr>
          <p:nvPr>
            <p:ph type="ftr" sz="quarter" idx="11"/>
          </p:nvPr>
        </p:nvSpPr>
        <p:spPr/>
        <p:txBody>
          <a:bodyPr/>
          <a:lstStyle/>
          <a:p>
            <a:pPr>
              <a:defRPr/>
            </a:pPr>
            <a:r>
              <a:rPr lang="nl-NL" smtClean="0"/>
              <a:t>PHYS 3313-001, Spring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79026" y="1524000"/>
            <a:ext cx="267797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Feb. </a:t>
            </a:r>
            <a:r>
              <a:rPr lang="en-US" dirty="0">
                <a:solidFill>
                  <a:schemeClr val="accent2"/>
                </a:solidFill>
                <a:latin typeface="Monotype Corsiva" pitchFamily="-84" charset="0"/>
              </a:rPr>
              <a:t>9</a:t>
            </a:r>
            <a:r>
              <a:rPr lang="en-US" dirty="0" smtClean="0">
                <a:solidFill>
                  <a:schemeClr val="accent2"/>
                </a:solidFill>
                <a:latin typeface="Monotype Corsiva" pitchFamily="-84" charset="0"/>
              </a:rPr>
              <a:t>,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Rectangle 3"/>
          <p:cNvSpPr txBox="1">
            <a:spLocks noChangeArrowheads="1"/>
          </p:cNvSpPr>
          <p:nvPr/>
        </p:nvSpPr>
        <p:spPr bwMode="auto">
          <a:xfrm>
            <a:off x="1524000" y="2514600"/>
            <a:ext cx="6781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sz="3600" dirty="0" smtClean="0">
                <a:latin typeface="Arial Narrow" pitchFamily="-84" charset="0"/>
              </a:rPr>
              <a:t>Relativistic </a:t>
            </a:r>
            <a:r>
              <a:rPr lang="en-US" sz="3600" dirty="0">
                <a:latin typeface="Arial Narrow" pitchFamily="-84" charset="0"/>
              </a:rPr>
              <a:t>Velocity Addition</a:t>
            </a:r>
          </a:p>
          <a:p>
            <a:pPr marL="609600" indent="-609600" algn="l"/>
            <a:r>
              <a:rPr lang="en-US" sz="3600" dirty="0">
                <a:latin typeface="Arial Narrow" pitchFamily="-84" charset="0"/>
              </a:rPr>
              <a:t>The Twin </a:t>
            </a:r>
            <a:r>
              <a:rPr lang="en-US" sz="3600" dirty="0" smtClean="0">
                <a:latin typeface="Arial Narrow" pitchFamily="-84" charset="0"/>
              </a:rPr>
              <a:t>Paradox</a:t>
            </a:r>
          </a:p>
          <a:p>
            <a:pPr marL="609600" indent="-609600" algn="l"/>
            <a:r>
              <a:rPr lang="en-US" sz="3600" dirty="0">
                <a:latin typeface="Arial Narrow" pitchFamily="-84" charset="0"/>
              </a:rPr>
              <a:t>Space-time Diagram</a:t>
            </a:r>
          </a:p>
          <a:p>
            <a:pPr marL="609600" indent="-609600" algn="l"/>
            <a:r>
              <a:rPr lang="en-US" sz="3600" dirty="0">
                <a:latin typeface="Arial Narrow" pitchFamily="-84" charset="0"/>
              </a:rPr>
              <a:t>The Doppler Effect</a:t>
            </a:r>
          </a:p>
          <a:p>
            <a:pPr marL="609600" indent="-609600" algn="l"/>
            <a:endParaRPr lang="en-US" sz="3600" dirty="0">
              <a:latin typeface="Arial Narrow" pitchFamily="-8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914400"/>
          </a:xfrm>
        </p:spPr>
        <p:txBody>
          <a:bodyPr/>
          <a:lstStyle/>
          <a:p>
            <a:r>
              <a:rPr lang="en-US" dirty="0" smtClean="0"/>
              <a:t>A test of Lorentz velocity addition: </a:t>
            </a:r>
            <a:r>
              <a:rPr lang="en-US" dirty="0" smtClean="0">
                <a:latin typeface="Symbol" charset="2"/>
                <a:cs typeface="Symbol" charset="2"/>
              </a:rPr>
              <a:t>π</a:t>
            </a:r>
            <a:r>
              <a:rPr lang="en-US" baseline="30000" dirty="0" smtClean="0"/>
              <a:t>0</a:t>
            </a:r>
            <a:r>
              <a:rPr lang="en-US" dirty="0" smtClean="0"/>
              <a:t> decay</a:t>
            </a:r>
            <a:endParaRPr lang="en-US" dirty="0"/>
          </a:p>
        </p:txBody>
      </p:sp>
      <p:sp>
        <p:nvSpPr>
          <p:cNvPr id="3" name="Content Placeholder 2"/>
          <p:cNvSpPr>
            <a:spLocks noGrp="1"/>
          </p:cNvSpPr>
          <p:nvPr>
            <p:ph idx="1"/>
          </p:nvPr>
        </p:nvSpPr>
        <p:spPr>
          <a:xfrm>
            <a:off x="609600" y="914400"/>
            <a:ext cx="8229600" cy="4800600"/>
          </a:xfrm>
        </p:spPr>
        <p:txBody>
          <a:bodyPr>
            <a:noAutofit/>
          </a:bodyPr>
          <a:lstStyle/>
          <a:p>
            <a:r>
              <a:rPr lang="en-US" sz="2800" dirty="0" smtClean="0"/>
              <a:t>How can one test experimentally the correctness of the Lorentz velocity transformation </a:t>
            </a:r>
            <a:r>
              <a:rPr lang="en-US" sz="2800" dirty="0" err="1" smtClean="0"/>
              <a:t>vs</a:t>
            </a:r>
            <a:r>
              <a:rPr lang="en-US" sz="2800" dirty="0" smtClean="0"/>
              <a:t> Galilean one?</a:t>
            </a:r>
          </a:p>
          <a:p>
            <a:r>
              <a:rPr lang="en-US" sz="2800" dirty="0" smtClean="0"/>
              <a:t>In 1964, T. </a:t>
            </a:r>
            <a:r>
              <a:rPr lang="en-US" sz="2800" dirty="0" err="1" smtClean="0"/>
              <a:t>Alvager</a:t>
            </a:r>
            <a:r>
              <a:rPr lang="en-US" sz="2800" dirty="0" smtClean="0"/>
              <a:t> and company performed a measurements of the arrival time of two photons resulting from the decay of a </a:t>
            </a:r>
            <a:r>
              <a:rPr lang="en-US" sz="2800" dirty="0" smtClean="0">
                <a:latin typeface="Symbol" charset="2"/>
                <a:cs typeface="Symbol" charset="2"/>
              </a:rPr>
              <a:t>π</a:t>
            </a:r>
            <a:r>
              <a:rPr lang="en-US" sz="2800" baseline="30000" dirty="0" smtClean="0"/>
              <a:t>0</a:t>
            </a:r>
            <a:r>
              <a:rPr lang="en-US" sz="2800" dirty="0" smtClean="0"/>
              <a:t> in two detectors separated by 30m.</a:t>
            </a:r>
          </a:p>
          <a:p>
            <a:r>
              <a:rPr lang="en-US" sz="2800" dirty="0" smtClean="0"/>
              <a:t>Each photon has a speed of 0.99975c. What are the speed predicted by Galilean and Lorentz x-</a:t>
            </a:r>
            <a:r>
              <a:rPr lang="en-US" sz="2800" dirty="0" err="1" smtClean="0"/>
              <a:t>mation</a:t>
            </a:r>
            <a:r>
              <a:rPr lang="en-US" sz="2800" dirty="0" smtClean="0"/>
              <a:t>?</a:t>
            </a:r>
          </a:p>
          <a:p>
            <a:pPr lvl="1"/>
            <a:r>
              <a:rPr lang="en-US" sz="2400" dirty="0" err="1" smtClean="0"/>
              <a:t>v</a:t>
            </a:r>
            <a:r>
              <a:rPr lang="en-US" sz="2400" baseline="-25000" dirty="0" err="1" smtClean="0"/>
              <a:t>G</a:t>
            </a:r>
            <a:r>
              <a:rPr lang="en-US" sz="2400" dirty="0" smtClean="0"/>
              <a:t>=c+0.99975c=1.99975c</a:t>
            </a:r>
          </a:p>
          <a:p>
            <a:pPr lvl="1"/>
            <a:r>
              <a:rPr lang="en-US" sz="2800" dirty="0" smtClean="0"/>
              <a:t> </a:t>
            </a:r>
          </a:p>
          <a:p>
            <a:r>
              <a:rPr lang="en-US" sz="2800" dirty="0" smtClean="0"/>
              <a:t>How much time does the photon take to arrive at the detector?</a:t>
            </a:r>
          </a:p>
          <a:p>
            <a:pPr>
              <a:buNone/>
            </a:pPr>
            <a:r>
              <a:rPr lang="en-US" sz="2800" dirty="0" smtClean="0"/>
              <a:t>                   </a:t>
            </a:r>
          </a:p>
          <a:p>
            <a:endParaRPr lang="en-US" sz="2800" dirty="0" smtClean="0"/>
          </a:p>
        </p:txBody>
      </p:sp>
      <p:graphicFrame>
        <p:nvGraphicFramePr>
          <p:cNvPr id="40974" name="Object 14"/>
          <p:cNvGraphicFramePr>
            <a:graphicFrameLocks noChangeAspect="1"/>
          </p:cNvGraphicFramePr>
          <p:nvPr>
            <p:extLst>
              <p:ext uri="{D42A27DB-BD31-4B8C-83A1-F6EECF244321}">
                <p14:modId xmlns:p14="http://schemas.microsoft.com/office/powerpoint/2010/main" val="1962902161"/>
              </p:ext>
            </p:extLst>
          </p:nvPr>
        </p:nvGraphicFramePr>
        <p:xfrm>
          <a:off x="1447800" y="4587875"/>
          <a:ext cx="614363" cy="417513"/>
        </p:xfrm>
        <a:graphic>
          <a:graphicData uri="http://schemas.openxmlformats.org/presentationml/2006/ole">
            <mc:AlternateContent xmlns:mc="http://schemas.openxmlformats.org/markup-compatibility/2006">
              <mc:Choice xmlns:v="urn:schemas-microsoft-com:vml" Requires="v">
                <p:oleObj spid="_x0000_s44252" name="Equation" r:id="rId4" imgW="304800" imgH="241300" progId="Equation.DSMT4">
                  <p:embed/>
                </p:oleObj>
              </mc:Choice>
              <mc:Fallback>
                <p:oleObj name="Equation" r:id="rId4" imgW="304800" imgH="241300" progId="Equation.DSMT4">
                  <p:embed/>
                  <p:pic>
                    <p:nvPicPr>
                      <p:cNvPr id="0" name=""/>
                      <p:cNvPicPr>
                        <a:picLocks noChangeAspect="1" noChangeArrowheads="1"/>
                      </p:cNvPicPr>
                      <p:nvPr/>
                    </p:nvPicPr>
                    <p:blipFill>
                      <a:blip r:embed="rId5"/>
                      <a:srcRect/>
                      <a:stretch>
                        <a:fillRect/>
                      </a:stretch>
                    </p:blipFill>
                    <p:spPr bwMode="auto">
                      <a:xfrm>
                        <a:off x="1447800" y="4587875"/>
                        <a:ext cx="6143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Date Placeholder 5"/>
          <p:cNvSpPr>
            <a:spLocks noGrp="1"/>
          </p:cNvSpPr>
          <p:nvPr>
            <p:ph type="dt" sz="half" idx="10"/>
          </p:nvPr>
        </p:nvSpPr>
        <p:spPr/>
        <p:txBody>
          <a:bodyPr/>
          <a:lstStyle/>
          <a:p>
            <a:r>
              <a:rPr lang="en-US" smtClean="0"/>
              <a:t>Monday, Feb. 9, 2015</a:t>
            </a:r>
            <a:endParaRPr lang="en-US"/>
          </a:p>
        </p:txBody>
      </p:sp>
      <p:sp>
        <p:nvSpPr>
          <p:cNvPr id="7" name="Slide Number Placeholder 6"/>
          <p:cNvSpPr>
            <a:spLocks noGrp="1"/>
          </p:cNvSpPr>
          <p:nvPr>
            <p:ph type="sldNum" sz="quarter" idx="12"/>
          </p:nvPr>
        </p:nvSpPr>
        <p:spPr/>
        <p:txBody>
          <a:bodyPr/>
          <a:lstStyle/>
          <a:p>
            <a:fld id="{A70890A1-DA85-483F-ABF9-6C30248A1FC2}" type="slidenum">
              <a:rPr lang="en-US" smtClean="0"/>
              <a:pPr/>
              <a:t>10</a:t>
            </a:fld>
            <a:endParaRPr lang="en-US"/>
          </a:p>
        </p:txBody>
      </p:sp>
      <p:sp>
        <p:nvSpPr>
          <p:cNvPr id="8" name="Footer Placeholder 7"/>
          <p:cNvSpPr>
            <a:spLocks noGrp="1"/>
          </p:cNvSpPr>
          <p:nvPr>
            <p:ph type="ftr" sz="quarter" idx="11"/>
          </p:nvPr>
        </p:nvSpPr>
        <p:spPr/>
        <p:txBody>
          <a:bodyPr/>
          <a:lstStyle/>
          <a:p>
            <a:r>
              <a:rPr lang="nl-NL" smtClean="0"/>
              <a:t>PHYS 3313-001, Spring 2014                      Dr. Jaehoon Yu</a:t>
            </a:r>
            <a:endParaRPr lang="en-US"/>
          </a:p>
        </p:txBody>
      </p:sp>
      <p:graphicFrame>
        <p:nvGraphicFramePr>
          <p:cNvPr id="9" name="Object 14"/>
          <p:cNvGraphicFramePr>
            <a:graphicFrameLocks noChangeAspect="1"/>
          </p:cNvGraphicFramePr>
          <p:nvPr>
            <p:extLst>
              <p:ext uri="{D42A27DB-BD31-4B8C-83A1-F6EECF244321}">
                <p14:modId xmlns:p14="http://schemas.microsoft.com/office/powerpoint/2010/main" val="622850385"/>
              </p:ext>
            </p:extLst>
          </p:nvPr>
        </p:nvGraphicFramePr>
        <p:xfrm>
          <a:off x="1958975" y="4572000"/>
          <a:ext cx="2003425" cy="639763"/>
        </p:xfrm>
        <a:graphic>
          <a:graphicData uri="http://schemas.openxmlformats.org/presentationml/2006/ole">
            <mc:AlternateContent xmlns:mc="http://schemas.openxmlformats.org/markup-compatibility/2006">
              <mc:Choice xmlns:v="urn:schemas-microsoft-com:vml" Requires="v">
                <p:oleObj spid="_x0000_s44253" name="Equation" r:id="rId6" imgW="1193800" imgH="444500" progId="Equation.DSMT4">
                  <p:embed/>
                </p:oleObj>
              </mc:Choice>
              <mc:Fallback>
                <p:oleObj name="Equation" r:id="rId6" imgW="1193800" imgH="444500" progId="Equation.DSMT4">
                  <p:embed/>
                  <p:pic>
                    <p:nvPicPr>
                      <p:cNvPr id="0" name=""/>
                      <p:cNvPicPr>
                        <a:picLocks noChangeAspect="1" noChangeArrowheads="1"/>
                      </p:cNvPicPr>
                      <p:nvPr/>
                    </p:nvPicPr>
                    <p:blipFill>
                      <a:blip r:embed="rId7"/>
                      <a:srcRect/>
                      <a:stretch>
                        <a:fillRect/>
                      </a:stretch>
                    </p:blipFill>
                    <p:spPr bwMode="auto">
                      <a:xfrm>
                        <a:off x="1958975" y="4572000"/>
                        <a:ext cx="2003425" cy="639763"/>
                      </a:xfrm>
                      <a:prstGeom prst="rect">
                        <a:avLst/>
                      </a:prstGeom>
                      <a:noFill/>
                      <a:ln>
                        <a:noFill/>
                      </a:ln>
                      <a:effectLst/>
                      <a:extLst/>
                    </p:spPr>
                  </p:pic>
                </p:oleObj>
              </mc:Fallback>
            </mc:AlternateContent>
          </a:graphicData>
        </a:graphic>
      </p:graphicFrame>
      <p:graphicFrame>
        <p:nvGraphicFramePr>
          <p:cNvPr id="10" name="Object 14"/>
          <p:cNvGraphicFramePr>
            <a:graphicFrameLocks noChangeAspect="1"/>
          </p:cNvGraphicFramePr>
          <p:nvPr>
            <p:extLst>
              <p:ext uri="{D42A27DB-BD31-4B8C-83A1-F6EECF244321}">
                <p14:modId xmlns:p14="http://schemas.microsoft.com/office/powerpoint/2010/main" val="1400735392"/>
              </p:ext>
            </p:extLst>
          </p:nvPr>
        </p:nvGraphicFramePr>
        <p:xfrm>
          <a:off x="4281488" y="4772025"/>
          <a:ext cx="460375" cy="220663"/>
        </p:xfrm>
        <a:graphic>
          <a:graphicData uri="http://schemas.openxmlformats.org/presentationml/2006/ole">
            <mc:AlternateContent xmlns:mc="http://schemas.openxmlformats.org/markup-compatibility/2006">
              <mc:Choice xmlns:v="urn:schemas-microsoft-com:vml" Requires="v">
                <p:oleObj spid="_x0000_s44254" name="Equation" r:id="rId8" imgW="228600" imgH="127000" progId="Equation.DSMT4">
                  <p:embed/>
                </p:oleObj>
              </mc:Choice>
              <mc:Fallback>
                <p:oleObj name="Equation" r:id="rId8" imgW="228600" imgH="127000" progId="Equation.DSMT4">
                  <p:embed/>
                  <p:pic>
                    <p:nvPicPr>
                      <p:cNvPr id="0" name=""/>
                      <p:cNvPicPr>
                        <a:picLocks noChangeAspect="1" noChangeArrowheads="1"/>
                      </p:cNvPicPr>
                      <p:nvPr/>
                    </p:nvPicPr>
                    <p:blipFill>
                      <a:blip r:embed="rId9"/>
                      <a:srcRect/>
                      <a:stretch>
                        <a:fillRect/>
                      </a:stretch>
                    </p:blipFill>
                    <p:spPr bwMode="auto">
                      <a:xfrm>
                        <a:off x="4281488" y="4772025"/>
                        <a:ext cx="460375"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552991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974"/>
                                        </p:tgtEl>
                                        <p:attrNameLst>
                                          <p:attrName>style.visibility</p:attrName>
                                        </p:attrNameLst>
                                      </p:cBhvr>
                                      <p:to>
                                        <p:strVal val="visible"/>
                                      </p:to>
                                    </p:set>
                                    <p:animEffect transition="in" filter="wipe(left)">
                                      <p:cBhvr>
                                        <p:cTn id="32" dur="500"/>
                                        <p:tgtEl>
                                          <p:spTgt spid="409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153988"/>
            <a:ext cx="8229600" cy="379412"/>
          </a:xfrm>
        </p:spPr>
        <p:txBody>
          <a:bodyPr/>
          <a:lstStyle/>
          <a:p>
            <a:pPr algn="ctr" eaLnBrk="1" hangingPunct="1"/>
            <a:r>
              <a:rPr lang="en-US" sz="4800" dirty="0" smtClean="0">
                <a:ea typeface="ＭＳ Ｐゴシック" pitchFamily="-84" charset="-128"/>
                <a:cs typeface="ＭＳ Ｐゴシック" pitchFamily="-84" charset="-128"/>
              </a:rPr>
              <a:t>Twin </a:t>
            </a:r>
            <a:r>
              <a:rPr lang="en-US" sz="4800" dirty="0">
                <a:ea typeface="ＭＳ Ｐゴシック" pitchFamily="-84" charset="-128"/>
                <a:cs typeface="ＭＳ Ｐゴシック" pitchFamily="-84" charset="-128"/>
              </a:rPr>
              <a:t>Paradox</a:t>
            </a:r>
          </a:p>
        </p:txBody>
      </p:sp>
      <p:sp>
        <p:nvSpPr>
          <p:cNvPr id="86018" name="Rectangle 3"/>
          <p:cNvSpPr>
            <a:spLocks noGrp="1" noChangeArrowheads="1"/>
          </p:cNvSpPr>
          <p:nvPr>
            <p:ph type="body" idx="1"/>
          </p:nvPr>
        </p:nvSpPr>
        <p:spPr>
          <a:xfrm>
            <a:off x="457200" y="685800"/>
            <a:ext cx="8458200" cy="5638800"/>
          </a:xfrm>
        </p:spPr>
        <p:txBody>
          <a:bodyPr/>
          <a:lstStyle/>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Set-</a:t>
            </a:r>
            <a:r>
              <a:rPr lang="en-US" b="1" dirty="0" smtClean="0">
                <a:solidFill>
                  <a:srgbClr val="000000"/>
                </a:solidFill>
                <a:ea typeface="ＭＳ Ｐゴシック" pitchFamily="-84" charset="-128"/>
                <a:cs typeface="ＭＳ Ｐゴシック" pitchFamily="-84" charset="-128"/>
              </a:rPr>
              <a:t>up: </a:t>
            </a:r>
            <a:r>
              <a:rPr lang="en-US" dirty="0" smtClean="0">
                <a:ea typeface="ＭＳ Ｐゴシック" pitchFamily="-84" charset="-128"/>
                <a:cs typeface="ＭＳ Ｐゴシック" pitchFamily="-84" charset="-128"/>
              </a:rPr>
              <a:t>Twins </a:t>
            </a:r>
            <a:r>
              <a:rPr lang="en-US" dirty="0">
                <a:ea typeface="ＭＳ Ｐゴシック" pitchFamily="-84" charset="-128"/>
                <a:cs typeface="ＭＳ Ｐゴシック" pitchFamily="-84" charset="-128"/>
              </a:rPr>
              <a:t>Mary and Frank at age 30 decide on two career paths: Mary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M</a:t>
            </a:r>
            <a:r>
              <a:rPr lang="en-US" dirty="0">
                <a:solidFill>
                  <a:srgbClr val="FF0000"/>
                </a:solidFill>
                <a:ea typeface="ＭＳ Ｐゴシック" pitchFamily="-84" charset="-128"/>
                <a:cs typeface="ＭＳ Ｐゴシック" pitchFamily="-84" charset="-128"/>
              </a:rPr>
              <a:t>oving twin)</a:t>
            </a:r>
            <a:r>
              <a:rPr lang="en-US" dirty="0">
                <a:ea typeface="ＭＳ Ｐゴシック" pitchFamily="-84" charset="-128"/>
                <a:cs typeface="ＭＳ Ｐゴシック" pitchFamily="-84" charset="-128"/>
              </a:rPr>
              <a:t> decides to become an astronaut and to leave on a trip 8 </a:t>
            </a:r>
            <a:r>
              <a:rPr lang="en-US" dirty="0" smtClean="0">
                <a:ea typeface="ＭＳ Ｐゴシック" pitchFamily="-84" charset="-128"/>
                <a:cs typeface="ＭＳ Ｐゴシック" pitchFamily="-84" charset="-128"/>
              </a:rPr>
              <a:t>light-years </a:t>
            </a:r>
            <a:r>
              <a:rPr lang="en-US" dirty="0">
                <a:ea typeface="ＭＳ Ｐゴシック" pitchFamily="-84" charset="-128"/>
                <a:cs typeface="ＭＳ Ｐゴシック" pitchFamily="-84" charset="-128"/>
              </a:rPr>
              <a:t>(</a:t>
            </a:r>
            <a:r>
              <a:rPr lang="en-US" dirty="0" err="1">
                <a:ea typeface="ＭＳ Ｐゴシック" pitchFamily="-84" charset="-128"/>
                <a:cs typeface="ＭＳ Ｐゴシック" pitchFamily="-84" charset="-128"/>
              </a:rPr>
              <a:t>ly</a:t>
            </a:r>
            <a:r>
              <a:rPr lang="en-US" dirty="0">
                <a:ea typeface="ＭＳ Ｐゴシック" pitchFamily="-84" charset="-128"/>
                <a:cs typeface="ＭＳ Ｐゴシック" pitchFamily="-84" charset="-128"/>
              </a:rPr>
              <a:t>) from the Earth at a great speed and to return; Frank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F</a:t>
            </a:r>
            <a:r>
              <a:rPr lang="en-US" dirty="0">
                <a:solidFill>
                  <a:srgbClr val="FF0000"/>
                </a:solidFill>
                <a:ea typeface="ＭＳ Ｐゴシック" pitchFamily="-84" charset="-128"/>
                <a:cs typeface="ＭＳ Ｐゴシック" pitchFamily="-84" charset="-128"/>
              </a:rPr>
              <a:t>ixed twin)</a:t>
            </a:r>
            <a:r>
              <a:rPr lang="en-US" dirty="0">
                <a:ea typeface="ＭＳ Ｐゴシック" pitchFamily="-84" charset="-128"/>
                <a:cs typeface="ＭＳ Ｐゴシック" pitchFamily="-84" charset="-128"/>
              </a:rPr>
              <a:t> decides to </a:t>
            </a:r>
            <a:r>
              <a:rPr lang="en-US" dirty="0" smtClean="0">
                <a:ea typeface="ＭＳ Ｐゴシック" pitchFamily="-84" charset="-128"/>
                <a:cs typeface="ＭＳ Ｐゴシック" pitchFamily="-84" charset="-128"/>
              </a:rPr>
              <a:t>stay </a:t>
            </a:r>
            <a:r>
              <a:rPr lang="en-US" dirty="0">
                <a:ea typeface="ＭＳ Ｐゴシック" pitchFamily="-84" charset="-128"/>
                <a:cs typeface="ＭＳ Ｐゴシック" pitchFamily="-84" charset="-128"/>
              </a:rPr>
              <a:t>on the Earth</a:t>
            </a:r>
            <a:r>
              <a:rPr lang="en-US" dirty="0" smtClean="0">
                <a:ea typeface="ＭＳ Ｐゴシック" pitchFamily="-84" charset="-128"/>
                <a:cs typeface="ＭＳ Ｐゴシック" pitchFamily="-84" charset="-128"/>
              </a:rPr>
              <a:t>.</a:t>
            </a: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Problem: </a:t>
            </a:r>
            <a:r>
              <a:rPr lang="en-US" dirty="0" smtClean="0">
                <a:ea typeface="ＭＳ Ｐゴシック" pitchFamily="-84" charset="-128"/>
                <a:cs typeface="ＭＳ Ｐゴシック" pitchFamily="-84" charset="-128"/>
              </a:rPr>
              <a:t>Upon 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 Frank </a:t>
            </a:r>
            <a:r>
              <a:rPr lang="en-US" altLang="ja-JP" dirty="0" smtClean="0">
                <a:ea typeface="ＭＳ Ｐゴシック" pitchFamily="-84" charset="-128"/>
                <a:cs typeface="ＭＳ Ｐゴシック" pitchFamily="-84" charset="-128"/>
              </a:rPr>
              <a:t>reasons, </a:t>
            </a:r>
            <a:r>
              <a:rPr lang="en-US" altLang="ja-JP" dirty="0">
                <a:ea typeface="ＭＳ Ｐゴシック" pitchFamily="-84" charset="-128"/>
                <a:cs typeface="ＭＳ Ｐゴシック" pitchFamily="-84" charset="-128"/>
              </a:rPr>
              <a:t>that her clocks measuring her age must run slow. As such, she will return younger. However, Mary claims that it is Frank who is moving and consequently his clocks must run slow.</a:t>
            </a:r>
            <a:r>
              <a:rPr lang="en-US" altLang="ja-JP" dirty="0" smtClean="0">
                <a:ea typeface="ＭＳ Ｐゴシック" pitchFamily="-84" charset="-128"/>
                <a:cs typeface="ＭＳ Ｐゴシック" pitchFamily="-84" charset="-128"/>
              </a:rPr>
              <a:t> </a:t>
            </a:r>
            <a:endParaRPr lang="en-US" b="1" dirty="0" smtClean="0">
              <a:solidFill>
                <a:srgbClr val="000000"/>
              </a:solidFill>
              <a:ea typeface="ＭＳ Ｐゴシック" pitchFamily="-84" charset="-128"/>
              <a:cs typeface="ＭＳ Ｐゴシック" pitchFamily="-84" charset="-128"/>
            </a:endParaRP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Paradox: </a:t>
            </a:r>
            <a:r>
              <a:rPr lang="en-US" dirty="0" smtClean="0">
                <a:ea typeface="ＭＳ Ｐゴシック" pitchFamily="-84" charset="-128"/>
                <a:cs typeface="ＭＳ Ｐゴシック" pitchFamily="-84" charset="-128"/>
              </a:rPr>
              <a:t>Who </a:t>
            </a:r>
            <a:r>
              <a:rPr lang="en-US" dirty="0">
                <a:ea typeface="ＭＳ Ｐゴシック" pitchFamily="-84" charset="-128"/>
                <a:cs typeface="ＭＳ Ｐゴシック" pitchFamily="-84" charset="-128"/>
              </a:rPr>
              <a:t>is younger upon </a:t>
            </a: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008112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wipe(left)">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6018">
                                            <p:txEl>
                                              <p:pRg st="1" end="1"/>
                                            </p:txEl>
                                          </p:spTgt>
                                        </p:tgtEl>
                                        <p:attrNameLst>
                                          <p:attrName>style.visibility</p:attrName>
                                        </p:attrNameLst>
                                      </p:cBhvr>
                                      <p:to>
                                        <p:strVal val="visible"/>
                                      </p:to>
                                    </p:set>
                                    <p:animEffect transition="in" filter="wipe(left)">
                                      <p:cBhvr>
                                        <p:cTn id="12" dur="500"/>
                                        <p:tgtEl>
                                          <p:spTgt spid="860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6018">
                                            <p:txEl>
                                              <p:pRg st="2" end="2"/>
                                            </p:txEl>
                                          </p:spTgt>
                                        </p:tgtEl>
                                        <p:attrNameLst>
                                          <p:attrName>style.visibility</p:attrName>
                                        </p:attrNameLst>
                                      </p:cBhvr>
                                      <p:to>
                                        <p:strVal val="visible"/>
                                      </p:to>
                                    </p:set>
                                    <p:animEffect transition="in" filter="wipe(left)">
                                      <p:cBhvr>
                                        <p:cTn id="17" dur="500"/>
                                        <p:tgtEl>
                                          <p:spTgt spid="860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dirty="0" smtClean="0"/>
              <a:t>Twin Paradox cont’d</a:t>
            </a:r>
            <a:endParaRPr lang="en-US" dirty="0"/>
          </a:p>
        </p:txBody>
      </p:sp>
      <p:sp>
        <p:nvSpPr>
          <p:cNvPr id="3" name="Content Placeholder 2"/>
          <p:cNvSpPr>
            <a:spLocks noGrp="1"/>
          </p:cNvSpPr>
          <p:nvPr>
            <p:ph idx="1"/>
          </p:nvPr>
        </p:nvSpPr>
        <p:spPr>
          <a:xfrm>
            <a:off x="685800" y="914400"/>
            <a:ext cx="8458200" cy="5181600"/>
          </a:xfrm>
        </p:spPr>
        <p:txBody>
          <a:bodyPr/>
          <a:lstStyle/>
          <a:p>
            <a:r>
              <a:rPr lang="en-US" sz="3600" dirty="0" smtClean="0"/>
              <a:t>Let’s say, Mary is traveling at the speed of 0.8c</a:t>
            </a:r>
          </a:p>
          <a:p>
            <a:r>
              <a:rPr lang="en-US" sz="3600" dirty="0" smtClean="0"/>
              <a:t>Frank will measure Mary’s total travel time as</a:t>
            </a:r>
          </a:p>
          <a:p>
            <a:pPr lvl="1"/>
            <a:r>
              <a:rPr lang="en-US" sz="3200" dirty="0" smtClean="0"/>
              <a:t>T=8ly/0.8c=10yrs</a:t>
            </a:r>
          </a:p>
          <a:p>
            <a:r>
              <a:rPr lang="en-US" sz="3600" dirty="0" smtClean="0"/>
              <a:t>Mary’s clock will run slower due to relativity:</a:t>
            </a:r>
          </a:p>
          <a:p>
            <a:pPr lvl="1"/>
            <a:r>
              <a:rPr lang="en-US" sz="3200" dirty="0" smtClean="0"/>
              <a:t> </a:t>
            </a:r>
          </a:p>
          <a:p>
            <a:r>
              <a:rPr lang="en-US" sz="3600" dirty="0" smtClean="0"/>
              <a:t>Thus, Frank claims that Mary will be 42 years old while he is 50 years old</a:t>
            </a:r>
          </a:p>
          <a:p>
            <a:r>
              <a:rPr lang="en-US" sz="3600" dirty="0" smtClean="0"/>
              <a:t>Who is correct?</a:t>
            </a:r>
            <a:endParaRPr lang="en-US" sz="3600" dirty="0"/>
          </a:p>
        </p:txBody>
      </p:sp>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91173193"/>
              </p:ext>
            </p:extLst>
          </p:nvPr>
        </p:nvGraphicFramePr>
        <p:xfrm>
          <a:off x="1676400" y="3543300"/>
          <a:ext cx="774700" cy="495300"/>
        </p:xfrm>
        <a:graphic>
          <a:graphicData uri="http://schemas.openxmlformats.org/presentationml/2006/ole">
            <mc:AlternateContent xmlns:mc="http://schemas.openxmlformats.org/markup-compatibility/2006">
              <mc:Choice xmlns:v="urn:schemas-microsoft-com:vml" Requires="v">
                <p:oleObj spid="_x0000_s1074" name="Equation" r:id="rId3" imgW="304800" imgH="165100" progId="Equation.DSMT4">
                  <p:embed/>
                </p:oleObj>
              </mc:Choice>
              <mc:Fallback>
                <p:oleObj name="Equation" r:id="rId3" imgW="304800" imgH="165100" progId="Equation.DSMT4">
                  <p:embed/>
                  <p:pic>
                    <p:nvPicPr>
                      <p:cNvPr id="0" name=""/>
                      <p:cNvPicPr>
                        <a:picLocks noChangeAspect="1" noChangeArrowheads="1"/>
                      </p:cNvPicPr>
                      <p:nvPr/>
                    </p:nvPicPr>
                    <p:blipFill>
                      <a:blip r:embed="rId4"/>
                      <a:srcRect/>
                      <a:stretch>
                        <a:fillRect/>
                      </a:stretch>
                    </p:blipFill>
                    <p:spPr bwMode="auto">
                      <a:xfrm>
                        <a:off x="1676400" y="3543300"/>
                        <a:ext cx="774700" cy="495300"/>
                      </a:xfrm>
                      <a:prstGeom prst="rect">
                        <a:avLst/>
                      </a:prstGeom>
                      <a:noFill/>
                      <a:ln>
                        <a:noFill/>
                      </a:ln>
                      <a:effectLs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6041814"/>
              </p:ext>
            </p:extLst>
          </p:nvPr>
        </p:nvGraphicFramePr>
        <p:xfrm>
          <a:off x="2449513" y="3619500"/>
          <a:ext cx="903287" cy="571500"/>
        </p:xfrm>
        <a:graphic>
          <a:graphicData uri="http://schemas.openxmlformats.org/presentationml/2006/ole">
            <mc:AlternateContent xmlns:mc="http://schemas.openxmlformats.org/markup-compatibility/2006">
              <mc:Choice xmlns:v="urn:schemas-microsoft-com:vml" Requires="v">
                <p:oleObj spid="_x0000_s1075" name="Equation" r:id="rId5" imgW="355600" imgH="190500" progId="Equation.DSMT4">
                  <p:embed/>
                </p:oleObj>
              </mc:Choice>
              <mc:Fallback>
                <p:oleObj name="Equation" r:id="rId5" imgW="355600" imgH="190500" progId="Equation.DSMT4">
                  <p:embed/>
                  <p:pic>
                    <p:nvPicPr>
                      <p:cNvPr id="0" name=""/>
                      <p:cNvPicPr>
                        <a:picLocks noChangeAspect="1" noChangeArrowheads="1"/>
                      </p:cNvPicPr>
                      <p:nvPr/>
                    </p:nvPicPr>
                    <p:blipFill>
                      <a:blip r:embed="rId6"/>
                      <a:srcRect/>
                      <a:stretch>
                        <a:fillRect/>
                      </a:stretch>
                    </p:blipFill>
                    <p:spPr bwMode="auto">
                      <a:xfrm>
                        <a:off x="2449513" y="3619500"/>
                        <a:ext cx="903287" cy="571500"/>
                      </a:xfrm>
                      <a:prstGeom prst="rect">
                        <a:avLst/>
                      </a:prstGeom>
                      <a:noFill/>
                      <a:ln>
                        <a:noFill/>
                      </a:ln>
                      <a:effectLs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99605653"/>
              </p:ext>
            </p:extLst>
          </p:nvPr>
        </p:nvGraphicFramePr>
        <p:xfrm>
          <a:off x="3243263" y="3352800"/>
          <a:ext cx="3157537" cy="838200"/>
        </p:xfrm>
        <a:graphic>
          <a:graphicData uri="http://schemas.openxmlformats.org/presentationml/2006/ole">
            <mc:AlternateContent xmlns:mc="http://schemas.openxmlformats.org/markup-compatibility/2006">
              <mc:Choice xmlns:v="urn:schemas-microsoft-com:vml" Requires="v">
                <p:oleObj spid="_x0000_s1076" name="Equation" r:id="rId7" imgW="1244600" imgH="279400" progId="Equation.DSMT4">
                  <p:embed/>
                </p:oleObj>
              </mc:Choice>
              <mc:Fallback>
                <p:oleObj name="Equation" r:id="rId7" imgW="1244600" imgH="279400" progId="Equation.DSMT4">
                  <p:embed/>
                  <p:pic>
                    <p:nvPicPr>
                      <p:cNvPr id="0" name=""/>
                      <p:cNvPicPr>
                        <a:picLocks noChangeAspect="1" noChangeArrowheads="1"/>
                      </p:cNvPicPr>
                      <p:nvPr/>
                    </p:nvPicPr>
                    <p:blipFill>
                      <a:blip r:embed="rId8"/>
                      <a:srcRect/>
                      <a:stretch>
                        <a:fillRect/>
                      </a:stretch>
                    </p:blipFill>
                    <p:spPr bwMode="auto">
                      <a:xfrm>
                        <a:off x="3243263" y="3352800"/>
                        <a:ext cx="3157537" cy="8382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070846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left)">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ipe(left)">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76200"/>
            <a:ext cx="8226425" cy="712787"/>
          </a:xfrm>
        </p:spPr>
        <p:txBody>
          <a:bodyPr/>
          <a:lstStyle/>
          <a:p>
            <a:pPr algn="ctr" eaLnBrk="1" hangingPunct="1"/>
            <a:r>
              <a:rPr lang="en-US" sz="4800" dirty="0">
                <a:ea typeface="ＭＳ Ｐゴシック" pitchFamily="-84" charset="-128"/>
                <a:cs typeface="ＭＳ Ｐゴシック" pitchFamily="-84" charset="-128"/>
              </a:rPr>
              <a:t>The Resolution</a:t>
            </a:r>
          </a:p>
        </p:txBody>
      </p:sp>
      <p:sp>
        <p:nvSpPr>
          <p:cNvPr id="87042" name="Rectangle 3"/>
          <p:cNvSpPr>
            <a:spLocks noGrp="1" noChangeArrowheads="1"/>
          </p:cNvSpPr>
          <p:nvPr>
            <p:ph type="body" idx="1"/>
          </p:nvPr>
        </p:nvSpPr>
        <p:spPr>
          <a:xfrm>
            <a:off x="304800" y="533400"/>
            <a:ext cx="8226425" cy="5181600"/>
          </a:xfrm>
        </p:spPr>
        <p:txBody>
          <a:bodyPr/>
          <a:lstStyle/>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Frank’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clock is in an </a:t>
            </a:r>
            <a:r>
              <a:rPr lang="en-US" altLang="ja-JP" b="1" dirty="0">
                <a:solidFill>
                  <a:srgbClr val="000000"/>
                </a:solidFill>
                <a:ea typeface="ＭＳ Ｐゴシック" pitchFamily="-84" charset="-128"/>
                <a:cs typeface="ＭＳ Ｐゴシック" pitchFamily="-84" charset="-128"/>
              </a:rPr>
              <a:t>inertial system</a:t>
            </a:r>
            <a:r>
              <a:rPr lang="en-US" altLang="ja-JP" dirty="0">
                <a:ea typeface="ＭＳ Ｐゴシック" pitchFamily="-84" charset="-128"/>
                <a:cs typeface="ＭＳ Ｐゴシック" pitchFamily="-84" charset="-128"/>
              </a:rPr>
              <a:t> during the entire trip; however,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clock is not. As long as Mary is traveling at constant speed away from Frank, both of them can argue that the other twin is aging less rapidly</a:t>
            </a:r>
            <a:r>
              <a:rPr lang="en-US" altLang="ja-JP" dirty="0" smtClean="0">
                <a:ea typeface="ＭＳ Ｐゴシック" pitchFamily="-84" charset="-128"/>
                <a:cs typeface="ＭＳ Ｐゴシック" pitchFamily="-84" charset="-128"/>
              </a:rPr>
              <a:t>.</a:t>
            </a:r>
            <a:endParaRPr lang="en-US" dirty="0" smtClean="0">
              <a:ea typeface="ＭＳ Ｐゴシック" pitchFamily="-84" charset="-128"/>
              <a:cs typeface="ＭＳ Ｐゴシック" pitchFamily="-84" charset="-128"/>
            </a:endParaRPr>
          </a:p>
          <a:p>
            <a:pPr marL="609600" indent="-609600" eaLnBrk="1" hangingPunct="1">
              <a:lnSpc>
                <a:spcPct val="80000"/>
              </a:lnSpc>
              <a:buClr>
                <a:schemeClr val="tx1"/>
              </a:buClr>
              <a:buSzPct val="90000"/>
              <a:buFont typeface="Wingdings" pitchFamily="-84" charset="2"/>
              <a:buAutoNum type="arabicParenR"/>
            </a:pPr>
            <a:r>
              <a:rPr lang="en-US" dirty="0">
                <a:ea typeface="ＭＳ Ｐゴシック" pitchFamily="-84" charset="-128"/>
                <a:cs typeface="ＭＳ Ｐゴシック" pitchFamily="-84" charset="-128"/>
              </a:rPr>
              <a:t>When Mary slows down to turn around, she leaves her original inertial system and eventually returns in a completely different inertial system</a:t>
            </a:r>
            <a:r>
              <a:rPr lang="en-US"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claim is no longer valid, because she does not remain in the same inertial system. There is also no doubt as to who is in the inertial system. Frank feels no acceleration during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entire trip, but Mary does</a:t>
            </a:r>
            <a:r>
              <a:rPr lang="en-US" altLang="ja-JP"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altLang="ja-JP" dirty="0" smtClean="0">
                <a:ea typeface="ＭＳ Ｐゴシック" pitchFamily="-84" charset="-128"/>
                <a:cs typeface="ＭＳ Ｐゴシック" pitchFamily="-84" charset="-128"/>
              </a:rPr>
              <a:t>So Frank is correct!  Mary is younger!</a:t>
            </a:r>
            <a:endParaRPr lang="en-US" altLang="ja-JP" dirty="0">
              <a:ea typeface="ＭＳ Ｐゴシック" pitchFamily="-84" charset="-128"/>
              <a:cs typeface="ＭＳ Ｐゴシック" pitchFamily="-84" charset="-128"/>
            </a:endParaRPr>
          </a:p>
          <a:p>
            <a:pPr marL="609600" indent="-609600" eaLnBrk="1" hangingPunct="1">
              <a:lnSpc>
                <a:spcPct val="8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5866957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wipe(left)">
                                      <p:cBhvr>
                                        <p:cTn id="7" dur="500"/>
                                        <p:tgtEl>
                                          <p:spTgt spid="87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wipe(left)">
                                      <p:cBhvr>
                                        <p:cTn id="12" dur="500"/>
                                        <p:tgtEl>
                                          <p:spTgt spid="870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7042">
                                            <p:txEl>
                                              <p:pRg st="2" end="2"/>
                                            </p:txEl>
                                          </p:spTgt>
                                        </p:tgtEl>
                                        <p:attrNameLst>
                                          <p:attrName>style.visibility</p:attrName>
                                        </p:attrNameLst>
                                      </p:cBhvr>
                                      <p:to>
                                        <p:strVal val="visible"/>
                                      </p:to>
                                    </p:set>
                                    <p:animEffect transition="in" filter="wipe(left)">
                                      <p:cBhvr>
                                        <p:cTn id="17" dur="500"/>
                                        <p:tgtEl>
                                          <p:spTgt spid="870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7042">
                                            <p:txEl>
                                              <p:pRg st="3" end="3"/>
                                            </p:txEl>
                                          </p:spTgt>
                                        </p:tgtEl>
                                        <p:attrNameLst>
                                          <p:attrName>style.visibility</p:attrName>
                                        </p:attrNameLst>
                                      </p:cBhvr>
                                      <p:to>
                                        <p:strVal val="visible"/>
                                      </p:to>
                                    </p:set>
                                    <p:animEffect transition="in" filter="wipe(left)">
                                      <p:cBhvr>
                                        <p:cTn id="22" dur="500"/>
                                        <p:tgtEl>
                                          <p:spTgt spid="870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277813"/>
            <a:ext cx="8229600" cy="608012"/>
          </a:xfrm>
        </p:spPr>
        <p:txBody>
          <a:bodyPr/>
          <a:lstStyle/>
          <a:p>
            <a:pPr algn="ctr" eaLnBrk="1" hangingPunct="1"/>
            <a:r>
              <a:rPr lang="en-US" sz="4800" dirty="0" smtClean="0">
                <a:ea typeface="ＭＳ Ｐゴシック" pitchFamily="-84" charset="-128"/>
                <a:cs typeface="ＭＳ Ｐゴシック" pitchFamily="-84" charset="-128"/>
              </a:rPr>
              <a:t>Space-time</a:t>
            </a:r>
            <a:endParaRPr lang="en-US" sz="4800" dirty="0">
              <a:ea typeface="ＭＳ Ｐゴシック" pitchFamily="-84" charset="-128"/>
              <a:cs typeface="ＭＳ Ｐゴシック" pitchFamily="-84" charset="-128"/>
            </a:endParaRPr>
          </a:p>
        </p:txBody>
      </p:sp>
      <p:sp>
        <p:nvSpPr>
          <p:cNvPr id="88066" name="Rectangle 3"/>
          <p:cNvSpPr>
            <a:spLocks noGrp="1" noChangeArrowheads="1"/>
          </p:cNvSpPr>
          <p:nvPr>
            <p:ph type="body" idx="1"/>
          </p:nvPr>
        </p:nvSpPr>
        <p:spPr>
          <a:xfrm>
            <a:off x="304800" y="1219200"/>
            <a:ext cx="8534400" cy="4497388"/>
          </a:xfrm>
        </p:spPr>
        <p:txBody>
          <a:bodyPr/>
          <a:lstStyle/>
          <a:p>
            <a:pPr eaLnBrk="1" hangingPunct="1">
              <a:lnSpc>
                <a:spcPct val="90000"/>
              </a:lnSpc>
            </a:pPr>
            <a:r>
              <a:rPr lang="en-US" dirty="0">
                <a:ea typeface="ＭＳ Ｐゴシック" pitchFamily="-84" charset="-128"/>
                <a:cs typeface="ＭＳ Ｐゴシック" pitchFamily="-84" charset="-128"/>
              </a:rPr>
              <a:t>When describing events in relativity, it is convenient to represent events on a </a:t>
            </a:r>
            <a:r>
              <a:rPr lang="en-US" b="1" dirty="0" smtClean="0">
                <a:solidFill>
                  <a:srgbClr val="000000"/>
                </a:solidFill>
                <a:ea typeface="ＭＳ Ｐゴシック" pitchFamily="-84" charset="-128"/>
                <a:cs typeface="ＭＳ Ｐゴシック" pitchFamily="-84" charset="-128"/>
              </a:rPr>
              <a:t>space-time </a:t>
            </a:r>
            <a:r>
              <a:rPr lang="en-US" dirty="0">
                <a:solidFill>
                  <a:srgbClr val="000000"/>
                </a:solidFill>
                <a:ea typeface="ＭＳ Ｐゴシック" pitchFamily="-84" charset="-128"/>
                <a:cs typeface="ＭＳ Ｐゴシック" pitchFamily="-84" charset="-128"/>
              </a:rPr>
              <a:t>diagram</a:t>
            </a:r>
            <a:r>
              <a:rPr lang="en-US" dirty="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a:t>
            </a:r>
          </a:p>
          <a:p>
            <a:pPr eaLnBrk="1" hangingPunct="1">
              <a:lnSpc>
                <a:spcPct val="90000"/>
              </a:lnSpc>
            </a:pPr>
            <a:r>
              <a:rPr lang="en-US" dirty="0">
                <a:ea typeface="ＭＳ Ｐゴシック" pitchFamily="-84" charset="-128"/>
                <a:cs typeface="ＭＳ Ｐゴシック" pitchFamily="-84" charset="-128"/>
              </a:rPr>
              <a:t>In this diagram one spatial coordinate </a:t>
            </a:r>
            <a:r>
              <a:rPr lang="en-US" i="1" dirty="0" smtClean="0">
                <a:ea typeface="ＭＳ Ｐゴシック" pitchFamily="-84" charset="-128"/>
                <a:cs typeface="ＭＳ Ｐゴシック" pitchFamily="-84" charset="-128"/>
              </a:rPr>
              <a:t>x </a:t>
            </a:r>
            <a:r>
              <a:rPr lang="en-US" dirty="0" smtClean="0">
                <a:ea typeface="ＭＳ Ｐゴシック" pitchFamily="-84" charset="-128"/>
                <a:cs typeface="ＭＳ Ｐゴシック" pitchFamily="-84" charset="-128"/>
              </a:rPr>
              <a:t>specifies the position, and </a:t>
            </a:r>
            <a:r>
              <a:rPr lang="en-US" dirty="0">
                <a:ea typeface="ＭＳ Ｐゴシック" pitchFamily="-84" charset="-128"/>
                <a:cs typeface="ＭＳ Ｐゴシック" pitchFamily="-84" charset="-128"/>
              </a:rPr>
              <a:t>instead of time </a:t>
            </a:r>
            <a:r>
              <a:rPr lang="en-US" i="1" dirty="0">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a:t>
            </a:r>
            <a:r>
              <a:rPr lang="en-US" i="1" dirty="0">
                <a:ea typeface="ＭＳ Ｐゴシック" pitchFamily="-84" charset="-128"/>
                <a:cs typeface="ＭＳ Ｐゴシック" pitchFamily="-84" charset="-128"/>
              </a:rPr>
              <a:t>ct</a:t>
            </a:r>
            <a:r>
              <a:rPr lang="en-US" dirty="0">
                <a:ea typeface="ＭＳ Ｐゴシック" pitchFamily="-84" charset="-128"/>
                <a:cs typeface="ＭＳ Ｐゴシック" pitchFamily="-84" charset="-128"/>
              </a:rPr>
              <a:t> is used as </a:t>
            </a:r>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other coordinate so that both coordinates will have </a:t>
            </a:r>
            <a:r>
              <a:rPr lang="en-US" dirty="0" smtClean="0">
                <a:ea typeface="ＭＳ Ｐゴシック" pitchFamily="-84" charset="-128"/>
                <a:cs typeface="ＭＳ Ｐゴシック" pitchFamily="-84" charset="-128"/>
              </a:rPr>
              <a:t>the same dimensions </a:t>
            </a:r>
            <a:r>
              <a:rPr lang="en-US" dirty="0">
                <a:ea typeface="ＭＳ Ｐゴシック" pitchFamily="-84" charset="-128"/>
                <a:cs typeface="ＭＳ Ｐゴシック" pitchFamily="-84" charset="-128"/>
              </a:rPr>
              <a:t>of length</a:t>
            </a:r>
            <a:r>
              <a:rPr lang="en-US" dirty="0" smtClean="0">
                <a:ea typeface="ＭＳ Ｐゴシック" pitchFamily="-84" charset="-128"/>
                <a:cs typeface="ＭＳ Ｐゴシック" pitchFamily="-84" charset="-128"/>
              </a:rPr>
              <a:t>.</a:t>
            </a:r>
          </a:p>
          <a:p>
            <a:pPr eaLnBrk="1" hangingPunct="1">
              <a:lnSpc>
                <a:spcPct val="90000"/>
              </a:lnSpc>
            </a:pPr>
            <a:r>
              <a:rPr lang="en-US" dirty="0" smtClean="0">
                <a:ea typeface="ＭＳ Ｐゴシック" pitchFamily="-84" charset="-128"/>
                <a:cs typeface="ＭＳ Ｐゴシック" pitchFamily="-84" charset="-128"/>
              </a:rPr>
              <a:t>Space-time </a:t>
            </a:r>
            <a:r>
              <a:rPr lang="en-US" dirty="0">
                <a:ea typeface="ＭＳ Ｐゴシック" pitchFamily="-84" charset="-128"/>
                <a:cs typeface="ＭＳ Ｐゴシック" pitchFamily="-84" charset="-128"/>
              </a:rPr>
              <a:t>diagrams were first used by H.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in 1908 and are often called </a:t>
            </a:r>
            <a:r>
              <a:rPr lang="en-US" b="1" dirty="0" err="1">
                <a:ea typeface="ＭＳ Ｐゴシック" pitchFamily="-84" charset="-128"/>
                <a:cs typeface="ＭＳ Ｐゴシック" pitchFamily="-84" charset="-128"/>
              </a:rPr>
              <a:t>Minkowski</a:t>
            </a:r>
            <a:r>
              <a:rPr lang="en-US" b="1" dirty="0">
                <a:ea typeface="ＭＳ Ｐゴシック" pitchFamily="-84" charset="-128"/>
                <a:cs typeface="ＭＳ Ｐゴシック" pitchFamily="-84" charset="-128"/>
              </a:rPr>
              <a:t> diagrams</a:t>
            </a:r>
            <a:r>
              <a:rPr lang="en-US" dirty="0">
                <a:ea typeface="ＭＳ Ｐゴシック" pitchFamily="-84" charset="-128"/>
                <a:cs typeface="ＭＳ Ｐゴシック" pitchFamily="-84" charset="-128"/>
              </a:rPr>
              <a:t>. Paths in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a:t>
            </a:r>
            <a:r>
              <a:rPr lang="en-US" dirty="0" smtClean="0">
                <a:ea typeface="ＭＳ Ｐゴシック" pitchFamily="-84" charset="-128"/>
                <a:cs typeface="ＭＳ Ｐゴシック" pitchFamily="-84" charset="-128"/>
              </a:rPr>
              <a:t>space-time </a:t>
            </a:r>
            <a:r>
              <a:rPr lang="en-US" dirty="0">
                <a:ea typeface="ＭＳ Ｐゴシック" pitchFamily="-84" charset="-128"/>
                <a:cs typeface="ＭＳ Ｐゴシック" pitchFamily="-84" charset="-128"/>
              </a:rPr>
              <a:t>are called </a:t>
            </a:r>
            <a:r>
              <a:rPr lang="en-US" b="1" dirty="0" err="1">
                <a:solidFill>
                  <a:srgbClr val="000000"/>
                </a:solidFill>
                <a:ea typeface="ＭＳ Ｐゴシック" pitchFamily="-84" charset="-128"/>
                <a:cs typeface="ＭＳ Ｐゴシック" pitchFamily="-84" charset="-128"/>
              </a:rPr>
              <a:t>worldlines</a:t>
            </a:r>
            <a:r>
              <a:rPr lang="en-US" dirty="0">
                <a:ea typeface="ＭＳ Ｐゴシック" pitchFamily="-84" charset="-128"/>
                <a:cs typeface="ＭＳ Ｐゴシック" pitchFamily="-84" charset="-128"/>
              </a:rPr>
              <a:t>.</a:t>
            </a:r>
          </a:p>
          <a:p>
            <a:pPr eaLnBrk="1" hangingPunct="1">
              <a:lnSpc>
                <a:spcPct val="9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3567567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wipe(left)">
                                      <p:cBhvr>
                                        <p:cTn id="7" dur="500"/>
                                        <p:tgtEl>
                                          <p:spTgt spid="88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8066">
                                            <p:txEl>
                                              <p:pRg st="1" end="1"/>
                                            </p:txEl>
                                          </p:spTgt>
                                        </p:tgtEl>
                                        <p:attrNameLst>
                                          <p:attrName>style.visibility</p:attrName>
                                        </p:attrNameLst>
                                      </p:cBhvr>
                                      <p:to>
                                        <p:strVal val="visible"/>
                                      </p:to>
                                    </p:set>
                                    <p:animEffect transition="in" filter="wipe(left)">
                                      <p:cBhvr>
                                        <p:cTn id="12" dur="500"/>
                                        <p:tgtEl>
                                          <p:spTgt spid="880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8066">
                                            <p:txEl>
                                              <p:pRg st="2" end="2"/>
                                            </p:txEl>
                                          </p:spTgt>
                                        </p:tgtEl>
                                        <p:attrNameLst>
                                          <p:attrName>style.visibility</p:attrName>
                                        </p:attrNameLst>
                                      </p:cBhvr>
                                      <p:to>
                                        <p:strVal val="visible"/>
                                      </p:to>
                                    </p:set>
                                    <p:animEffect transition="in" filter="wipe(left)">
                                      <p:cBhvr>
                                        <p:cTn id="17" dur="500"/>
                                        <p:tgtEl>
                                          <p:spTgt spid="880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76200"/>
            <a:ext cx="8229600" cy="636588"/>
          </a:xfrm>
        </p:spPr>
        <p:txBody>
          <a:bodyPr/>
          <a:lstStyle/>
          <a:p>
            <a:pPr algn="ctr" eaLnBrk="1" hangingPunct="1"/>
            <a:r>
              <a:rPr lang="en-US" sz="4000" dirty="0" smtClean="0">
                <a:ea typeface="ＭＳ Ｐゴシック" pitchFamily="-84" charset="-128"/>
                <a:cs typeface="ＭＳ Ｐゴシック" pitchFamily="-84" charset="-128"/>
              </a:rPr>
              <a:t>The Space-time </a:t>
            </a:r>
            <a:r>
              <a:rPr lang="en-US" sz="4000" dirty="0">
                <a:ea typeface="ＭＳ Ｐゴシック" pitchFamily="-84" charset="-128"/>
                <a:cs typeface="ＭＳ Ｐゴシック" pitchFamily="-84" charset="-128"/>
              </a:rPr>
              <a:t>Diagram</a:t>
            </a:r>
          </a:p>
        </p:txBody>
      </p:sp>
      <p:pic>
        <p:nvPicPr>
          <p:cNvPr id="89090" name="Picture 1"/>
          <p:cNvPicPr>
            <a:picLocks/>
          </p:cNvPicPr>
          <p:nvPr/>
        </p:nvPicPr>
        <p:blipFill>
          <a:blip r:embed="rId3"/>
          <a:srcRect/>
          <a:stretch>
            <a:fillRect/>
          </a:stretch>
        </p:blipFill>
        <p:spPr bwMode="auto">
          <a:xfrm>
            <a:off x="1066800" y="914400"/>
            <a:ext cx="7010400" cy="5029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9373951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animEffect transition="in" filter="fade">
                                      <p:cBhvr>
                                        <p:cTn id="9"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457200" y="0"/>
            <a:ext cx="8229600" cy="792162"/>
          </a:xfrm>
        </p:spPr>
        <p:txBody>
          <a:bodyPr/>
          <a:lstStyle/>
          <a:p>
            <a:pPr eaLnBrk="1" hangingPunct="1"/>
            <a:r>
              <a:rPr lang="en-US" sz="4000" dirty="0">
                <a:ea typeface="ＭＳ Ｐゴシック" pitchFamily="-84" charset="-128"/>
                <a:cs typeface="ＭＳ Ｐゴシック" pitchFamily="-84" charset="-128"/>
              </a:rPr>
              <a:t>Particular </a:t>
            </a:r>
            <a:r>
              <a:rPr lang="en-US" sz="4000" dirty="0" err="1">
                <a:ea typeface="ＭＳ Ｐゴシック" pitchFamily="-84" charset="-128"/>
                <a:cs typeface="ＭＳ Ｐゴシック" pitchFamily="-84" charset="-128"/>
              </a:rPr>
              <a:t>Worldlines</a:t>
            </a:r>
            <a:endParaRPr lang="en-US" sz="4000" dirty="0">
              <a:ea typeface="ＭＳ Ｐゴシック" pitchFamily="-84" charset="-128"/>
              <a:cs typeface="ＭＳ Ｐゴシック" pitchFamily="-84" charset="-128"/>
            </a:endParaRPr>
          </a:p>
        </p:txBody>
      </p:sp>
      <p:pic>
        <p:nvPicPr>
          <p:cNvPr id="91138" name="Picture 1"/>
          <p:cNvPicPr>
            <a:picLocks/>
          </p:cNvPicPr>
          <p:nvPr/>
        </p:nvPicPr>
        <p:blipFill>
          <a:blip r:embed="rId3"/>
          <a:srcRect/>
          <a:stretch>
            <a:fillRect/>
          </a:stretch>
        </p:blipFill>
        <p:spPr bwMode="auto">
          <a:xfrm>
            <a:off x="2133600" y="1905000"/>
            <a:ext cx="5791200" cy="4343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
        <p:nvSpPr>
          <p:cNvPr id="8" name="Content Placeholder 2"/>
          <p:cNvSpPr>
            <a:spLocks noGrp="1"/>
          </p:cNvSpPr>
          <p:nvPr>
            <p:ph idx="1"/>
          </p:nvPr>
        </p:nvSpPr>
        <p:spPr>
          <a:xfrm>
            <a:off x="304800" y="685800"/>
            <a:ext cx="8686800" cy="1066800"/>
          </a:xfrm>
        </p:spPr>
        <p:txBody>
          <a:bodyPr/>
          <a:lstStyle/>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a spaceship running at the velocity </a:t>
            </a:r>
            <a:r>
              <a:rPr lang="en-US" sz="2400" dirty="0" err="1" smtClean="0">
                <a:solidFill>
                  <a:srgbClr val="000090"/>
                </a:solidFill>
              </a:rPr>
              <a:t>v</a:t>
            </a:r>
            <a:r>
              <a:rPr lang="en-US" sz="2400" dirty="0" smtClean="0">
                <a:solidFill>
                  <a:srgbClr val="000090"/>
                </a:solidFill>
              </a:rPr>
              <a:t>(&lt;</a:t>
            </a:r>
            <a:r>
              <a:rPr lang="en-US" sz="2400" dirty="0" err="1" smtClean="0">
                <a:solidFill>
                  <a:srgbClr val="000090"/>
                </a:solidFill>
              </a:rPr>
              <a:t>c</a:t>
            </a:r>
            <a:r>
              <a:rPr lang="en-US" sz="2400" dirty="0" smtClean="0">
                <a:solidFill>
                  <a:srgbClr val="000090"/>
                </a:solidFill>
              </a:rPr>
              <a:t>) look?</a:t>
            </a:r>
          </a:p>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light signal look?</a:t>
            </a:r>
          </a:p>
        </p:txBody>
      </p:sp>
      <p:sp>
        <p:nvSpPr>
          <p:cNvPr id="9" name="Isosceles Triangle 8"/>
          <p:cNvSpPr/>
          <p:nvPr/>
        </p:nvSpPr>
        <p:spPr bwMode="auto">
          <a:xfrm rot="10800000">
            <a:off x="4038600" y="2209798"/>
            <a:ext cx="1828799" cy="3657599"/>
          </a:xfrm>
          <a:prstGeom prst="triangle">
            <a:avLst>
              <a:gd name="adj" fmla="val 10000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Isosceles Triangle 10"/>
          <p:cNvSpPr/>
          <p:nvPr/>
        </p:nvSpPr>
        <p:spPr bwMode="auto">
          <a:xfrm rot="10800000" flipV="1">
            <a:off x="4038600" y="2209801"/>
            <a:ext cx="3352800" cy="3581399"/>
          </a:xfrm>
          <a:prstGeom prst="triangle">
            <a:avLst>
              <a:gd name="adj" fmla="val 0"/>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1981200" y="2590800"/>
            <a:ext cx="1981200" cy="60960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7391400" y="39624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4038600" y="51816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182699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91138"/>
                                        </p:tgtEl>
                                        <p:attrNameLst>
                                          <p:attrName>style.visibility</p:attrName>
                                        </p:attrNameLst>
                                      </p:cBhvr>
                                      <p:to>
                                        <p:strVal val="visible"/>
                                      </p:to>
                                    </p:set>
                                    <p:anim calcmode="lin" valueType="num">
                                      <p:cBhvr>
                                        <p:cTn id="12" dur="500" fill="hold"/>
                                        <p:tgtEl>
                                          <p:spTgt spid="91138"/>
                                        </p:tgtEl>
                                        <p:attrNameLst>
                                          <p:attrName>ppt_w</p:attrName>
                                        </p:attrNameLst>
                                      </p:cBhvr>
                                      <p:tavLst>
                                        <p:tav tm="0">
                                          <p:val>
                                            <p:fltVal val="0"/>
                                          </p:val>
                                        </p:tav>
                                        <p:tav tm="100000">
                                          <p:val>
                                            <p:strVal val="#ppt_w"/>
                                          </p:val>
                                        </p:tav>
                                      </p:tavLst>
                                    </p:anim>
                                    <p:anim calcmode="lin" valueType="num">
                                      <p:cBhvr>
                                        <p:cTn id="13" dur="500" fill="hold"/>
                                        <p:tgtEl>
                                          <p:spTgt spid="91138"/>
                                        </p:tgtEl>
                                        <p:attrNameLst>
                                          <p:attrName>ppt_h</p:attrName>
                                        </p:attrNameLst>
                                      </p:cBhvr>
                                      <p:tavLst>
                                        <p:tav tm="0">
                                          <p:val>
                                            <p:fltVal val="0"/>
                                          </p:val>
                                        </p:tav>
                                        <p:tav tm="100000">
                                          <p:val>
                                            <p:strVal val="#ppt_h"/>
                                          </p:val>
                                        </p:tav>
                                      </p:tavLst>
                                    </p:anim>
                                    <p:animEffect transition="in" filter="fade">
                                      <p:cBhvr>
                                        <p:cTn id="14" dur="500"/>
                                        <p:tgtEl>
                                          <p:spTgt spid="911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22" presetClass="exit" presetSubtype="2" fill="hold" grpId="0" nodeType="withEffect">
                                  <p:stCondLst>
                                    <p:cond delay="0"/>
                                  </p:stCondLst>
                                  <p:childTnLst>
                                    <p:animEffect transition="out" filter="wipe(right)">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par>
                          <p:cTn id="23" fill="hold">
                            <p:stCondLst>
                              <p:cond delay="500"/>
                            </p:stCondLst>
                            <p:childTnLst>
                              <p:par>
                                <p:cTn id="24" presetID="22" presetClass="exit" presetSubtype="2" fill="hold" grpId="0" nodeType="afterEffect">
                                  <p:stCondLst>
                                    <p:cond delay="0"/>
                                  </p:stCondLst>
                                  <p:childTnLst>
                                    <p:animEffect transition="out" filter="wipe(right)">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8">
                                            <p:txEl>
                                              <p:pRg st="1" end="1"/>
                                            </p:txEl>
                                          </p:spTgt>
                                        </p:tgtEl>
                                        <p:attrNameLst>
                                          <p:attrName>style.visibility</p:attrName>
                                        </p:attrNameLst>
                                      </p:cBhvr>
                                      <p:to>
                                        <p:strVal val="visible"/>
                                      </p:to>
                                    </p:set>
                                    <p:animEffect transition="in" filter="wipe(left)">
                                      <p:cBhvr>
                                        <p:cTn id="31" dur="5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0" nodeType="click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par>
                          <p:cTn id="37" fill="hold">
                            <p:stCondLst>
                              <p:cond delay="500"/>
                            </p:stCondLst>
                            <p:childTnLst>
                              <p:par>
                                <p:cTn id="38" presetID="22" presetClass="exit" presetSubtype="2" fill="hold" grpId="0" nodeType="afterEffect">
                                  <p:stCondLst>
                                    <p:cond delay="0"/>
                                  </p:stCondLst>
                                  <p:childTnLst>
                                    <p:animEffect transition="out" filter="wipe(right)">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p:cNvPicPr>
          <p:nvPr/>
        </p:nvPicPr>
        <p:blipFill>
          <a:blip r:embed="rId3"/>
          <a:srcRect/>
          <a:stretch>
            <a:fillRect/>
          </a:stretch>
        </p:blipFill>
        <p:spPr bwMode="auto">
          <a:xfrm>
            <a:off x="838200" y="914400"/>
            <a:ext cx="7543800" cy="5308600"/>
          </a:xfrm>
          <a:prstGeom prst="rect">
            <a:avLst/>
          </a:prstGeom>
          <a:noFill/>
          <a:ln w="9525">
            <a:noFill/>
            <a:miter lim="800000"/>
            <a:headEnd/>
            <a:tailEnd/>
          </a:ln>
        </p:spPr>
      </p:pic>
      <p:sp>
        <p:nvSpPr>
          <p:cNvPr id="93185" name="Rectangle 2"/>
          <p:cNvSpPr>
            <a:spLocks noGrp="1" noChangeArrowheads="1"/>
          </p:cNvSpPr>
          <p:nvPr>
            <p:ph type="title"/>
          </p:nvPr>
        </p:nvSpPr>
        <p:spPr>
          <a:xfrm>
            <a:off x="1066800" y="0"/>
            <a:ext cx="7086600" cy="1447800"/>
          </a:xfrm>
        </p:spPr>
        <p:txBody>
          <a:bodyPr/>
          <a:lstStyle/>
          <a:p>
            <a:pPr eaLnBrk="1" hangingPunct="1"/>
            <a:r>
              <a:rPr lang="en-US" sz="4000" dirty="0" smtClean="0">
                <a:ea typeface="ＭＳ Ｐゴシック" pitchFamily="-84" charset="-128"/>
                <a:cs typeface="ＭＳ Ｐゴシック" pitchFamily="-84" charset="-128"/>
              </a:rPr>
              <a:t>How about the time measured by two  stationary clocks? </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5216492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p:cNvPicPr>
            <a:picLocks/>
          </p:cNvPicPr>
          <p:nvPr/>
        </p:nvPicPr>
        <p:blipFill>
          <a:blip r:embed="rId3"/>
          <a:srcRect/>
          <a:stretch>
            <a:fillRect/>
          </a:stretch>
        </p:blipFill>
        <p:spPr bwMode="auto">
          <a:xfrm>
            <a:off x="914400" y="1143000"/>
            <a:ext cx="7239000" cy="4876800"/>
          </a:xfrm>
          <a:prstGeom prst="rect">
            <a:avLst/>
          </a:prstGeom>
          <a:noFill/>
          <a:ln w="9525">
            <a:noFill/>
            <a:miter lim="800000"/>
            <a:headEnd/>
            <a:tailEnd/>
          </a:ln>
        </p:spPr>
      </p:pic>
      <p:sp>
        <p:nvSpPr>
          <p:cNvPr id="95233" name="Rectangle 2"/>
          <p:cNvSpPr>
            <a:spLocks noGrp="1" noChangeArrowheads="1"/>
          </p:cNvSpPr>
          <p:nvPr>
            <p:ph type="title"/>
          </p:nvPr>
        </p:nvSpPr>
        <p:spPr>
          <a:xfrm>
            <a:off x="685800" y="76200"/>
            <a:ext cx="7772400" cy="1143000"/>
          </a:xfrm>
        </p:spPr>
        <p:txBody>
          <a:bodyPr/>
          <a:lstStyle/>
          <a:p>
            <a:pPr eaLnBrk="1" hangingPunct="1"/>
            <a:r>
              <a:rPr lang="en-US" dirty="0" smtClean="0">
                <a:ea typeface="ＭＳ Ｐゴシック" pitchFamily="-84" charset="-128"/>
                <a:cs typeface="ＭＳ Ｐゴシック" pitchFamily="-84" charset="-128"/>
              </a:rPr>
              <a:t>How about the time measured by  moving clocks?</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2560187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fill="hold"/>
                                        <p:tgtEl>
                                          <p:spTgt spid="95234"/>
                                        </p:tgtEl>
                                        <p:attrNameLst>
                                          <p:attrName>ppt_w</p:attrName>
                                        </p:attrNameLst>
                                      </p:cBhvr>
                                      <p:tavLst>
                                        <p:tav tm="0">
                                          <p:val>
                                            <p:fltVal val="0"/>
                                          </p:val>
                                        </p:tav>
                                        <p:tav tm="100000">
                                          <p:val>
                                            <p:strVal val="#ppt_w"/>
                                          </p:val>
                                        </p:tav>
                                      </p:tavLst>
                                    </p:anim>
                                    <p:anim calcmode="lin" valueType="num">
                                      <p:cBhvr>
                                        <p:cTn id="8" dur="500" fill="hold"/>
                                        <p:tgtEl>
                                          <p:spTgt spid="95234"/>
                                        </p:tgtEl>
                                        <p:attrNameLst>
                                          <p:attrName>ppt_h</p:attrName>
                                        </p:attrNameLst>
                                      </p:cBhvr>
                                      <p:tavLst>
                                        <p:tav tm="0">
                                          <p:val>
                                            <p:fltVal val="0"/>
                                          </p:val>
                                        </p:tav>
                                        <p:tav tm="100000">
                                          <p:val>
                                            <p:strVal val="#ppt_h"/>
                                          </p:val>
                                        </p:tav>
                                      </p:tavLst>
                                    </p:anim>
                                    <p:animEffect transition="in" filter="fade">
                                      <p:cBhvr>
                                        <p:cTn id="9"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09600" y="0"/>
            <a:ext cx="7772400" cy="1143000"/>
          </a:xfrm>
        </p:spPr>
        <p:txBody>
          <a:bodyPr/>
          <a:lstStyle/>
          <a:p>
            <a:pPr eaLnBrk="1" hangingPunct="1"/>
            <a:r>
              <a:rPr lang="en-US" sz="4800" dirty="0">
                <a:ea typeface="ＭＳ Ｐゴシック" pitchFamily="-84" charset="-128"/>
                <a:cs typeface="ＭＳ Ｐゴシック" pitchFamily="-84" charset="-128"/>
              </a:rPr>
              <a:t>The Light Cone</a:t>
            </a:r>
          </a:p>
        </p:txBody>
      </p:sp>
      <p:pic>
        <p:nvPicPr>
          <p:cNvPr id="97282" name="Picture 1"/>
          <p:cNvPicPr>
            <a:picLocks/>
          </p:cNvPicPr>
          <p:nvPr/>
        </p:nvPicPr>
        <p:blipFill>
          <a:blip r:embed="rId3"/>
          <a:srcRect/>
          <a:stretch>
            <a:fillRect/>
          </a:stretch>
        </p:blipFill>
        <p:spPr bwMode="auto">
          <a:xfrm>
            <a:off x="254000" y="1193800"/>
            <a:ext cx="8636000" cy="4470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19</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
        <p:nvSpPr>
          <p:cNvPr id="7" name="Rectangle 6"/>
          <p:cNvSpPr/>
          <p:nvPr/>
        </p:nvSpPr>
        <p:spPr bwMode="auto">
          <a:xfrm>
            <a:off x="304800" y="11430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4648200" y="11430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450382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Feb. 9,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152400"/>
            <a:ext cx="7772400" cy="685800"/>
          </a:xfrm>
        </p:spPr>
        <p:txBody>
          <a:bodyPr/>
          <a:lstStyle/>
          <a:p>
            <a:pPr eaLnBrk="1" hangingPunct="1"/>
            <a:r>
              <a:rPr lang="en-US" sz="48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914400"/>
            <a:ext cx="8458200" cy="5562600"/>
          </a:xfrm>
        </p:spPr>
        <p:txBody>
          <a:bodyPr/>
          <a:lstStyle/>
          <a:p>
            <a:pPr eaLnBrk="1" hangingPunct="1"/>
            <a:r>
              <a:rPr lang="en-US" sz="2800" dirty="0" smtClean="0">
                <a:ea typeface="ＭＳ Ｐゴシック" pitchFamily="-84" charset="-128"/>
                <a:cs typeface="ＭＳ Ｐゴシック" pitchFamily="-84" charset="-128"/>
              </a:rPr>
              <a:t>Bring your homework #1 after the class</a:t>
            </a:r>
            <a:endParaRPr lang="en-US" sz="2400" dirty="0" smtClean="0"/>
          </a:p>
        </p:txBody>
      </p:sp>
    </p:spTree>
    <p:extLst>
      <p:ext uri="{BB962C8B-B14F-4D97-AF65-F5344CB8AC3E}">
        <p14:creationId xmlns:p14="http://schemas.microsoft.com/office/powerpoint/2010/main" val="4218542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Feb. 9,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Reminder: Special Project #2</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228600" y="685800"/>
            <a:ext cx="8686800" cy="5562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Lorentz velocity transformation equations, starting from Lorentz coordinate transformation equations.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reverse Lorentz velocity transformation equations, starting </a:t>
            </a:r>
            <a:r>
              <a:rPr lang="en-US" sz="2400" dirty="0">
                <a:ea typeface="ＭＳ Ｐゴシック" pitchFamily="-84" charset="-128"/>
                <a:cs typeface="ＭＳ Ｐゴシック" pitchFamily="-84" charset="-128"/>
              </a:rPr>
              <a:t>from Lorentz coordinate transformation equations</a:t>
            </a:r>
            <a:r>
              <a:rPr lang="en-US" sz="2400" dirty="0" smtClean="0">
                <a:ea typeface="ＭＳ Ｐゴシック" pitchFamily="-84" charset="-128"/>
                <a:cs typeface="ＭＳ Ｐゴシック" pitchFamily="-84" charset="-128"/>
              </a:rPr>
              <a:t>.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Prove that the space-time invariant quantity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=x</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-(ct)</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is indeed invariant, i.e.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in Lorentz Transformation. (5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derive each one separately starting from the Lorentz spatial coordinate transformation equations to obtain any credit. </a:t>
            </a:r>
          </a:p>
          <a:p>
            <a:pPr marL="914400" lvl="1" indent="-514350" eaLnBrk="1" hangingPunct="1"/>
            <a:r>
              <a:rPr lang="en-US" sz="2000" dirty="0" smtClean="0">
                <a:ea typeface="ＭＳ Ｐゴシック" pitchFamily="-84" charset="-128"/>
                <a:cs typeface="ＭＳ Ｐゴシック" pitchFamily="-84" charset="-128"/>
              </a:rPr>
              <a:t>Just simply switching the signs and primes will NOT be sufficient!</a:t>
            </a:r>
          </a:p>
          <a:p>
            <a:pPr marL="914400" lvl="1" indent="-514350" eaLnBrk="1" hangingPunct="1"/>
            <a:r>
              <a:rPr lang="en-US" sz="2000" dirty="0" smtClean="0">
                <a:ea typeface="ＭＳ Ｐゴシック" pitchFamily="-84" charset="-128"/>
                <a:cs typeface="ＭＳ Ｐゴシック" pitchFamily="-84" charset="-128"/>
              </a:rPr>
              <a:t>Must take the simplest form of the equations, using </a:t>
            </a:r>
            <a:r>
              <a:rPr lang="en-US" sz="2000" dirty="0" err="1" smtClean="0">
                <a:latin typeface="Symbol" charset="2"/>
                <a:ea typeface="ＭＳ Ｐゴシック" pitchFamily="-84" charset="-128"/>
                <a:cs typeface="Symbol" charset="2"/>
              </a:rPr>
              <a:t>β</a:t>
            </a:r>
            <a:r>
              <a:rPr lang="en-US" sz="2000" dirty="0" smtClean="0">
                <a:ea typeface="ＭＳ Ｐゴシック" pitchFamily="-84" charset="-128"/>
                <a:cs typeface="ＭＳ Ｐゴシック" pitchFamily="-84" charset="-128"/>
              </a:rPr>
              <a:t> and </a:t>
            </a:r>
            <a:r>
              <a:rPr lang="en-US" sz="2000" dirty="0" err="1" smtClean="0">
                <a:latin typeface="Symbol" charset="2"/>
                <a:ea typeface="ＭＳ Ｐゴシック" pitchFamily="-84" charset="-128"/>
                <a:cs typeface="Symbol" charset="2"/>
              </a:rPr>
              <a:t>γ</a:t>
            </a:r>
            <a:r>
              <a:rPr lang="en-US" sz="2000" dirty="0" smtClean="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this Monday, Feb. 16!</a:t>
            </a:r>
          </a:p>
          <a:p>
            <a:pPr eaLnBrk="1" hangingPunct="1"/>
            <a:endParaRPr lang="en-US" sz="2400" dirty="0" smtClean="0"/>
          </a:p>
        </p:txBody>
      </p:sp>
    </p:spTree>
    <p:extLst>
      <p:ext uri="{BB962C8B-B14F-4D97-AF65-F5344CB8AC3E}">
        <p14:creationId xmlns:p14="http://schemas.microsoft.com/office/powerpoint/2010/main" val="3368717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81000" y="0"/>
            <a:ext cx="8534400" cy="838200"/>
          </a:xfrm>
        </p:spPr>
        <p:txBody>
          <a:bodyPr/>
          <a:lstStyle/>
          <a:p>
            <a:pPr algn="ctr" eaLnBrk="1" hangingPunct="1"/>
            <a:r>
              <a:rPr lang="en-US" sz="4000" dirty="0">
                <a:ea typeface="ＭＳ Ｐゴシック" pitchFamily="-84" charset="-128"/>
                <a:cs typeface="ＭＳ Ｐゴシック" pitchFamily="-84" charset="-128"/>
              </a:rPr>
              <a:t>The </a:t>
            </a:r>
            <a:r>
              <a:rPr lang="en-US" sz="4000" dirty="0" smtClean="0">
                <a:ea typeface="ＭＳ Ｐゴシック" pitchFamily="-84" charset="-128"/>
                <a:cs typeface="ＭＳ Ｐゴシック" pitchFamily="-84" charset="-128"/>
              </a:rPr>
              <a:t>Complete </a:t>
            </a:r>
            <a:r>
              <a:rPr lang="en-US" sz="4000" dirty="0">
                <a:ea typeface="ＭＳ Ｐゴシック" pitchFamily="-84" charset="-128"/>
                <a:cs typeface="ＭＳ Ｐゴシック" pitchFamily="-84" charset="-128"/>
              </a:rPr>
              <a:t>Lorentz </a:t>
            </a:r>
            <a:r>
              <a:rPr lang="en-US" sz="4000" dirty="0" smtClean="0">
                <a:ea typeface="ＭＳ Ｐゴシック" pitchFamily="-84" charset="-128"/>
                <a:cs typeface="ＭＳ Ｐゴシック" pitchFamily="-84" charset="-128"/>
              </a:rPr>
              <a:t>Transformations</a:t>
            </a:r>
            <a:endParaRPr lang="en-US" sz="4000" dirty="0">
              <a:ea typeface="ＭＳ Ｐゴシック" pitchFamily="-84" charset="-128"/>
              <a:cs typeface="ＭＳ Ｐゴシック" pitchFamily="-84" charset="-128"/>
            </a:endParaRPr>
          </a:p>
        </p:txBody>
      </p:sp>
      <p:sp>
        <p:nvSpPr>
          <p:cNvPr id="11" name="Date Placeholder 10"/>
          <p:cNvSpPr>
            <a:spLocks noGrp="1"/>
          </p:cNvSpPr>
          <p:nvPr>
            <p:ph type="dt" sz="half" idx="10"/>
          </p:nvPr>
        </p:nvSpPr>
        <p:spPr/>
        <p:txBody>
          <a:bodyPr/>
          <a:lstStyle/>
          <a:p>
            <a:pPr>
              <a:defRPr/>
            </a:pPr>
            <a:r>
              <a:rPr lang="en-US" smtClean="0"/>
              <a:t>Monday, Feb. 9, 2015</a:t>
            </a:r>
            <a:endParaRPr lang="en-US"/>
          </a:p>
        </p:txBody>
      </p:sp>
      <p:sp>
        <p:nvSpPr>
          <p:cNvPr id="12" name="Slide Number Placeholder 11"/>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
        <p:nvSpPr>
          <p:cNvPr id="13" name="Footer Placeholder 12"/>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15" name="Object 3"/>
          <p:cNvGraphicFramePr>
            <a:graphicFrameLocks noChangeAspect="1"/>
          </p:cNvGraphicFramePr>
          <p:nvPr>
            <p:extLst>
              <p:ext uri="{D42A27DB-BD31-4B8C-83A1-F6EECF244321}">
                <p14:modId xmlns:p14="http://schemas.microsoft.com/office/powerpoint/2010/main" val="405105288"/>
              </p:ext>
            </p:extLst>
          </p:nvPr>
        </p:nvGraphicFramePr>
        <p:xfrm>
          <a:off x="1173162" y="1066800"/>
          <a:ext cx="884238" cy="500062"/>
        </p:xfrm>
        <a:graphic>
          <a:graphicData uri="http://schemas.openxmlformats.org/presentationml/2006/ole">
            <mc:AlternateContent xmlns:mc="http://schemas.openxmlformats.org/markup-compatibility/2006">
              <mc:Choice xmlns:v="urn:schemas-microsoft-com:vml" Requires="v">
                <p:oleObj spid="_x0000_s49308" name="Equation" r:id="rId3" imgW="292100" imgH="165100" progId="Equation.DSMT4">
                  <p:embed/>
                </p:oleObj>
              </mc:Choice>
              <mc:Fallback>
                <p:oleObj name="Equation" r:id="rId3" imgW="292100" imgH="165100" progId="Equation.DSMT4">
                  <p:embed/>
                  <p:pic>
                    <p:nvPicPr>
                      <p:cNvPr id="0" name=""/>
                      <p:cNvPicPr>
                        <a:picLocks noChangeAspect="1" noChangeArrowheads="1"/>
                      </p:cNvPicPr>
                      <p:nvPr/>
                    </p:nvPicPr>
                    <p:blipFill>
                      <a:blip r:embed="rId4"/>
                      <a:srcRect/>
                      <a:stretch>
                        <a:fillRect/>
                      </a:stretch>
                    </p:blipFill>
                    <p:spPr bwMode="auto">
                      <a:xfrm>
                        <a:off x="1173162" y="1066800"/>
                        <a:ext cx="884238" cy="500062"/>
                      </a:xfrm>
                      <a:prstGeom prst="rect">
                        <a:avLst/>
                      </a:prstGeom>
                      <a:noFill/>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807697061"/>
              </p:ext>
            </p:extLst>
          </p:nvPr>
        </p:nvGraphicFramePr>
        <p:xfrm>
          <a:off x="1143000" y="2484438"/>
          <a:ext cx="950913" cy="649287"/>
        </p:xfrm>
        <a:graphic>
          <a:graphicData uri="http://schemas.openxmlformats.org/presentationml/2006/ole">
            <mc:AlternateContent xmlns:mc="http://schemas.openxmlformats.org/markup-compatibility/2006">
              <mc:Choice xmlns:v="urn:schemas-microsoft-com:vml" Requires="v">
                <p:oleObj spid="_x0000_s49309" name="Equation" r:id="rId5" imgW="279400" imgH="190500" progId="Equation.DSMT4">
                  <p:embed/>
                </p:oleObj>
              </mc:Choice>
              <mc:Fallback>
                <p:oleObj name="Equation" r:id="rId5" imgW="279400" imgH="190500" progId="Equation.DSMT4">
                  <p:embed/>
                  <p:pic>
                    <p:nvPicPr>
                      <p:cNvPr id="0" name=""/>
                      <p:cNvPicPr>
                        <a:picLocks noChangeAspect="1" noChangeArrowheads="1"/>
                      </p:cNvPicPr>
                      <p:nvPr/>
                    </p:nvPicPr>
                    <p:blipFill>
                      <a:blip r:embed="rId6"/>
                      <a:srcRect/>
                      <a:stretch>
                        <a:fillRect/>
                      </a:stretch>
                    </p:blipFill>
                    <p:spPr bwMode="auto">
                      <a:xfrm>
                        <a:off x="1143000" y="2484438"/>
                        <a:ext cx="950913" cy="649287"/>
                      </a:xfrm>
                      <a:prstGeom prst="rect">
                        <a:avLst/>
                      </a:prstGeom>
                      <a:noFill/>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462187745"/>
              </p:ext>
            </p:extLst>
          </p:nvPr>
        </p:nvGraphicFramePr>
        <p:xfrm>
          <a:off x="1143000" y="3486150"/>
          <a:ext cx="936625" cy="581025"/>
        </p:xfrm>
        <a:graphic>
          <a:graphicData uri="http://schemas.openxmlformats.org/presentationml/2006/ole">
            <mc:AlternateContent xmlns:mc="http://schemas.openxmlformats.org/markup-compatibility/2006">
              <mc:Choice xmlns:v="urn:schemas-microsoft-com:vml" Requires="v">
                <p:oleObj spid="_x0000_s49310" name="Equation" r:id="rId7" imgW="266700" imgH="165100" progId="Equation.DSMT4">
                  <p:embed/>
                </p:oleObj>
              </mc:Choice>
              <mc:Fallback>
                <p:oleObj name="Equation" r:id="rId7" imgW="266700" imgH="165100" progId="Equation.DSMT4">
                  <p:embed/>
                  <p:pic>
                    <p:nvPicPr>
                      <p:cNvPr id="0" name=""/>
                      <p:cNvPicPr>
                        <a:picLocks noChangeAspect="1" noChangeArrowheads="1"/>
                      </p:cNvPicPr>
                      <p:nvPr/>
                    </p:nvPicPr>
                    <p:blipFill>
                      <a:blip r:embed="rId8"/>
                      <a:srcRect/>
                      <a:stretch>
                        <a:fillRect/>
                      </a:stretch>
                    </p:blipFill>
                    <p:spPr bwMode="auto">
                      <a:xfrm>
                        <a:off x="1143000" y="3486150"/>
                        <a:ext cx="936625" cy="581025"/>
                      </a:xfrm>
                      <a:prstGeom prst="rect">
                        <a:avLst/>
                      </a:prstGeom>
                      <a:noFill/>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1782171470"/>
              </p:ext>
            </p:extLst>
          </p:nvPr>
        </p:nvGraphicFramePr>
        <p:xfrm>
          <a:off x="1143000" y="4876800"/>
          <a:ext cx="695325" cy="417512"/>
        </p:xfrm>
        <a:graphic>
          <a:graphicData uri="http://schemas.openxmlformats.org/presentationml/2006/ole">
            <mc:AlternateContent xmlns:mc="http://schemas.openxmlformats.org/markup-compatibility/2006">
              <mc:Choice xmlns:v="urn:schemas-microsoft-com:vml" Requires="v">
                <p:oleObj spid="_x0000_s49311" name="Equation" r:id="rId9" imgW="254000" imgH="152400" progId="Equation.DSMT4">
                  <p:embed/>
                </p:oleObj>
              </mc:Choice>
              <mc:Fallback>
                <p:oleObj name="Equation" r:id="rId9" imgW="254000" imgH="152400" progId="Equation.DSMT4">
                  <p:embed/>
                  <p:pic>
                    <p:nvPicPr>
                      <p:cNvPr id="0" name=""/>
                      <p:cNvPicPr>
                        <a:picLocks noChangeAspect="1" noChangeArrowheads="1"/>
                      </p:cNvPicPr>
                      <p:nvPr/>
                    </p:nvPicPr>
                    <p:blipFill>
                      <a:blip r:embed="rId10"/>
                      <a:srcRect/>
                      <a:stretch>
                        <a:fillRect/>
                      </a:stretch>
                    </p:blipFill>
                    <p:spPr bwMode="auto">
                      <a:xfrm>
                        <a:off x="1143000" y="4876800"/>
                        <a:ext cx="695325" cy="417512"/>
                      </a:xfrm>
                      <a:prstGeom prst="rect">
                        <a:avLst/>
                      </a:prstGeom>
                      <a:noFill/>
                      <a:extLst/>
                    </p:spPr>
                  </p:pic>
                </p:oleObj>
              </mc:Fallback>
            </mc:AlternateContent>
          </a:graphicData>
        </a:graphic>
      </p:graphicFrame>
      <p:graphicFrame>
        <p:nvGraphicFramePr>
          <p:cNvPr id="19" name="Object 3"/>
          <p:cNvGraphicFramePr>
            <a:graphicFrameLocks noChangeAspect="1"/>
          </p:cNvGraphicFramePr>
          <p:nvPr>
            <p:extLst>
              <p:ext uri="{D42A27DB-BD31-4B8C-83A1-F6EECF244321}">
                <p14:modId xmlns:p14="http://schemas.microsoft.com/office/powerpoint/2010/main" val="1003524191"/>
              </p:ext>
            </p:extLst>
          </p:nvPr>
        </p:nvGraphicFramePr>
        <p:xfrm>
          <a:off x="5334000" y="1143000"/>
          <a:ext cx="728663" cy="384175"/>
        </p:xfrm>
        <a:graphic>
          <a:graphicData uri="http://schemas.openxmlformats.org/presentationml/2006/ole">
            <mc:AlternateContent xmlns:mc="http://schemas.openxmlformats.org/markup-compatibility/2006">
              <mc:Choice xmlns:v="urn:schemas-microsoft-com:vml" Requires="v">
                <p:oleObj spid="_x0000_s49312" name="Equation" r:id="rId11" imgW="241300" imgH="127000" progId="Equation.DSMT4">
                  <p:embed/>
                </p:oleObj>
              </mc:Choice>
              <mc:Fallback>
                <p:oleObj name="Equation" r:id="rId11" imgW="241300" imgH="127000" progId="Equation.DSMT4">
                  <p:embed/>
                  <p:pic>
                    <p:nvPicPr>
                      <p:cNvPr id="0" name=""/>
                      <p:cNvPicPr>
                        <a:picLocks noChangeAspect="1" noChangeArrowheads="1"/>
                      </p:cNvPicPr>
                      <p:nvPr/>
                    </p:nvPicPr>
                    <p:blipFill>
                      <a:blip r:embed="rId12"/>
                      <a:srcRect/>
                      <a:stretch>
                        <a:fillRect/>
                      </a:stretch>
                    </p:blipFill>
                    <p:spPr bwMode="auto">
                      <a:xfrm>
                        <a:off x="5334000" y="1143000"/>
                        <a:ext cx="728663" cy="384175"/>
                      </a:xfrm>
                      <a:prstGeom prst="rect">
                        <a:avLst/>
                      </a:prstGeom>
                      <a:noFill/>
                      <a:extLst/>
                    </p:spPr>
                  </p:pic>
                </p:oleObj>
              </mc:Fallback>
            </mc:AlternateContent>
          </a:graphicData>
        </a:graphic>
      </p:graphicFrame>
      <p:graphicFrame>
        <p:nvGraphicFramePr>
          <p:cNvPr id="20" name="Object 5"/>
          <p:cNvGraphicFramePr>
            <a:graphicFrameLocks noChangeAspect="1"/>
          </p:cNvGraphicFramePr>
          <p:nvPr>
            <p:extLst>
              <p:ext uri="{D42A27DB-BD31-4B8C-83A1-F6EECF244321}">
                <p14:modId xmlns:p14="http://schemas.microsoft.com/office/powerpoint/2010/main" val="2147894844"/>
              </p:ext>
            </p:extLst>
          </p:nvPr>
        </p:nvGraphicFramePr>
        <p:xfrm>
          <a:off x="5334000" y="2456484"/>
          <a:ext cx="1339330" cy="689958"/>
        </p:xfrm>
        <a:graphic>
          <a:graphicData uri="http://schemas.openxmlformats.org/presentationml/2006/ole">
            <mc:AlternateContent xmlns:mc="http://schemas.openxmlformats.org/markup-compatibility/2006">
              <mc:Choice xmlns:v="urn:schemas-microsoft-com:vml" Requires="v">
                <p:oleObj spid="_x0000_s49313" name="Equation" r:id="rId13" imgW="393700" imgH="203200" progId="Equation.DSMT4">
                  <p:embed/>
                </p:oleObj>
              </mc:Choice>
              <mc:Fallback>
                <p:oleObj name="Equation" r:id="rId13" imgW="393700" imgH="203200" progId="Equation.DSMT4">
                  <p:embed/>
                  <p:pic>
                    <p:nvPicPr>
                      <p:cNvPr id="0" name=""/>
                      <p:cNvPicPr>
                        <a:picLocks noChangeAspect="1" noChangeArrowheads="1"/>
                      </p:cNvPicPr>
                      <p:nvPr/>
                    </p:nvPicPr>
                    <p:blipFill>
                      <a:blip r:embed="rId14"/>
                      <a:srcRect/>
                      <a:stretch>
                        <a:fillRect/>
                      </a:stretch>
                    </p:blipFill>
                    <p:spPr bwMode="auto">
                      <a:xfrm>
                        <a:off x="5334000" y="2456484"/>
                        <a:ext cx="1339330" cy="689958"/>
                      </a:xfrm>
                      <a:prstGeom prst="rect">
                        <a:avLst/>
                      </a:prstGeom>
                      <a:noFill/>
                      <a:extLst/>
                    </p:spPr>
                  </p:pic>
                </p:oleObj>
              </mc:Fallback>
            </mc:AlternateContent>
          </a:graphicData>
        </a:graphic>
      </p:graphicFrame>
      <p:graphicFrame>
        <p:nvGraphicFramePr>
          <p:cNvPr id="21" name="Object 6"/>
          <p:cNvGraphicFramePr>
            <a:graphicFrameLocks noChangeAspect="1"/>
          </p:cNvGraphicFramePr>
          <p:nvPr>
            <p:extLst>
              <p:ext uri="{D42A27DB-BD31-4B8C-83A1-F6EECF244321}">
                <p14:modId xmlns:p14="http://schemas.microsoft.com/office/powerpoint/2010/main" val="3060462579"/>
              </p:ext>
            </p:extLst>
          </p:nvPr>
        </p:nvGraphicFramePr>
        <p:xfrm>
          <a:off x="5334000" y="3471018"/>
          <a:ext cx="1293671" cy="624006"/>
        </p:xfrm>
        <a:graphic>
          <a:graphicData uri="http://schemas.openxmlformats.org/presentationml/2006/ole">
            <mc:AlternateContent xmlns:mc="http://schemas.openxmlformats.org/markup-compatibility/2006">
              <mc:Choice xmlns:v="urn:schemas-microsoft-com:vml" Requires="v">
                <p:oleObj spid="_x0000_s49314" name="Equation" r:id="rId15" imgW="368300" imgH="177800" progId="Equation.DSMT4">
                  <p:embed/>
                </p:oleObj>
              </mc:Choice>
              <mc:Fallback>
                <p:oleObj name="Equation" r:id="rId15" imgW="368300" imgH="177800" progId="Equation.DSMT4">
                  <p:embed/>
                  <p:pic>
                    <p:nvPicPr>
                      <p:cNvPr id="0" name=""/>
                      <p:cNvPicPr>
                        <a:picLocks noChangeAspect="1" noChangeArrowheads="1"/>
                      </p:cNvPicPr>
                      <p:nvPr/>
                    </p:nvPicPr>
                    <p:blipFill>
                      <a:blip r:embed="rId16"/>
                      <a:srcRect/>
                      <a:stretch>
                        <a:fillRect/>
                      </a:stretch>
                    </p:blipFill>
                    <p:spPr bwMode="auto">
                      <a:xfrm>
                        <a:off x="5334000" y="3471018"/>
                        <a:ext cx="1293671" cy="624006"/>
                      </a:xfrm>
                      <a:prstGeom prst="rect">
                        <a:avLst/>
                      </a:prstGeom>
                      <a:noFill/>
                      <a:extLst/>
                    </p:spPr>
                  </p:pic>
                </p:oleObj>
              </mc:Fallback>
            </mc:AlternateContent>
          </a:graphicData>
        </a:graphic>
      </p:graphicFrame>
      <p:graphicFrame>
        <p:nvGraphicFramePr>
          <p:cNvPr id="22" name="Object 7"/>
          <p:cNvGraphicFramePr>
            <a:graphicFrameLocks noChangeAspect="1"/>
          </p:cNvGraphicFramePr>
          <p:nvPr>
            <p:extLst>
              <p:ext uri="{D42A27DB-BD31-4B8C-83A1-F6EECF244321}">
                <p14:modId xmlns:p14="http://schemas.microsoft.com/office/powerpoint/2010/main" val="2195809319"/>
              </p:ext>
            </p:extLst>
          </p:nvPr>
        </p:nvGraphicFramePr>
        <p:xfrm>
          <a:off x="5334000" y="4951412"/>
          <a:ext cx="590550" cy="382588"/>
        </p:xfrm>
        <a:graphic>
          <a:graphicData uri="http://schemas.openxmlformats.org/presentationml/2006/ole">
            <mc:AlternateContent xmlns:mc="http://schemas.openxmlformats.org/markup-compatibility/2006">
              <mc:Choice xmlns:v="urn:schemas-microsoft-com:vml" Requires="v">
                <p:oleObj spid="_x0000_s49315" name="Equation" r:id="rId17" imgW="215900" imgH="139700" progId="Equation.DSMT4">
                  <p:embed/>
                </p:oleObj>
              </mc:Choice>
              <mc:Fallback>
                <p:oleObj name="Equation" r:id="rId17" imgW="215900" imgH="139700" progId="Equation.DSMT4">
                  <p:embed/>
                  <p:pic>
                    <p:nvPicPr>
                      <p:cNvPr id="0" name=""/>
                      <p:cNvPicPr>
                        <a:picLocks noChangeAspect="1" noChangeArrowheads="1"/>
                      </p:cNvPicPr>
                      <p:nvPr/>
                    </p:nvPicPr>
                    <p:blipFill>
                      <a:blip r:embed="rId18"/>
                      <a:srcRect/>
                      <a:stretch>
                        <a:fillRect/>
                      </a:stretch>
                    </p:blipFill>
                    <p:spPr bwMode="auto">
                      <a:xfrm>
                        <a:off x="5334000" y="4951412"/>
                        <a:ext cx="590550" cy="382588"/>
                      </a:xfrm>
                      <a:prstGeom prst="rect">
                        <a:avLst/>
                      </a:prstGeom>
                      <a:noFill/>
                      <a:extLst/>
                    </p:spPr>
                  </p:pic>
                </p:oleObj>
              </mc:Fallback>
            </mc:AlternateContent>
          </a:graphicData>
        </a:graphic>
      </p:graphicFrame>
      <p:graphicFrame>
        <p:nvGraphicFramePr>
          <p:cNvPr id="23" name="Object 3"/>
          <p:cNvGraphicFramePr>
            <a:graphicFrameLocks noChangeAspect="1"/>
          </p:cNvGraphicFramePr>
          <p:nvPr>
            <p:extLst>
              <p:ext uri="{D42A27DB-BD31-4B8C-83A1-F6EECF244321}">
                <p14:modId xmlns:p14="http://schemas.microsoft.com/office/powerpoint/2010/main" val="3298481140"/>
              </p:ext>
            </p:extLst>
          </p:nvPr>
        </p:nvGraphicFramePr>
        <p:xfrm>
          <a:off x="1966912" y="762000"/>
          <a:ext cx="1614488" cy="1384300"/>
        </p:xfrm>
        <a:graphic>
          <a:graphicData uri="http://schemas.openxmlformats.org/presentationml/2006/ole">
            <mc:AlternateContent xmlns:mc="http://schemas.openxmlformats.org/markup-compatibility/2006">
              <mc:Choice xmlns:v="urn:schemas-microsoft-com:vml" Requires="v">
                <p:oleObj spid="_x0000_s49316" name="Equation" r:id="rId19" imgW="533400" imgH="457200" progId="Equation.DSMT4">
                  <p:embed/>
                </p:oleObj>
              </mc:Choice>
              <mc:Fallback>
                <p:oleObj name="Equation" r:id="rId19" imgW="533400" imgH="457200" progId="Equation.DSMT4">
                  <p:embed/>
                  <p:pic>
                    <p:nvPicPr>
                      <p:cNvPr id="0" name=""/>
                      <p:cNvPicPr>
                        <a:picLocks noChangeAspect="1" noChangeArrowheads="1"/>
                      </p:cNvPicPr>
                      <p:nvPr/>
                    </p:nvPicPr>
                    <p:blipFill>
                      <a:blip r:embed="rId20"/>
                      <a:srcRect/>
                      <a:stretch>
                        <a:fillRect/>
                      </a:stretch>
                    </p:blipFill>
                    <p:spPr bwMode="auto">
                      <a:xfrm>
                        <a:off x="1966912" y="762000"/>
                        <a:ext cx="1614488" cy="1384300"/>
                      </a:xfrm>
                      <a:prstGeom prst="rect">
                        <a:avLst/>
                      </a:prstGeom>
                      <a:noFill/>
                      <a:extLst/>
                    </p:spPr>
                  </p:pic>
                </p:oleObj>
              </mc:Fallback>
            </mc:AlternateContent>
          </a:graphicData>
        </a:graphic>
      </p:graphicFrame>
      <p:graphicFrame>
        <p:nvGraphicFramePr>
          <p:cNvPr id="24" name="Object 3"/>
          <p:cNvGraphicFramePr>
            <a:graphicFrameLocks noChangeAspect="1"/>
          </p:cNvGraphicFramePr>
          <p:nvPr>
            <p:extLst>
              <p:ext uri="{D42A27DB-BD31-4B8C-83A1-F6EECF244321}">
                <p14:modId xmlns:p14="http://schemas.microsoft.com/office/powerpoint/2010/main" val="658738446"/>
              </p:ext>
            </p:extLst>
          </p:nvPr>
        </p:nvGraphicFramePr>
        <p:xfrm>
          <a:off x="6019800" y="749300"/>
          <a:ext cx="1612900" cy="1384300"/>
        </p:xfrm>
        <a:graphic>
          <a:graphicData uri="http://schemas.openxmlformats.org/presentationml/2006/ole">
            <mc:AlternateContent xmlns:mc="http://schemas.openxmlformats.org/markup-compatibility/2006">
              <mc:Choice xmlns:v="urn:schemas-microsoft-com:vml" Requires="v">
                <p:oleObj spid="_x0000_s49317" name="Equation" r:id="rId21" imgW="533400" imgH="457200" progId="Equation.DSMT4">
                  <p:embed/>
                </p:oleObj>
              </mc:Choice>
              <mc:Fallback>
                <p:oleObj name="Equation" r:id="rId21" imgW="533400" imgH="457200" progId="Equation.DSMT4">
                  <p:embed/>
                  <p:pic>
                    <p:nvPicPr>
                      <p:cNvPr id="0" name=""/>
                      <p:cNvPicPr>
                        <a:picLocks noChangeAspect="1" noChangeArrowheads="1"/>
                      </p:cNvPicPr>
                      <p:nvPr/>
                    </p:nvPicPr>
                    <p:blipFill>
                      <a:blip r:embed="rId22"/>
                      <a:srcRect/>
                      <a:stretch>
                        <a:fillRect/>
                      </a:stretch>
                    </p:blipFill>
                    <p:spPr bwMode="auto">
                      <a:xfrm>
                        <a:off x="6019800" y="749300"/>
                        <a:ext cx="1612900" cy="1384300"/>
                      </a:xfrm>
                      <a:prstGeom prst="rect">
                        <a:avLst/>
                      </a:prstGeom>
                      <a:noFill/>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1356476288"/>
              </p:ext>
            </p:extLst>
          </p:nvPr>
        </p:nvGraphicFramePr>
        <p:xfrm>
          <a:off x="2082800" y="2562225"/>
          <a:ext cx="431800" cy="561975"/>
        </p:xfrm>
        <a:graphic>
          <a:graphicData uri="http://schemas.openxmlformats.org/presentationml/2006/ole">
            <mc:AlternateContent xmlns:mc="http://schemas.openxmlformats.org/markup-compatibility/2006">
              <mc:Choice xmlns:v="urn:schemas-microsoft-com:vml" Requires="v">
                <p:oleObj spid="_x0000_s49318" name="Equation" r:id="rId23" imgW="127000" imgH="165100" progId="Equation.DSMT4">
                  <p:embed/>
                </p:oleObj>
              </mc:Choice>
              <mc:Fallback>
                <p:oleObj name="Equation" r:id="rId23" imgW="127000" imgH="165100" progId="Equation.DSMT4">
                  <p:embed/>
                  <p:pic>
                    <p:nvPicPr>
                      <p:cNvPr id="0" name=""/>
                      <p:cNvPicPr>
                        <a:picLocks noChangeAspect="1" noChangeArrowheads="1"/>
                      </p:cNvPicPr>
                      <p:nvPr/>
                    </p:nvPicPr>
                    <p:blipFill>
                      <a:blip r:embed="rId24"/>
                      <a:srcRect/>
                      <a:stretch>
                        <a:fillRect/>
                      </a:stretch>
                    </p:blipFill>
                    <p:spPr bwMode="auto">
                      <a:xfrm>
                        <a:off x="2082800" y="2562225"/>
                        <a:ext cx="431800" cy="561975"/>
                      </a:xfrm>
                      <a:prstGeom prst="rect">
                        <a:avLst/>
                      </a:prstGeom>
                      <a:noFill/>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620220876"/>
              </p:ext>
            </p:extLst>
          </p:nvPr>
        </p:nvGraphicFramePr>
        <p:xfrm>
          <a:off x="2036763" y="3581400"/>
          <a:ext cx="401637" cy="492125"/>
        </p:xfrm>
        <a:graphic>
          <a:graphicData uri="http://schemas.openxmlformats.org/presentationml/2006/ole">
            <mc:AlternateContent xmlns:mc="http://schemas.openxmlformats.org/markup-compatibility/2006">
              <mc:Choice xmlns:v="urn:schemas-microsoft-com:vml" Requires="v">
                <p:oleObj spid="_x0000_s49319" name="Equation" r:id="rId25" imgW="114300" imgH="139700" progId="Equation.DSMT4">
                  <p:embed/>
                </p:oleObj>
              </mc:Choice>
              <mc:Fallback>
                <p:oleObj name="Equation" r:id="rId25" imgW="114300" imgH="139700" progId="Equation.DSMT4">
                  <p:embed/>
                  <p:pic>
                    <p:nvPicPr>
                      <p:cNvPr id="0" name=""/>
                      <p:cNvPicPr>
                        <a:picLocks noChangeAspect="1" noChangeArrowheads="1"/>
                      </p:cNvPicPr>
                      <p:nvPr/>
                    </p:nvPicPr>
                    <p:blipFill>
                      <a:blip r:embed="rId26"/>
                      <a:srcRect/>
                      <a:stretch>
                        <a:fillRect/>
                      </a:stretch>
                    </p:blipFill>
                    <p:spPr bwMode="auto">
                      <a:xfrm>
                        <a:off x="2036763" y="3581400"/>
                        <a:ext cx="401637" cy="492125"/>
                      </a:xfrm>
                      <a:prstGeom prst="rect">
                        <a:avLst/>
                      </a:prstGeom>
                      <a:noFill/>
                      <a:extLst/>
                    </p:spPr>
                  </p:pic>
                </p:oleObj>
              </mc:Fallback>
            </mc:AlternateContent>
          </a:graphicData>
        </a:graphic>
      </p:graphicFrame>
      <p:graphicFrame>
        <p:nvGraphicFramePr>
          <p:cNvPr id="27" name="Object 7"/>
          <p:cNvGraphicFramePr>
            <a:graphicFrameLocks noChangeAspect="1"/>
          </p:cNvGraphicFramePr>
          <p:nvPr>
            <p:extLst>
              <p:ext uri="{D42A27DB-BD31-4B8C-83A1-F6EECF244321}">
                <p14:modId xmlns:p14="http://schemas.microsoft.com/office/powerpoint/2010/main" val="1309378056"/>
              </p:ext>
            </p:extLst>
          </p:nvPr>
        </p:nvGraphicFramePr>
        <p:xfrm>
          <a:off x="1819275" y="4419600"/>
          <a:ext cx="1914525" cy="1425575"/>
        </p:xfrm>
        <a:graphic>
          <a:graphicData uri="http://schemas.openxmlformats.org/presentationml/2006/ole">
            <mc:AlternateContent xmlns:mc="http://schemas.openxmlformats.org/markup-compatibility/2006">
              <mc:Choice xmlns:v="urn:schemas-microsoft-com:vml" Requires="v">
                <p:oleObj spid="_x0000_s49320" name="Equation" r:id="rId27" imgW="698500" imgH="520700" progId="Equation.DSMT4">
                  <p:embed/>
                </p:oleObj>
              </mc:Choice>
              <mc:Fallback>
                <p:oleObj name="Equation" r:id="rId27" imgW="698500" imgH="520700" progId="Equation.DSMT4">
                  <p:embed/>
                  <p:pic>
                    <p:nvPicPr>
                      <p:cNvPr id="0" name=""/>
                      <p:cNvPicPr>
                        <a:picLocks noChangeAspect="1" noChangeArrowheads="1"/>
                      </p:cNvPicPr>
                      <p:nvPr/>
                    </p:nvPicPr>
                    <p:blipFill>
                      <a:blip r:embed="rId28"/>
                      <a:srcRect/>
                      <a:stretch>
                        <a:fillRect/>
                      </a:stretch>
                    </p:blipFill>
                    <p:spPr bwMode="auto">
                      <a:xfrm>
                        <a:off x="1819275" y="4419600"/>
                        <a:ext cx="1914525" cy="1425575"/>
                      </a:xfrm>
                      <a:prstGeom prst="rect">
                        <a:avLst/>
                      </a:prstGeom>
                      <a:noFill/>
                      <a:extLst/>
                    </p:spPr>
                  </p:pic>
                </p:oleObj>
              </mc:Fallback>
            </mc:AlternateContent>
          </a:graphicData>
        </a:graphic>
      </p:graphicFrame>
      <p:graphicFrame>
        <p:nvGraphicFramePr>
          <p:cNvPr id="28" name="Object 7"/>
          <p:cNvGraphicFramePr>
            <a:graphicFrameLocks noChangeAspect="1"/>
          </p:cNvGraphicFramePr>
          <p:nvPr>
            <p:extLst>
              <p:ext uri="{D42A27DB-BD31-4B8C-83A1-F6EECF244321}">
                <p14:modId xmlns:p14="http://schemas.microsoft.com/office/powerpoint/2010/main" val="753210974"/>
              </p:ext>
            </p:extLst>
          </p:nvPr>
        </p:nvGraphicFramePr>
        <p:xfrm>
          <a:off x="5880100" y="4419600"/>
          <a:ext cx="2120900" cy="1425575"/>
        </p:xfrm>
        <a:graphic>
          <a:graphicData uri="http://schemas.openxmlformats.org/presentationml/2006/ole">
            <mc:AlternateContent xmlns:mc="http://schemas.openxmlformats.org/markup-compatibility/2006">
              <mc:Choice xmlns:v="urn:schemas-microsoft-com:vml" Requires="v">
                <p:oleObj spid="_x0000_s49321" name="Equation" r:id="rId29" imgW="774700" imgH="520700" progId="Equation.DSMT4">
                  <p:embed/>
                </p:oleObj>
              </mc:Choice>
              <mc:Fallback>
                <p:oleObj name="Equation" r:id="rId29" imgW="774700" imgH="520700" progId="Equation.DSMT4">
                  <p:embed/>
                  <p:pic>
                    <p:nvPicPr>
                      <p:cNvPr id="0" name=""/>
                      <p:cNvPicPr>
                        <a:picLocks noChangeAspect="1" noChangeArrowheads="1"/>
                      </p:cNvPicPr>
                      <p:nvPr/>
                    </p:nvPicPr>
                    <p:blipFill>
                      <a:blip r:embed="rId30"/>
                      <a:srcRect/>
                      <a:stretch>
                        <a:fillRect/>
                      </a:stretch>
                    </p:blipFill>
                    <p:spPr bwMode="auto">
                      <a:xfrm>
                        <a:off x="5880100" y="4419600"/>
                        <a:ext cx="2120900" cy="1425575"/>
                      </a:xfrm>
                      <a:prstGeom prst="rect">
                        <a:avLst/>
                      </a:prstGeom>
                      <a:noFill/>
                      <a:extLst/>
                    </p:spPr>
                  </p:pic>
                </p:oleObj>
              </mc:Fallback>
            </mc:AlternateContent>
          </a:graphicData>
        </a:graphic>
      </p:graphicFrame>
    </p:spTree>
    <p:extLst>
      <p:ext uri="{BB962C8B-B14F-4D97-AF65-F5344CB8AC3E}">
        <p14:creationId xmlns:p14="http://schemas.microsoft.com/office/powerpoint/2010/main" val="39187940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152400"/>
            <a:ext cx="7772400" cy="762000"/>
          </a:xfrm>
        </p:spPr>
        <p:txBody>
          <a:bodyPr/>
          <a:lstStyle/>
          <a:p>
            <a:pPr algn="ctr" eaLnBrk="1" hangingPunct="1"/>
            <a:r>
              <a:rPr lang="en-US" sz="4800" dirty="0" smtClean="0">
                <a:ea typeface="ＭＳ Ｐゴシック" pitchFamily="-84" charset="-128"/>
                <a:cs typeface="ＭＳ Ｐゴシック" pitchFamily="-84" charset="-128"/>
              </a:rPr>
              <a:t>Addition </a:t>
            </a:r>
            <a:r>
              <a:rPr lang="en-US" sz="4800" dirty="0">
                <a:ea typeface="ＭＳ Ｐゴシック" pitchFamily="-84" charset="-128"/>
                <a:cs typeface="ＭＳ Ｐゴシック" pitchFamily="-84" charset="-128"/>
              </a:rPr>
              <a:t>of Velocities</a:t>
            </a:r>
          </a:p>
        </p:txBody>
      </p:sp>
      <p:sp>
        <p:nvSpPr>
          <p:cNvPr id="80898" name="Rectangle 3"/>
          <p:cNvSpPr>
            <a:spLocks noGrp="1" noChangeArrowheads="1"/>
          </p:cNvSpPr>
          <p:nvPr>
            <p:ph type="body" idx="1"/>
          </p:nvPr>
        </p:nvSpPr>
        <p:spPr>
          <a:xfrm>
            <a:off x="304800" y="914401"/>
            <a:ext cx="8534400" cy="4953000"/>
          </a:xfrm>
        </p:spPr>
        <p:txBody>
          <a:bodyPr/>
          <a:lstStyle/>
          <a:p>
            <a:pPr marL="0" indent="0" algn="just" eaLnBrk="1" hangingPunct="1">
              <a:buFont typeface="Wingdings" pitchFamily="-84" charset="2"/>
              <a:buNone/>
            </a:pPr>
            <a:r>
              <a:rPr lang="en-US" sz="3600" dirty="0" smtClean="0">
                <a:ea typeface="ＭＳ Ｐゴシック" pitchFamily="-84" charset="-128"/>
                <a:cs typeface="ＭＳ Ｐゴシック" pitchFamily="-84" charset="-128"/>
              </a:rPr>
              <a:t>How do we add velocities in a relativistic case?</a:t>
            </a:r>
          </a:p>
          <a:p>
            <a:pPr marL="0" indent="0" algn="just" eaLnBrk="1" hangingPunct="1">
              <a:buFont typeface="Wingdings" pitchFamily="-84" charset="2"/>
              <a:buNone/>
            </a:pPr>
            <a:r>
              <a:rPr lang="en-US" sz="3600" dirty="0" smtClean="0">
                <a:ea typeface="ＭＳ Ｐゴシック" pitchFamily="-84" charset="-128"/>
                <a:cs typeface="ＭＳ Ｐゴシック" pitchFamily="-84" charset="-128"/>
              </a:rPr>
              <a:t>Taking </a:t>
            </a:r>
            <a:r>
              <a:rPr lang="en-US" sz="3600" dirty="0">
                <a:ea typeface="ＭＳ Ｐゴシック" pitchFamily="-84" charset="-128"/>
                <a:cs typeface="ＭＳ Ｐゴシック" pitchFamily="-84" charset="-128"/>
              </a:rPr>
              <a:t>differentials of the Lorentz transformation, relative velocities may be calculated:</a:t>
            </a:r>
          </a:p>
        </p:txBody>
      </p:sp>
      <p:sp>
        <p:nvSpPr>
          <p:cNvPr id="5" name="Date Placeholder 4"/>
          <p:cNvSpPr>
            <a:spLocks noGrp="1"/>
          </p:cNvSpPr>
          <p:nvPr>
            <p:ph type="dt" sz="half" idx="10"/>
          </p:nvPr>
        </p:nvSpPr>
        <p:spPr/>
        <p:txBody>
          <a:bodyPr/>
          <a:lstStyle/>
          <a:p>
            <a:pPr>
              <a:defRPr/>
            </a:pPr>
            <a:r>
              <a:rPr lang="en-US" smtClean="0"/>
              <a:t>Monday, Feb. 9, 2015</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8" name="Object 3"/>
          <p:cNvGraphicFramePr>
            <a:graphicFrameLocks noChangeAspect="1"/>
          </p:cNvGraphicFramePr>
          <p:nvPr>
            <p:extLst>
              <p:ext uri="{D42A27DB-BD31-4B8C-83A1-F6EECF244321}">
                <p14:modId xmlns:p14="http://schemas.microsoft.com/office/powerpoint/2010/main" val="3307635163"/>
              </p:ext>
            </p:extLst>
          </p:nvPr>
        </p:nvGraphicFramePr>
        <p:xfrm>
          <a:off x="2166937" y="2667000"/>
          <a:ext cx="3243263" cy="909637"/>
        </p:xfrm>
        <a:graphic>
          <a:graphicData uri="http://schemas.openxmlformats.org/presentationml/2006/ole">
            <mc:AlternateContent xmlns:mc="http://schemas.openxmlformats.org/markup-compatibility/2006">
              <mc:Choice xmlns:v="urn:schemas-microsoft-com:vml" Requires="v">
                <p:oleObj spid="_x0000_s39204" name="Equation" r:id="rId3" imgW="1130300" imgH="266700" progId="Equation.DSMT4">
                  <p:embed/>
                </p:oleObj>
              </mc:Choice>
              <mc:Fallback>
                <p:oleObj name="Equation" r:id="rId3" imgW="1130300" imgH="266700" progId="Equation.DSMT4">
                  <p:embed/>
                  <p:pic>
                    <p:nvPicPr>
                      <p:cNvPr id="0" name=""/>
                      <p:cNvPicPr>
                        <a:picLocks noChangeAspect="1" noChangeArrowheads="1"/>
                      </p:cNvPicPr>
                      <p:nvPr/>
                    </p:nvPicPr>
                    <p:blipFill>
                      <a:blip r:embed="rId4"/>
                      <a:srcRect/>
                      <a:stretch>
                        <a:fillRect/>
                      </a:stretch>
                    </p:blipFill>
                    <p:spPr bwMode="auto">
                      <a:xfrm>
                        <a:off x="2166937" y="2667000"/>
                        <a:ext cx="3243263" cy="909637"/>
                      </a:xfrm>
                      <a:prstGeom prst="rect">
                        <a:avLst/>
                      </a:prstGeom>
                      <a:noFill/>
                      <a:ln>
                        <a:noFill/>
                      </a:ln>
                      <a:effec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258448237"/>
              </p:ext>
            </p:extLst>
          </p:nvPr>
        </p:nvGraphicFramePr>
        <p:xfrm>
          <a:off x="2133600" y="3657600"/>
          <a:ext cx="1568450" cy="692150"/>
        </p:xfrm>
        <a:graphic>
          <a:graphicData uri="http://schemas.openxmlformats.org/presentationml/2006/ole">
            <mc:AlternateContent xmlns:mc="http://schemas.openxmlformats.org/markup-compatibility/2006">
              <mc:Choice xmlns:v="urn:schemas-microsoft-com:vml" Requires="v">
                <p:oleObj spid="_x0000_s39205" name="Equation" r:id="rId5" imgW="546100" imgH="203200" progId="Equation.DSMT4">
                  <p:embed/>
                </p:oleObj>
              </mc:Choice>
              <mc:Fallback>
                <p:oleObj name="Equation" r:id="rId5" imgW="546100" imgH="203200" progId="Equation.DSMT4">
                  <p:embed/>
                  <p:pic>
                    <p:nvPicPr>
                      <p:cNvPr id="0" name=""/>
                      <p:cNvPicPr>
                        <a:picLocks noChangeAspect="1" noChangeArrowheads="1"/>
                      </p:cNvPicPr>
                      <p:nvPr/>
                    </p:nvPicPr>
                    <p:blipFill>
                      <a:blip r:embed="rId6"/>
                      <a:srcRect/>
                      <a:stretch>
                        <a:fillRect/>
                      </a:stretch>
                    </p:blipFill>
                    <p:spPr bwMode="auto">
                      <a:xfrm>
                        <a:off x="2133600" y="3657600"/>
                        <a:ext cx="1568450" cy="692150"/>
                      </a:xfrm>
                      <a:prstGeom prst="rect">
                        <a:avLst/>
                      </a:prstGeom>
                      <a:noFill/>
                      <a:ln>
                        <a:noFill/>
                      </a:ln>
                      <a:effectLst/>
                    </p:spPr>
                  </p:pic>
                </p:oleObj>
              </mc:Fallback>
            </mc:AlternateContent>
          </a:graphicData>
        </a:graphic>
      </p:graphicFrame>
      <p:graphicFrame>
        <p:nvGraphicFramePr>
          <p:cNvPr id="10" name="Object 3"/>
          <p:cNvGraphicFramePr>
            <a:graphicFrameLocks noChangeAspect="1"/>
          </p:cNvGraphicFramePr>
          <p:nvPr>
            <p:extLst>
              <p:ext uri="{D42A27DB-BD31-4B8C-83A1-F6EECF244321}">
                <p14:modId xmlns:p14="http://schemas.microsoft.com/office/powerpoint/2010/main" val="2416784994"/>
              </p:ext>
            </p:extLst>
          </p:nvPr>
        </p:nvGraphicFramePr>
        <p:xfrm>
          <a:off x="2133600" y="4419600"/>
          <a:ext cx="1530350" cy="561975"/>
        </p:xfrm>
        <a:graphic>
          <a:graphicData uri="http://schemas.openxmlformats.org/presentationml/2006/ole">
            <mc:AlternateContent xmlns:mc="http://schemas.openxmlformats.org/markup-compatibility/2006">
              <mc:Choice xmlns:v="urn:schemas-microsoft-com:vml" Requires="v">
                <p:oleObj spid="_x0000_s39206" name="Equation" r:id="rId7" imgW="533400" imgH="165100" progId="Equation.DSMT4">
                  <p:embed/>
                </p:oleObj>
              </mc:Choice>
              <mc:Fallback>
                <p:oleObj name="Equation" r:id="rId7" imgW="533400" imgH="165100" progId="Equation.DSMT4">
                  <p:embed/>
                  <p:pic>
                    <p:nvPicPr>
                      <p:cNvPr id="0" name=""/>
                      <p:cNvPicPr>
                        <a:picLocks noChangeAspect="1" noChangeArrowheads="1"/>
                      </p:cNvPicPr>
                      <p:nvPr/>
                    </p:nvPicPr>
                    <p:blipFill>
                      <a:blip r:embed="rId8"/>
                      <a:srcRect/>
                      <a:stretch>
                        <a:fillRect/>
                      </a:stretch>
                    </p:blipFill>
                    <p:spPr bwMode="auto">
                      <a:xfrm>
                        <a:off x="2133600" y="4419600"/>
                        <a:ext cx="1530350" cy="561975"/>
                      </a:xfrm>
                      <a:prstGeom prst="rect">
                        <a:avLst/>
                      </a:prstGeom>
                      <a:noFill/>
                      <a:ln>
                        <a:noFill/>
                      </a:ln>
                      <a:effec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962941505"/>
              </p:ext>
            </p:extLst>
          </p:nvPr>
        </p:nvGraphicFramePr>
        <p:xfrm>
          <a:off x="2133600" y="5105400"/>
          <a:ext cx="4191000" cy="1081087"/>
        </p:xfrm>
        <a:graphic>
          <a:graphicData uri="http://schemas.openxmlformats.org/presentationml/2006/ole">
            <mc:AlternateContent xmlns:mc="http://schemas.openxmlformats.org/markup-compatibility/2006">
              <mc:Choice xmlns:v="urn:schemas-microsoft-com:vml" Requires="v">
                <p:oleObj spid="_x0000_s39207" name="Equation" r:id="rId9" imgW="1460500" imgH="317500" progId="Equation.DSMT4">
                  <p:embed/>
                </p:oleObj>
              </mc:Choice>
              <mc:Fallback>
                <p:oleObj name="Equation" r:id="rId9" imgW="1460500" imgH="317500" progId="Equation.DSMT4">
                  <p:embed/>
                  <p:pic>
                    <p:nvPicPr>
                      <p:cNvPr id="0" name=""/>
                      <p:cNvPicPr>
                        <a:picLocks noChangeAspect="1" noChangeArrowheads="1"/>
                      </p:cNvPicPr>
                      <p:nvPr/>
                    </p:nvPicPr>
                    <p:blipFill>
                      <a:blip r:embed="rId10"/>
                      <a:srcRect/>
                      <a:stretch>
                        <a:fillRect/>
                      </a:stretch>
                    </p:blipFill>
                    <p:spPr bwMode="auto">
                      <a:xfrm>
                        <a:off x="2133600" y="5105400"/>
                        <a:ext cx="4191000" cy="10810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950537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0898">
                                            <p:txEl>
                                              <p:pRg st="0" end="0"/>
                                            </p:txEl>
                                          </p:spTgt>
                                        </p:tgtEl>
                                        <p:attrNameLst>
                                          <p:attrName>style.visibility</p:attrName>
                                        </p:attrNameLst>
                                      </p:cBhvr>
                                      <p:to>
                                        <p:strVal val="visible"/>
                                      </p:to>
                                    </p:set>
                                    <p:animEffect transition="in" filter="wipe(left)">
                                      <p:cBhvr>
                                        <p:cTn id="7" dur="500"/>
                                        <p:tgtEl>
                                          <p:spTgt spid="80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0898">
                                            <p:txEl>
                                              <p:pRg st="1" end="1"/>
                                            </p:txEl>
                                          </p:spTgt>
                                        </p:tgtEl>
                                        <p:attrNameLst>
                                          <p:attrName>style.visibility</p:attrName>
                                        </p:attrNameLst>
                                      </p:cBhvr>
                                      <p:to>
                                        <p:strVal val="visible"/>
                                      </p:to>
                                    </p:set>
                                    <p:animEffect transition="in" filter="wipe(left)">
                                      <p:cBhvr>
                                        <p:cTn id="12" dur="500"/>
                                        <p:tgtEl>
                                          <p:spTgt spid="80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457200" y="125413"/>
            <a:ext cx="8229600" cy="788987"/>
          </a:xfrm>
        </p:spPr>
        <p:txBody>
          <a:bodyPr/>
          <a:lstStyle/>
          <a:p>
            <a:pPr eaLnBrk="1" hangingPunct="1"/>
            <a:r>
              <a:rPr lang="en-US" sz="5400" dirty="0">
                <a:ea typeface="ＭＳ Ｐゴシック" pitchFamily="-84" charset="-128"/>
                <a:cs typeface="ＭＳ Ｐゴシック" pitchFamily="-84" charset="-128"/>
              </a:rPr>
              <a:t>So that…</a:t>
            </a:r>
          </a:p>
        </p:txBody>
      </p:sp>
      <p:sp>
        <p:nvSpPr>
          <p:cNvPr id="81922" name="Rectangle 3"/>
          <p:cNvSpPr>
            <a:spLocks noGrp="1" noChangeArrowheads="1"/>
          </p:cNvSpPr>
          <p:nvPr>
            <p:ph type="body" sz="half" idx="1"/>
          </p:nvPr>
        </p:nvSpPr>
        <p:spPr>
          <a:xfrm>
            <a:off x="381000" y="990600"/>
            <a:ext cx="8382000" cy="4800600"/>
          </a:xfrm>
        </p:spPr>
        <p:txBody>
          <a:bodyPr/>
          <a:lstStyle/>
          <a:p>
            <a:pPr marL="0" indent="0" eaLnBrk="1" hangingPunct="1">
              <a:buFont typeface="Wingdings" pitchFamily="-84" charset="2"/>
              <a:buNone/>
            </a:pPr>
            <a:r>
              <a:rPr lang="en-US" dirty="0">
                <a:ea typeface="ＭＳ Ｐゴシック" pitchFamily="-84" charset="-128"/>
                <a:cs typeface="ＭＳ Ｐゴシック" pitchFamily="-84" charset="-128"/>
              </a:rPr>
              <a:t>defining velocities as: </a:t>
            </a:r>
            <a:r>
              <a:rPr lang="en-US" i="1" dirty="0" err="1">
                <a:ea typeface="ＭＳ Ｐゴシック" pitchFamily="-84" charset="-128"/>
                <a:cs typeface="ＭＳ Ｐゴシック" pitchFamily="-84" charset="-128"/>
              </a:rPr>
              <a:t>v</a:t>
            </a:r>
            <a:r>
              <a:rPr lang="en-US" i="1" baseline="-25000" dirty="0" err="1" smtClean="0">
                <a:ea typeface="ＭＳ Ｐゴシック" pitchFamily="-84" charset="-128"/>
                <a:cs typeface="ＭＳ Ｐゴシック" pitchFamily="-84" charset="-128"/>
              </a:rPr>
              <a:t>x</a:t>
            </a:r>
            <a:r>
              <a:rPr lang="en-US" dirty="0" smtClean="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 </a:t>
            </a:r>
            <a:r>
              <a:rPr lang="en-US" i="1" dirty="0">
                <a:ea typeface="ＭＳ Ｐゴシック" pitchFamily="-84" charset="-128"/>
                <a:cs typeface="ＭＳ Ｐゴシック" pitchFamily="-84" charset="-128"/>
              </a:rPr>
              <a:t>dx</a:t>
            </a:r>
            <a:r>
              <a:rPr lang="en-US" dirty="0">
                <a:ea typeface="ＭＳ Ｐゴシック" pitchFamily="-84" charset="-128"/>
                <a:cs typeface="ＭＳ Ｐゴシック" pitchFamily="-84" charset="-128"/>
              </a:rPr>
              <a:t>/</a:t>
            </a:r>
            <a:r>
              <a:rPr lang="en-US" i="1" dirty="0" err="1">
                <a:ea typeface="ＭＳ Ｐゴシック" pitchFamily="-84" charset="-128"/>
                <a:cs typeface="ＭＳ Ｐゴシック" pitchFamily="-84" charset="-128"/>
              </a:rPr>
              <a:t>dt</a:t>
            </a:r>
            <a:r>
              <a:rPr lang="en-US" dirty="0">
                <a:ea typeface="ＭＳ Ｐゴシック" pitchFamily="-84" charset="-128"/>
                <a:cs typeface="ＭＳ Ｐゴシック" pitchFamily="-84" charset="-128"/>
              </a:rPr>
              <a:t>, </a:t>
            </a:r>
            <a:r>
              <a:rPr lang="en-US" i="1" dirty="0" err="1">
                <a:ea typeface="ＭＳ Ｐゴシック" pitchFamily="-84" charset="-128"/>
                <a:cs typeface="ＭＳ Ｐゴシック" pitchFamily="-84" charset="-128"/>
              </a:rPr>
              <a:t>v</a:t>
            </a:r>
            <a:r>
              <a:rPr lang="en-US" i="1" baseline="-25000" dirty="0" err="1" smtClean="0">
                <a:ea typeface="ＭＳ Ｐゴシック" pitchFamily="-84" charset="-128"/>
                <a:cs typeface="ＭＳ Ｐゴシック" pitchFamily="-84" charset="-128"/>
              </a:rPr>
              <a:t>y</a:t>
            </a:r>
            <a:r>
              <a:rPr lang="en-US" baseline="-25000" dirty="0" smtClean="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 </a:t>
            </a:r>
            <a:r>
              <a:rPr lang="en-US" i="1" dirty="0" err="1">
                <a:ea typeface="ＭＳ Ｐゴシック" pitchFamily="-84" charset="-128"/>
                <a:cs typeface="ＭＳ Ｐゴシック" pitchFamily="-84" charset="-128"/>
              </a:rPr>
              <a:t>dy</a:t>
            </a:r>
            <a:r>
              <a:rPr lang="en-US" dirty="0">
                <a:ea typeface="ＭＳ Ｐゴシック" pitchFamily="-84" charset="-128"/>
                <a:cs typeface="ＭＳ Ｐゴシック" pitchFamily="-84" charset="-128"/>
              </a:rPr>
              <a:t>/</a:t>
            </a:r>
            <a:r>
              <a:rPr lang="en-US" i="1" dirty="0" err="1">
                <a:ea typeface="ＭＳ Ｐゴシック" pitchFamily="-84" charset="-128"/>
                <a:cs typeface="ＭＳ Ｐゴシック" pitchFamily="-84" charset="-128"/>
              </a:rPr>
              <a:t>dt</a:t>
            </a:r>
            <a:r>
              <a:rPr lang="en-US" dirty="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a:t>
            </a:r>
            <a:r>
              <a:rPr lang="en-US" i="1" dirty="0" err="1">
                <a:ea typeface="ＭＳ Ｐゴシック" pitchFamily="-84" charset="-128"/>
                <a:cs typeface="ＭＳ Ｐゴシック" pitchFamily="-84" charset="-128"/>
              </a:rPr>
              <a:t>v</a:t>
            </a:r>
            <a:r>
              <a:rPr lang="en-US" dirty="0" err="1" smtClean="0">
                <a:ea typeface="ＭＳ Ｐゴシック" pitchFamily="-84" charset="-128"/>
                <a:cs typeface="ＭＳ Ｐゴシック" pitchFamily="-84" charset="-128"/>
              </a:rPr>
              <a:t>’</a:t>
            </a:r>
            <a:r>
              <a:rPr lang="en-US" altLang="ja-JP" i="1" baseline="-25000" dirty="0" err="1" smtClean="0">
                <a:ea typeface="ＭＳ Ｐゴシック" pitchFamily="-84" charset="-128"/>
                <a:cs typeface="ＭＳ Ｐゴシック" pitchFamily="-84" charset="-128"/>
              </a:rPr>
              <a:t>x</a:t>
            </a:r>
            <a:r>
              <a:rPr lang="en-US" altLang="ja-JP" baseline="-25000" dirty="0" smtClean="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 </a:t>
            </a:r>
            <a:r>
              <a:rPr lang="en-US" altLang="ja-JP" i="1" dirty="0" smtClean="0">
                <a:ea typeface="ＭＳ Ｐゴシック" pitchFamily="-84" charset="-128"/>
                <a:cs typeface="ＭＳ Ｐゴシック" pitchFamily="-84" charset="-128"/>
              </a:rPr>
              <a:t>dx’</a:t>
            </a:r>
            <a:r>
              <a:rPr lang="en-US" altLang="ja-JP" dirty="0" smtClean="0">
                <a:ea typeface="ＭＳ Ｐゴシック" pitchFamily="-84" charset="-128"/>
                <a:cs typeface="ＭＳ Ｐゴシック" pitchFamily="-84" charset="-128"/>
              </a:rPr>
              <a:t>/</a:t>
            </a:r>
            <a:r>
              <a:rPr lang="en-US" altLang="ja-JP" i="1" dirty="0" err="1" smtClean="0">
                <a:ea typeface="ＭＳ Ｐゴシック" pitchFamily="-84" charset="-128"/>
                <a:cs typeface="ＭＳ Ｐゴシック" pitchFamily="-84" charset="-128"/>
              </a:rPr>
              <a:t>dt</a:t>
            </a:r>
            <a:r>
              <a:rPr lang="en-US" altLang="ja-JP" i="1" dirty="0" smtClean="0">
                <a:ea typeface="ＭＳ Ｐゴシック" pitchFamily="-84" charset="-128"/>
                <a:cs typeface="ＭＳ Ｐゴシック" pitchFamily="-84" charset="-128"/>
              </a:rPr>
              <a:t>’</a:t>
            </a:r>
            <a:r>
              <a:rPr lang="en-US" altLang="ja-JP" dirty="0" smtClean="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etc. it</a:t>
            </a:r>
            <a:r>
              <a:rPr lang="en-US" altLang="ja-JP" dirty="0" smtClean="0">
                <a:ea typeface="ＭＳ Ｐゴシック" pitchFamily="-84" charset="-128"/>
                <a:cs typeface="ＭＳ Ｐゴシック" pitchFamily="-84" charset="-128"/>
              </a:rPr>
              <a:t> can be shown </a:t>
            </a:r>
            <a:r>
              <a:rPr lang="en-US" altLang="ja-JP" dirty="0">
                <a:ea typeface="ＭＳ Ｐゴシック" pitchFamily="-84" charset="-128"/>
                <a:cs typeface="ＭＳ Ｐゴシック" pitchFamily="-84" charset="-128"/>
              </a:rPr>
              <a:t>that:</a:t>
            </a: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r>
              <a:rPr lang="en-US" dirty="0">
                <a:ea typeface="ＭＳ Ｐゴシック" pitchFamily="-84" charset="-128"/>
                <a:cs typeface="ＭＳ Ｐゴシック" pitchFamily="-84" charset="-128"/>
              </a:rPr>
              <a:t>With similar relations for </a:t>
            </a:r>
            <a:r>
              <a:rPr lang="en-US" i="1" dirty="0" err="1">
                <a:ea typeface="ＭＳ Ｐゴシック" pitchFamily="-84" charset="-128"/>
                <a:cs typeface="ＭＳ Ｐゴシック" pitchFamily="-84" charset="-128"/>
              </a:rPr>
              <a:t>v</a:t>
            </a:r>
            <a:r>
              <a:rPr lang="en-US" i="1" baseline="-25000" dirty="0" err="1" smtClean="0">
                <a:ea typeface="ＭＳ Ｐゴシック" pitchFamily="-84" charset="-128"/>
                <a:cs typeface="ＭＳ Ｐゴシック" pitchFamily="-84" charset="-128"/>
              </a:rPr>
              <a:t>y</a:t>
            </a:r>
            <a:r>
              <a:rPr lang="en-US" dirty="0" smtClean="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and </a:t>
            </a:r>
            <a:r>
              <a:rPr lang="en-US" i="1" dirty="0" err="1">
                <a:ea typeface="ＭＳ Ｐゴシック" pitchFamily="-84" charset="-128"/>
                <a:cs typeface="ＭＳ Ｐゴシック" pitchFamily="-84" charset="-128"/>
              </a:rPr>
              <a:t>v</a:t>
            </a:r>
            <a:r>
              <a:rPr lang="en-US" i="1" baseline="-25000" dirty="0" err="1" smtClean="0">
                <a:ea typeface="ＭＳ Ｐゴシック" pitchFamily="-84" charset="-128"/>
                <a:cs typeface="ＭＳ Ｐゴシック" pitchFamily="-84" charset="-128"/>
              </a:rPr>
              <a:t>z</a:t>
            </a:r>
            <a:r>
              <a:rPr lang="en-US" baseline="-25000" dirty="0">
                <a:ea typeface="ＭＳ Ｐゴシック" pitchFamily="-84" charset="-128"/>
                <a:cs typeface="ＭＳ Ｐゴシック" pitchFamily="-84" charset="-128"/>
              </a:rPr>
              <a:t>:</a:t>
            </a: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Feb. 9, 2015</a:t>
            </a:r>
            <a:endParaRPr lang="en-US"/>
          </a:p>
        </p:txBody>
      </p:sp>
      <p:sp>
        <p:nvSpPr>
          <p:cNvPr id="8" name="Slide Number Placeholder 7"/>
          <p:cNvSpPr>
            <a:spLocks noGrp="1"/>
          </p:cNvSpPr>
          <p:nvPr>
            <p:ph type="sldNum" sz="quarter" idx="12"/>
          </p:nvPr>
        </p:nvSpPr>
        <p:spPr/>
        <p:txBody>
          <a:bodyPr/>
          <a:lstStyle/>
          <a:p>
            <a:fld id="{D2E2D3D9-226A-124B-9637-7AA1A3A82A15}" type="slidenum">
              <a:rPr lang="en-US" smtClean="0"/>
              <a:pPr/>
              <a:t>6</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10" name="Object 7"/>
          <p:cNvGraphicFramePr>
            <a:graphicFrameLocks noChangeAspect="1"/>
          </p:cNvGraphicFramePr>
          <p:nvPr>
            <p:extLst>
              <p:ext uri="{D42A27DB-BD31-4B8C-83A1-F6EECF244321}">
                <p14:modId xmlns:p14="http://schemas.microsoft.com/office/powerpoint/2010/main" val="2319140202"/>
              </p:ext>
            </p:extLst>
          </p:nvPr>
        </p:nvGraphicFramePr>
        <p:xfrm>
          <a:off x="1470025" y="2293938"/>
          <a:ext cx="1501775" cy="906462"/>
        </p:xfrm>
        <a:graphic>
          <a:graphicData uri="http://schemas.openxmlformats.org/presentationml/2006/ole">
            <mc:AlternateContent xmlns:mc="http://schemas.openxmlformats.org/markup-compatibility/2006">
              <mc:Choice xmlns:v="urn:schemas-microsoft-com:vml" Requires="v">
                <p:oleObj spid="_x0000_s40444" name="Equation" r:id="rId3" imgW="622300" imgH="419100" progId="Equation.DSMT4">
                  <p:embed/>
                </p:oleObj>
              </mc:Choice>
              <mc:Fallback>
                <p:oleObj name="Equation" r:id="rId3" imgW="622300" imgH="419100" progId="Equation.DSMT4">
                  <p:embed/>
                  <p:pic>
                    <p:nvPicPr>
                      <p:cNvPr id="0" name=""/>
                      <p:cNvPicPr>
                        <a:picLocks noChangeAspect="1" noChangeArrowheads="1"/>
                      </p:cNvPicPr>
                      <p:nvPr/>
                    </p:nvPicPr>
                    <p:blipFill>
                      <a:blip r:embed="rId4"/>
                      <a:srcRect/>
                      <a:stretch>
                        <a:fillRect/>
                      </a:stretch>
                    </p:blipFill>
                    <p:spPr bwMode="auto">
                      <a:xfrm>
                        <a:off x="1470025" y="2293938"/>
                        <a:ext cx="1501775" cy="906462"/>
                      </a:xfrm>
                      <a:prstGeom prst="rect">
                        <a:avLst/>
                      </a:prstGeom>
                      <a:noFill/>
                      <a:ln>
                        <a:noFill/>
                      </a:ln>
                      <a:effectLs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519226363"/>
              </p:ext>
            </p:extLst>
          </p:nvPr>
        </p:nvGraphicFramePr>
        <p:xfrm>
          <a:off x="609600" y="4610100"/>
          <a:ext cx="1492250" cy="1028700"/>
        </p:xfrm>
        <a:graphic>
          <a:graphicData uri="http://schemas.openxmlformats.org/presentationml/2006/ole">
            <mc:AlternateContent xmlns:mc="http://schemas.openxmlformats.org/markup-compatibility/2006">
              <mc:Choice xmlns:v="urn:schemas-microsoft-com:vml" Requires="v">
                <p:oleObj spid="_x0000_s40445" name="Equation" r:id="rId5" imgW="635000" imgH="419100" progId="Equation.DSMT4">
                  <p:embed/>
                </p:oleObj>
              </mc:Choice>
              <mc:Fallback>
                <p:oleObj name="Equation" r:id="rId5" imgW="635000" imgH="419100" progId="Equation.DSMT4">
                  <p:embed/>
                  <p:pic>
                    <p:nvPicPr>
                      <p:cNvPr id="0" name=""/>
                      <p:cNvPicPr>
                        <a:picLocks noChangeAspect="1" noChangeArrowheads="1"/>
                      </p:cNvPicPr>
                      <p:nvPr/>
                    </p:nvPicPr>
                    <p:blipFill>
                      <a:blip r:embed="rId6"/>
                      <a:srcRect/>
                      <a:stretch>
                        <a:fillRect/>
                      </a:stretch>
                    </p:blipFill>
                    <p:spPr bwMode="auto">
                      <a:xfrm>
                        <a:off x="609600" y="4610100"/>
                        <a:ext cx="1492250" cy="1028700"/>
                      </a:xfrm>
                      <a:prstGeom prst="rect">
                        <a:avLst/>
                      </a:prstGeom>
                      <a:noFill/>
                      <a:ln>
                        <a:noFill/>
                      </a:ln>
                      <a:effectLs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3413190274"/>
              </p:ext>
            </p:extLst>
          </p:nvPr>
        </p:nvGraphicFramePr>
        <p:xfrm>
          <a:off x="4662488" y="4648200"/>
          <a:ext cx="1433512" cy="1027113"/>
        </p:xfrm>
        <a:graphic>
          <a:graphicData uri="http://schemas.openxmlformats.org/presentationml/2006/ole">
            <mc:AlternateContent xmlns:mc="http://schemas.openxmlformats.org/markup-compatibility/2006">
              <mc:Choice xmlns:v="urn:schemas-microsoft-com:vml" Requires="v">
                <p:oleObj spid="_x0000_s40446" name="Equation" r:id="rId7" imgW="609600" imgH="419100" progId="Equation.DSMT4">
                  <p:embed/>
                </p:oleObj>
              </mc:Choice>
              <mc:Fallback>
                <p:oleObj name="Equation" r:id="rId7" imgW="609600" imgH="419100" progId="Equation.DSMT4">
                  <p:embed/>
                  <p:pic>
                    <p:nvPicPr>
                      <p:cNvPr id="0" name=""/>
                      <p:cNvPicPr>
                        <a:picLocks noChangeAspect="1" noChangeArrowheads="1"/>
                      </p:cNvPicPr>
                      <p:nvPr/>
                    </p:nvPicPr>
                    <p:blipFill>
                      <a:blip r:embed="rId8"/>
                      <a:srcRect/>
                      <a:stretch>
                        <a:fillRect/>
                      </a:stretch>
                    </p:blipFill>
                    <p:spPr bwMode="auto">
                      <a:xfrm>
                        <a:off x="4662488" y="4648200"/>
                        <a:ext cx="1433512" cy="1027113"/>
                      </a:xfrm>
                      <a:prstGeom prst="rect">
                        <a:avLst/>
                      </a:prstGeom>
                      <a:noFill/>
                      <a:ln>
                        <a:noFill/>
                      </a:ln>
                      <a:effectLs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2566821031"/>
              </p:ext>
            </p:extLst>
          </p:nvPr>
        </p:nvGraphicFramePr>
        <p:xfrm>
          <a:off x="5562600" y="2286000"/>
          <a:ext cx="1868487" cy="1098550"/>
        </p:xfrm>
        <a:graphic>
          <a:graphicData uri="http://schemas.openxmlformats.org/presentationml/2006/ole">
            <mc:AlternateContent xmlns:mc="http://schemas.openxmlformats.org/markup-compatibility/2006">
              <mc:Choice xmlns:v="urn:schemas-microsoft-com:vml" Requires="v">
                <p:oleObj spid="_x0000_s40447" name="Equation" r:id="rId9" imgW="774700" imgH="508000" progId="Equation.DSMT4">
                  <p:embed/>
                </p:oleObj>
              </mc:Choice>
              <mc:Fallback>
                <p:oleObj name="Equation" r:id="rId9" imgW="774700" imgH="508000" progId="Equation.DSMT4">
                  <p:embed/>
                  <p:pic>
                    <p:nvPicPr>
                      <p:cNvPr id="0" name=""/>
                      <p:cNvPicPr>
                        <a:picLocks noChangeAspect="1" noChangeArrowheads="1"/>
                      </p:cNvPicPr>
                      <p:nvPr/>
                    </p:nvPicPr>
                    <p:blipFill>
                      <a:blip r:embed="rId10"/>
                      <a:srcRect/>
                      <a:stretch>
                        <a:fillRect/>
                      </a:stretch>
                    </p:blipFill>
                    <p:spPr bwMode="auto">
                      <a:xfrm>
                        <a:off x="5562600" y="2286000"/>
                        <a:ext cx="1868487" cy="1098550"/>
                      </a:xfrm>
                      <a:prstGeom prst="rect">
                        <a:avLst/>
                      </a:prstGeom>
                      <a:noFill/>
                      <a:ln>
                        <a:noFill/>
                      </a:ln>
                      <a:effectLs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4024787017"/>
              </p:ext>
            </p:extLst>
          </p:nvPr>
        </p:nvGraphicFramePr>
        <p:xfrm>
          <a:off x="2971800" y="2168525"/>
          <a:ext cx="2603500" cy="1565275"/>
        </p:xfrm>
        <a:graphic>
          <a:graphicData uri="http://schemas.openxmlformats.org/presentationml/2006/ole">
            <mc:AlternateContent xmlns:mc="http://schemas.openxmlformats.org/markup-compatibility/2006">
              <mc:Choice xmlns:v="urn:schemas-microsoft-com:vml" Requires="v">
                <p:oleObj spid="_x0000_s40448" name="Equation" r:id="rId11" imgW="1079500" imgH="723900" progId="Equation.DSMT4">
                  <p:embed/>
                </p:oleObj>
              </mc:Choice>
              <mc:Fallback>
                <p:oleObj name="Equation" r:id="rId11" imgW="1079500" imgH="723900" progId="Equation.DSMT4">
                  <p:embed/>
                  <p:pic>
                    <p:nvPicPr>
                      <p:cNvPr id="0" name=""/>
                      <p:cNvPicPr>
                        <a:picLocks noChangeAspect="1" noChangeArrowheads="1"/>
                      </p:cNvPicPr>
                      <p:nvPr/>
                    </p:nvPicPr>
                    <p:blipFill>
                      <a:blip r:embed="rId12"/>
                      <a:srcRect/>
                      <a:stretch>
                        <a:fillRect/>
                      </a:stretch>
                    </p:blipFill>
                    <p:spPr bwMode="auto">
                      <a:xfrm>
                        <a:off x="2971800" y="2168525"/>
                        <a:ext cx="2603500" cy="1565275"/>
                      </a:xfrm>
                      <a:prstGeom prst="rect">
                        <a:avLst/>
                      </a:prstGeom>
                      <a:noFill/>
                      <a:ln>
                        <a:noFill/>
                      </a:ln>
                      <a:effectLs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1932700783"/>
              </p:ext>
            </p:extLst>
          </p:nvPr>
        </p:nvGraphicFramePr>
        <p:xfrm>
          <a:off x="2071688" y="4572000"/>
          <a:ext cx="2389187" cy="1371600"/>
        </p:xfrm>
        <a:graphic>
          <a:graphicData uri="http://schemas.openxmlformats.org/presentationml/2006/ole">
            <mc:AlternateContent xmlns:mc="http://schemas.openxmlformats.org/markup-compatibility/2006">
              <mc:Choice xmlns:v="urn:schemas-microsoft-com:vml" Requires="v">
                <p:oleObj spid="_x0000_s40449" name="Equation" r:id="rId13" imgW="1016000" imgH="558800" progId="Equation.DSMT4">
                  <p:embed/>
                </p:oleObj>
              </mc:Choice>
              <mc:Fallback>
                <p:oleObj name="Equation" r:id="rId13" imgW="1016000" imgH="558800" progId="Equation.DSMT4">
                  <p:embed/>
                  <p:pic>
                    <p:nvPicPr>
                      <p:cNvPr id="0" name=""/>
                      <p:cNvPicPr>
                        <a:picLocks noChangeAspect="1" noChangeArrowheads="1"/>
                      </p:cNvPicPr>
                      <p:nvPr/>
                    </p:nvPicPr>
                    <p:blipFill>
                      <a:blip r:embed="rId14"/>
                      <a:srcRect/>
                      <a:stretch>
                        <a:fillRect/>
                      </a:stretch>
                    </p:blipFill>
                    <p:spPr bwMode="auto">
                      <a:xfrm>
                        <a:off x="2071688" y="4572000"/>
                        <a:ext cx="2389187" cy="1371600"/>
                      </a:xfrm>
                      <a:prstGeom prst="rect">
                        <a:avLst/>
                      </a:prstGeom>
                      <a:noFill/>
                      <a:ln>
                        <a:noFill/>
                      </a:ln>
                      <a:effectLs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553000510"/>
              </p:ext>
            </p:extLst>
          </p:nvPr>
        </p:nvGraphicFramePr>
        <p:xfrm>
          <a:off x="6054725" y="4648200"/>
          <a:ext cx="2387600" cy="1308100"/>
        </p:xfrm>
        <a:graphic>
          <a:graphicData uri="http://schemas.openxmlformats.org/presentationml/2006/ole">
            <mc:AlternateContent xmlns:mc="http://schemas.openxmlformats.org/markup-compatibility/2006">
              <mc:Choice xmlns:v="urn:schemas-microsoft-com:vml" Requires="v">
                <p:oleObj spid="_x0000_s40450" name="Equation" r:id="rId15" imgW="1016000" imgH="533400" progId="Equation.DSMT4">
                  <p:embed/>
                </p:oleObj>
              </mc:Choice>
              <mc:Fallback>
                <p:oleObj name="Equation" r:id="rId15" imgW="1016000" imgH="533400" progId="Equation.DSMT4">
                  <p:embed/>
                  <p:pic>
                    <p:nvPicPr>
                      <p:cNvPr id="0" name=""/>
                      <p:cNvPicPr>
                        <a:picLocks noChangeAspect="1" noChangeArrowheads="1"/>
                      </p:cNvPicPr>
                      <p:nvPr/>
                    </p:nvPicPr>
                    <p:blipFill>
                      <a:blip r:embed="rId16"/>
                      <a:srcRect/>
                      <a:stretch>
                        <a:fillRect/>
                      </a:stretch>
                    </p:blipFill>
                    <p:spPr bwMode="auto">
                      <a:xfrm>
                        <a:off x="6054725" y="4648200"/>
                        <a:ext cx="2387600" cy="13081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5895939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922">
                                            <p:txEl>
                                              <p:pRg st="0" end="0"/>
                                            </p:txEl>
                                          </p:spTgt>
                                        </p:tgtEl>
                                        <p:attrNameLst>
                                          <p:attrName>style.visibility</p:attrName>
                                        </p:attrNameLst>
                                      </p:cBhvr>
                                      <p:to>
                                        <p:strVal val="visible"/>
                                      </p:to>
                                    </p:set>
                                    <p:animEffect transition="in" filter="wipe(left)">
                                      <p:cBhvr>
                                        <p:cTn id="7" dur="500"/>
                                        <p:tgtEl>
                                          <p:spTgt spid="819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1922">
                                            <p:txEl>
                                              <p:pRg st="4" end="4"/>
                                            </p:txEl>
                                          </p:spTgt>
                                        </p:tgtEl>
                                        <p:attrNameLst>
                                          <p:attrName>style.visibility</p:attrName>
                                        </p:attrNameLst>
                                      </p:cBhvr>
                                      <p:to>
                                        <p:strVal val="visible"/>
                                      </p:to>
                                    </p:set>
                                    <p:animEffect transition="in" filter="wipe(left)">
                                      <p:cBhvr>
                                        <p:cTn id="27" dur="500"/>
                                        <p:tgtEl>
                                          <p:spTgt spid="819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457200" y="277813"/>
            <a:ext cx="8229600" cy="788987"/>
          </a:xfrm>
        </p:spPr>
        <p:txBody>
          <a:bodyPr/>
          <a:lstStyle/>
          <a:p>
            <a:pPr eaLnBrk="1" hangingPunct="1"/>
            <a:r>
              <a:rPr lang="en-US" dirty="0">
                <a:ea typeface="ＭＳ Ｐゴシック" pitchFamily="-84" charset="-128"/>
                <a:cs typeface="ＭＳ Ｐゴシック" pitchFamily="-84" charset="-128"/>
              </a:rPr>
              <a:t>The Lorentz Velocity Transformations</a:t>
            </a:r>
          </a:p>
        </p:txBody>
      </p:sp>
      <p:sp>
        <p:nvSpPr>
          <p:cNvPr id="82946" name="Rectangle 3"/>
          <p:cNvSpPr>
            <a:spLocks noGrp="1" noChangeArrowheads="1"/>
          </p:cNvSpPr>
          <p:nvPr>
            <p:ph type="body" sz="half" idx="1"/>
          </p:nvPr>
        </p:nvSpPr>
        <p:spPr>
          <a:xfrm>
            <a:off x="457200" y="1066800"/>
            <a:ext cx="8077200" cy="4759325"/>
          </a:xfrm>
        </p:spPr>
        <p:txBody>
          <a:bodyPr/>
          <a:lstStyle/>
          <a:p>
            <a:pPr marL="0" indent="0" eaLnBrk="1" hangingPunct="1">
              <a:buFont typeface="Wingdings" pitchFamily="-84" charset="2"/>
              <a:buNone/>
            </a:pPr>
            <a:r>
              <a:rPr lang="en-US" dirty="0">
                <a:ea typeface="ＭＳ Ｐゴシック" pitchFamily="-84" charset="-128"/>
                <a:cs typeface="ＭＳ Ｐゴシック" pitchFamily="-84" charset="-128"/>
              </a:rPr>
              <a:t>In addition to the previous relations, the </a:t>
            </a:r>
            <a:r>
              <a:rPr lang="en-US" b="1" dirty="0">
                <a:solidFill>
                  <a:srgbClr val="000000"/>
                </a:solidFill>
                <a:ea typeface="ＭＳ Ｐゴシック" pitchFamily="-84" charset="-128"/>
                <a:cs typeface="ＭＳ Ｐゴシック" pitchFamily="-84" charset="-128"/>
              </a:rPr>
              <a:t>Lorentz velocity</a:t>
            </a:r>
            <a:r>
              <a:rPr lang="en-US" dirty="0">
                <a:ea typeface="ＭＳ Ｐゴシック" pitchFamily="-84" charset="-128"/>
                <a:cs typeface="ＭＳ Ｐゴシック" pitchFamily="-84" charset="-128"/>
              </a:rPr>
              <a:t> </a:t>
            </a:r>
            <a:r>
              <a:rPr lang="en-US" b="1" dirty="0">
                <a:ea typeface="ＭＳ Ｐゴシック" pitchFamily="-84" charset="-128"/>
                <a:cs typeface="ＭＳ Ｐゴシック" pitchFamily="-84" charset="-128"/>
              </a:rPr>
              <a:t>transformations</a:t>
            </a:r>
            <a:r>
              <a:rPr lang="en-US" dirty="0">
                <a:ea typeface="ＭＳ Ｐゴシック" pitchFamily="-84" charset="-128"/>
                <a:cs typeface="ＭＳ Ｐゴシック" pitchFamily="-84" charset="-128"/>
              </a:rPr>
              <a:t> for </a:t>
            </a:r>
            <a:r>
              <a:rPr lang="en-US" i="1" dirty="0" err="1">
                <a:ea typeface="ＭＳ Ｐゴシック" pitchFamily="-84" charset="-128"/>
                <a:cs typeface="ＭＳ Ｐゴシック" pitchFamily="-84" charset="-128"/>
              </a:rPr>
              <a:t>v</a:t>
            </a:r>
            <a:r>
              <a:rPr lang="en-US" dirty="0" err="1" smtClean="0">
                <a:ea typeface="ＭＳ Ｐゴシック" pitchFamily="-84" charset="-128"/>
                <a:cs typeface="ＭＳ Ｐゴシック" pitchFamily="-84" charset="-128"/>
              </a:rPr>
              <a:t>’</a:t>
            </a:r>
            <a:r>
              <a:rPr lang="en-US" altLang="ja-JP" i="1" baseline="-25000" dirty="0" err="1" smtClean="0">
                <a:ea typeface="ＭＳ Ｐゴシック" pitchFamily="-84" charset="-128"/>
                <a:cs typeface="ＭＳ Ｐゴシック" pitchFamily="-84" charset="-128"/>
              </a:rPr>
              <a:t>x</a:t>
            </a:r>
            <a:r>
              <a:rPr lang="en-US" altLang="ja-JP" dirty="0">
                <a:ea typeface="ＭＳ Ｐゴシック" pitchFamily="-84" charset="-128"/>
                <a:cs typeface="ＭＳ Ｐゴシック" pitchFamily="-84" charset="-128"/>
              </a:rPr>
              <a:t>, </a:t>
            </a:r>
            <a:r>
              <a:rPr lang="en-US" altLang="ja-JP" i="1" dirty="0" err="1">
                <a:ea typeface="ＭＳ Ｐゴシック" pitchFamily="-84" charset="-128"/>
                <a:cs typeface="ＭＳ Ｐゴシック" pitchFamily="-84" charset="-128"/>
              </a:rPr>
              <a:t>v</a:t>
            </a:r>
            <a:r>
              <a:rPr lang="en-US" altLang="ja-JP" dirty="0" err="1" smtClean="0">
                <a:ea typeface="ＭＳ Ｐゴシック" pitchFamily="-84" charset="-128"/>
                <a:cs typeface="ＭＳ Ｐゴシック" pitchFamily="-84" charset="-128"/>
              </a:rPr>
              <a:t>’</a:t>
            </a:r>
            <a:r>
              <a:rPr lang="en-US" altLang="ja-JP" i="1" baseline="-25000" dirty="0" err="1" smtClean="0">
                <a:ea typeface="ＭＳ Ｐゴシック" pitchFamily="-84" charset="-128"/>
                <a:cs typeface="ＭＳ Ｐゴシック" pitchFamily="-84" charset="-128"/>
              </a:rPr>
              <a:t>y</a:t>
            </a:r>
            <a:r>
              <a:rPr lang="en-US" altLang="ja-JP" baseline="-25000" dirty="0" smtClean="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 and</a:t>
            </a:r>
            <a:r>
              <a:rPr lang="en-US" altLang="ja-JP" dirty="0" smtClean="0">
                <a:ea typeface="ＭＳ Ｐゴシック" pitchFamily="-84" charset="-128"/>
                <a:cs typeface="ＭＳ Ｐゴシック" pitchFamily="-84" charset="-128"/>
              </a:rPr>
              <a:t> </a:t>
            </a:r>
            <a:r>
              <a:rPr lang="en-US" altLang="ja-JP" i="1" dirty="0" err="1">
                <a:ea typeface="ＭＳ Ｐゴシック" pitchFamily="-84" charset="-128"/>
                <a:cs typeface="ＭＳ Ｐゴシック" pitchFamily="-84" charset="-128"/>
              </a:rPr>
              <a:t>v</a:t>
            </a:r>
            <a:r>
              <a:rPr lang="en-US" altLang="ja-JP" smtClean="0">
                <a:ea typeface="ＭＳ Ｐゴシック" pitchFamily="-84" charset="-128"/>
                <a:cs typeface="ＭＳ Ｐゴシック" pitchFamily="-84" charset="-128"/>
              </a:rPr>
              <a:t>’</a:t>
            </a:r>
            <a:r>
              <a:rPr lang="en-US" altLang="ja-JP" i="1" baseline="-25000" smtClean="0">
                <a:ea typeface="ＭＳ Ｐゴシック" pitchFamily="-84" charset="-128"/>
                <a:cs typeface="ＭＳ Ｐゴシック" pitchFamily="-84" charset="-128"/>
              </a:rPr>
              <a:t>z</a:t>
            </a:r>
            <a:r>
              <a:rPr lang="en-US" altLang="ja-JP" baseline="-25000" dirty="0" smtClean="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can be obtained by switching primed and unprimed and changing </a:t>
            </a:r>
            <a:r>
              <a:rPr lang="en-US" altLang="ja-JP" i="1" dirty="0">
                <a:ea typeface="ＭＳ Ｐゴシック" pitchFamily="-84" charset="-128"/>
                <a:cs typeface="ＭＳ Ｐゴシック" pitchFamily="-84" charset="-128"/>
              </a:rPr>
              <a:t>v</a:t>
            </a:r>
            <a:r>
              <a:rPr lang="en-US" altLang="ja-JP" dirty="0">
                <a:ea typeface="ＭＳ Ｐゴシック" pitchFamily="-84" charset="-128"/>
                <a:cs typeface="ＭＳ Ｐゴシック" pitchFamily="-84" charset="-128"/>
              </a:rPr>
              <a:t> to –</a:t>
            </a:r>
            <a:r>
              <a:rPr lang="en-US" altLang="ja-JP" i="1" dirty="0" smtClean="0">
                <a:ea typeface="ＭＳ Ｐゴシック" pitchFamily="-84" charset="-128"/>
                <a:cs typeface="ＭＳ Ｐゴシック" pitchFamily="-84" charset="-128"/>
              </a:rPr>
              <a:t>v</a:t>
            </a:r>
            <a:r>
              <a:rPr lang="en-US" altLang="ja-JP" dirty="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Feb. 9, 2015</a:t>
            </a:r>
            <a:endParaRPr lang="en-US"/>
          </a:p>
        </p:txBody>
      </p:sp>
      <p:sp>
        <p:nvSpPr>
          <p:cNvPr id="8" name="Slide Number Placeholder 7"/>
          <p:cNvSpPr>
            <a:spLocks noGrp="1"/>
          </p:cNvSpPr>
          <p:nvPr>
            <p:ph type="sldNum" sz="quarter" idx="12"/>
          </p:nvPr>
        </p:nvSpPr>
        <p:spPr/>
        <p:txBody>
          <a:bodyPr/>
          <a:lstStyle/>
          <a:p>
            <a:fld id="{D2E2D3D9-226A-124B-9637-7AA1A3A82A15}" type="slidenum">
              <a:rPr lang="en-US" smtClean="0"/>
              <a:pPr/>
              <a:t>7</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10" name="Object 7"/>
          <p:cNvGraphicFramePr>
            <a:graphicFrameLocks noChangeAspect="1"/>
          </p:cNvGraphicFramePr>
          <p:nvPr>
            <p:extLst>
              <p:ext uri="{D42A27DB-BD31-4B8C-83A1-F6EECF244321}">
                <p14:modId xmlns:p14="http://schemas.microsoft.com/office/powerpoint/2010/main" val="2262468906"/>
              </p:ext>
            </p:extLst>
          </p:nvPr>
        </p:nvGraphicFramePr>
        <p:xfrm>
          <a:off x="3290888" y="2895600"/>
          <a:ext cx="704850" cy="522288"/>
        </p:xfrm>
        <a:graphic>
          <a:graphicData uri="http://schemas.openxmlformats.org/presentationml/2006/ole">
            <mc:AlternateContent xmlns:mc="http://schemas.openxmlformats.org/markup-compatibility/2006">
              <mc:Choice xmlns:v="urn:schemas-microsoft-com:vml" Requires="v">
                <p:oleObj spid="_x0000_s41396" name="Equation" r:id="rId3" imgW="292100" imgH="241300" progId="Equation.DSMT4">
                  <p:embed/>
                </p:oleObj>
              </mc:Choice>
              <mc:Fallback>
                <p:oleObj name="Equation" r:id="rId3" imgW="292100" imgH="241300" progId="Equation.DSMT4">
                  <p:embed/>
                  <p:pic>
                    <p:nvPicPr>
                      <p:cNvPr id="0" name=""/>
                      <p:cNvPicPr>
                        <a:picLocks noChangeAspect="1" noChangeArrowheads="1"/>
                      </p:cNvPicPr>
                      <p:nvPr/>
                    </p:nvPicPr>
                    <p:blipFill>
                      <a:blip r:embed="rId4"/>
                      <a:srcRect/>
                      <a:stretch>
                        <a:fillRect/>
                      </a:stretch>
                    </p:blipFill>
                    <p:spPr bwMode="auto">
                      <a:xfrm>
                        <a:off x="3290888" y="2895600"/>
                        <a:ext cx="704850" cy="522288"/>
                      </a:xfrm>
                      <a:prstGeom prst="rect">
                        <a:avLst/>
                      </a:prstGeom>
                      <a:noFill/>
                      <a:ln>
                        <a:noFill/>
                      </a:ln>
                      <a:effectLs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993673694"/>
              </p:ext>
            </p:extLst>
          </p:nvPr>
        </p:nvGraphicFramePr>
        <p:xfrm>
          <a:off x="3276600" y="3962400"/>
          <a:ext cx="715962" cy="654050"/>
        </p:xfrm>
        <a:graphic>
          <a:graphicData uri="http://schemas.openxmlformats.org/presentationml/2006/ole">
            <mc:AlternateContent xmlns:mc="http://schemas.openxmlformats.org/markup-compatibility/2006">
              <mc:Choice xmlns:v="urn:schemas-microsoft-com:vml" Requires="v">
                <p:oleObj spid="_x0000_s41397" name="Equation" r:id="rId5" imgW="304800" imgH="266700" progId="Equation.DSMT4">
                  <p:embed/>
                </p:oleObj>
              </mc:Choice>
              <mc:Fallback>
                <p:oleObj name="Equation" r:id="rId5" imgW="304800" imgH="266700" progId="Equation.DSMT4">
                  <p:embed/>
                  <p:pic>
                    <p:nvPicPr>
                      <p:cNvPr id="0" name=""/>
                      <p:cNvPicPr>
                        <a:picLocks noChangeAspect="1" noChangeArrowheads="1"/>
                      </p:cNvPicPr>
                      <p:nvPr/>
                    </p:nvPicPr>
                    <p:blipFill>
                      <a:blip r:embed="rId6"/>
                      <a:srcRect/>
                      <a:stretch>
                        <a:fillRect/>
                      </a:stretch>
                    </p:blipFill>
                    <p:spPr bwMode="auto">
                      <a:xfrm>
                        <a:off x="3276600" y="3962400"/>
                        <a:ext cx="715962" cy="654050"/>
                      </a:xfrm>
                      <a:prstGeom prst="rect">
                        <a:avLst/>
                      </a:prstGeom>
                      <a:noFill/>
                      <a:ln>
                        <a:noFill/>
                      </a:ln>
                      <a:effectLs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3772278573"/>
              </p:ext>
            </p:extLst>
          </p:nvPr>
        </p:nvGraphicFramePr>
        <p:xfrm>
          <a:off x="3276600" y="5257800"/>
          <a:ext cx="687388" cy="592137"/>
        </p:xfrm>
        <a:graphic>
          <a:graphicData uri="http://schemas.openxmlformats.org/presentationml/2006/ole">
            <mc:AlternateContent xmlns:mc="http://schemas.openxmlformats.org/markup-compatibility/2006">
              <mc:Choice xmlns:v="urn:schemas-microsoft-com:vml" Requires="v">
                <p:oleObj spid="_x0000_s41398" name="Equation" r:id="rId7" imgW="292100" imgH="241300" progId="Equation.DSMT4">
                  <p:embed/>
                </p:oleObj>
              </mc:Choice>
              <mc:Fallback>
                <p:oleObj name="Equation" r:id="rId7" imgW="292100" imgH="241300" progId="Equation.DSMT4">
                  <p:embed/>
                  <p:pic>
                    <p:nvPicPr>
                      <p:cNvPr id="0" name=""/>
                      <p:cNvPicPr>
                        <a:picLocks noChangeAspect="1" noChangeArrowheads="1"/>
                      </p:cNvPicPr>
                      <p:nvPr/>
                    </p:nvPicPr>
                    <p:blipFill>
                      <a:blip r:embed="rId8"/>
                      <a:srcRect/>
                      <a:stretch>
                        <a:fillRect/>
                      </a:stretch>
                    </p:blipFill>
                    <p:spPr bwMode="auto">
                      <a:xfrm>
                        <a:off x="3276600" y="5257800"/>
                        <a:ext cx="687388" cy="592137"/>
                      </a:xfrm>
                      <a:prstGeom prst="rect">
                        <a:avLst/>
                      </a:prstGeom>
                      <a:noFill/>
                      <a:ln>
                        <a:noFill/>
                      </a:ln>
                      <a:effectLs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732600278"/>
              </p:ext>
            </p:extLst>
          </p:nvPr>
        </p:nvGraphicFramePr>
        <p:xfrm>
          <a:off x="3962400" y="2667000"/>
          <a:ext cx="1868488" cy="1098550"/>
        </p:xfrm>
        <a:graphic>
          <a:graphicData uri="http://schemas.openxmlformats.org/presentationml/2006/ole">
            <mc:AlternateContent xmlns:mc="http://schemas.openxmlformats.org/markup-compatibility/2006">
              <mc:Choice xmlns:v="urn:schemas-microsoft-com:vml" Requires="v">
                <p:oleObj spid="_x0000_s41399" name="Equation" r:id="rId9" imgW="774700" imgH="508000" progId="Equation.DSMT4">
                  <p:embed/>
                </p:oleObj>
              </mc:Choice>
              <mc:Fallback>
                <p:oleObj name="Equation" r:id="rId9" imgW="774700" imgH="508000" progId="Equation.DSMT4">
                  <p:embed/>
                  <p:pic>
                    <p:nvPicPr>
                      <p:cNvPr id="0" name=""/>
                      <p:cNvPicPr>
                        <a:picLocks noChangeAspect="1" noChangeArrowheads="1"/>
                      </p:cNvPicPr>
                      <p:nvPr/>
                    </p:nvPicPr>
                    <p:blipFill>
                      <a:blip r:embed="rId10"/>
                      <a:srcRect/>
                      <a:stretch>
                        <a:fillRect/>
                      </a:stretch>
                    </p:blipFill>
                    <p:spPr bwMode="auto">
                      <a:xfrm>
                        <a:off x="3962400" y="2667000"/>
                        <a:ext cx="1868488" cy="1098550"/>
                      </a:xfrm>
                      <a:prstGeom prst="rect">
                        <a:avLst/>
                      </a:prstGeom>
                      <a:noFill/>
                      <a:ln>
                        <a:noFill/>
                      </a:ln>
                      <a:effectLs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889233688"/>
              </p:ext>
            </p:extLst>
          </p:nvPr>
        </p:nvGraphicFramePr>
        <p:xfrm>
          <a:off x="3976688" y="3657600"/>
          <a:ext cx="2387600" cy="1371600"/>
        </p:xfrm>
        <a:graphic>
          <a:graphicData uri="http://schemas.openxmlformats.org/presentationml/2006/ole">
            <mc:AlternateContent xmlns:mc="http://schemas.openxmlformats.org/markup-compatibility/2006">
              <mc:Choice xmlns:v="urn:schemas-microsoft-com:vml" Requires="v">
                <p:oleObj spid="_x0000_s41400" name="Equation" r:id="rId11" imgW="1016000" imgH="558800" progId="Equation.DSMT4">
                  <p:embed/>
                </p:oleObj>
              </mc:Choice>
              <mc:Fallback>
                <p:oleObj name="Equation" r:id="rId11" imgW="1016000" imgH="558800" progId="Equation.DSMT4">
                  <p:embed/>
                  <p:pic>
                    <p:nvPicPr>
                      <p:cNvPr id="0" name=""/>
                      <p:cNvPicPr>
                        <a:picLocks noChangeAspect="1" noChangeArrowheads="1"/>
                      </p:cNvPicPr>
                      <p:nvPr/>
                    </p:nvPicPr>
                    <p:blipFill>
                      <a:blip r:embed="rId12"/>
                      <a:srcRect/>
                      <a:stretch>
                        <a:fillRect/>
                      </a:stretch>
                    </p:blipFill>
                    <p:spPr bwMode="auto">
                      <a:xfrm>
                        <a:off x="3976688" y="3657600"/>
                        <a:ext cx="2387600" cy="1371600"/>
                      </a:xfrm>
                      <a:prstGeom prst="rect">
                        <a:avLst/>
                      </a:prstGeom>
                      <a:noFill/>
                      <a:ln>
                        <a:noFill/>
                      </a:ln>
                      <a:effectLs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219031029"/>
              </p:ext>
            </p:extLst>
          </p:nvPr>
        </p:nvGraphicFramePr>
        <p:xfrm>
          <a:off x="3921125" y="5014913"/>
          <a:ext cx="2387600" cy="1309687"/>
        </p:xfrm>
        <a:graphic>
          <a:graphicData uri="http://schemas.openxmlformats.org/presentationml/2006/ole">
            <mc:AlternateContent xmlns:mc="http://schemas.openxmlformats.org/markup-compatibility/2006">
              <mc:Choice xmlns:v="urn:schemas-microsoft-com:vml" Requires="v">
                <p:oleObj spid="_x0000_s41401" name="Equation" r:id="rId13" imgW="1016000" imgH="533400" progId="Equation.DSMT4">
                  <p:embed/>
                </p:oleObj>
              </mc:Choice>
              <mc:Fallback>
                <p:oleObj name="Equation" r:id="rId13" imgW="1016000" imgH="533400" progId="Equation.DSMT4">
                  <p:embed/>
                  <p:pic>
                    <p:nvPicPr>
                      <p:cNvPr id="0" name=""/>
                      <p:cNvPicPr>
                        <a:picLocks noChangeAspect="1" noChangeArrowheads="1"/>
                      </p:cNvPicPr>
                      <p:nvPr/>
                    </p:nvPicPr>
                    <p:blipFill>
                      <a:blip r:embed="rId14"/>
                      <a:srcRect/>
                      <a:stretch>
                        <a:fillRect/>
                      </a:stretch>
                    </p:blipFill>
                    <p:spPr bwMode="auto">
                      <a:xfrm>
                        <a:off x="3921125" y="5014913"/>
                        <a:ext cx="2387600" cy="130968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8908454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wipe(left)">
                                      <p:cBhvr>
                                        <p:cTn id="7" dur="500"/>
                                        <p:tgtEl>
                                          <p:spTgt spid="829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lstStyle/>
          <a:p>
            <a:r>
              <a:rPr lang="en-US" dirty="0" smtClean="0"/>
              <a:t>Velocity Addition Summary</a:t>
            </a:r>
            <a:endParaRPr lang="en-US" dirty="0"/>
          </a:p>
        </p:txBody>
      </p:sp>
      <p:sp>
        <p:nvSpPr>
          <p:cNvPr id="3" name="Content Placeholder 2"/>
          <p:cNvSpPr>
            <a:spLocks noGrp="1"/>
          </p:cNvSpPr>
          <p:nvPr>
            <p:ph idx="1"/>
          </p:nvPr>
        </p:nvSpPr>
        <p:spPr>
          <a:xfrm>
            <a:off x="228600" y="990600"/>
            <a:ext cx="8915400" cy="4525963"/>
          </a:xfrm>
        </p:spPr>
        <p:txBody>
          <a:bodyPr>
            <a:noAutofit/>
          </a:bodyPr>
          <a:lstStyle/>
          <a:p>
            <a:r>
              <a:rPr lang="en-US" sz="2800" dirty="0" smtClean="0"/>
              <a:t>Galilean Velocity addition                        where           and </a:t>
            </a:r>
          </a:p>
          <a:p>
            <a:r>
              <a:rPr lang="en-US" sz="2800" dirty="0" smtClean="0"/>
              <a:t>From inverse Lorentz transform                      and</a:t>
            </a:r>
          </a:p>
          <a:p>
            <a:r>
              <a:rPr lang="en-US" sz="2800" dirty="0" smtClean="0"/>
              <a:t>So</a:t>
            </a:r>
          </a:p>
          <a:p>
            <a:pPr>
              <a:buNone/>
            </a:pPr>
            <a:endParaRPr lang="en-US" sz="2800" dirty="0" smtClean="0"/>
          </a:p>
          <a:p>
            <a:r>
              <a:rPr lang="en-US" sz="2800" dirty="0" smtClean="0"/>
              <a:t>Thus                     </a:t>
            </a:r>
          </a:p>
          <a:p>
            <a:endParaRPr lang="en-US" sz="2800" dirty="0" smtClean="0"/>
          </a:p>
          <a:p>
            <a:r>
              <a:rPr lang="en-US" sz="2800" dirty="0" smtClean="0"/>
              <a:t>What would be the measured speed of light in S frame? </a:t>
            </a:r>
          </a:p>
          <a:p>
            <a:pPr lvl="1"/>
            <a:endParaRPr lang="en-US" sz="2400" dirty="0" smtClean="0"/>
          </a:p>
          <a:p>
            <a:pPr lvl="1"/>
            <a:r>
              <a:rPr lang="en-US" sz="2400" dirty="0" smtClean="0"/>
              <a:t>Since              we get  </a:t>
            </a:r>
            <a:endParaRPr lang="en-US" sz="2800" dirty="0" smtClean="0"/>
          </a:p>
          <a:p>
            <a:pPr>
              <a:buNone/>
            </a:pPr>
            <a:r>
              <a:rPr lang="en-US" sz="2800" dirty="0" smtClean="0"/>
              <a:t>Observer in S frame measures c too!  Strange but true!</a:t>
            </a:r>
          </a:p>
          <a:p>
            <a:pPr>
              <a:buNone/>
            </a:pPr>
            <a:r>
              <a:rPr lang="en-US" sz="2800" dirty="0" smtClean="0"/>
              <a:t>                                                            </a:t>
            </a:r>
          </a:p>
          <a:p>
            <a:pPr>
              <a:buNone/>
            </a:pPr>
            <a:r>
              <a:rPr lang="en-US" sz="2800" dirty="0" smtClean="0"/>
              <a:t>                    </a:t>
            </a:r>
          </a:p>
          <a:p>
            <a:pPr>
              <a:buNone/>
            </a:pPr>
            <a:endParaRPr lang="en-US" sz="2800" dirty="0" smtClean="0"/>
          </a:p>
          <a:p>
            <a:endParaRPr lang="en-US" sz="2800" dirty="0" smtClean="0"/>
          </a:p>
        </p:txBody>
      </p:sp>
      <p:sp>
        <p:nvSpPr>
          <p:cNvPr id="5" name="Footer Placeholder 4"/>
          <p:cNvSpPr>
            <a:spLocks noGrp="1"/>
          </p:cNvSpPr>
          <p:nvPr>
            <p:ph type="ftr" sz="quarter" idx="11"/>
          </p:nvPr>
        </p:nvSpPr>
        <p:spPr/>
        <p:txBody>
          <a:bodyPr/>
          <a:lstStyle/>
          <a:p>
            <a:r>
              <a:rPr lang="nl-NL" smtClean="0"/>
              <a:t>PHYS 3313-001, Spring 2014                      Dr. Jaehoon Yu</a:t>
            </a:r>
            <a:endParaRPr lang="en-US" dirty="0"/>
          </a:p>
        </p:txBody>
      </p:sp>
      <p:sp>
        <p:nvSpPr>
          <p:cNvPr id="6" name="Slide Number Placeholder 5"/>
          <p:cNvSpPr>
            <a:spLocks noGrp="1"/>
          </p:cNvSpPr>
          <p:nvPr>
            <p:ph type="sldNum" sz="quarter" idx="12"/>
          </p:nvPr>
        </p:nvSpPr>
        <p:spPr/>
        <p:txBody>
          <a:bodyPr/>
          <a:lstStyle/>
          <a:p>
            <a:fld id="{A70890A1-DA85-483F-ABF9-6C30248A1FC2}" type="slidenum">
              <a:rPr lang="en-US" smtClean="0"/>
              <a:pPr/>
              <a:t>8</a:t>
            </a:fld>
            <a:endParaRPr lang="en-US"/>
          </a:p>
        </p:txBody>
      </p:sp>
      <p:graphicFrame>
        <p:nvGraphicFramePr>
          <p:cNvPr id="39938" name="Object 5"/>
          <p:cNvGraphicFramePr>
            <a:graphicFrameLocks noChangeAspect="1"/>
          </p:cNvGraphicFramePr>
          <p:nvPr>
            <p:extLst>
              <p:ext uri="{D42A27DB-BD31-4B8C-83A1-F6EECF244321}">
                <p14:modId xmlns:p14="http://schemas.microsoft.com/office/powerpoint/2010/main" val="2940906773"/>
              </p:ext>
            </p:extLst>
          </p:nvPr>
        </p:nvGraphicFramePr>
        <p:xfrm>
          <a:off x="3962400" y="1054100"/>
          <a:ext cx="1828800" cy="482600"/>
        </p:xfrm>
        <a:graphic>
          <a:graphicData uri="http://schemas.openxmlformats.org/presentationml/2006/ole">
            <mc:AlternateContent xmlns:mc="http://schemas.openxmlformats.org/markup-compatibility/2006">
              <mc:Choice xmlns:v="urn:schemas-microsoft-com:vml" Requires="v">
                <p:oleObj spid="_x0000_s42780" name="Equation" r:id="rId4" imgW="660400" imgH="254000" progId="Equation.DSMT4">
                  <p:embed/>
                </p:oleObj>
              </mc:Choice>
              <mc:Fallback>
                <p:oleObj name="Equation" r:id="rId4" imgW="660400" imgH="254000" progId="Equation.DSMT4">
                  <p:embed/>
                  <p:pic>
                    <p:nvPicPr>
                      <p:cNvPr id="0" name=""/>
                      <p:cNvPicPr>
                        <a:picLocks noChangeAspect="1" noChangeArrowheads="1"/>
                      </p:cNvPicPr>
                      <p:nvPr/>
                    </p:nvPicPr>
                    <p:blipFill>
                      <a:blip r:embed="rId5"/>
                      <a:srcRect/>
                      <a:stretch>
                        <a:fillRect/>
                      </a:stretch>
                    </p:blipFill>
                    <p:spPr bwMode="auto">
                      <a:xfrm>
                        <a:off x="3962400" y="1054100"/>
                        <a:ext cx="1828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2200407956"/>
              </p:ext>
            </p:extLst>
          </p:nvPr>
        </p:nvGraphicFramePr>
        <p:xfrm>
          <a:off x="6773863" y="1049338"/>
          <a:ext cx="703262" cy="568325"/>
        </p:xfrm>
        <a:graphic>
          <a:graphicData uri="http://schemas.openxmlformats.org/presentationml/2006/ole">
            <mc:AlternateContent xmlns:mc="http://schemas.openxmlformats.org/markup-compatibility/2006">
              <mc:Choice xmlns:v="urn:schemas-microsoft-com:vml" Requires="v">
                <p:oleObj spid="_x0000_s42781" name="Equation" r:id="rId6" imgW="508000" imgH="419100" progId="Equation.DSMT4">
                  <p:embed/>
                </p:oleObj>
              </mc:Choice>
              <mc:Fallback>
                <p:oleObj name="Equation" r:id="rId6" imgW="508000" imgH="419100" progId="Equation.DSMT4">
                  <p:embed/>
                  <p:pic>
                    <p:nvPicPr>
                      <p:cNvPr id="0" name=""/>
                      <p:cNvPicPr>
                        <a:picLocks noChangeAspect="1" noChangeArrowheads="1"/>
                      </p:cNvPicPr>
                      <p:nvPr/>
                    </p:nvPicPr>
                    <p:blipFill>
                      <a:blip r:embed="rId7"/>
                      <a:srcRect/>
                      <a:stretch>
                        <a:fillRect/>
                      </a:stretch>
                    </p:blipFill>
                    <p:spPr bwMode="auto">
                      <a:xfrm>
                        <a:off x="6773863" y="1049338"/>
                        <a:ext cx="703262"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2034386546"/>
              </p:ext>
            </p:extLst>
          </p:nvPr>
        </p:nvGraphicFramePr>
        <p:xfrm>
          <a:off x="8153400" y="982663"/>
          <a:ext cx="685800" cy="588962"/>
        </p:xfrm>
        <a:graphic>
          <a:graphicData uri="http://schemas.openxmlformats.org/presentationml/2006/ole">
            <mc:AlternateContent xmlns:mc="http://schemas.openxmlformats.org/markup-compatibility/2006">
              <mc:Choice xmlns:v="urn:schemas-microsoft-com:vml" Requires="v">
                <p:oleObj spid="_x0000_s42782" name="Equation" r:id="rId8" imgW="533400" imgH="431800" progId="Equation.DSMT4">
                  <p:embed/>
                </p:oleObj>
              </mc:Choice>
              <mc:Fallback>
                <p:oleObj name="Equation" r:id="rId8" imgW="533400" imgH="431800" progId="Equation.DSMT4">
                  <p:embed/>
                  <p:pic>
                    <p:nvPicPr>
                      <p:cNvPr id="0" name=""/>
                      <p:cNvPicPr>
                        <a:picLocks noChangeAspect="1" noChangeArrowheads="1"/>
                      </p:cNvPicPr>
                      <p:nvPr/>
                    </p:nvPicPr>
                    <p:blipFill>
                      <a:blip r:embed="rId9"/>
                      <a:srcRect/>
                      <a:stretch>
                        <a:fillRect/>
                      </a:stretch>
                    </p:blipFill>
                    <p:spPr bwMode="auto">
                      <a:xfrm>
                        <a:off x="8153400" y="982663"/>
                        <a:ext cx="68580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4144666050"/>
              </p:ext>
            </p:extLst>
          </p:nvPr>
        </p:nvGraphicFramePr>
        <p:xfrm>
          <a:off x="4792663" y="1668463"/>
          <a:ext cx="1617662" cy="320675"/>
        </p:xfrm>
        <a:graphic>
          <a:graphicData uri="http://schemas.openxmlformats.org/presentationml/2006/ole">
            <mc:AlternateContent xmlns:mc="http://schemas.openxmlformats.org/markup-compatibility/2006">
              <mc:Choice xmlns:v="urn:schemas-microsoft-com:vml" Requires="v">
                <p:oleObj spid="_x0000_s42783" name="Equation" r:id="rId10" imgW="1092200" imgH="241300" progId="Equation.DSMT4">
                  <p:embed/>
                </p:oleObj>
              </mc:Choice>
              <mc:Fallback>
                <p:oleObj name="Equation" r:id="rId10" imgW="1092200" imgH="241300" progId="Equation.DSMT4">
                  <p:embed/>
                  <p:pic>
                    <p:nvPicPr>
                      <p:cNvPr id="0" name=""/>
                      <p:cNvPicPr>
                        <a:picLocks noChangeAspect="1" noChangeArrowheads="1"/>
                      </p:cNvPicPr>
                      <p:nvPr/>
                    </p:nvPicPr>
                    <p:blipFill>
                      <a:blip r:embed="rId11"/>
                      <a:srcRect/>
                      <a:stretch>
                        <a:fillRect/>
                      </a:stretch>
                    </p:blipFill>
                    <p:spPr bwMode="auto">
                      <a:xfrm>
                        <a:off x="4792663" y="1668463"/>
                        <a:ext cx="16176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1660486261"/>
              </p:ext>
            </p:extLst>
          </p:nvPr>
        </p:nvGraphicFramePr>
        <p:xfrm>
          <a:off x="7080250" y="1506538"/>
          <a:ext cx="1385888" cy="581025"/>
        </p:xfrm>
        <a:graphic>
          <a:graphicData uri="http://schemas.openxmlformats.org/presentationml/2006/ole">
            <mc:AlternateContent xmlns:mc="http://schemas.openxmlformats.org/markup-compatibility/2006">
              <mc:Choice xmlns:v="urn:schemas-microsoft-com:vml" Requires="v">
                <p:oleObj spid="_x0000_s42784" name="Equation" r:id="rId12" imgW="1181100" imgH="419100" progId="Equation.DSMT4">
                  <p:embed/>
                </p:oleObj>
              </mc:Choice>
              <mc:Fallback>
                <p:oleObj name="Equation" r:id="rId12" imgW="1181100" imgH="419100" progId="Equation.DSMT4">
                  <p:embed/>
                  <p:pic>
                    <p:nvPicPr>
                      <p:cNvPr id="0" name=""/>
                      <p:cNvPicPr>
                        <a:picLocks noChangeAspect="1" noChangeArrowheads="1"/>
                      </p:cNvPicPr>
                      <p:nvPr/>
                    </p:nvPicPr>
                    <p:blipFill>
                      <a:blip r:embed="rId13"/>
                      <a:srcRect/>
                      <a:stretch>
                        <a:fillRect/>
                      </a:stretch>
                    </p:blipFill>
                    <p:spPr bwMode="auto">
                      <a:xfrm>
                        <a:off x="7080250" y="1506538"/>
                        <a:ext cx="13858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3" name="Object 7"/>
          <p:cNvGraphicFramePr>
            <a:graphicFrameLocks noChangeAspect="1"/>
          </p:cNvGraphicFramePr>
          <p:nvPr>
            <p:extLst>
              <p:ext uri="{D42A27DB-BD31-4B8C-83A1-F6EECF244321}">
                <p14:modId xmlns:p14="http://schemas.microsoft.com/office/powerpoint/2010/main" val="4247564982"/>
              </p:ext>
            </p:extLst>
          </p:nvPr>
        </p:nvGraphicFramePr>
        <p:xfrm>
          <a:off x="1331913" y="2151063"/>
          <a:ext cx="2860675" cy="736600"/>
        </p:xfrm>
        <a:graphic>
          <a:graphicData uri="http://schemas.openxmlformats.org/presentationml/2006/ole">
            <mc:AlternateContent xmlns:mc="http://schemas.openxmlformats.org/markup-compatibility/2006">
              <mc:Choice xmlns:v="urn:schemas-microsoft-com:vml" Requires="v">
                <p:oleObj spid="_x0000_s42785" name="Equation" r:id="rId14" imgW="1968500" imgH="635000" progId="Equation.DSMT4">
                  <p:embed/>
                </p:oleObj>
              </mc:Choice>
              <mc:Fallback>
                <p:oleObj name="Equation" r:id="rId14" imgW="1968500" imgH="635000" progId="Equation.DSMT4">
                  <p:embed/>
                  <p:pic>
                    <p:nvPicPr>
                      <p:cNvPr id="0" name=""/>
                      <p:cNvPicPr>
                        <a:picLocks noChangeAspect="1" noChangeArrowheads="1"/>
                      </p:cNvPicPr>
                      <p:nvPr/>
                    </p:nvPicPr>
                    <p:blipFill>
                      <a:blip r:embed="rId15"/>
                      <a:srcRect/>
                      <a:stretch>
                        <a:fillRect/>
                      </a:stretch>
                    </p:blipFill>
                    <p:spPr bwMode="auto">
                      <a:xfrm>
                        <a:off x="1331913" y="2151063"/>
                        <a:ext cx="2860675"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5" name="Object 9"/>
          <p:cNvGraphicFramePr>
            <a:graphicFrameLocks noChangeAspect="1"/>
          </p:cNvGraphicFramePr>
          <p:nvPr>
            <p:extLst>
              <p:ext uri="{D42A27DB-BD31-4B8C-83A1-F6EECF244321}">
                <p14:modId xmlns:p14="http://schemas.microsoft.com/office/powerpoint/2010/main" val="2659436371"/>
              </p:ext>
            </p:extLst>
          </p:nvPr>
        </p:nvGraphicFramePr>
        <p:xfrm>
          <a:off x="3649663" y="4706938"/>
          <a:ext cx="2160587" cy="873125"/>
        </p:xfrm>
        <a:graphic>
          <a:graphicData uri="http://schemas.openxmlformats.org/presentationml/2006/ole">
            <mc:AlternateContent xmlns:mc="http://schemas.openxmlformats.org/markup-compatibility/2006">
              <mc:Choice xmlns:v="urn:schemas-microsoft-com:vml" Requires="v">
                <p:oleObj spid="_x0000_s42786" name="Equation" r:id="rId16" imgW="1612900" imgH="647700" progId="Equation.DSMT4">
                  <p:embed/>
                </p:oleObj>
              </mc:Choice>
              <mc:Fallback>
                <p:oleObj name="Equation" r:id="rId16" imgW="1612900" imgH="647700" progId="Equation.DSMT4">
                  <p:embed/>
                  <p:pic>
                    <p:nvPicPr>
                      <p:cNvPr id="0" name=""/>
                      <p:cNvPicPr>
                        <a:picLocks noChangeAspect="1" noChangeArrowheads="1"/>
                      </p:cNvPicPr>
                      <p:nvPr/>
                    </p:nvPicPr>
                    <p:blipFill>
                      <a:blip r:embed="rId17"/>
                      <a:srcRect/>
                      <a:stretch>
                        <a:fillRect/>
                      </a:stretch>
                    </p:blipFill>
                    <p:spPr bwMode="auto">
                      <a:xfrm>
                        <a:off x="3649663" y="4706938"/>
                        <a:ext cx="2160587"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53" name="Object 17"/>
          <p:cNvGraphicFramePr>
            <a:graphicFrameLocks noChangeAspect="1"/>
          </p:cNvGraphicFramePr>
          <p:nvPr>
            <p:extLst>
              <p:ext uri="{D42A27DB-BD31-4B8C-83A1-F6EECF244321}">
                <p14:modId xmlns:p14="http://schemas.microsoft.com/office/powerpoint/2010/main" val="290654787"/>
              </p:ext>
            </p:extLst>
          </p:nvPr>
        </p:nvGraphicFramePr>
        <p:xfrm>
          <a:off x="4351338" y="1919288"/>
          <a:ext cx="1108075" cy="942975"/>
        </p:xfrm>
        <a:graphic>
          <a:graphicData uri="http://schemas.openxmlformats.org/presentationml/2006/ole">
            <mc:AlternateContent xmlns:mc="http://schemas.openxmlformats.org/markup-compatibility/2006">
              <mc:Choice xmlns:v="urn:schemas-microsoft-com:vml" Requires="v">
                <p:oleObj spid="_x0000_s42787" name="Equation" r:id="rId18" imgW="762000" imgH="812800" progId="Equation.DSMT4">
                  <p:embed/>
                </p:oleObj>
              </mc:Choice>
              <mc:Fallback>
                <p:oleObj name="Equation" r:id="rId18" imgW="762000" imgH="812800" progId="Equation.DSMT4">
                  <p:embed/>
                  <p:pic>
                    <p:nvPicPr>
                      <p:cNvPr id="0" name=""/>
                      <p:cNvPicPr>
                        <a:picLocks noChangeAspect="1" noChangeArrowheads="1"/>
                      </p:cNvPicPr>
                      <p:nvPr/>
                    </p:nvPicPr>
                    <p:blipFill>
                      <a:blip r:embed="rId19"/>
                      <a:srcRect/>
                      <a:stretch>
                        <a:fillRect/>
                      </a:stretch>
                    </p:blipFill>
                    <p:spPr bwMode="auto">
                      <a:xfrm>
                        <a:off x="4351338" y="1919288"/>
                        <a:ext cx="11080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54" name="Object 18"/>
          <p:cNvGraphicFramePr>
            <a:graphicFrameLocks noChangeAspect="1"/>
          </p:cNvGraphicFramePr>
          <p:nvPr>
            <p:extLst>
              <p:ext uri="{D42A27DB-BD31-4B8C-83A1-F6EECF244321}">
                <p14:modId xmlns:p14="http://schemas.microsoft.com/office/powerpoint/2010/main" val="329009113"/>
              </p:ext>
            </p:extLst>
          </p:nvPr>
        </p:nvGraphicFramePr>
        <p:xfrm>
          <a:off x="1512888" y="3040063"/>
          <a:ext cx="1317625" cy="893762"/>
        </p:xfrm>
        <a:graphic>
          <a:graphicData uri="http://schemas.openxmlformats.org/presentationml/2006/ole">
            <mc:AlternateContent xmlns:mc="http://schemas.openxmlformats.org/markup-compatibility/2006">
              <mc:Choice xmlns:v="urn:schemas-microsoft-com:vml" Requires="v">
                <p:oleObj spid="_x0000_s42788" name="Equation" r:id="rId20" imgW="762000" imgH="647700" progId="Equation.DSMT4">
                  <p:embed/>
                </p:oleObj>
              </mc:Choice>
              <mc:Fallback>
                <p:oleObj name="Equation" r:id="rId20" imgW="762000" imgH="647700" progId="Equation.DSMT4">
                  <p:embed/>
                  <p:pic>
                    <p:nvPicPr>
                      <p:cNvPr id="0" name=""/>
                      <p:cNvPicPr>
                        <a:picLocks noChangeAspect="1" noChangeArrowheads="1"/>
                      </p:cNvPicPr>
                      <p:nvPr/>
                    </p:nvPicPr>
                    <p:blipFill>
                      <a:blip r:embed="rId21"/>
                      <a:srcRect/>
                      <a:stretch>
                        <a:fillRect/>
                      </a:stretch>
                    </p:blipFill>
                    <p:spPr bwMode="auto">
                      <a:xfrm>
                        <a:off x="1512888" y="3040063"/>
                        <a:ext cx="1317625" cy="893762"/>
                      </a:xfrm>
                      <a:prstGeom prst="rect">
                        <a:avLst/>
                      </a:prstGeom>
                      <a:noFill/>
                      <a:ln w="38100" cmpd="sng">
                        <a:solidFill>
                          <a:srgbClr val="FF0000"/>
                        </a:solidFill>
                        <a:miter lim="800000"/>
                        <a:headEnd/>
                        <a:tailEnd/>
                      </a:ln>
                      <a:effectLst/>
                      <a:extLst/>
                    </p:spPr>
                  </p:pic>
                </p:oleObj>
              </mc:Fallback>
            </mc:AlternateContent>
          </a:graphicData>
        </a:graphic>
      </p:graphicFrame>
      <p:sp>
        <p:nvSpPr>
          <p:cNvPr id="16" name="Date Placeholder 15"/>
          <p:cNvSpPr>
            <a:spLocks noGrp="1"/>
          </p:cNvSpPr>
          <p:nvPr>
            <p:ph type="dt" sz="half" idx="10"/>
          </p:nvPr>
        </p:nvSpPr>
        <p:spPr/>
        <p:txBody>
          <a:bodyPr/>
          <a:lstStyle/>
          <a:p>
            <a:pPr>
              <a:defRPr/>
            </a:pPr>
            <a:r>
              <a:rPr lang="en-US" smtClean="0"/>
              <a:t>Monday, Feb. 9, 2015</a:t>
            </a:r>
            <a:endParaRPr lang="en-US"/>
          </a:p>
        </p:txBody>
      </p:sp>
      <p:graphicFrame>
        <p:nvGraphicFramePr>
          <p:cNvPr id="302094" name="Object 14"/>
          <p:cNvGraphicFramePr>
            <a:graphicFrameLocks noChangeAspect="1"/>
          </p:cNvGraphicFramePr>
          <p:nvPr>
            <p:extLst>
              <p:ext uri="{D42A27DB-BD31-4B8C-83A1-F6EECF244321}">
                <p14:modId xmlns:p14="http://schemas.microsoft.com/office/powerpoint/2010/main" val="1585330416"/>
              </p:ext>
            </p:extLst>
          </p:nvPr>
        </p:nvGraphicFramePr>
        <p:xfrm>
          <a:off x="5546725" y="2071688"/>
          <a:ext cx="701675" cy="752475"/>
        </p:xfrm>
        <a:graphic>
          <a:graphicData uri="http://schemas.openxmlformats.org/presentationml/2006/ole">
            <mc:AlternateContent xmlns:mc="http://schemas.openxmlformats.org/markup-compatibility/2006">
              <mc:Choice xmlns:v="urn:schemas-microsoft-com:vml" Requires="v">
                <p:oleObj spid="_x0000_s42789" name="Equation" r:id="rId22" imgW="482600" imgH="647700" progId="Equation.DSMT4">
                  <p:embed/>
                </p:oleObj>
              </mc:Choice>
              <mc:Fallback>
                <p:oleObj name="Equation" r:id="rId22" imgW="482600" imgH="647700" progId="Equation.DSMT4">
                  <p:embed/>
                  <p:pic>
                    <p:nvPicPr>
                      <p:cNvPr id="0" name=""/>
                      <p:cNvPicPr>
                        <a:picLocks noChangeAspect="1" noChangeArrowheads="1"/>
                      </p:cNvPicPr>
                      <p:nvPr/>
                    </p:nvPicPr>
                    <p:blipFill>
                      <a:blip r:embed="rId23"/>
                      <a:srcRect/>
                      <a:stretch>
                        <a:fillRect/>
                      </a:stretch>
                    </p:blipFill>
                    <p:spPr bwMode="auto">
                      <a:xfrm>
                        <a:off x="5546725" y="2071688"/>
                        <a:ext cx="7016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095" name="Object 15"/>
          <p:cNvGraphicFramePr>
            <a:graphicFrameLocks noChangeAspect="1"/>
          </p:cNvGraphicFramePr>
          <p:nvPr>
            <p:extLst>
              <p:ext uri="{D42A27DB-BD31-4B8C-83A1-F6EECF244321}">
                <p14:modId xmlns:p14="http://schemas.microsoft.com/office/powerpoint/2010/main" val="2295102877"/>
              </p:ext>
            </p:extLst>
          </p:nvPr>
        </p:nvGraphicFramePr>
        <p:xfrm>
          <a:off x="1752600" y="5097463"/>
          <a:ext cx="838200" cy="320675"/>
        </p:xfrm>
        <a:graphic>
          <a:graphicData uri="http://schemas.openxmlformats.org/presentationml/2006/ole">
            <mc:AlternateContent xmlns:mc="http://schemas.openxmlformats.org/markup-compatibility/2006">
              <mc:Choice xmlns:v="urn:schemas-microsoft-com:vml" Requires="v">
                <p:oleObj spid="_x0000_s42790" name="Equation" r:id="rId24" imgW="393700" imgH="254000" progId="Equation.DSMT4">
                  <p:embed/>
                </p:oleObj>
              </mc:Choice>
              <mc:Fallback>
                <p:oleObj name="Equation" r:id="rId24" imgW="393700" imgH="254000" progId="Equation.DSMT4">
                  <p:embed/>
                  <p:pic>
                    <p:nvPicPr>
                      <p:cNvPr id="0" name=""/>
                      <p:cNvPicPr>
                        <a:picLocks noChangeAspect="1" noChangeArrowheads="1"/>
                      </p:cNvPicPr>
                      <p:nvPr/>
                    </p:nvPicPr>
                    <p:blipFill>
                      <a:blip r:embed="rId25"/>
                      <a:srcRect/>
                      <a:stretch>
                        <a:fillRect/>
                      </a:stretch>
                    </p:blipFill>
                    <p:spPr bwMode="auto">
                      <a:xfrm>
                        <a:off x="1752600" y="5097463"/>
                        <a:ext cx="838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7221307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additive="base">
                                        <p:cTn id="12" dur="500" fill="hold"/>
                                        <p:tgtEl>
                                          <p:spTgt spid="39938"/>
                                        </p:tgtEl>
                                        <p:attrNameLst>
                                          <p:attrName>ppt_x</p:attrName>
                                        </p:attrNameLst>
                                      </p:cBhvr>
                                      <p:tavLst>
                                        <p:tav tm="0">
                                          <p:val>
                                            <p:strVal val="0-#ppt_w/2"/>
                                          </p:val>
                                        </p:tav>
                                        <p:tav tm="100000">
                                          <p:val>
                                            <p:strVal val="#ppt_x"/>
                                          </p:val>
                                        </p:tav>
                                      </p:tavLst>
                                    </p:anim>
                                    <p:anim calcmode="lin" valueType="num">
                                      <p:cBhvr additive="base">
                                        <p:cTn id="13"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9939"/>
                                        </p:tgtEl>
                                        <p:attrNameLst>
                                          <p:attrName>style.visibility</p:attrName>
                                        </p:attrNameLst>
                                      </p:cBhvr>
                                      <p:to>
                                        <p:strVal val="visible"/>
                                      </p:to>
                                    </p:set>
                                    <p:animEffect transition="in" filter="wipe(left)">
                                      <p:cBhvr>
                                        <p:cTn id="18" dur="500"/>
                                        <p:tgtEl>
                                          <p:spTgt spid="39939"/>
                                        </p:tgtEl>
                                      </p:cBhvr>
                                    </p:animEffect>
                                  </p:childTnLst>
                                </p:cTn>
                              </p:par>
                              <p:par>
                                <p:cTn id="19" presetID="22" presetClass="entr" presetSubtype="8" fill="hold" nodeType="withEffect">
                                  <p:stCondLst>
                                    <p:cond delay="0"/>
                                  </p:stCondLst>
                                  <p:childTnLst>
                                    <p:set>
                                      <p:cBhvr>
                                        <p:cTn id="20" dur="1" fill="hold">
                                          <p:stCondLst>
                                            <p:cond delay="0"/>
                                          </p:stCondLst>
                                        </p:cTn>
                                        <p:tgtEl>
                                          <p:spTgt spid="39940"/>
                                        </p:tgtEl>
                                        <p:attrNameLst>
                                          <p:attrName>style.visibility</p:attrName>
                                        </p:attrNameLst>
                                      </p:cBhvr>
                                      <p:to>
                                        <p:strVal val="visible"/>
                                      </p:to>
                                    </p:set>
                                    <p:animEffect transition="in" filter="wipe(left)">
                                      <p:cBhvr>
                                        <p:cTn id="21" dur="500"/>
                                        <p:tgtEl>
                                          <p:spTgt spid="399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9941"/>
                                        </p:tgtEl>
                                        <p:attrNameLst>
                                          <p:attrName>style.visibility</p:attrName>
                                        </p:attrNameLst>
                                      </p:cBhvr>
                                      <p:to>
                                        <p:strVal val="visible"/>
                                      </p:to>
                                    </p:set>
                                    <p:animEffect transition="in" filter="wipe(left)">
                                      <p:cBhvr>
                                        <p:cTn id="31" dur="500"/>
                                        <p:tgtEl>
                                          <p:spTgt spid="39941"/>
                                        </p:tgtEl>
                                      </p:cBhvr>
                                    </p:animEffect>
                                  </p:childTnLst>
                                </p:cTn>
                              </p:par>
                              <p:par>
                                <p:cTn id="32" presetID="22" presetClass="entr" presetSubtype="8" fill="hold" nodeType="withEffect">
                                  <p:stCondLst>
                                    <p:cond delay="0"/>
                                  </p:stCondLst>
                                  <p:childTnLst>
                                    <p:set>
                                      <p:cBhvr>
                                        <p:cTn id="33" dur="1" fill="hold">
                                          <p:stCondLst>
                                            <p:cond delay="0"/>
                                          </p:stCondLst>
                                        </p:cTn>
                                        <p:tgtEl>
                                          <p:spTgt spid="39942"/>
                                        </p:tgtEl>
                                        <p:attrNameLst>
                                          <p:attrName>style.visibility</p:attrName>
                                        </p:attrNameLst>
                                      </p:cBhvr>
                                      <p:to>
                                        <p:strVal val="visible"/>
                                      </p:to>
                                    </p:set>
                                    <p:animEffect transition="in" filter="wipe(left)">
                                      <p:cBhvr>
                                        <p:cTn id="34" dur="500"/>
                                        <p:tgtEl>
                                          <p:spTgt spid="3994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left)">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9943"/>
                                        </p:tgtEl>
                                        <p:attrNameLst>
                                          <p:attrName>style.visibility</p:attrName>
                                        </p:attrNameLst>
                                      </p:cBhvr>
                                      <p:to>
                                        <p:strVal val="visible"/>
                                      </p:to>
                                    </p:set>
                                    <p:animEffect transition="in" filter="wipe(left)">
                                      <p:cBhvr>
                                        <p:cTn id="44" dur="500"/>
                                        <p:tgtEl>
                                          <p:spTgt spid="3994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9953"/>
                                        </p:tgtEl>
                                        <p:attrNameLst>
                                          <p:attrName>style.visibility</p:attrName>
                                        </p:attrNameLst>
                                      </p:cBhvr>
                                      <p:to>
                                        <p:strVal val="visible"/>
                                      </p:to>
                                    </p:set>
                                    <p:animEffect transition="in" filter="wipe(left)">
                                      <p:cBhvr>
                                        <p:cTn id="49" dur="500"/>
                                        <p:tgtEl>
                                          <p:spTgt spid="3995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02094"/>
                                        </p:tgtEl>
                                        <p:attrNameLst>
                                          <p:attrName>style.visibility</p:attrName>
                                        </p:attrNameLst>
                                      </p:cBhvr>
                                      <p:to>
                                        <p:strVal val="visible"/>
                                      </p:to>
                                    </p:set>
                                    <p:animEffect transition="in" filter="wipe(left)">
                                      <p:cBhvr>
                                        <p:cTn id="54" dur="500"/>
                                        <p:tgtEl>
                                          <p:spTgt spid="30209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wipe(left)">
                                      <p:cBhvr>
                                        <p:cTn id="59" dur="500"/>
                                        <p:tgtEl>
                                          <p:spTgt spid="3">
                                            <p:txEl>
                                              <p:pRg st="4" end="4"/>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39954"/>
                                        </p:tgtEl>
                                        <p:attrNameLst>
                                          <p:attrName>style.visibility</p:attrName>
                                        </p:attrNameLst>
                                      </p:cBhvr>
                                      <p:to>
                                        <p:strVal val="visible"/>
                                      </p:to>
                                    </p:set>
                                    <p:animEffect transition="in" filter="wipe(left)">
                                      <p:cBhvr>
                                        <p:cTn id="62" dur="500"/>
                                        <p:tgtEl>
                                          <p:spTgt spid="399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wipe(left)">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Effect transition="in" filter="wipe(left)">
                                      <p:cBhvr>
                                        <p:cTn id="72" dur="500"/>
                                        <p:tgtEl>
                                          <p:spTgt spid="3">
                                            <p:txEl>
                                              <p:pRg st="9" end="9"/>
                                            </p:txEl>
                                          </p:spTgt>
                                        </p:tgtEl>
                                      </p:cBhvr>
                                    </p:animEffect>
                                  </p:childTnLst>
                                </p:cTn>
                              </p:par>
                              <p:par>
                                <p:cTn id="73" presetID="22" presetClass="entr" presetSubtype="8" fill="hold" nodeType="withEffect">
                                  <p:stCondLst>
                                    <p:cond delay="0"/>
                                  </p:stCondLst>
                                  <p:childTnLst>
                                    <p:set>
                                      <p:cBhvr>
                                        <p:cTn id="74" dur="1" fill="hold">
                                          <p:stCondLst>
                                            <p:cond delay="0"/>
                                          </p:stCondLst>
                                        </p:cTn>
                                        <p:tgtEl>
                                          <p:spTgt spid="39945"/>
                                        </p:tgtEl>
                                        <p:attrNameLst>
                                          <p:attrName>style.visibility</p:attrName>
                                        </p:attrNameLst>
                                      </p:cBhvr>
                                      <p:to>
                                        <p:strVal val="visible"/>
                                      </p:to>
                                    </p:set>
                                    <p:animEffect transition="in" filter="wipe(left)">
                                      <p:cBhvr>
                                        <p:cTn id="75" dur="500"/>
                                        <p:tgtEl>
                                          <p:spTgt spid="39945"/>
                                        </p:tgtEl>
                                      </p:cBhvr>
                                    </p:animEffect>
                                  </p:childTnLst>
                                </p:cTn>
                              </p:par>
                              <p:par>
                                <p:cTn id="76" presetID="22" presetClass="entr" presetSubtype="8" fill="hold" nodeType="withEffect">
                                  <p:stCondLst>
                                    <p:cond delay="0"/>
                                  </p:stCondLst>
                                  <p:childTnLst>
                                    <p:set>
                                      <p:cBhvr>
                                        <p:cTn id="77" dur="1" fill="hold">
                                          <p:stCondLst>
                                            <p:cond delay="0"/>
                                          </p:stCondLst>
                                        </p:cTn>
                                        <p:tgtEl>
                                          <p:spTgt spid="302095"/>
                                        </p:tgtEl>
                                        <p:attrNameLst>
                                          <p:attrName>style.visibility</p:attrName>
                                        </p:attrNameLst>
                                      </p:cBhvr>
                                      <p:to>
                                        <p:strVal val="visible"/>
                                      </p:to>
                                    </p:set>
                                    <p:animEffect transition="in" filter="wipe(left)">
                                      <p:cBhvr>
                                        <p:cTn id="78" dur="500"/>
                                        <p:tgtEl>
                                          <p:spTgt spid="302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smtClean="0"/>
              <a:t>Velocity Addition Example</a:t>
            </a:r>
            <a:endParaRPr lang="en-US" dirty="0"/>
          </a:p>
        </p:txBody>
      </p:sp>
      <p:sp>
        <p:nvSpPr>
          <p:cNvPr id="3" name="Content Placeholder 2"/>
          <p:cNvSpPr>
            <a:spLocks noGrp="1"/>
          </p:cNvSpPr>
          <p:nvPr>
            <p:ph idx="1"/>
          </p:nvPr>
        </p:nvSpPr>
        <p:spPr>
          <a:xfrm>
            <a:off x="609600" y="1143000"/>
            <a:ext cx="7772400" cy="4572000"/>
          </a:xfrm>
        </p:spPr>
        <p:txBody>
          <a:bodyPr>
            <a:noAutofit/>
          </a:bodyPr>
          <a:lstStyle/>
          <a:p>
            <a:r>
              <a:rPr lang="en-US" sz="2800" dirty="0" smtClean="0"/>
              <a:t>Yu </a:t>
            </a:r>
            <a:r>
              <a:rPr lang="en-US" sz="2800" smtClean="0"/>
              <a:t>Darvish </a:t>
            </a:r>
            <a:r>
              <a:rPr lang="en-US" sz="2800" dirty="0" smtClean="0"/>
              <a:t>is riding his bike at 0.8c relative to observer.  He throws a ball at 0.7c in the direction of his motion.  What speed does the observer see?</a:t>
            </a:r>
          </a:p>
          <a:p>
            <a:endParaRPr lang="en-US" sz="2800" dirty="0" smtClean="0"/>
          </a:p>
          <a:p>
            <a:endParaRPr lang="en-US" sz="2800" dirty="0" smtClean="0"/>
          </a:p>
          <a:p>
            <a:endParaRPr lang="en-US" sz="2800" dirty="0" smtClean="0"/>
          </a:p>
          <a:p>
            <a:r>
              <a:rPr lang="en-US" sz="2800" dirty="0" smtClean="0"/>
              <a:t>What if he threw it just a bit harder?  </a:t>
            </a:r>
          </a:p>
          <a:p>
            <a:r>
              <a:rPr lang="en-US" sz="2800" dirty="0" smtClean="0"/>
              <a:t>Doesn’t help—asymptotically approach c, can’t exceed (it’s not just a postulate it’s the law)</a:t>
            </a:r>
          </a:p>
          <a:p>
            <a:pPr>
              <a:buNone/>
            </a:pPr>
            <a:r>
              <a:rPr lang="en-US" sz="2800" dirty="0" smtClean="0"/>
              <a:t>                                                            </a:t>
            </a:r>
          </a:p>
          <a:p>
            <a:pPr>
              <a:buNone/>
            </a:pPr>
            <a:r>
              <a:rPr lang="en-US" sz="2800" dirty="0" smtClean="0"/>
              <a:t>                    </a:t>
            </a:r>
          </a:p>
          <a:p>
            <a:pPr>
              <a:buNone/>
            </a:pPr>
            <a:endParaRPr lang="en-US" sz="2800" dirty="0" smtClean="0"/>
          </a:p>
          <a:p>
            <a:endParaRPr lang="en-US" sz="2800" dirty="0" smtClean="0"/>
          </a:p>
        </p:txBody>
      </p:sp>
      <p:graphicFrame>
        <p:nvGraphicFramePr>
          <p:cNvPr id="40974" name="Object 14"/>
          <p:cNvGraphicFramePr>
            <a:graphicFrameLocks noChangeAspect="1"/>
          </p:cNvGraphicFramePr>
          <p:nvPr>
            <p:extLst>
              <p:ext uri="{D42A27DB-BD31-4B8C-83A1-F6EECF244321}">
                <p14:modId xmlns:p14="http://schemas.microsoft.com/office/powerpoint/2010/main" val="2893682784"/>
              </p:ext>
            </p:extLst>
          </p:nvPr>
        </p:nvGraphicFramePr>
        <p:xfrm>
          <a:off x="3678237" y="2895600"/>
          <a:ext cx="588963" cy="417512"/>
        </p:xfrm>
        <a:graphic>
          <a:graphicData uri="http://schemas.openxmlformats.org/presentationml/2006/ole">
            <mc:AlternateContent xmlns:mc="http://schemas.openxmlformats.org/markup-compatibility/2006">
              <mc:Choice xmlns:v="urn:schemas-microsoft-com:vml" Requires="v">
                <p:oleObj spid="_x0000_s43300" name="Equation" r:id="rId4" imgW="292100" imgH="241300" progId="Equation.DSMT4">
                  <p:embed/>
                </p:oleObj>
              </mc:Choice>
              <mc:Fallback>
                <p:oleObj name="Equation" r:id="rId4" imgW="292100" imgH="241300" progId="Equation.DSMT4">
                  <p:embed/>
                  <p:pic>
                    <p:nvPicPr>
                      <p:cNvPr id="0" name=""/>
                      <p:cNvPicPr>
                        <a:picLocks noChangeAspect="1" noChangeArrowheads="1"/>
                      </p:cNvPicPr>
                      <p:nvPr/>
                    </p:nvPicPr>
                    <p:blipFill>
                      <a:blip r:embed="rId5"/>
                      <a:srcRect/>
                      <a:stretch>
                        <a:fillRect/>
                      </a:stretch>
                    </p:blipFill>
                    <p:spPr bwMode="auto">
                      <a:xfrm>
                        <a:off x="3678237" y="2895600"/>
                        <a:ext cx="588963"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Date Placeholder 5"/>
          <p:cNvSpPr>
            <a:spLocks noGrp="1"/>
          </p:cNvSpPr>
          <p:nvPr>
            <p:ph type="dt" sz="half" idx="10"/>
          </p:nvPr>
        </p:nvSpPr>
        <p:spPr/>
        <p:txBody>
          <a:bodyPr/>
          <a:lstStyle/>
          <a:p>
            <a:r>
              <a:rPr lang="en-US" smtClean="0"/>
              <a:t>Monday, Feb. 9, 2015</a:t>
            </a:r>
            <a:endParaRPr lang="en-US"/>
          </a:p>
        </p:txBody>
      </p:sp>
      <p:sp>
        <p:nvSpPr>
          <p:cNvPr id="7" name="Slide Number Placeholder 6"/>
          <p:cNvSpPr>
            <a:spLocks noGrp="1"/>
          </p:cNvSpPr>
          <p:nvPr>
            <p:ph type="sldNum" sz="quarter" idx="12"/>
          </p:nvPr>
        </p:nvSpPr>
        <p:spPr/>
        <p:txBody>
          <a:bodyPr/>
          <a:lstStyle/>
          <a:p>
            <a:fld id="{A70890A1-DA85-483F-ABF9-6C30248A1FC2}" type="slidenum">
              <a:rPr lang="en-US" smtClean="0"/>
              <a:pPr/>
              <a:t>9</a:t>
            </a:fld>
            <a:endParaRPr lang="en-US"/>
          </a:p>
        </p:txBody>
      </p:sp>
      <p:sp>
        <p:nvSpPr>
          <p:cNvPr id="8" name="Footer Placeholder 7"/>
          <p:cNvSpPr>
            <a:spLocks noGrp="1"/>
          </p:cNvSpPr>
          <p:nvPr>
            <p:ph type="ftr" sz="quarter" idx="11"/>
          </p:nvPr>
        </p:nvSpPr>
        <p:spPr/>
        <p:txBody>
          <a:bodyPr/>
          <a:lstStyle/>
          <a:p>
            <a:r>
              <a:rPr lang="nl-NL" smtClean="0"/>
              <a:t>PHYS 3313-001, Spring 2014                      Dr. Jaehoon Yu</a:t>
            </a:r>
            <a:endParaRPr lang="en-US"/>
          </a:p>
        </p:txBody>
      </p:sp>
      <p:graphicFrame>
        <p:nvGraphicFramePr>
          <p:cNvPr id="40975" name="Object 15"/>
          <p:cNvGraphicFramePr>
            <a:graphicFrameLocks noChangeAspect="1"/>
          </p:cNvGraphicFramePr>
          <p:nvPr>
            <p:extLst>
              <p:ext uri="{D42A27DB-BD31-4B8C-83A1-F6EECF244321}">
                <p14:modId xmlns:p14="http://schemas.microsoft.com/office/powerpoint/2010/main" val="3605651345"/>
              </p:ext>
            </p:extLst>
          </p:nvPr>
        </p:nvGraphicFramePr>
        <p:xfrm>
          <a:off x="1031875" y="2733675"/>
          <a:ext cx="1573213" cy="1066800"/>
        </p:xfrm>
        <a:graphic>
          <a:graphicData uri="http://schemas.openxmlformats.org/presentationml/2006/ole">
            <mc:AlternateContent xmlns:mc="http://schemas.openxmlformats.org/markup-compatibility/2006">
              <mc:Choice xmlns:v="urn:schemas-microsoft-com:vml" Requires="v">
                <p:oleObj spid="_x0000_s43301" name="Equation" r:id="rId6" imgW="762000" imgH="647700" progId="Equation.DSMT4">
                  <p:embed/>
                </p:oleObj>
              </mc:Choice>
              <mc:Fallback>
                <p:oleObj name="Equation" r:id="rId6" imgW="762000" imgH="647700" progId="Equation.DSMT4">
                  <p:embed/>
                  <p:pic>
                    <p:nvPicPr>
                      <p:cNvPr id="0" name=""/>
                      <p:cNvPicPr>
                        <a:picLocks noChangeAspect="1" noChangeArrowheads="1"/>
                      </p:cNvPicPr>
                      <p:nvPr/>
                    </p:nvPicPr>
                    <p:blipFill>
                      <a:blip r:embed="rId7"/>
                      <a:srcRect/>
                      <a:stretch>
                        <a:fillRect/>
                      </a:stretch>
                    </p:blipFill>
                    <p:spPr bwMode="auto">
                      <a:xfrm>
                        <a:off x="1031875" y="2733675"/>
                        <a:ext cx="1573213" cy="1066800"/>
                      </a:xfrm>
                      <a:prstGeom prst="rect">
                        <a:avLst/>
                      </a:prstGeom>
                      <a:noFill/>
                      <a:ln w="38100" cmpd="sng">
                        <a:solidFill>
                          <a:srgbClr val="FF0000"/>
                        </a:solidFill>
                        <a:miter lim="800000"/>
                        <a:headEnd/>
                        <a:tailEnd/>
                      </a:ln>
                      <a:effectLst/>
                      <a:extLst/>
                    </p:spPr>
                  </p:pic>
                </p:oleObj>
              </mc:Fallback>
            </mc:AlternateContent>
          </a:graphicData>
        </a:graphic>
      </p:graphicFrame>
      <p:graphicFrame>
        <p:nvGraphicFramePr>
          <p:cNvPr id="9" name="Object 14"/>
          <p:cNvGraphicFramePr>
            <a:graphicFrameLocks noChangeAspect="1"/>
          </p:cNvGraphicFramePr>
          <p:nvPr>
            <p:extLst>
              <p:ext uri="{D42A27DB-BD31-4B8C-83A1-F6EECF244321}">
                <p14:modId xmlns:p14="http://schemas.microsoft.com/office/powerpoint/2010/main" val="635361631"/>
              </p:ext>
            </p:extLst>
          </p:nvPr>
        </p:nvGraphicFramePr>
        <p:xfrm>
          <a:off x="4267200" y="2711450"/>
          <a:ext cx="1792287" cy="1098550"/>
        </p:xfrm>
        <a:graphic>
          <a:graphicData uri="http://schemas.openxmlformats.org/presentationml/2006/ole">
            <mc:AlternateContent xmlns:mc="http://schemas.openxmlformats.org/markup-compatibility/2006">
              <mc:Choice xmlns:v="urn:schemas-microsoft-com:vml" Requires="v">
                <p:oleObj spid="_x0000_s43302" name="Equation" r:id="rId8" imgW="889000" imgH="635000" progId="Equation.DSMT4">
                  <p:embed/>
                </p:oleObj>
              </mc:Choice>
              <mc:Fallback>
                <p:oleObj name="Equation" r:id="rId8" imgW="889000" imgH="635000" progId="Equation.DSMT4">
                  <p:embed/>
                  <p:pic>
                    <p:nvPicPr>
                      <p:cNvPr id="0" name=""/>
                      <p:cNvPicPr>
                        <a:picLocks noChangeAspect="1" noChangeArrowheads="1"/>
                      </p:cNvPicPr>
                      <p:nvPr/>
                    </p:nvPicPr>
                    <p:blipFill>
                      <a:blip r:embed="rId9"/>
                      <a:srcRect/>
                      <a:stretch>
                        <a:fillRect/>
                      </a:stretch>
                    </p:blipFill>
                    <p:spPr bwMode="auto">
                      <a:xfrm>
                        <a:off x="4267200" y="2711450"/>
                        <a:ext cx="179228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14"/>
          <p:cNvGraphicFramePr>
            <a:graphicFrameLocks noChangeAspect="1"/>
          </p:cNvGraphicFramePr>
          <p:nvPr>
            <p:extLst>
              <p:ext uri="{D42A27DB-BD31-4B8C-83A1-F6EECF244321}">
                <p14:modId xmlns:p14="http://schemas.microsoft.com/office/powerpoint/2010/main" val="836549367"/>
              </p:ext>
            </p:extLst>
          </p:nvPr>
        </p:nvGraphicFramePr>
        <p:xfrm>
          <a:off x="6013450" y="2971800"/>
          <a:ext cx="920750" cy="285750"/>
        </p:xfrm>
        <a:graphic>
          <a:graphicData uri="http://schemas.openxmlformats.org/presentationml/2006/ole">
            <mc:AlternateContent xmlns:mc="http://schemas.openxmlformats.org/markup-compatibility/2006">
              <mc:Choice xmlns:v="urn:schemas-microsoft-com:vml" Requires="v">
                <p:oleObj spid="_x0000_s43303" name="Equation" r:id="rId10" imgW="457200" imgH="165100" progId="Equation.DSMT4">
                  <p:embed/>
                </p:oleObj>
              </mc:Choice>
              <mc:Fallback>
                <p:oleObj name="Equation" r:id="rId10" imgW="457200" imgH="165100" progId="Equation.DSMT4">
                  <p:embed/>
                  <p:pic>
                    <p:nvPicPr>
                      <p:cNvPr id="0" name=""/>
                      <p:cNvPicPr>
                        <a:picLocks noChangeAspect="1" noChangeArrowheads="1"/>
                      </p:cNvPicPr>
                      <p:nvPr/>
                    </p:nvPicPr>
                    <p:blipFill>
                      <a:blip r:embed="rId11"/>
                      <a:srcRect/>
                      <a:stretch>
                        <a:fillRect/>
                      </a:stretch>
                    </p:blipFill>
                    <p:spPr bwMode="auto">
                      <a:xfrm>
                        <a:off x="6013450" y="2971800"/>
                        <a:ext cx="920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5987871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975"/>
                                        </p:tgtEl>
                                        <p:attrNameLst>
                                          <p:attrName>style.visibility</p:attrName>
                                        </p:attrNameLst>
                                      </p:cBhvr>
                                      <p:to>
                                        <p:strVal val="visible"/>
                                      </p:to>
                                    </p:set>
                                    <p:animEffect transition="in" filter="wipe(left)">
                                      <p:cBhvr>
                                        <p:cTn id="12" dur="500"/>
                                        <p:tgtEl>
                                          <p:spTgt spid="409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974"/>
                                        </p:tgtEl>
                                        <p:attrNameLst>
                                          <p:attrName>style.visibility</p:attrName>
                                        </p:attrNameLst>
                                      </p:cBhvr>
                                      <p:to>
                                        <p:strVal val="visible"/>
                                      </p:to>
                                    </p:set>
                                    <p:animEffect transition="in" filter="wipe(left)">
                                      <p:cBhvr>
                                        <p:cTn id="17" dur="500"/>
                                        <p:tgtEl>
                                          <p:spTgt spid="409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18392</TotalTime>
  <Words>1382</Words>
  <Application>Microsoft Macintosh PowerPoint</Application>
  <PresentationFormat>On-screen Show (4:3)</PresentationFormat>
  <Paragraphs>159</Paragraphs>
  <Slides>19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phys1443-spring02</vt:lpstr>
      <vt:lpstr>Equation</vt:lpstr>
      <vt:lpstr>PHYS 3313 – Section 001 Lecture #6</vt:lpstr>
      <vt:lpstr>Announcements</vt:lpstr>
      <vt:lpstr>Reminder: Special Project #2</vt:lpstr>
      <vt:lpstr>The Complete Lorentz Transformations</vt:lpstr>
      <vt:lpstr>Addition of Velocities</vt:lpstr>
      <vt:lpstr>So that…</vt:lpstr>
      <vt:lpstr>The Lorentz Velocity Transformations</vt:lpstr>
      <vt:lpstr>Velocity Addition Summary</vt:lpstr>
      <vt:lpstr>Velocity Addition Example</vt:lpstr>
      <vt:lpstr>A test of Lorentz velocity addition: π0 decay</vt:lpstr>
      <vt:lpstr>Twin Paradox</vt:lpstr>
      <vt:lpstr>Twin Paradox cont’d</vt:lpstr>
      <vt:lpstr>The Resolution</vt:lpstr>
      <vt:lpstr>Space-time</vt:lpstr>
      <vt:lpstr>The Space-time Diagram</vt:lpstr>
      <vt:lpstr>Particular Worldlines</vt:lpstr>
      <vt:lpstr>How about the time measured by two  stationary clocks? </vt:lpstr>
      <vt:lpstr>How about the time measured by  moving clocks?</vt:lpstr>
      <vt:lpstr>The Light Cone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555</cp:revision>
  <cp:lastPrinted>2013-08-26T21:25:15Z</cp:lastPrinted>
  <dcterms:created xsi:type="dcterms:W3CDTF">2012-08-27T21:13:02Z</dcterms:created>
  <dcterms:modified xsi:type="dcterms:W3CDTF">2015-02-09T23:10:52Z</dcterms:modified>
</cp:coreProperties>
</file>