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3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622" r:id="rId3"/>
    <p:sldId id="604" r:id="rId4"/>
    <p:sldId id="636" r:id="rId5"/>
    <p:sldId id="637" r:id="rId6"/>
    <p:sldId id="638" r:id="rId7"/>
    <p:sldId id="639" r:id="rId8"/>
    <p:sldId id="640" r:id="rId9"/>
    <p:sldId id="641" r:id="rId10"/>
    <p:sldId id="623" r:id="rId11"/>
    <p:sldId id="624" r:id="rId12"/>
    <p:sldId id="625" r:id="rId13"/>
    <p:sldId id="626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4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2.27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CB6D4D-832E-6844-A6EC-AAFA965E607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2.29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760979-A5F8-9343-B085-3B62B87C8221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1810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emf"/><Relationship Id="rId20" Type="http://schemas.openxmlformats.org/officeDocument/2006/relationships/image" Target="../media/image28.emf"/><Relationship Id="rId21" Type="http://schemas.openxmlformats.org/officeDocument/2006/relationships/oleObject" Target="../embeddings/oleObject26.bin"/><Relationship Id="rId22" Type="http://schemas.openxmlformats.org/officeDocument/2006/relationships/image" Target="../media/image29.emf"/><Relationship Id="rId10" Type="http://schemas.openxmlformats.org/officeDocument/2006/relationships/oleObject" Target="../embeddings/oleObject20.bin"/><Relationship Id="rId11" Type="http://schemas.openxmlformats.org/officeDocument/2006/relationships/oleObject" Target="../embeddings/oleObject21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22.bin"/><Relationship Id="rId14" Type="http://schemas.openxmlformats.org/officeDocument/2006/relationships/image" Target="../media/image25.emf"/><Relationship Id="rId15" Type="http://schemas.openxmlformats.org/officeDocument/2006/relationships/oleObject" Target="../embeddings/oleObject23.bin"/><Relationship Id="rId16" Type="http://schemas.openxmlformats.org/officeDocument/2006/relationships/image" Target="../media/image26.emf"/><Relationship Id="rId17" Type="http://schemas.openxmlformats.org/officeDocument/2006/relationships/oleObject" Target="../embeddings/oleObject24.bin"/><Relationship Id="rId18" Type="http://schemas.openxmlformats.org/officeDocument/2006/relationships/image" Target="../media/image27.emf"/><Relationship Id="rId19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image" Target="../media/image13.emf"/><Relationship Id="rId10" Type="http://schemas.openxmlformats.org/officeDocument/2006/relationships/image" Target="../media/image8.e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2.emf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45189" y="1524000"/>
            <a:ext cx="3145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11,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2362200"/>
            <a:ext cx="6781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3600" dirty="0" smtClean="0">
                <a:latin typeface="Arial Narrow" pitchFamily="-84" charset="0"/>
              </a:rPr>
              <a:t>Invariant Quantities</a:t>
            </a:r>
            <a:endParaRPr lang="en-US" sz="3600" dirty="0">
              <a:latin typeface="Arial Narrow" pitchFamily="-84" charset="0"/>
            </a:endParaRPr>
          </a:p>
          <a:p>
            <a:pPr marL="609600" indent="-609600" algn="l"/>
            <a:r>
              <a:rPr lang="en-US" sz="3600" dirty="0" smtClean="0">
                <a:latin typeface="Arial Narrow" pitchFamily="-84" charset="0"/>
              </a:rPr>
              <a:t>The </a:t>
            </a:r>
            <a:r>
              <a:rPr lang="en-US" sz="3600" dirty="0">
                <a:latin typeface="Arial Narrow" pitchFamily="-84" charset="0"/>
              </a:rPr>
              <a:t>Doppler Effect</a:t>
            </a:r>
          </a:p>
          <a:p>
            <a:pPr marL="609600" indent="-609600" algn="l"/>
            <a:r>
              <a:rPr lang="en-US" sz="3600" dirty="0">
                <a:latin typeface="Arial Narrow" pitchFamily="-84" charset="0"/>
              </a:rPr>
              <a:t>Relativistic Momentum and Energy</a:t>
            </a:r>
          </a:p>
          <a:p>
            <a:pPr marL="609600" indent="-609600" algn="l"/>
            <a:r>
              <a:rPr lang="en-US" sz="3600" dirty="0">
                <a:latin typeface="Arial Narrow" pitchFamily="-84" charset="0"/>
              </a:rPr>
              <a:t>Relationship </a:t>
            </a:r>
            <a:r>
              <a:rPr lang="en-US" sz="3600" dirty="0" smtClean="0">
                <a:latin typeface="Arial Narrow" pitchFamily="-84" charset="0"/>
              </a:rPr>
              <a:t>Between Relativistic Quantities</a:t>
            </a:r>
            <a:endParaRPr lang="en-US" sz="3600" dirty="0">
              <a:latin typeface="Arial Narrow" pitchFamily="-84" charset="0"/>
            </a:endParaRPr>
          </a:p>
          <a:p>
            <a:pPr marL="609600" indent="-609600" algn="l"/>
            <a:r>
              <a:rPr lang="en-US" sz="3600" dirty="0" smtClean="0">
                <a:latin typeface="Arial Narrow" pitchFamily="-84" charset="0"/>
              </a:rPr>
              <a:t>Quantization</a:t>
            </a:r>
            <a:endParaRPr lang="en-US" sz="3600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pic>
        <p:nvPicPr>
          <p:cNvPr id="11366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298700"/>
            <a:ext cx="8636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52400" y="2209800"/>
            <a:ext cx="5410200" cy="4191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38800" y="2209800"/>
            <a:ext cx="3276600" cy="4191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36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17526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most fundamental principle used here is the momentum conservation!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at rest in system K holding a ball of mass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 holds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similar ball in system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that is moving in the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direction with velocity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with respect to system K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At one point they threw the ball at each other with exactly the same speed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146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366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6425" cy="5411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If we use the definition of momentum, the momentum of the ball thrown by Frank is entirely in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direction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Fy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mu</a:t>
            </a:r>
            <a:r>
              <a:rPr lang="en-US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change of momentum as observed by Frank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eaLnBrk="1" hangingPunct="1">
              <a:buNone/>
            </a:pPr>
            <a:r>
              <a:rPr lang="en-US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smtClean="0">
                <a:ea typeface="Arial" pitchFamily="-84" charset="0"/>
                <a:cs typeface="Arial" pitchFamily="-84" charset="0"/>
              </a:rPr>
              <a:t>F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err="1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err="1" smtClean="0">
                <a:ea typeface="Arial" pitchFamily="-84" charset="0"/>
                <a:cs typeface="Arial" pitchFamily="-84" charset="0"/>
              </a:rPr>
              <a:t>Fy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2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mu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Mary measures the initial velocity of her own ball to be 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Mx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altLang="ja-JP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My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800" i="1" dirty="0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In order to determine the velocity of Mary’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ball as measured by Frank we use the velocity transformation equations: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57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167854"/>
              </p:ext>
            </p:extLst>
          </p:nvPr>
        </p:nvGraphicFramePr>
        <p:xfrm>
          <a:off x="2822575" y="5459413"/>
          <a:ext cx="12922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469900" imgH="203200" progId="Equation.DSMT4">
                  <p:embed/>
                </p:oleObj>
              </mc:Choice>
              <mc:Fallback>
                <p:oleObj name="Equation" r:id="rId3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5459413"/>
                        <a:ext cx="1292225" cy="560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598438"/>
              </p:ext>
            </p:extLst>
          </p:nvPr>
        </p:nvGraphicFramePr>
        <p:xfrm>
          <a:off x="5029200" y="5291138"/>
          <a:ext cx="34925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5" imgW="1270000" imgH="292100" progId="Equation.DSMT4">
                  <p:embed/>
                </p:oleObj>
              </mc:Choice>
              <mc:Fallback>
                <p:oleObj name="Equation" r:id="rId5" imgW="1270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91138"/>
                        <a:ext cx="3492500" cy="804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508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Before the collision, the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as measured by Frank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(in the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ixed frame)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with the Lorentz </a:t>
            </a:r>
            <a:r>
              <a:rPr lang="en-US" altLang="ja-JP" sz="2400" smtClean="0">
                <a:ea typeface="ＭＳ Ｐゴシック" pitchFamily="-84" charset="-128"/>
                <a:cs typeface="ＭＳ Ｐゴシック" pitchFamily="-84" charset="-128"/>
              </a:rPr>
              <a:t>velocity transformation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becomes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perfectly elastic collision, the momentum after the collision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change in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according to Frank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OMG!  The linear momentum is not conserved even w/o an external force!!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What do we do? 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  <a:sym typeface="Wingdings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Redefine the momentum in a fashion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Something has changed.   Mass is now,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  <a:sym typeface="Wingdings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!!  The relativistic mass!!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Mass as the fundamental property of matter is called the “rest mass”, m</a:t>
            </a:r>
            <a:r>
              <a:rPr lang="en-US" sz="24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92082"/>
              </p:ext>
            </p:extLst>
          </p:nvPr>
        </p:nvGraphicFramePr>
        <p:xfrm>
          <a:off x="5632450" y="4724400"/>
          <a:ext cx="4635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18" name="Equation" r:id="rId4" imgW="266700" imgH="241300" progId="Equation.DSMT4">
                  <p:embed/>
                </p:oleObj>
              </mc:Choice>
              <mc:Fallback>
                <p:oleObj name="Equation" r:id="rId4" imgW="26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4724400"/>
                        <a:ext cx="4635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320555"/>
              </p:ext>
            </p:extLst>
          </p:nvPr>
        </p:nvGraphicFramePr>
        <p:xfrm>
          <a:off x="1482725" y="1371600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19" name="Equation" r:id="rId6" imgW="596900" imgH="203200" progId="Equation.DSMT4">
                  <p:embed/>
                </p:oleObj>
              </mc:Choice>
              <mc:Fallback>
                <p:oleObj name="Equation" r:id="rId6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1371600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935908"/>
              </p:ext>
            </p:extLst>
          </p:nvPr>
        </p:nvGraphicFramePr>
        <p:xfrm>
          <a:off x="3733800" y="12192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0" name="Equation" r:id="rId8" imgW="1397000" imgH="292100" progId="Equation.DSMT4">
                  <p:embed/>
                </p:oleObj>
              </mc:Choice>
              <mc:Fallback>
                <p:oleObj name="Equation" r:id="rId8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228179"/>
              </p:ext>
            </p:extLst>
          </p:nvPr>
        </p:nvGraphicFramePr>
        <p:xfrm>
          <a:off x="1524000" y="2411412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1" name="Equation" r:id="rId10" imgW="596900" imgH="203200" progId="Equation.DSMT4">
                  <p:embed/>
                </p:oleObj>
              </mc:Choice>
              <mc:Fallback>
                <p:oleObj name="Equation" r:id="rId10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11412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78202"/>
              </p:ext>
            </p:extLst>
          </p:nvPr>
        </p:nvGraphicFramePr>
        <p:xfrm>
          <a:off x="3810000" y="22860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2" name="Equation" r:id="rId11" imgW="1397000" imgH="292100" progId="Equation.DSMT4">
                  <p:embed/>
                </p:oleObj>
              </mc:Choice>
              <mc:Fallback>
                <p:oleObj name="Equation" r:id="rId11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831541"/>
              </p:ext>
            </p:extLst>
          </p:nvPr>
        </p:nvGraphicFramePr>
        <p:xfrm>
          <a:off x="1371600" y="3560762"/>
          <a:ext cx="24447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3" name="Equation" r:id="rId13" imgW="889000" imgH="228600" progId="Equation.DSMT4">
                  <p:embed/>
                </p:oleObj>
              </mc:Choice>
              <mc:Fallback>
                <p:oleObj name="Equation" r:id="rId13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60762"/>
                        <a:ext cx="24447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010886"/>
              </p:ext>
            </p:extLst>
          </p:nvPr>
        </p:nvGraphicFramePr>
        <p:xfrm>
          <a:off x="6000750" y="3560762"/>
          <a:ext cx="14668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4" name="Equation" r:id="rId15" imgW="533400" imgH="228600" progId="Equation.DSMT4">
                  <p:embed/>
                </p:oleObj>
              </mc:Choice>
              <mc:Fallback>
                <p:oleObj name="Equation" r:id="rId15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3560762"/>
                        <a:ext cx="14668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332905"/>
              </p:ext>
            </p:extLst>
          </p:nvPr>
        </p:nvGraphicFramePr>
        <p:xfrm>
          <a:off x="6164262" y="4495800"/>
          <a:ext cx="13033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5" name="Equation" r:id="rId17" imgW="749300" imgH="469900" progId="Equation.DSMT4">
                  <p:embed/>
                </p:oleObj>
              </mc:Choice>
              <mc:Fallback>
                <p:oleObj name="Equation" r:id="rId17" imgW="749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2" y="4495800"/>
                        <a:ext cx="1303338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035559"/>
              </p:ext>
            </p:extLst>
          </p:nvPr>
        </p:nvGraphicFramePr>
        <p:xfrm>
          <a:off x="7469188" y="4724400"/>
          <a:ext cx="684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6" name="Equation" r:id="rId19" imgW="393700" imgH="241300" progId="Equation.DSMT4">
                  <p:embed/>
                </p:oleObj>
              </mc:Choice>
              <mc:Fallback>
                <p:oleObj name="Equation" r:id="rId19" imgW="393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4724400"/>
                        <a:ext cx="6842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974624"/>
              </p:ext>
            </p:extLst>
          </p:nvPr>
        </p:nvGraphicFramePr>
        <p:xfrm>
          <a:off x="3810000" y="3421062"/>
          <a:ext cx="23399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27" name="Equation" r:id="rId21" imgW="850900" imgH="279400" progId="Equation.DSMT4">
                  <p:embed/>
                </p:oleObj>
              </mc:Choice>
              <mc:Fallback>
                <p:oleObj name="Equation" r:id="rId21" imgW="850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21062"/>
                        <a:ext cx="2339975" cy="769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300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Linear Momentum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32098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172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8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72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Reading assignments: CH 3.3 (special topic – the discovery of Helium) and CH3.7</a:t>
            </a:r>
          </a:p>
          <a:p>
            <a:pPr eaLnBrk="1" hangingPunct="1"/>
            <a:r>
              <a:rPr lang="en-US" dirty="0" smtClean="0"/>
              <a:t>Colloquium today Dr. William Newton of TAMU Commerce</a:t>
            </a:r>
          </a:p>
          <a:p>
            <a:pPr lvl="1" eaLnBrk="1" hangingPunct="1"/>
            <a:r>
              <a:rPr lang="en-US" dirty="0"/>
              <a:t>Into the Mantle of the Neutron Star: Probing Condensed Nuclear Matter under Extreme </a:t>
            </a:r>
            <a:r>
              <a:rPr lang="en-US" dirty="0" smtClean="0"/>
              <a:t>Condition</a:t>
            </a:r>
          </a:p>
          <a:p>
            <a:pPr lvl="1" eaLnBrk="1" hangingPunct="1"/>
            <a:r>
              <a:rPr lang="en-US" dirty="0" smtClean="0"/>
              <a:t>SH101 at 4pm</a:t>
            </a:r>
          </a:p>
        </p:txBody>
      </p:sp>
    </p:spTree>
    <p:extLst>
      <p:ext uri="{BB962C8B-B14F-4D97-AF65-F5344CB8AC3E}">
        <p14:creationId xmlns:p14="http://schemas.microsoft.com/office/powerpoint/2010/main" val="236260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Reminder: Special Project #2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equations, starting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from Lorentz coordinate transformation equations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Prove that the space-time invariant quantity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Just simply switching the signs and primes will NOT be sufficient!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this Monday, Feb. 16!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6871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2-09 at 12.29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447800"/>
            <a:ext cx="1752600" cy="1724484"/>
          </a:xfrm>
          <a:prstGeom prst="rect">
            <a:avLst/>
          </a:prstGeom>
        </p:spPr>
      </p:pic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762000"/>
          </a:xfrm>
        </p:spPr>
        <p:txBody>
          <a:bodyPr/>
          <a:lstStyle/>
          <a:p>
            <a:pPr algn="ctr" eaLnBrk="1" hangingPunct="1"/>
            <a:r>
              <a:rPr lang="en-US" sz="5400" dirty="0" smtClean="0">
                <a:ea typeface="ＭＳ Ｐゴシック" pitchFamily="-84" charset="-128"/>
                <a:cs typeface="ＭＳ Ｐゴシック" pitchFamily="-84" charset="-128"/>
              </a:rPr>
              <a:t>Space-time </a:t>
            </a:r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Invariants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914401"/>
            <a:ext cx="8688387" cy="5105400"/>
          </a:xfrm>
        </p:spPr>
        <p:txBody>
          <a:bodyPr/>
          <a:lstStyle/>
          <a:p>
            <a:pPr marL="400050" indent="-400050"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There are three possibilities for the invariant quantity </a:t>
            </a:r>
            <a:r>
              <a:rPr lang="el-GR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400050" indent="-400050" eaLnBrk="1" hangingPunct="1">
              <a:buFont typeface="Wingdings" pitchFamily="-84" charset="2"/>
              <a:buNone/>
            </a:pP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		</a:t>
            </a:r>
            <a:endParaRPr lang="en-US" dirty="0" smtClean="0">
              <a:solidFill>
                <a:srgbClr val="8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00050" indent="-4000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l-GR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=  0: </a:t>
            </a:r>
            <a:r>
              <a:rPr lang="el-GR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i="1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l-GR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i="1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b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 light-like</a:t>
            </a:r>
            <a:r>
              <a:rPr lang="en-US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separation</a:t>
            </a:r>
          </a:p>
          <a:p>
            <a:pPr marL="800100" lvl="1" indent="-400050" eaLnBrk="1" hangingPunct="1">
              <a:buClr>
                <a:schemeClr val="tx1"/>
              </a:buClr>
              <a:buSzPct val="90000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Two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events can be connected only by a light signal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00050" indent="-4000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l-GR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i="1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&gt; 0: </a:t>
            </a:r>
            <a:r>
              <a:rPr lang="el-GR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l-GR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n-US" b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space-like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separation </a:t>
            </a:r>
          </a:p>
          <a:p>
            <a:pPr marL="800100" lvl="1" indent="-400050" eaLnBrk="1" hangingPunct="1">
              <a:buClr>
                <a:schemeClr val="tx1"/>
              </a:buClr>
              <a:buSzPct val="90000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No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signal can travel fast enough to connect the two events. The events are not causally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connected!!</a:t>
            </a:r>
          </a:p>
          <a:p>
            <a:pPr marL="400050" indent="-4000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l-GR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i="1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&lt; 0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l-GR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&lt; 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i="1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l-GR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i="1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n-US" b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time-like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separation</a:t>
            </a:r>
            <a:r>
              <a:rPr lang="en-US" b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800100" lvl="1" indent="-400050" eaLnBrk="1" hangingPunct="1">
              <a:buClr>
                <a:schemeClr val="tx1"/>
              </a:buClr>
              <a:buSzPct val="90000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Two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events can be causally connected.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800100" lvl="1" indent="-400050" eaLnBrk="1" hangingPunct="1">
              <a:buClr>
                <a:schemeClr val="tx1"/>
              </a:buClr>
              <a:buSzPct val="90000"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These two events cannot occur simultaneously!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232109"/>
              </p:ext>
            </p:extLst>
          </p:nvPr>
        </p:nvGraphicFramePr>
        <p:xfrm>
          <a:off x="2590800" y="1263768"/>
          <a:ext cx="3313380" cy="1022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1" name="Equation" r:id="rId4" imgW="1168400" imgH="304800" progId="Equation.DSMT4">
                  <p:embed/>
                </p:oleObj>
              </mc:Choice>
              <mc:Fallback>
                <p:oleObj name="Equation" r:id="rId4" imgW="1168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63768"/>
                        <a:ext cx="3313380" cy="1022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05446" y="1447800"/>
            <a:ext cx="338554" cy="461665"/>
          </a:xfrm>
          <a:prstGeom prst="rect">
            <a:avLst/>
          </a:prstGeom>
          <a:noFill/>
          <a:ln w="38100" cmpd="sng">
            <a:solidFill>
              <a:srgbClr val="0F6FC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0" y="2057400"/>
            <a:ext cx="338554" cy="461665"/>
          </a:xfrm>
          <a:prstGeom prst="rect">
            <a:avLst/>
          </a:prstGeom>
          <a:noFill/>
          <a:ln w="38100" cmpd="sng">
            <a:solidFill>
              <a:srgbClr val="0F6FC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1000" y="1600200"/>
            <a:ext cx="338554" cy="461665"/>
          </a:xfrm>
          <a:prstGeom prst="rect">
            <a:avLst/>
          </a:prstGeom>
          <a:noFill/>
          <a:ln w="38100" cmpd="sng">
            <a:solidFill>
              <a:srgbClr val="0F6FC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08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1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/>
      <p:bldP spid="3" grpId="0" animBg="1"/>
      <p:bldP spid="3" grpId="1" animBg="1"/>
      <p:bldP spid="10" grpId="0" animBg="1"/>
      <p:bldP spid="10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Doppler Effect </a:t>
            </a:r>
          </a:p>
        </p:txBody>
      </p:sp>
      <p:sp>
        <p:nvSpPr>
          <p:cNvPr id="1034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1534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Doppler effect of </a:t>
            </a:r>
            <a:r>
              <a:rPr lang="en-US" sz="2800" u="sng" dirty="0">
                <a:ea typeface="ＭＳ Ｐゴシック" pitchFamily="-84" charset="-128"/>
                <a:cs typeface="ＭＳ Ｐゴシック" pitchFamily="-84" charset="-128"/>
              </a:rPr>
              <a:t>sound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I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ncreased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frequency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of sound as a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source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approaches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receiver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D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ecreased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frequency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as the source recedes.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same change in sound frequency occurs when the source is fixed and the receiver is moving.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change in frequency of the sound wave depends on whether the source or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receiver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moving.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Does this violate the principle of relativity?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Why not?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Sound wave is in a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special frame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of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media such as air, water, or a steel plate in order to propagate;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Light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does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not need a medium to propagate!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2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the Doppler Effect</a:t>
            </a:r>
          </a:p>
        </p:txBody>
      </p:sp>
      <p:pic>
        <p:nvPicPr>
          <p:cNvPr id="10445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219200"/>
            <a:ext cx="863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28600" y="1219200"/>
            <a:ext cx="4267200" cy="464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8200" y="1143000"/>
            <a:ext cx="4267200" cy="464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7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712787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Relativistic Doppler Effect 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59825" cy="51816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Consider a source of light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(a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star) and a receiver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 astronomer) approaching one another with a relative velocity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Consider the receiver in system K and the light source in system K</a:t>
            </a:r>
            <a:r>
              <a:rPr lang="ja-JP" altLang="en-US" sz="28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moving toward the receiver with velocity </a:t>
            </a:r>
            <a:r>
              <a:rPr lang="en-US" altLang="ja-JP" sz="2800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source emits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waves during the time interval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Because the speed of light is always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c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and the source is moving with velocity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, the total distance between the front and rear of the wave 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mitted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during the time interval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571500" indent="-571500" algn="ctr"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Length of wave train = </a:t>
            </a:r>
            <a:r>
              <a:rPr lang="en-US" sz="2800" i="1" dirty="0" err="1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cT</a:t>
            </a:r>
            <a:r>
              <a:rPr lang="en-US" sz="28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solidFill>
                  <a:srgbClr val="660066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solidFill>
                  <a:srgbClr val="660066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800" i="1" dirty="0" err="1">
                <a:solidFill>
                  <a:srgbClr val="660066"/>
                </a:solidFill>
                <a:ea typeface="Arial" pitchFamily="-84" charset="0"/>
                <a:cs typeface="Arial" pitchFamily="-84" charset="0"/>
              </a:rPr>
              <a:t>vT</a:t>
            </a:r>
            <a:endParaRPr lang="en-US" sz="2800" dirty="0">
              <a:solidFill>
                <a:srgbClr val="660066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09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The Relativistic Doppler Effect 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3400" dirty="0" err="1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con’</a:t>
            </a:r>
            <a:r>
              <a:rPr lang="en-US" altLang="ja-JP" sz="3400" dirty="0" err="1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sz="3400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838200"/>
            <a:ext cx="6019799" cy="4878387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Because there are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waves emitted by the source in time period T,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wavelength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measured by the stationary receiver is</a:t>
            </a: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And the resulting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frequency measured by the receiver is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number of waves emitted in the moving frame of the source is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sz="2400" i="1" dirty="0" smtClean="0">
                <a:latin typeface="Apple Chancery"/>
                <a:ea typeface="ＭＳ Ｐゴシック" pitchFamily="-84" charset="-128"/>
                <a:cs typeface="Apple Chancery"/>
              </a:rPr>
              <a:t>f</a:t>
            </a:r>
            <a:r>
              <a:rPr lang="en-US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‘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with the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proper time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T’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=T/</a:t>
            </a:r>
            <a:r>
              <a:rPr lang="en-US" sz="2400" dirty="0" smtClean="0">
                <a:latin typeface="Symbol" charset="2"/>
                <a:ea typeface="ＭＳ Ｐゴシック" pitchFamily="-84" charset="-128"/>
                <a:cs typeface="Symbol" charset="2"/>
              </a:rPr>
              <a:t>γ </a:t>
            </a:r>
            <a:r>
              <a:rPr lang="en-US" sz="2400" dirty="0" smtClean="0">
                <a:ea typeface="ＭＳ Ｐゴシック" pitchFamily="-84" charset="-128"/>
                <a:cs typeface="Symbol" charset="2"/>
              </a:rPr>
              <a:t>we obtain the measured frequency by the receiver as</a:t>
            </a:r>
            <a:endParaRPr lang="en-US" altLang="ja-JP" sz="2400" dirty="0" smtClean="0">
              <a:latin typeface="Symbol" charset="2"/>
              <a:ea typeface="ＭＳ Ｐゴシック" pitchFamily="-84" charset="-128"/>
              <a:cs typeface="Symbol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551109"/>
              </p:ext>
            </p:extLst>
          </p:nvPr>
        </p:nvGraphicFramePr>
        <p:xfrm>
          <a:off x="304800" y="4935538"/>
          <a:ext cx="18351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1" name="Equation" r:id="rId3" imgW="927100" imgH="393700" progId="Equation.DSMT4">
                  <p:embed/>
                </p:oleObj>
              </mc:Choice>
              <mc:Fallback>
                <p:oleObj name="Equation" r:id="rId3" imgW="927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35538"/>
                        <a:ext cx="183515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684177"/>
              </p:ext>
            </p:extLst>
          </p:nvPr>
        </p:nvGraphicFramePr>
        <p:xfrm>
          <a:off x="2209800" y="4935538"/>
          <a:ext cx="155892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2" name="Equation" r:id="rId5" imgW="787400" imgH="431800" progId="Equation.DSMT4">
                  <p:embed/>
                </p:oleObj>
              </mc:Choice>
              <mc:Fallback>
                <p:oleObj name="Equation" r:id="rId5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935538"/>
                        <a:ext cx="1558925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48426"/>
              </p:ext>
            </p:extLst>
          </p:nvPr>
        </p:nvGraphicFramePr>
        <p:xfrm>
          <a:off x="3732213" y="4800600"/>
          <a:ext cx="1585912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3" name="Equation" r:id="rId7" imgW="800100" imgH="482600" progId="Equation.DSMT4">
                  <p:embed/>
                </p:oleObj>
              </mc:Choice>
              <mc:Fallback>
                <p:oleObj name="Equation" r:id="rId7" imgW="800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4800600"/>
                        <a:ext cx="1585912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57265"/>
              </p:ext>
            </p:extLst>
          </p:nvPr>
        </p:nvGraphicFramePr>
        <p:xfrm>
          <a:off x="5270500" y="4800600"/>
          <a:ext cx="24399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4" name="Equation" r:id="rId9" imgW="1231900" imgH="508000" progId="Equation.DSMT4">
                  <p:embed/>
                </p:oleObj>
              </mc:Choice>
              <mc:Fallback>
                <p:oleObj name="Equation" r:id="rId9" imgW="1231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4800600"/>
                        <a:ext cx="24399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801107"/>
              </p:ext>
            </p:extLst>
          </p:nvPr>
        </p:nvGraphicFramePr>
        <p:xfrm>
          <a:off x="7683500" y="4800600"/>
          <a:ext cx="11557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5" name="Equation" r:id="rId11" imgW="584200" imgH="469900" progId="Equation.DSMT4">
                  <p:embed/>
                </p:oleObj>
              </mc:Choice>
              <mc:Fallback>
                <p:oleObj name="Equation" r:id="rId11" imgW="584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4800600"/>
                        <a:ext cx="1155700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322343"/>
              </p:ext>
            </p:extLst>
          </p:nvPr>
        </p:nvGraphicFramePr>
        <p:xfrm>
          <a:off x="6629400" y="914400"/>
          <a:ext cx="19304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6" name="Equation" r:id="rId13" imgW="800100" imgH="419100" progId="Equation.DSMT4">
                  <p:embed/>
                </p:oleObj>
              </mc:Choice>
              <mc:Fallback>
                <p:oleObj name="Equation" r:id="rId13" imgW="800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914400"/>
                        <a:ext cx="193040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521045"/>
              </p:ext>
            </p:extLst>
          </p:nvPr>
        </p:nvGraphicFramePr>
        <p:xfrm>
          <a:off x="6248400" y="2514600"/>
          <a:ext cx="6746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7" name="Equation" r:id="rId15" imgW="279400" imgH="203200" progId="Equation.DSMT4">
                  <p:embed/>
                </p:oleObj>
              </mc:Choice>
              <mc:Fallback>
                <p:oleObj name="Equation" r:id="rId15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514600"/>
                        <a:ext cx="674687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33588"/>
              </p:ext>
            </p:extLst>
          </p:nvPr>
        </p:nvGraphicFramePr>
        <p:xfrm>
          <a:off x="7596187" y="2133600"/>
          <a:ext cx="131921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8" name="Equation" r:id="rId17" imgW="546100" imgH="419100" progId="Equation.DSMT4">
                  <p:embed/>
                </p:oleObj>
              </mc:Choice>
              <mc:Fallback>
                <p:oleObj name="Equation" r:id="rId17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7" y="2133600"/>
                        <a:ext cx="1319213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77564"/>
              </p:ext>
            </p:extLst>
          </p:nvPr>
        </p:nvGraphicFramePr>
        <p:xfrm>
          <a:off x="6858000" y="2155825"/>
          <a:ext cx="7048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9" name="Equation" r:id="rId19" imgW="292100" imgH="419100" progId="Equation.DSMT4">
                  <p:embed/>
                </p:oleObj>
              </mc:Choice>
              <mc:Fallback>
                <p:oleObj name="Equation" r:id="rId19" imgW="292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155825"/>
                        <a:ext cx="7048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797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Results of Relativistic Doppler Effect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6629400" cy="11779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When source/receiver is approaching with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n-US" i="1" dirty="0" err="1" smtClean="0">
                <a:ea typeface="Arial" pitchFamily="-84" charset="0"/>
                <a:cs typeface="Arial" pitchFamily="-84" charset="0"/>
              </a:rPr>
              <a:t>v</a:t>
            </a:r>
            <a:r>
              <a:rPr lang="en-US" dirty="0" err="1" smtClean="0">
                <a:ea typeface="Arial" pitchFamily="-84" charset="0"/>
                <a:cs typeface="Arial" pitchFamily="-84" charset="0"/>
              </a:rPr>
              <a:t>/</a:t>
            </a:r>
            <a:r>
              <a:rPr lang="en-US" i="1" dirty="0" err="1" smtClean="0">
                <a:ea typeface="Arial" pitchFamily="-84" charset="0"/>
                <a:cs typeface="Arial" pitchFamily="-84" charset="0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resulting frequency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11,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77000"/>
            <a:ext cx="1905000" cy="457200"/>
          </a:xfrm>
        </p:spPr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2438400"/>
            <a:ext cx="5943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When source/receiver is </a:t>
            </a:r>
            <a:r>
              <a:rPr lang="en-US" sz="3200" kern="0" dirty="0" smtClean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receding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with </a:t>
            </a:r>
            <a:r>
              <a:rPr kumimoji="0" lang="el-GR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=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v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/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the resulting frequency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is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4114800"/>
            <a:ext cx="594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If we use </a:t>
            </a:r>
            <a:r>
              <a:rPr lang="en-US" sz="3200" kern="0" dirty="0" smtClean="0">
                <a:solidFill>
                  <a:schemeClr val="accent2"/>
                </a:solidFill>
                <a:ea typeface="ＭＳ Ｐゴシック" pitchFamily="-84" charset="-128"/>
                <a:cs typeface="ＭＳ Ｐゴシック" pitchFamily="-84" charset="-128"/>
              </a:rPr>
              <a:t>+</a:t>
            </a:r>
            <a:r>
              <a:rPr lang="el-GR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for approaching source/receiver and </a:t>
            </a:r>
            <a:r>
              <a:rPr lang="en-US" sz="3200" kern="0" noProof="0" dirty="0" smtClean="0">
                <a:solidFill>
                  <a:schemeClr val="accent2"/>
                </a:solidFill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l-GR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for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receding source/receiver, relativistic Doppler Effect can be expressed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1000" y="1981200"/>
            <a:ext cx="66294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Higher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than the actual source’s frequency, blue shift!!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04800" y="3581400"/>
            <a:ext cx="64770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lang="en-US" b="1" kern="0" noProof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Low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er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than the actual source’s frequency, </a:t>
            </a:r>
            <a:r>
              <a:rPr lang="en-US" b="1" kern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red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shift!!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19400" y="5715000"/>
            <a:ext cx="33528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lang="en-US" b="1" kern="0" noProof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For more generalized case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874824"/>
              </p:ext>
            </p:extLst>
          </p:nvPr>
        </p:nvGraphicFramePr>
        <p:xfrm>
          <a:off x="6781800" y="838200"/>
          <a:ext cx="227081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2" name="Equation" r:id="rId3" imgW="825500" imgH="469900" progId="Equation.DSMT4">
                  <p:embed/>
                </p:oleObj>
              </mc:Choice>
              <mc:Fallback>
                <p:oleObj name="Equation" r:id="rId3" imgW="825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838200"/>
                        <a:ext cx="2270811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009659"/>
              </p:ext>
            </p:extLst>
          </p:nvPr>
        </p:nvGraphicFramePr>
        <p:xfrm>
          <a:off x="6629400" y="2286000"/>
          <a:ext cx="2403480" cy="137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3" name="Equation" r:id="rId5" imgW="825500" imgH="469900" progId="Equation.DSMT4">
                  <p:embed/>
                </p:oleObj>
              </mc:Choice>
              <mc:Fallback>
                <p:oleObj name="Equation" r:id="rId5" imgW="825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86000"/>
                        <a:ext cx="2403480" cy="13710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722712"/>
              </p:ext>
            </p:extLst>
          </p:nvPr>
        </p:nvGraphicFramePr>
        <p:xfrm>
          <a:off x="6586538" y="4114800"/>
          <a:ext cx="24050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4" name="Equation" r:id="rId7" imgW="825500" imgH="469900" progId="Equation.DSMT4">
                  <p:embed/>
                </p:oleObj>
              </mc:Choice>
              <mc:Fallback>
                <p:oleObj name="Equation" r:id="rId7" imgW="825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4114800"/>
                        <a:ext cx="2405062" cy="1371600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969941"/>
              </p:ext>
            </p:extLst>
          </p:nvPr>
        </p:nvGraphicFramePr>
        <p:xfrm>
          <a:off x="6400800" y="5645650"/>
          <a:ext cx="2579688" cy="83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5" name="Equation" r:id="rId9" imgW="1460500" imgH="469900" progId="Equation.DSMT4">
                  <p:embed/>
                </p:oleObj>
              </mc:Choice>
              <mc:Fallback>
                <p:oleObj name="Equation" r:id="rId9" imgW="1460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645650"/>
                        <a:ext cx="2579688" cy="831350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1571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/>
      <p:bldP spid="9" grpId="0"/>
      <p:bldP spid="11" grpId="0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21215</TotalTime>
  <Words>1078</Words>
  <Application>Microsoft Macintosh PowerPoint</Application>
  <PresentationFormat>On-screen Show (4:3)</PresentationFormat>
  <Paragraphs>146</Paragraphs>
  <Slides>13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phys1443-spring02</vt:lpstr>
      <vt:lpstr>Equation</vt:lpstr>
      <vt:lpstr>PHYS 3313 – Section 001 Lecture #7</vt:lpstr>
      <vt:lpstr>Announcements</vt:lpstr>
      <vt:lpstr>Reminder: Special Project #2</vt:lpstr>
      <vt:lpstr>Space-time Invariants</vt:lpstr>
      <vt:lpstr>The Doppler Effect </vt:lpstr>
      <vt:lpstr>Recall the Doppler Effect</vt:lpstr>
      <vt:lpstr>The Relativistic Doppler Effect </vt:lpstr>
      <vt:lpstr>The Relativistic Doppler Effect (con’t)</vt:lpstr>
      <vt:lpstr>Results of Relativistic Doppler Effect</vt:lpstr>
      <vt:lpstr>Relativistic Momentum</vt:lpstr>
      <vt:lpstr>Relativistic Momentum</vt:lpstr>
      <vt:lpstr>Relativistic Momentum</vt:lpstr>
      <vt:lpstr>Relativistic and Classical Linear Momentum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577</cp:revision>
  <cp:lastPrinted>2013-08-26T21:25:15Z</cp:lastPrinted>
  <dcterms:created xsi:type="dcterms:W3CDTF">2012-08-27T21:13:02Z</dcterms:created>
  <dcterms:modified xsi:type="dcterms:W3CDTF">2015-02-12T01:04:29Z</dcterms:modified>
</cp:coreProperties>
</file>