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2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5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636" r:id="rId3"/>
    <p:sldId id="627" r:id="rId4"/>
    <p:sldId id="628" r:id="rId5"/>
    <p:sldId id="629" r:id="rId6"/>
    <p:sldId id="630" r:id="rId7"/>
    <p:sldId id="631" r:id="rId8"/>
    <p:sldId id="632" r:id="rId9"/>
    <p:sldId id="633" r:id="rId10"/>
    <p:sldId id="634" r:id="rId11"/>
    <p:sldId id="635" r:id="rId12"/>
    <p:sldId id="637" r:id="rId13"/>
    <p:sldId id="638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20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38.emf"/><Relationship Id="rId13" Type="http://schemas.openxmlformats.org/officeDocument/2006/relationships/image" Target="../media/image39.emf"/><Relationship Id="rId14" Type="http://schemas.openxmlformats.org/officeDocument/2006/relationships/image" Target="../media/image40.emf"/><Relationship Id="rId15" Type="http://schemas.openxmlformats.org/officeDocument/2006/relationships/image" Target="../media/image41.emf"/><Relationship Id="rId16" Type="http://schemas.openxmlformats.org/officeDocument/2006/relationships/image" Target="../media/image42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FCAD5E-833D-C64B-9F68-67D28F23EC62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Title rewritten</a:t>
            </a: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88722E-C59B-4449-BCEB-97263DE2B92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this slide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E211D-5DDE-5944-8270-F544B67B7BD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1810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9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52.e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5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56.emf"/><Relationship Id="rId9" Type="http://schemas.openxmlformats.org/officeDocument/2006/relationships/oleObject" Target="../embeddings/oleObject55.bin"/><Relationship Id="rId10" Type="http://schemas.openxmlformats.org/officeDocument/2006/relationships/image" Target="../media/image5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0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oleObject" Target="../embeddings/oleObject23.bin"/><Relationship Id="rId13" Type="http://schemas.openxmlformats.org/officeDocument/2006/relationships/image" Target="../media/image24.emf"/><Relationship Id="rId14" Type="http://schemas.openxmlformats.org/officeDocument/2006/relationships/oleObject" Target="../embeddings/oleObject24.bin"/><Relationship Id="rId15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2.emf"/><Relationship Id="rId10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33.bin"/><Relationship Id="rId21" Type="http://schemas.openxmlformats.org/officeDocument/2006/relationships/image" Target="../media/image35.emf"/><Relationship Id="rId22" Type="http://schemas.openxmlformats.org/officeDocument/2006/relationships/oleObject" Target="../embeddings/oleObject34.bin"/><Relationship Id="rId23" Type="http://schemas.openxmlformats.org/officeDocument/2006/relationships/image" Target="../media/image36.emf"/><Relationship Id="rId24" Type="http://schemas.openxmlformats.org/officeDocument/2006/relationships/oleObject" Target="../embeddings/oleObject35.bin"/><Relationship Id="rId25" Type="http://schemas.openxmlformats.org/officeDocument/2006/relationships/image" Target="../media/image37.emf"/><Relationship Id="rId26" Type="http://schemas.openxmlformats.org/officeDocument/2006/relationships/oleObject" Target="../embeddings/oleObject36.bin"/><Relationship Id="rId27" Type="http://schemas.openxmlformats.org/officeDocument/2006/relationships/image" Target="../media/image38.emf"/><Relationship Id="rId28" Type="http://schemas.openxmlformats.org/officeDocument/2006/relationships/oleObject" Target="../embeddings/oleObject37.bin"/><Relationship Id="rId29" Type="http://schemas.openxmlformats.org/officeDocument/2006/relationships/image" Target="../media/image3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7.emf"/><Relationship Id="rId30" Type="http://schemas.openxmlformats.org/officeDocument/2006/relationships/oleObject" Target="../embeddings/oleObject38.bin"/><Relationship Id="rId31" Type="http://schemas.openxmlformats.org/officeDocument/2006/relationships/image" Target="../media/image40.emf"/><Relationship Id="rId32" Type="http://schemas.openxmlformats.org/officeDocument/2006/relationships/oleObject" Target="../embeddings/oleObject39.bin"/><Relationship Id="rId9" Type="http://schemas.openxmlformats.org/officeDocument/2006/relationships/image" Target="../media/image29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27.bin"/><Relationship Id="rId33" Type="http://schemas.openxmlformats.org/officeDocument/2006/relationships/image" Target="../media/image41.emf"/><Relationship Id="rId34" Type="http://schemas.openxmlformats.org/officeDocument/2006/relationships/oleObject" Target="../embeddings/oleObject40.bin"/><Relationship Id="rId35" Type="http://schemas.openxmlformats.org/officeDocument/2006/relationships/image" Target="../media/image42.e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30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31.emf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32.emf"/><Relationship Id="rId16" Type="http://schemas.openxmlformats.org/officeDocument/2006/relationships/oleObject" Target="../embeddings/oleObject31.bin"/><Relationship Id="rId17" Type="http://schemas.openxmlformats.org/officeDocument/2006/relationships/image" Target="../media/image33.emf"/><Relationship Id="rId18" Type="http://schemas.openxmlformats.org/officeDocument/2006/relationships/oleObject" Target="../embeddings/oleObject32.bin"/><Relationship Id="rId19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45.emf"/><Relationship Id="rId10" Type="http://schemas.openxmlformats.org/officeDocument/2006/relationships/oleObject" Target="../embeddings/oleObject44.bin"/><Relationship Id="rId11" Type="http://schemas.openxmlformats.org/officeDocument/2006/relationships/image" Target="../media/image4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1325" y="1524000"/>
            <a:ext cx="281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16,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23622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Relativistic Energy</a:t>
            </a:r>
            <a:endParaRPr lang="en-US" dirty="0">
              <a:latin typeface="Arial Narrow" pitchFamily="-84" charset="0"/>
            </a:endParaRP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Relationship </a:t>
            </a:r>
            <a:r>
              <a:rPr lang="en-US" dirty="0" smtClean="0">
                <a:latin typeface="Arial Narrow" pitchFamily="-84" charset="0"/>
              </a:rPr>
              <a:t>Between Relativistic Quantities</a:t>
            </a:r>
            <a:endParaRPr lang="en-US" dirty="0">
              <a:latin typeface="Arial Narrow" pitchFamily="-84" charset="0"/>
            </a:endParaRP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Binding Energy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Quantization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Discovery of the X-ray and the </a:t>
            </a:r>
            <a:r>
              <a:rPr lang="en-US" dirty="0" smtClean="0">
                <a:latin typeface="Arial Narrow" pitchFamily="-84" charset="0"/>
              </a:rPr>
              <a:t>Electron</a:t>
            </a:r>
            <a:endParaRPr lang="en-US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Units of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Work, Energy and Mass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6425" cy="449738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done in accelerating a charge through a potential difference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 is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W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qV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lvl="1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For a proton, with the charge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1.602 ×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19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C being accelerated across a potential difference of 1 V, the work done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lvl="1" eaLnBrk="1" hangingPunct="1"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	1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1.602 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 J</a:t>
            </a:r>
          </a:p>
          <a:p>
            <a:pPr lvl="1" eaLnBrk="1" hangingPunct="1"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W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(1.602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)(1 V) = 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J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is also used as a unit of energy.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38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eaLnBrk="1" hangingPunct="1"/>
            <a:r>
              <a:rPr lang="en-US" sz="6000" dirty="0">
                <a:ea typeface="ＭＳ Ｐゴシック" pitchFamily="-84" charset="-128"/>
                <a:cs typeface="ＭＳ Ｐゴシック" pitchFamily="-84" charset="-128"/>
              </a:rPr>
              <a:t>Other Units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14400"/>
            <a:ext cx="8226425" cy="5105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Rest energy of a particle:</a:t>
            </a:r>
            <a:br>
              <a:rPr lang="en-US" sz="25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Example: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 Rest energy, </a:t>
            </a:r>
            <a:r>
              <a:rPr lang="en-US" sz="2500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5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, of proton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b="1" dirty="0">
                <a:ea typeface="ＭＳ Ｐゴシック" pitchFamily="-84" charset="-128"/>
                <a:cs typeface="ＭＳ Ｐゴシック" pitchFamily="-84" charset="-128"/>
              </a:rPr>
              <a:t>Atomic mass unit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500" dirty="0" err="1">
                <a:ea typeface="ＭＳ Ｐゴシック" pitchFamily="-84" charset="-128"/>
                <a:cs typeface="ＭＳ Ｐゴシック" pitchFamily="-84" charset="-128"/>
              </a:rPr>
              <a:t>amu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: Example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: carbon-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12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Clr>
                <a:schemeClr val="tx1"/>
              </a:buClr>
              <a:buSzPct val="90000"/>
              <a:buNone/>
            </a:pP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What is 1u in </a:t>
            </a:r>
            <a:r>
              <a:rPr lang="en-US" sz="2500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?</a:t>
            </a: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409039"/>
              </p:ext>
            </p:extLst>
          </p:nvPr>
        </p:nvGraphicFramePr>
        <p:xfrm>
          <a:off x="685800" y="1874838"/>
          <a:ext cx="1550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9" name="Equation" r:id="rId3" imgW="863600" imgH="228600" progId="Equation.DSMT4">
                  <p:embed/>
                </p:oleObj>
              </mc:Choice>
              <mc:Fallback>
                <p:oleObj name="Equation" r:id="rId3" imgW="86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74838"/>
                        <a:ext cx="1550988" cy="40957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91580"/>
              </p:ext>
            </p:extLst>
          </p:nvPr>
        </p:nvGraphicFramePr>
        <p:xfrm>
          <a:off x="2994025" y="2282826"/>
          <a:ext cx="5387975" cy="74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0" name="Equation" r:id="rId5" imgW="2857500" imgH="393700" progId="Equation.DSMT4">
                  <p:embed/>
                </p:oleObj>
              </mc:Choice>
              <mc:Fallback>
                <p:oleObj name="Equation" r:id="rId5" imgW="285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2282826"/>
                        <a:ext cx="5387975" cy="742472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198054"/>
              </p:ext>
            </p:extLst>
          </p:nvPr>
        </p:nvGraphicFramePr>
        <p:xfrm>
          <a:off x="2279650" y="1828800"/>
          <a:ext cx="8445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1" name="Equation" r:id="rId7" imgW="469900" imgH="254000" progId="Equation.DSMT4">
                  <p:embed/>
                </p:oleObj>
              </mc:Choice>
              <mc:Fallback>
                <p:oleObj name="Equation" r:id="rId7" imgW="469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828800"/>
                        <a:ext cx="844550" cy="455613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862179"/>
              </p:ext>
            </p:extLst>
          </p:nvPr>
        </p:nvGraphicFramePr>
        <p:xfrm>
          <a:off x="3124200" y="1828800"/>
          <a:ext cx="5362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2" name="Equation" r:id="rId9" imgW="2984500" imgH="279400" progId="Equation.DSMT4">
                  <p:embed/>
                </p:oleObj>
              </mc:Choice>
              <mc:Fallback>
                <p:oleObj name="Equation" r:id="rId9" imgW="298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828800"/>
                        <a:ext cx="5362575" cy="5016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49997"/>
              </p:ext>
            </p:extLst>
          </p:nvPr>
        </p:nvGraphicFramePr>
        <p:xfrm>
          <a:off x="1066800" y="3581400"/>
          <a:ext cx="57721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3" name="Equation" r:id="rId11" imgW="2438400" imgH="431800" progId="Equation.DSMT4">
                  <p:embed/>
                </p:oleObj>
              </mc:Choice>
              <mc:Fallback>
                <p:oleObj name="Equation" r:id="rId11" imgW="2438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81400"/>
                        <a:ext cx="5772150" cy="10223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228111"/>
              </p:ext>
            </p:extLst>
          </p:nvPr>
        </p:nvGraphicFramePr>
        <p:xfrm>
          <a:off x="3092450" y="4572000"/>
          <a:ext cx="31559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4" name="Equation" r:id="rId13" imgW="1333500" imgH="228600" progId="Equation.DSMT4">
                  <p:embed/>
                </p:oleObj>
              </mc:Choice>
              <mc:Fallback>
                <p:oleObj name="Equation" r:id="rId13" imgW="1333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572000"/>
                        <a:ext cx="3155950" cy="54133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37124"/>
              </p:ext>
            </p:extLst>
          </p:nvPr>
        </p:nvGraphicFramePr>
        <p:xfrm>
          <a:off x="990600" y="5281613"/>
          <a:ext cx="71548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5" name="Equation" r:id="rId15" imgW="3022600" imgH="279400" progId="Equation.DSMT4">
                  <p:embed/>
                </p:oleObj>
              </mc:Choice>
              <mc:Fallback>
                <p:oleObj name="Equation" r:id="rId15" imgW="302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81613"/>
                        <a:ext cx="7154863" cy="661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54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42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Binding Energy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2264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potential energy associated with the force keeping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 system together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baseline="-25000" dirty="0" smtClean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difference between the rest energy of the individual particles and the rest energy of the combined bound system.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373095"/>
              </p:ext>
            </p:extLst>
          </p:nvPr>
        </p:nvGraphicFramePr>
        <p:xfrm>
          <a:off x="1470025" y="3733800"/>
          <a:ext cx="3863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3" imgW="1244600" imgH="254000" progId="Equation.DSMT4">
                  <p:embed/>
                </p:oleObj>
              </mc:Choice>
              <mc:Fallback>
                <p:oleObj name="Equation" r:id="rId3" imgW="1244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3733800"/>
                        <a:ext cx="3863975" cy="788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574423"/>
              </p:ext>
            </p:extLst>
          </p:nvPr>
        </p:nvGraphicFramePr>
        <p:xfrm>
          <a:off x="1524000" y="4930775"/>
          <a:ext cx="1063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Equation" r:id="rId5" imgW="342900" imgH="203200" progId="Equation.DSMT4">
                  <p:embed/>
                </p:oleObj>
              </mc:Choice>
              <mc:Fallback>
                <p:oleObj name="Equation" r:id="rId5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930775"/>
                        <a:ext cx="1063625" cy="6318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713406"/>
              </p:ext>
            </p:extLst>
          </p:nvPr>
        </p:nvGraphicFramePr>
        <p:xfrm>
          <a:off x="2520950" y="4800600"/>
          <a:ext cx="43370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7" imgW="1397000" imgH="355600" progId="Equation.DSMT4">
                  <p:embed/>
                </p:oleObj>
              </mc:Choice>
              <mc:Fallback>
                <p:oleObj name="Equation" r:id="rId7" imgW="1397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00600"/>
                        <a:ext cx="4337050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581984"/>
              </p:ext>
            </p:extLst>
          </p:nvPr>
        </p:nvGraphicFramePr>
        <p:xfrm>
          <a:off x="5356225" y="3695700"/>
          <a:ext cx="15779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9" imgW="508000" imgH="355600" progId="Equation.DSMT4">
                  <p:embed/>
                </p:oleObj>
              </mc:Choice>
              <mc:Fallback>
                <p:oleObj name="Equation" r:id="rId9" imgW="508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3695700"/>
                        <a:ext cx="1577975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2093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Examples 2.13 and 2.15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914400"/>
            <a:ext cx="8204200" cy="50292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Ex. 2.13: A proton with 2-GeV kinetic energy hits another proton with 2 </a:t>
            </a:r>
            <a:r>
              <a:rPr lang="en-US" dirty="0" err="1" smtClean="0">
                <a:solidFill>
                  <a:srgbClr val="3333CC"/>
                </a:solidFill>
                <a:cs typeface="ＭＳ Ｐゴシック" pitchFamily="-84" charset="-128"/>
              </a:rPr>
              <a:t>GeV</a:t>
            </a:r>
            <a:r>
              <a:rPr lang="en-US" smtClean="0">
                <a:solidFill>
                  <a:srgbClr val="3333CC"/>
                </a:solidFill>
                <a:cs typeface="ＭＳ Ｐゴシック" pitchFamily="-84" charset="-128"/>
              </a:rPr>
              <a:t> KE in 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a head on collision. (proton rest mass = 938MeV/c</a:t>
            </a:r>
            <a:r>
              <a:rPr lang="en-US" baseline="30000" dirty="0" smtClean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Compute v,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>
                <a:cs typeface="ＭＳ Ｐゴシック" pitchFamily="-84" charset="-128"/>
              </a:rPr>
              <a:t>, p, K and E for each of the initial protons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What happens to the kinetic energy?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Ex. 2.15: What is the minimum kinetic energy the protons must have in the head-on collision in the reaction </a:t>
            </a:r>
            <a:r>
              <a:rPr lang="en-US" dirty="0" err="1" smtClean="0">
                <a:cs typeface="ＭＳ Ｐゴシック" pitchFamily="-84" charset="-128"/>
              </a:rPr>
              <a:t>p+p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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π</a:t>
            </a:r>
            <a:r>
              <a:rPr lang="en-US" baseline="30000" dirty="0" smtClean="0"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+d, in order to produce the positively charged pion </a:t>
            </a:r>
            <a:r>
              <a:rPr lang="en-US" dirty="0">
                <a:cs typeface="ＭＳ Ｐゴシック" pitchFamily="-84" charset="-128"/>
                <a:sym typeface="Wingdings"/>
              </a:rPr>
              <a:t>(139.6MeV/c</a:t>
            </a:r>
            <a:r>
              <a:rPr lang="en-US" baseline="30000" dirty="0">
                <a:cs typeface="ＭＳ Ｐゴシック" pitchFamily="-84" charset="-128"/>
                <a:sym typeface="Wingdings"/>
              </a:rPr>
              <a:t>2</a:t>
            </a:r>
            <a:r>
              <a:rPr lang="en-US" dirty="0">
                <a:cs typeface="ＭＳ Ｐゴシック" pitchFamily="-84" charset="-128"/>
                <a:sym typeface="Wingdings"/>
              </a:rPr>
              <a:t> 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) and a deuteron.(1875.6MeV</a:t>
            </a:r>
            <a:r>
              <a:rPr lang="en-US" dirty="0">
                <a:cs typeface="ＭＳ Ｐゴシック" pitchFamily="-84" charset="-128"/>
                <a:sym typeface="Wingdings"/>
              </a:rPr>
              <a:t>/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c</a:t>
            </a:r>
            <a:r>
              <a:rPr lang="en-US" baseline="30000" dirty="0" smtClean="0">
                <a:cs typeface="ＭＳ Ｐゴシック" pitchFamily="-84" charset="-128"/>
                <a:sym typeface="Wingdings"/>
              </a:rPr>
              <a:t>2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).</a:t>
            </a:r>
            <a:endParaRPr lang="en-US" dirty="0" smtClean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93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495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Reading assignments: CH3.9</a:t>
            </a:r>
          </a:p>
          <a:p>
            <a:pPr eaLnBrk="1" hangingPunct="1"/>
            <a:r>
              <a:rPr lang="en-US" dirty="0"/>
              <a:t>Homework #2</a:t>
            </a:r>
          </a:p>
          <a:p>
            <a:pPr lvl="1" eaLnBrk="1" hangingPunct="1"/>
            <a:r>
              <a:rPr lang="en-US" dirty="0"/>
              <a:t>CH3 end of the chapter problems: 2, 19, 27, 36, 41, 47 and 57</a:t>
            </a:r>
          </a:p>
          <a:p>
            <a:pPr lvl="1" eaLnBrk="1" hangingPunct="1"/>
            <a:r>
              <a:rPr lang="en-US" dirty="0"/>
              <a:t>Due Wednesday, </a:t>
            </a:r>
            <a:r>
              <a:rPr lang="en-US" dirty="0" smtClean="0"/>
              <a:t>Feb. 25</a:t>
            </a:r>
            <a:endParaRPr lang="en-US" dirty="0"/>
          </a:p>
          <a:p>
            <a:pPr eaLnBrk="1" hangingPunct="1"/>
            <a:r>
              <a:rPr lang="en-US" dirty="0"/>
              <a:t>Quiz #2 </a:t>
            </a:r>
            <a:r>
              <a:rPr lang="en-US" dirty="0" smtClean="0"/>
              <a:t>Monday</a:t>
            </a:r>
            <a:r>
              <a:rPr lang="en-US" dirty="0"/>
              <a:t>, </a:t>
            </a:r>
            <a:r>
              <a:rPr lang="en-US" dirty="0" smtClean="0"/>
              <a:t>Feb. 23</a:t>
            </a:r>
            <a:endParaRPr lang="en-US" dirty="0"/>
          </a:p>
          <a:p>
            <a:pPr lvl="1" eaLnBrk="1" hangingPunct="1"/>
            <a:r>
              <a:rPr lang="en-US" dirty="0"/>
              <a:t>Beginning of the class</a:t>
            </a:r>
          </a:p>
          <a:p>
            <a:pPr lvl="1" eaLnBrk="1" hangingPunct="1"/>
            <a:r>
              <a:rPr lang="en-US" dirty="0"/>
              <a:t>Covers CH1.1 – what we finish </a:t>
            </a:r>
            <a:r>
              <a:rPr lang="en-US" dirty="0" smtClean="0"/>
              <a:t>this this Wednesday</a:t>
            </a:r>
            <a:r>
              <a:rPr lang="en-US" dirty="0"/>
              <a:t>, </a:t>
            </a:r>
            <a:r>
              <a:rPr lang="en-US" dirty="0" smtClean="0"/>
              <a:t>Feb.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How do we keep momentum conserved in a relativistic case?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334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Redefine the classical momentum in the form: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(u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) is different than the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factor since it uses the particle’s speed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What?  How does this make sense?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	 Well the particle itself is moving at a relativistic speed, thus that must impact the measurements by the observer in the rest frame!!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Now, the agreed form of the momentum in all frames is (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τ</a:t>
            </a:r>
            <a:r>
              <a:rPr lang="en-US" sz="2400" dirty="0" smtClean="0">
                <a:latin typeface="Symbol" charset="2"/>
                <a:ea typeface="ＭＳ Ｐゴシック" pitchFamily="-84" charset="-128"/>
                <a:cs typeface="Symbol" charset="2"/>
              </a:rPr>
              <a:t>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is the proper time):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Resulting in the new relativistic definition of the momentum: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0, this formula becomes that of the classical.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What can the speed </a:t>
            </a:r>
            <a:r>
              <a:rPr lang="en-US" sz="2400" b="1" dirty="0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be to maintain the accuracy of the classical momentum to 1%?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718243"/>
              </p:ext>
            </p:extLst>
          </p:nvPr>
        </p:nvGraphicFramePr>
        <p:xfrm>
          <a:off x="7086600" y="4724400"/>
          <a:ext cx="1371600" cy="56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5" name="Equation" r:id="rId4" imgW="584200" imgH="241300" progId="Equation.DSMT4">
                  <p:embed/>
                </p:oleObj>
              </mc:Choice>
              <mc:Fallback>
                <p:oleObj name="Equation" r:id="rId4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724400"/>
                        <a:ext cx="1371600" cy="5679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398087"/>
              </p:ext>
            </p:extLst>
          </p:nvPr>
        </p:nvGraphicFramePr>
        <p:xfrm>
          <a:off x="2958194" y="914400"/>
          <a:ext cx="194241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6" name="Equation" r:id="rId6" imgW="927100" imgH="254000" progId="Equation.DSMT4">
                  <p:embed/>
                </p:oleObj>
              </mc:Choice>
              <mc:Fallback>
                <p:oleObj name="Equation" r:id="rId6" imgW="927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194" y="914400"/>
                        <a:ext cx="1942419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479394"/>
              </p:ext>
            </p:extLst>
          </p:nvPr>
        </p:nvGraphicFramePr>
        <p:xfrm>
          <a:off x="4964112" y="762000"/>
          <a:ext cx="191167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7" name="Equation" r:id="rId8" imgW="927100" imgH="469900" progId="Equation.DSMT4">
                  <p:embed/>
                </p:oleObj>
              </mc:Choice>
              <mc:Fallback>
                <p:oleObj name="Equation" r:id="rId8" imgW="927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2" y="762000"/>
                        <a:ext cx="1911673" cy="969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062096"/>
              </p:ext>
            </p:extLst>
          </p:nvPr>
        </p:nvGraphicFramePr>
        <p:xfrm>
          <a:off x="1447800" y="3705446"/>
          <a:ext cx="1787600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8" name="Equation" r:id="rId10" imgW="736600" imgH="419100" progId="Equation.DSMT4">
                  <p:embed/>
                </p:oleObj>
              </mc:Choice>
              <mc:Fallback>
                <p:oleObj name="Equation" r:id="rId10" imgW="736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705446"/>
                        <a:ext cx="1787600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967599"/>
              </p:ext>
            </p:extLst>
          </p:nvPr>
        </p:nvGraphicFramePr>
        <p:xfrm>
          <a:off x="3200400" y="3705446"/>
          <a:ext cx="1634756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9" name="Equation" r:id="rId12" imgW="673100" imgH="419100" progId="Equation.DSMT4">
                  <p:embed/>
                </p:oleObj>
              </mc:Choice>
              <mc:Fallback>
                <p:oleObj name="Equation" r:id="rId12" imgW="673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705446"/>
                        <a:ext cx="1634756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95298"/>
              </p:ext>
            </p:extLst>
          </p:nvPr>
        </p:nvGraphicFramePr>
        <p:xfrm>
          <a:off x="4786424" y="3886200"/>
          <a:ext cx="1080976" cy="58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0" name="Equation" r:id="rId14" imgW="444500" imgH="241300" progId="Equation.DSMT4">
                  <p:embed/>
                </p:oleObj>
              </mc:Choice>
              <mc:Fallback>
                <p:oleObj name="Equation" r:id="rId14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424" y="3886200"/>
                        <a:ext cx="1080976" cy="587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099787"/>
              </p:ext>
            </p:extLst>
          </p:nvPr>
        </p:nvGraphicFramePr>
        <p:xfrm>
          <a:off x="5826642" y="3733800"/>
          <a:ext cx="225055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1" name="Equation" r:id="rId16" imgW="927100" imgH="469900" progId="Equation.DSMT4">
                  <p:embed/>
                </p:oleObj>
              </mc:Choice>
              <mc:Fallback>
                <p:oleObj name="Equation" r:id="rId16" imgW="927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642" y="3733800"/>
                        <a:ext cx="225055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537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Relativistic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Energy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609600"/>
            <a:ext cx="8453438" cy="5030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Due to the new idea of relativistic mass, we must now redefine the concepts of work and energy.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/>
              <a:t>Modify Newton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second law to include our new definition of linear momentum, and force becomes</a:t>
            </a:r>
            <a:r>
              <a:rPr lang="en-US" altLang="ja-JP" sz="2400" dirty="0" smtClean="0"/>
              <a:t>:</a:t>
            </a:r>
          </a:p>
          <a:p>
            <a:pPr lvl="1" eaLnBrk="1" hangingPunct="1"/>
            <a:endParaRPr lang="en-US" altLang="ja-JP" sz="2400" dirty="0" smtClean="0"/>
          </a:p>
          <a:p>
            <a:pPr lvl="1" eaLnBrk="1" hangingPunct="1"/>
            <a:endParaRPr lang="en-US" altLang="ja-JP" sz="2400" dirty="0" smtClean="0"/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W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done by a force </a:t>
            </a:r>
            <a:r>
              <a:rPr lang="en-US" sz="2800" b="1" dirty="0" smtClean="0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to move a particle from rest to a certain kinetic energy is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Resulting relativistic kinetic energy becomes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Why doesn’t this look anything like the classical KE?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338912"/>
              </p:ext>
            </p:extLst>
          </p:nvPr>
        </p:nvGraphicFramePr>
        <p:xfrm>
          <a:off x="3276600" y="2297113"/>
          <a:ext cx="12430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5" name="Equation" r:id="rId3" imgW="635000" imgH="419100" progId="Equation.DSMT4">
                  <p:embed/>
                </p:oleObj>
              </mc:Choice>
              <mc:Fallback>
                <p:oleObj name="Equation" r:id="rId3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97113"/>
                        <a:ext cx="1243013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856854"/>
              </p:ext>
            </p:extLst>
          </p:nvPr>
        </p:nvGraphicFramePr>
        <p:xfrm>
          <a:off x="4157663" y="3970338"/>
          <a:ext cx="15176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6" name="Equation" r:id="rId5" imgW="584200" imgH="152400" progId="Equation.DSMT4">
                  <p:embed/>
                </p:oleObj>
              </mc:Choice>
              <mc:Fallback>
                <p:oleObj name="Equation" r:id="rId5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3970338"/>
                        <a:ext cx="1517650" cy="396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51998"/>
              </p:ext>
            </p:extLst>
          </p:nvPr>
        </p:nvGraphicFramePr>
        <p:xfrm>
          <a:off x="1281113" y="5056188"/>
          <a:ext cx="3276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7" name="Equation" r:id="rId7" imgW="1282700" imgH="330200" progId="Equation.DSMT4">
                  <p:embed/>
                </p:oleObj>
              </mc:Choice>
              <mc:Fallback>
                <p:oleObj name="Equation" r:id="rId7" imgW="12827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5056188"/>
                        <a:ext cx="3276600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742826"/>
              </p:ext>
            </p:extLst>
          </p:nvPr>
        </p:nvGraphicFramePr>
        <p:xfrm>
          <a:off x="4572000" y="2362200"/>
          <a:ext cx="14160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8" name="Equation" r:id="rId9" imgW="723900" imgH="393700" progId="Equation.DSMT4">
                  <p:embed/>
                </p:oleObj>
              </mc:Choice>
              <mc:Fallback>
                <p:oleObj name="Equation" r:id="rId9" imgW="723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0"/>
                        <a:ext cx="14160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06029"/>
              </p:ext>
            </p:extLst>
          </p:nvPr>
        </p:nvGraphicFramePr>
        <p:xfrm>
          <a:off x="6096000" y="2133600"/>
          <a:ext cx="20129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9" name="Equation" r:id="rId11" imgW="1028700" imgH="609600" progId="Equation.DSMT4">
                  <p:embed/>
                </p:oleObj>
              </mc:Choice>
              <mc:Fallback>
                <p:oleObj name="Equation" r:id="rId11" imgW="10287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33600"/>
                        <a:ext cx="201295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064363"/>
              </p:ext>
            </p:extLst>
          </p:nvPr>
        </p:nvGraphicFramePr>
        <p:xfrm>
          <a:off x="4467225" y="5181600"/>
          <a:ext cx="22383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0" name="Equation" r:id="rId13" imgW="876300" imgH="228600" progId="Equation.DSMT4">
                  <p:embed/>
                </p:oleObj>
              </mc:Choice>
              <mc:Fallback>
                <p:oleObj name="Equation" r:id="rId13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5181600"/>
                        <a:ext cx="223837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040164"/>
              </p:ext>
            </p:extLst>
          </p:nvPr>
        </p:nvGraphicFramePr>
        <p:xfrm>
          <a:off x="6629400" y="5181600"/>
          <a:ext cx="17526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1" name="Equation" r:id="rId15" imgW="685800" imgH="241300" progId="Equation.DSMT4">
                  <p:embed/>
                </p:oleObj>
              </mc:Choice>
              <mc:Fallback>
                <p:oleObj name="Equation" r:id="rId15" imgW="685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1752600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229838"/>
              </p:ext>
            </p:extLst>
          </p:nvPr>
        </p:nvGraphicFramePr>
        <p:xfrm>
          <a:off x="5638800" y="3657600"/>
          <a:ext cx="25400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2" name="Equation" r:id="rId17" imgW="977900" imgH="393700" progId="Equation.DSMT4">
                  <p:embed/>
                </p:oleObj>
              </mc:Choice>
              <mc:Fallback>
                <p:oleObj name="Equation" r:id="rId17" imgW="977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657600"/>
                        <a:ext cx="2540000" cy="1023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849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4114800"/>
          </a:xfrm>
        </p:spPr>
        <p:txBody>
          <a:bodyPr/>
          <a:lstStyle/>
          <a:p>
            <a:r>
              <a:rPr lang="en-US" sz="4800" dirty="0" smtClean="0"/>
              <a:t>Only                         is right! </a:t>
            </a:r>
          </a:p>
          <a:p>
            <a:endParaRPr lang="en-US" sz="4800" dirty="0" smtClean="0"/>
          </a:p>
          <a:p>
            <a:r>
              <a:rPr lang="en-US" sz="4800" dirty="0" smtClean="0"/>
              <a:t>              and                 are wrong!</a:t>
            </a:r>
            <a:endParaRPr lang="en-US" sz="4800" dirty="0"/>
          </a:p>
        </p:txBody>
      </p:sp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Big note on Relativistic KE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736679"/>
              </p:ext>
            </p:extLst>
          </p:nvPr>
        </p:nvGraphicFramePr>
        <p:xfrm>
          <a:off x="2590800" y="1295400"/>
          <a:ext cx="307381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9" name="Equation" r:id="rId3" imgW="965200" imgH="241300" progId="Equation.DSMT4">
                  <p:embed/>
                </p:oleObj>
              </mc:Choice>
              <mc:Fallback>
                <p:oleObj name="Equation" r:id="rId3" imgW="965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307381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243664"/>
              </p:ext>
            </p:extLst>
          </p:nvPr>
        </p:nvGraphicFramePr>
        <p:xfrm>
          <a:off x="1295400" y="2819400"/>
          <a:ext cx="19796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0" name="Equation" r:id="rId5" imgW="685800" imgH="393700" progId="Equation.DSMT4">
                  <p:embed/>
                </p:oleObj>
              </mc:Choice>
              <mc:Fallback>
                <p:oleObj name="Equation" r:id="rId5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19796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763658"/>
              </p:ext>
            </p:extLst>
          </p:nvPr>
        </p:nvGraphicFramePr>
        <p:xfrm>
          <a:off x="4191000" y="2819400"/>
          <a:ext cx="22367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1" name="Equation" r:id="rId7" imgW="774700" imgH="393700" progId="Equation.DSMT4">
                  <p:embed/>
                </p:oleObj>
              </mc:Choice>
              <mc:Fallback>
                <p:oleObj name="Equation" r:id="rId7" imgW="77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22367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947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57785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Total Energy and Rest Energy</a:t>
            </a:r>
          </a:p>
        </p:txBody>
      </p:sp>
      <p:sp>
        <p:nvSpPr>
          <p:cNvPr id="1341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Rewriting the relativistic kinetic energy: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term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mc</a:t>
            </a:r>
            <a:r>
              <a:rPr lang="en-US" sz="2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called the rest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energy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and is denoted by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sum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of the kinetic energy and rest energy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is interpreted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as the total energy of the particle.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 (note that u is the speed of the particle)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999135"/>
              </p:ext>
            </p:extLst>
          </p:nvPr>
        </p:nvGraphicFramePr>
        <p:xfrm>
          <a:off x="498475" y="4899025"/>
          <a:ext cx="22383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1" name="Equation" r:id="rId4" imgW="876300" imgH="228600" progId="Equation.DSMT4">
                  <p:embed/>
                </p:oleObj>
              </mc:Choice>
              <mc:Fallback>
                <p:oleObj name="Equation" r:id="rId4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4899025"/>
                        <a:ext cx="223837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002432"/>
              </p:ext>
            </p:extLst>
          </p:nvPr>
        </p:nvGraphicFramePr>
        <p:xfrm>
          <a:off x="2682875" y="4673600"/>
          <a:ext cx="21415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2" name="Equation" r:id="rId6" imgW="838200" imgH="495300" progId="Equation.DSMT4">
                  <p:embed/>
                </p:oleObj>
              </mc:Choice>
              <mc:Fallback>
                <p:oleObj name="Equation" r:id="rId6" imgW="838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4673600"/>
                        <a:ext cx="2141538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691663"/>
              </p:ext>
            </p:extLst>
          </p:nvPr>
        </p:nvGraphicFramePr>
        <p:xfrm>
          <a:off x="4851400" y="4738688"/>
          <a:ext cx="2143125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3" name="Equation" r:id="rId8" imgW="838200" imgH="469900" progId="Equation.DSMT4">
                  <p:embed/>
                </p:oleObj>
              </mc:Choice>
              <mc:Fallback>
                <p:oleObj name="Equation" r:id="rId8" imgW="838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738688"/>
                        <a:ext cx="2143125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494358"/>
              </p:ext>
            </p:extLst>
          </p:nvPr>
        </p:nvGraphicFramePr>
        <p:xfrm>
          <a:off x="7054850" y="5041900"/>
          <a:ext cx="1136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4" name="Equation" r:id="rId10" imgW="444500" imgH="203200" progId="Equation.DSMT4">
                  <p:embed/>
                </p:oleObj>
              </mc:Choice>
              <mc:Fallback>
                <p:oleObj name="Equation" r:id="rId10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5041900"/>
                        <a:ext cx="11366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583907"/>
              </p:ext>
            </p:extLst>
          </p:nvPr>
        </p:nvGraphicFramePr>
        <p:xfrm>
          <a:off x="2667000" y="1038225"/>
          <a:ext cx="46148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5" name="Equation" r:id="rId12" imgW="1841500" imgH="495300" progId="Equation.DSMT4">
                  <p:embed/>
                </p:oleObj>
              </mc:Choice>
              <mc:Fallback>
                <p:oleObj name="Equation" r:id="rId12" imgW="1841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38225"/>
                        <a:ext cx="4614863" cy="1247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233384"/>
              </p:ext>
            </p:extLst>
          </p:nvPr>
        </p:nvGraphicFramePr>
        <p:xfrm>
          <a:off x="3429000" y="2666999"/>
          <a:ext cx="2133600" cy="84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6" name="Equation" r:id="rId14" imgW="584200" imgH="228600" progId="Equation.DSMT4">
                  <p:embed/>
                </p:oleObj>
              </mc:Choice>
              <mc:Fallback>
                <p:oleObj name="Equation" r:id="rId14" imgW="5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66999"/>
                        <a:ext cx="2133600" cy="8400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175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 Kinetic Energies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838200"/>
            <a:ext cx="59309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5763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We square this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formula,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multiply by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and rearrange the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terms.</a:t>
            </a: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0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Relationship of Energy and Momentum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6629400" y="3581400"/>
            <a:ext cx="10668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848600" y="3581400"/>
            <a:ext cx="9144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262552"/>
              </p:ext>
            </p:extLst>
          </p:nvPr>
        </p:nvGraphicFramePr>
        <p:xfrm>
          <a:off x="2895600" y="5446713"/>
          <a:ext cx="10620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6" name="Equation" r:id="rId4" imgW="342900" imgH="190500" progId="Equation.DSMT4">
                  <p:embed/>
                </p:oleObj>
              </mc:Choice>
              <mc:Fallback>
                <p:oleObj name="Equation" r:id="rId4" imgW="342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6713"/>
                        <a:ext cx="1062037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1371600" y="4495800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1371600" y="5407521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302115"/>
              </p:ext>
            </p:extLst>
          </p:nvPr>
        </p:nvGraphicFramePr>
        <p:xfrm>
          <a:off x="3048000" y="4549775"/>
          <a:ext cx="14176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7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49775"/>
                        <a:ext cx="1417638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248917"/>
              </p:ext>
            </p:extLst>
          </p:nvPr>
        </p:nvGraphicFramePr>
        <p:xfrm>
          <a:off x="3941763" y="5410200"/>
          <a:ext cx="23637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8" name="Equation" r:id="rId8" imgW="762000" imgH="228600" progId="Equation.DSMT4">
                  <p:embed/>
                </p:oleObj>
              </mc:Choice>
              <mc:Fallback>
                <p:oleObj name="Equation" r:id="rId8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5410200"/>
                        <a:ext cx="2363787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534808"/>
              </p:ext>
            </p:extLst>
          </p:nvPr>
        </p:nvGraphicFramePr>
        <p:xfrm>
          <a:off x="6267450" y="5410200"/>
          <a:ext cx="23622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9" name="Equation" r:id="rId10" imgW="762000" imgH="228600" progId="Equation.DSMT4">
                  <p:embed/>
                </p:oleObj>
              </mc:Choice>
              <mc:Fallback>
                <p:oleObj name="Equation" r:id="rId10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5410200"/>
                        <a:ext cx="23622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876657"/>
              </p:ext>
            </p:extLst>
          </p:nvPr>
        </p:nvGraphicFramePr>
        <p:xfrm>
          <a:off x="966787" y="2590800"/>
          <a:ext cx="10144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0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7" y="2590800"/>
                        <a:ext cx="101441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165827"/>
              </p:ext>
            </p:extLst>
          </p:nvPr>
        </p:nvGraphicFramePr>
        <p:xfrm>
          <a:off x="941388" y="3502025"/>
          <a:ext cx="20018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1" name="Equation" r:id="rId14" imgW="901700" imgH="419100" progId="Equation.DSMT4">
                  <p:embed/>
                </p:oleObj>
              </mc:Choice>
              <mc:Fallback>
                <p:oleObj name="Equation" r:id="rId14" imgW="90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3502025"/>
                        <a:ext cx="20018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717415"/>
              </p:ext>
            </p:extLst>
          </p:nvPr>
        </p:nvGraphicFramePr>
        <p:xfrm>
          <a:off x="1995488" y="2611438"/>
          <a:ext cx="16637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2" name="Equation" r:id="rId16" imgW="749300" imgH="228600" progId="Equation.DSMT4">
                  <p:embed/>
                </p:oleObj>
              </mc:Choice>
              <mc:Fallback>
                <p:oleObj name="Equation" r:id="rId16" imgW="74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611438"/>
                        <a:ext cx="16637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278647"/>
              </p:ext>
            </p:extLst>
          </p:nvPr>
        </p:nvGraphicFramePr>
        <p:xfrm>
          <a:off x="3648075" y="2362200"/>
          <a:ext cx="21431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3" name="Equation" r:id="rId18" imgW="965200" imgH="469900" progId="Equation.DSMT4">
                  <p:embed/>
                </p:oleObj>
              </mc:Choice>
              <mc:Fallback>
                <p:oleObj name="Equation" r:id="rId18" imgW="965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362200"/>
                        <a:ext cx="21431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013419"/>
              </p:ext>
            </p:extLst>
          </p:nvPr>
        </p:nvGraphicFramePr>
        <p:xfrm>
          <a:off x="5800725" y="2613025"/>
          <a:ext cx="14382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4" name="Equation" r:id="rId20" imgW="647700" imgH="228600" progId="Equation.DSMT4">
                  <p:embed/>
                </p:oleObj>
              </mc:Choice>
              <mc:Fallback>
                <p:oleObj name="Equation" r:id="rId20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2613025"/>
                        <a:ext cx="14382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980746"/>
              </p:ext>
            </p:extLst>
          </p:nvPr>
        </p:nvGraphicFramePr>
        <p:xfrm>
          <a:off x="2971800" y="3698875"/>
          <a:ext cx="10144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5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98875"/>
                        <a:ext cx="1014412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11840"/>
              </p:ext>
            </p:extLst>
          </p:nvPr>
        </p:nvGraphicFramePr>
        <p:xfrm>
          <a:off x="4035425" y="3429000"/>
          <a:ext cx="25654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6" name="Equation" r:id="rId24" imgW="1155700" imgH="469900" progId="Equation.DSMT4">
                  <p:embed/>
                </p:oleObj>
              </mc:Choice>
              <mc:Fallback>
                <p:oleObj name="Equation" r:id="rId24" imgW="1155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429000"/>
                        <a:ext cx="2565400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229566"/>
              </p:ext>
            </p:extLst>
          </p:nvPr>
        </p:nvGraphicFramePr>
        <p:xfrm>
          <a:off x="6642100" y="3657600"/>
          <a:ext cx="20875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7" name="Equation" r:id="rId26" imgW="939800" imgH="228600" progId="Equation.DSMT4">
                  <p:embed/>
                </p:oleObj>
              </mc:Choice>
              <mc:Fallback>
                <p:oleObj name="Equation" r:id="rId26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3657600"/>
                        <a:ext cx="20875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950359"/>
              </p:ext>
            </p:extLst>
          </p:nvPr>
        </p:nvGraphicFramePr>
        <p:xfrm>
          <a:off x="2667000" y="990600"/>
          <a:ext cx="6683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8" name="Equation" r:id="rId28" imgW="266700" imgH="165100" progId="Equation.DSMT4">
                  <p:embed/>
                </p:oleObj>
              </mc:Choice>
              <mc:Fallback>
                <p:oleObj name="Equation" r:id="rId28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668338" cy="415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598752"/>
              </p:ext>
            </p:extLst>
          </p:nvPr>
        </p:nvGraphicFramePr>
        <p:xfrm>
          <a:off x="3276600" y="1033462"/>
          <a:ext cx="11144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59" name="Equation" r:id="rId30" imgW="444500" imgH="165100" progId="Equation.DSMT4">
                  <p:embed/>
                </p:oleObj>
              </mc:Choice>
              <mc:Fallback>
                <p:oleObj name="Equation" r:id="rId30" imgW="444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33462"/>
                        <a:ext cx="1114425" cy="41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105885"/>
              </p:ext>
            </p:extLst>
          </p:nvPr>
        </p:nvGraphicFramePr>
        <p:xfrm>
          <a:off x="4389438" y="685800"/>
          <a:ext cx="1782762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0" name="Equation" r:id="rId32" imgW="711200" imgH="469900" progId="Equation.DSMT4">
                  <p:embed/>
                </p:oleObj>
              </mc:Choice>
              <mc:Fallback>
                <p:oleObj name="Equation" r:id="rId32" imgW="711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685800"/>
                        <a:ext cx="1782762" cy="1182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296294"/>
              </p:ext>
            </p:extLst>
          </p:nvPr>
        </p:nvGraphicFramePr>
        <p:xfrm>
          <a:off x="4368800" y="4572000"/>
          <a:ext cx="15748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61" name="Equation" r:id="rId34" imgW="508000" imgH="228600" progId="Equation.DSMT4">
                  <p:embed/>
                </p:oleObj>
              </mc:Choice>
              <mc:Fallback>
                <p:oleObj name="Equation" r:id="rId34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4572000"/>
                        <a:ext cx="15748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178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that a photon has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zero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rest mass and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equation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from the last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slide reduces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to: E = pc and we may conclude that: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Thus the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speed,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u, of a massless particle must be c since,  as           </a:t>
            </a: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                and it follows that: u = c.</a:t>
            </a:r>
          </a:p>
          <a:p>
            <a:pPr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                       </a:t>
            </a:r>
          </a:p>
        </p:txBody>
      </p:sp>
      <p:sp>
        <p:nvSpPr>
          <p:cNvPr id="14438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Particles have a speed 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equal to the speed of light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44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605951"/>
              </p:ext>
            </p:extLst>
          </p:nvPr>
        </p:nvGraphicFramePr>
        <p:xfrm>
          <a:off x="1700213" y="3241675"/>
          <a:ext cx="4073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7" name="Equation" r:id="rId4" imgW="1447800" imgH="228600" progId="Equation.DSMT4">
                  <p:embed/>
                </p:oleObj>
              </mc:Choice>
              <mc:Fallback>
                <p:oleObj name="Equation" r:id="rId4" imgW="144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241675"/>
                        <a:ext cx="4073525" cy="642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783520"/>
              </p:ext>
            </p:extLst>
          </p:nvPr>
        </p:nvGraphicFramePr>
        <p:xfrm>
          <a:off x="3297238" y="4460875"/>
          <a:ext cx="998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8" name="Equation" r:id="rId6" imgW="342900" imgH="127000" progId="Equation.DSMT4">
                  <p:embed/>
                </p:oleObj>
              </mc:Choice>
              <mc:Fallback>
                <p:oleObj name="Equation" r:id="rId6" imgW="3429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460875"/>
                        <a:ext cx="998537" cy="35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09822"/>
              </p:ext>
            </p:extLst>
          </p:nvPr>
        </p:nvGraphicFramePr>
        <p:xfrm>
          <a:off x="4573588" y="4360863"/>
          <a:ext cx="9890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9" name="Equation" r:id="rId8" imgW="317500" imgH="165100" progId="Equation.DSMT4">
                  <p:embed/>
                </p:oleObj>
              </mc:Choice>
              <mc:Fallback>
                <p:oleObj name="Equation" r:id="rId8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4360863"/>
                        <a:ext cx="989012" cy="5159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251109"/>
              </p:ext>
            </p:extLst>
          </p:nvPr>
        </p:nvGraphicFramePr>
        <p:xfrm>
          <a:off x="5486400" y="4424363"/>
          <a:ext cx="5667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0" name="Equation" r:id="rId10" imgW="152400" imgH="114300" progId="Equation.DSMT4">
                  <p:embed/>
                </p:oleObj>
              </mc:Choice>
              <mc:Fallback>
                <p:oleObj name="Equation" r:id="rId10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24363"/>
                        <a:ext cx="566738" cy="428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30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25339</TotalTime>
  <Words>863</Words>
  <Application>Microsoft Macintosh PowerPoint</Application>
  <PresentationFormat>On-screen Show (4:3)</PresentationFormat>
  <Paragraphs>142</Paragraphs>
  <Slides>13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phys1443-spring02</vt:lpstr>
      <vt:lpstr>Equation</vt:lpstr>
      <vt:lpstr>PHYS 3313 – Section 001 Lecture #8</vt:lpstr>
      <vt:lpstr>Announcements</vt:lpstr>
      <vt:lpstr>How do we keep momentum conserved in a relativistic case?</vt:lpstr>
      <vt:lpstr>Relativistic Energy</vt:lpstr>
      <vt:lpstr>Big note on Relativistic KE</vt:lpstr>
      <vt:lpstr>Total Energy and Rest Energy</vt:lpstr>
      <vt:lpstr>Relativistic and Classical Kinetic Energies</vt:lpstr>
      <vt:lpstr>Relationship of Energy and Momentum</vt:lpstr>
      <vt:lpstr>Massless Particles have a speed  equal to the speed of light c</vt:lpstr>
      <vt:lpstr>Units of Work, Energy and Mass</vt:lpstr>
      <vt:lpstr>Other Units</vt:lpstr>
      <vt:lpstr>Binding Energy</vt:lpstr>
      <vt:lpstr>Examples 2.13 and 2.15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611</cp:revision>
  <cp:lastPrinted>2013-08-26T21:25:15Z</cp:lastPrinted>
  <dcterms:created xsi:type="dcterms:W3CDTF">2012-08-27T21:13:02Z</dcterms:created>
  <dcterms:modified xsi:type="dcterms:W3CDTF">2015-02-16T21:33:27Z</dcterms:modified>
</cp:coreProperties>
</file>