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636" r:id="rId3"/>
    <p:sldId id="639" r:id="rId4"/>
    <p:sldId id="640" r:id="rId5"/>
    <p:sldId id="641" r:id="rId6"/>
    <p:sldId id="642" r:id="rId7"/>
    <p:sldId id="643" r:id="rId8"/>
    <p:sldId id="644" r:id="rId9"/>
    <p:sldId id="645" r:id="rId10"/>
    <p:sldId id="646" r:id="rId11"/>
    <p:sldId id="647" r:id="rId12"/>
    <p:sldId id="648" r:id="rId13"/>
    <p:sldId id="649" r:id="rId14"/>
    <p:sldId id="650" r:id="rId15"/>
    <p:sldId id="651" r:id="rId16"/>
    <p:sldId id="652" r:id="rId17"/>
    <p:sldId id="653" r:id="rId18"/>
    <p:sldId id="654" r:id="rId19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EEF"/>
    <a:srgbClr val="8EDBEF"/>
    <a:srgbClr val="7FC4D6"/>
    <a:srgbClr val="99FFCC"/>
    <a:srgbClr val="FFFFCC"/>
    <a:srgbClr val="CC6600"/>
    <a:srgbClr val="FF0066"/>
    <a:srgbClr val="CC00CC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2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4.emf"/><Relationship Id="rId20" Type="http://schemas.openxmlformats.org/officeDocument/2006/relationships/image" Target="../media/image25.emf"/><Relationship Id="rId21" Type="http://schemas.openxmlformats.org/officeDocument/2006/relationships/image" Target="../media/image26.emf"/><Relationship Id="rId10" Type="http://schemas.openxmlformats.org/officeDocument/2006/relationships/image" Target="../media/image15.emf"/><Relationship Id="rId11" Type="http://schemas.openxmlformats.org/officeDocument/2006/relationships/image" Target="../media/image16.emf"/><Relationship Id="rId12" Type="http://schemas.openxmlformats.org/officeDocument/2006/relationships/image" Target="../media/image17.emf"/><Relationship Id="rId13" Type="http://schemas.openxmlformats.org/officeDocument/2006/relationships/image" Target="../media/image18.emf"/><Relationship Id="rId14" Type="http://schemas.openxmlformats.org/officeDocument/2006/relationships/image" Target="../media/image19.emf"/><Relationship Id="rId15" Type="http://schemas.openxmlformats.org/officeDocument/2006/relationships/image" Target="../media/image20.emf"/><Relationship Id="rId16" Type="http://schemas.openxmlformats.org/officeDocument/2006/relationships/image" Target="../media/image21.emf"/><Relationship Id="rId17" Type="http://schemas.openxmlformats.org/officeDocument/2006/relationships/image" Target="../media/image22.emf"/><Relationship Id="rId18" Type="http://schemas.openxmlformats.org/officeDocument/2006/relationships/image" Target="../media/image23.emf"/><Relationship Id="rId19" Type="http://schemas.openxmlformats.org/officeDocument/2006/relationships/image" Target="../media/image24.emf"/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8" Type="http://schemas.openxmlformats.org/officeDocument/2006/relationships/image" Target="../media/image34.emf"/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7.emf"/><Relationship Id="rId12" Type="http://schemas.openxmlformats.org/officeDocument/2006/relationships/image" Target="../media/image48.emf"/><Relationship Id="rId13" Type="http://schemas.openxmlformats.org/officeDocument/2006/relationships/image" Target="../media/image49.emf"/><Relationship Id="rId1" Type="http://schemas.openxmlformats.org/officeDocument/2006/relationships/image" Target="../media/image37.emf"/><Relationship Id="rId2" Type="http://schemas.openxmlformats.org/officeDocument/2006/relationships/image" Target="../media/image38.emf"/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42.emf"/><Relationship Id="rId7" Type="http://schemas.openxmlformats.org/officeDocument/2006/relationships/image" Target="../media/image43.emf"/><Relationship Id="rId8" Type="http://schemas.openxmlformats.org/officeDocument/2006/relationships/image" Target="../media/image44.emf"/><Relationship Id="rId9" Type="http://schemas.openxmlformats.org/officeDocument/2006/relationships/image" Target="../media/image45.emf"/><Relationship Id="rId10" Type="http://schemas.openxmlformats.org/officeDocument/2006/relationships/image" Target="../media/image4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Relationship Id="rId2" Type="http://schemas.openxmlformats.org/officeDocument/2006/relationships/image" Target="../media/image5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Relationship Id="rId2" Type="http://schemas.openxmlformats.org/officeDocument/2006/relationships/image" Target="../media/image5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18109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60018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  <p:sldLayoutId id="2147483721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4.e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15.emf"/><Relationship Id="rId23" Type="http://schemas.openxmlformats.org/officeDocument/2006/relationships/oleObject" Target="../embeddings/oleObject11.bin"/><Relationship Id="rId24" Type="http://schemas.openxmlformats.org/officeDocument/2006/relationships/image" Target="../media/image16.emf"/><Relationship Id="rId25" Type="http://schemas.openxmlformats.org/officeDocument/2006/relationships/oleObject" Target="../embeddings/oleObject12.bin"/><Relationship Id="rId26" Type="http://schemas.openxmlformats.org/officeDocument/2006/relationships/image" Target="../media/image17.emf"/><Relationship Id="rId27" Type="http://schemas.openxmlformats.org/officeDocument/2006/relationships/oleObject" Target="../embeddings/oleObject13.bin"/><Relationship Id="rId28" Type="http://schemas.openxmlformats.org/officeDocument/2006/relationships/image" Target="../media/image18.e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30" Type="http://schemas.openxmlformats.org/officeDocument/2006/relationships/image" Target="../media/image19.emf"/><Relationship Id="rId31" Type="http://schemas.openxmlformats.org/officeDocument/2006/relationships/oleObject" Target="../embeddings/oleObject15.bin"/><Relationship Id="rId32" Type="http://schemas.openxmlformats.org/officeDocument/2006/relationships/image" Target="../media/image20.emf"/><Relationship Id="rId9" Type="http://schemas.openxmlformats.org/officeDocument/2006/relationships/oleObject" Target="../embeddings/oleObject4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8.emf"/><Relationship Id="rId33" Type="http://schemas.openxmlformats.org/officeDocument/2006/relationships/oleObject" Target="../embeddings/oleObject16.bin"/><Relationship Id="rId34" Type="http://schemas.openxmlformats.org/officeDocument/2006/relationships/image" Target="../media/image21.emf"/><Relationship Id="rId35" Type="http://schemas.openxmlformats.org/officeDocument/2006/relationships/oleObject" Target="../embeddings/oleObject17.bin"/><Relationship Id="rId36" Type="http://schemas.openxmlformats.org/officeDocument/2006/relationships/image" Target="../media/image22.emf"/><Relationship Id="rId10" Type="http://schemas.openxmlformats.org/officeDocument/2006/relationships/image" Target="../media/image9.e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10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11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12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13.emf"/><Relationship Id="rId19" Type="http://schemas.openxmlformats.org/officeDocument/2006/relationships/oleObject" Target="../embeddings/oleObject9.bin"/><Relationship Id="rId37" Type="http://schemas.openxmlformats.org/officeDocument/2006/relationships/oleObject" Target="../embeddings/oleObject18.bin"/><Relationship Id="rId38" Type="http://schemas.openxmlformats.org/officeDocument/2006/relationships/image" Target="../media/image23.emf"/><Relationship Id="rId39" Type="http://schemas.openxmlformats.org/officeDocument/2006/relationships/oleObject" Target="../embeddings/oleObject19.bin"/><Relationship Id="rId40" Type="http://schemas.openxmlformats.org/officeDocument/2006/relationships/image" Target="../media/image24.emf"/><Relationship Id="rId41" Type="http://schemas.openxmlformats.org/officeDocument/2006/relationships/oleObject" Target="../embeddings/oleObject20.bin"/><Relationship Id="rId42" Type="http://schemas.openxmlformats.org/officeDocument/2006/relationships/image" Target="../media/image25.emf"/><Relationship Id="rId43" Type="http://schemas.openxmlformats.org/officeDocument/2006/relationships/oleObject" Target="../embeddings/oleObject21.bin"/><Relationship Id="rId4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.bin"/><Relationship Id="rId12" Type="http://schemas.openxmlformats.org/officeDocument/2006/relationships/image" Target="../media/image31.emf"/><Relationship Id="rId13" Type="http://schemas.openxmlformats.org/officeDocument/2006/relationships/oleObject" Target="../embeddings/oleObject27.bin"/><Relationship Id="rId14" Type="http://schemas.openxmlformats.org/officeDocument/2006/relationships/image" Target="../media/image32.emf"/><Relationship Id="rId15" Type="http://schemas.openxmlformats.org/officeDocument/2006/relationships/oleObject" Target="../embeddings/oleObject28.bin"/><Relationship Id="rId16" Type="http://schemas.openxmlformats.org/officeDocument/2006/relationships/image" Target="../media/image33.emf"/><Relationship Id="rId17" Type="http://schemas.openxmlformats.org/officeDocument/2006/relationships/oleObject" Target="../embeddings/oleObject29.bin"/><Relationship Id="rId18" Type="http://schemas.openxmlformats.org/officeDocument/2006/relationships/image" Target="../media/image3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8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29.e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3.bin"/><Relationship Id="rId20" Type="http://schemas.openxmlformats.org/officeDocument/2006/relationships/image" Target="../media/image45.emf"/><Relationship Id="rId21" Type="http://schemas.openxmlformats.org/officeDocument/2006/relationships/oleObject" Target="../embeddings/oleObject39.bin"/><Relationship Id="rId22" Type="http://schemas.openxmlformats.org/officeDocument/2006/relationships/image" Target="../media/image46.emf"/><Relationship Id="rId23" Type="http://schemas.openxmlformats.org/officeDocument/2006/relationships/oleObject" Target="../embeddings/oleObject40.bin"/><Relationship Id="rId24" Type="http://schemas.openxmlformats.org/officeDocument/2006/relationships/image" Target="../media/image47.emf"/><Relationship Id="rId25" Type="http://schemas.openxmlformats.org/officeDocument/2006/relationships/oleObject" Target="../embeddings/oleObject41.bin"/><Relationship Id="rId26" Type="http://schemas.openxmlformats.org/officeDocument/2006/relationships/image" Target="../media/image48.emf"/><Relationship Id="rId27" Type="http://schemas.openxmlformats.org/officeDocument/2006/relationships/oleObject" Target="../embeddings/oleObject42.bin"/><Relationship Id="rId28" Type="http://schemas.openxmlformats.org/officeDocument/2006/relationships/image" Target="../media/image49.emf"/><Relationship Id="rId10" Type="http://schemas.openxmlformats.org/officeDocument/2006/relationships/image" Target="../media/image40.emf"/><Relationship Id="rId11" Type="http://schemas.openxmlformats.org/officeDocument/2006/relationships/oleObject" Target="../embeddings/oleObject34.bin"/><Relationship Id="rId12" Type="http://schemas.openxmlformats.org/officeDocument/2006/relationships/image" Target="../media/image41.emf"/><Relationship Id="rId13" Type="http://schemas.openxmlformats.org/officeDocument/2006/relationships/oleObject" Target="../embeddings/oleObject35.bin"/><Relationship Id="rId14" Type="http://schemas.openxmlformats.org/officeDocument/2006/relationships/image" Target="../media/image42.emf"/><Relationship Id="rId15" Type="http://schemas.openxmlformats.org/officeDocument/2006/relationships/oleObject" Target="../embeddings/oleObject36.bin"/><Relationship Id="rId16" Type="http://schemas.openxmlformats.org/officeDocument/2006/relationships/image" Target="../media/image43.emf"/><Relationship Id="rId17" Type="http://schemas.openxmlformats.org/officeDocument/2006/relationships/oleObject" Target="../embeddings/oleObject37.bin"/><Relationship Id="rId18" Type="http://schemas.openxmlformats.org/officeDocument/2006/relationships/image" Target="../media/image44.emf"/><Relationship Id="rId19" Type="http://schemas.openxmlformats.org/officeDocument/2006/relationships/oleObject" Target="../embeddings/oleObject38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30.bin"/><Relationship Id="rId4" Type="http://schemas.openxmlformats.org/officeDocument/2006/relationships/image" Target="../media/image37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38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3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image" Target="../media/image5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4" Type="http://schemas.openxmlformats.org/officeDocument/2006/relationships/oleObject" Target="../embeddings/oleObject44.bin"/><Relationship Id="rId5" Type="http://schemas.openxmlformats.org/officeDocument/2006/relationships/image" Target="../media/image52.emf"/><Relationship Id="rId6" Type="http://schemas.openxmlformats.org/officeDocument/2006/relationships/oleObject" Target="../embeddings/oleObject45.bin"/><Relationship Id="rId7" Type="http://schemas.openxmlformats.org/officeDocument/2006/relationships/image" Target="../media/image5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oleObject" Target="../embeddings/oleObject46.bin"/><Relationship Id="rId5" Type="http://schemas.openxmlformats.org/officeDocument/2006/relationships/image" Target="../media/image55.emf"/><Relationship Id="rId6" Type="http://schemas.openxmlformats.org/officeDocument/2006/relationships/oleObject" Target="../embeddings/oleObject47.bin"/><Relationship Id="rId7" Type="http://schemas.openxmlformats.org/officeDocument/2006/relationships/image" Target="../media/image5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#9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45189" y="1524000"/>
            <a:ext cx="31456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Feb. 18, 2015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0" y="2362200"/>
            <a:ext cx="6705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dirty="0" smtClean="0">
                <a:latin typeface="Arial Narrow" pitchFamily="-84" charset="0"/>
              </a:rPr>
              <a:t>Quantization</a:t>
            </a:r>
            <a:endParaRPr lang="en-US" dirty="0">
              <a:latin typeface="Arial Narrow" pitchFamily="-84" charset="0"/>
            </a:endParaRP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Discovery of the X-ray and the </a:t>
            </a:r>
            <a:r>
              <a:rPr lang="en-US" dirty="0" smtClean="0">
                <a:latin typeface="Arial Narrow" pitchFamily="-84" charset="0"/>
              </a:rPr>
              <a:t>Electron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Determination of Electron Charge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Line Spectra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Blackbody Radiation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Photoelectric </a:t>
            </a:r>
            <a:r>
              <a:rPr lang="en-US" dirty="0" smtClean="0">
                <a:latin typeface="Arial Narrow" pitchFamily="-84" charset="0"/>
              </a:rPr>
              <a:t>Effect</a:t>
            </a:r>
            <a:endParaRPr lang="en-US" dirty="0"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88987"/>
          </a:xfrm>
        </p:spPr>
        <p:txBody>
          <a:bodyPr/>
          <a:lstStyle/>
          <a:p>
            <a:r>
              <a:rPr lang="en-US" dirty="0" smtClean="0"/>
              <a:t>Calculation of </a:t>
            </a:r>
            <a:r>
              <a:rPr lang="en-US" i="1" dirty="0" err="1" smtClean="0"/>
              <a:t>q</a:t>
            </a:r>
            <a:r>
              <a:rPr lang="en-US" dirty="0" err="1" smtClean="0"/>
              <a:t>/</a:t>
            </a:r>
            <a:r>
              <a:rPr lang="en-US" i="1" dirty="0" err="1" smtClean="0"/>
              <a:t>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8534400" cy="5410200"/>
          </a:xfrm>
        </p:spPr>
        <p:txBody>
          <a:bodyPr/>
          <a:lstStyle/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 smtClean="0">
                <a:ea typeface="ＭＳ Ｐゴシック" charset="0"/>
              </a:rPr>
              <a:t>An electron moving through the electric field w/o magnetic field is accelerated by the force:</a:t>
            </a: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 smtClean="0">
                <a:ea typeface="ＭＳ Ｐゴシック" charset="0"/>
              </a:rPr>
              <a:t>Electron angle of deflection:</a:t>
            </a:r>
          </a:p>
          <a:p>
            <a:pPr marL="609600" indent="-609600" algn="ctr" eaLnBrk="1" hangingPunct="1">
              <a:buClr>
                <a:srgbClr val="3333CC"/>
              </a:buClr>
              <a:buSzPct val="65000"/>
              <a:buNone/>
              <a:defRPr/>
            </a:pPr>
            <a:endParaRPr lang="en-US" sz="1400" dirty="0" smtClean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 smtClean="0">
                <a:ea typeface="ＭＳ Ｐゴシック" charset="0"/>
              </a:rPr>
              <a:t>Adjust the perpendicular magnetic field until it balances E and keeps electrons from deflecting in y-direction</a:t>
            </a:r>
          </a:p>
          <a:p>
            <a:pPr marL="609600" indent="-609600" eaLnBrk="1" hangingPunct="1">
              <a:buClr>
                <a:srgbClr val="3333CC"/>
              </a:buClr>
              <a:buSzPct val="65000"/>
              <a:buNone/>
              <a:defRPr/>
            </a:pPr>
            <a:endParaRPr lang="en-US" sz="1400" dirty="0" smtClean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None/>
              <a:defRPr/>
            </a:pPr>
            <a:endParaRPr lang="en-US" sz="2800" dirty="0" smtClean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None/>
              <a:defRPr/>
            </a:pPr>
            <a:endParaRPr lang="en-US" sz="1600" dirty="0" smtClean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 smtClean="0">
                <a:ea typeface="ＭＳ Ｐゴシック" charset="0"/>
              </a:rPr>
              <a:t>Charge to mass ratio:</a:t>
            </a:r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531998"/>
              </p:ext>
            </p:extLst>
          </p:nvPr>
        </p:nvGraphicFramePr>
        <p:xfrm>
          <a:off x="1219200" y="3505200"/>
          <a:ext cx="5905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80" name="Equation" r:id="rId3" imgW="266700" imgH="203200" progId="Equation.DSMT4">
                  <p:embed/>
                </p:oleObj>
              </mc:Choice>
              <mc:Fallback>
                <p:oleObj name="Equation" r:id="rId3" imgW="266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505200"/>
                        <a:ext cx="59055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378656"/>
              </p:ext>
            </p:extLst>
          </p:nvPr>
        </p:nvGraphicFramePr>
        <p:xfrm>
          <a:off x="1195388" y="4078288"/>
          <a:ext cx="2738437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81" name="Equation" r:id="rId5" imgW="1270000" imgH="228600" progId="Equation.DSMT4">
                  <p:embed/>
                </p:oleObj>
              </mc:Choice>
              <mc:Fallback>
                <p:oleObj name="Equation" r:id="rId5" imgW="1270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4078288"/>
                        <a:ext cx="2738437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194468"/>
              </p:ext>
            </p:extLst>
          </p:nvPr>
        </p:nvGraphicFramePr>
        <p:xfrm>
          <a:off x="4052888" y="4038600"/>
          <a:ext cx="19764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82" name="Equation" r:id="rId7" imgW="850900" imgH="203200" progId="Equation.DSMT4">
                  <p:embed/>
                </p:oleObj>
              </mc:Choice>
              <mc:Fallback>
                <p:oleObj name="Equation" r:id="rId7" imgW="850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888" y="4038600"/>
                        <a:ext cx="19764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634084"/>
              </p:ext>
            </p:extLst>
          </p:nvPr>
        </p:nvGraphicFramePr>
        <p:xfrm>
          <a:off x="6172200" y="4030663"/>
          <a:ext cx="1090612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83" name="Equation" r:id="rId9" imgW="469900" imgH="203200" progId="Equation.DSMT4">
                  <p:embed/>
                </p:oleObj>
              </mc:Choice>
              <mc:Fallback>
                <p:oleObj name="Equation" r:id="rId9" imgW="469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030663"/>
                        <a:ext cx="1090612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516176"/>
              </p:ext>
            </p:extLst>
          </p:nvPr>
        </p:nvGraphicFramePr>
        <p:xfrm>
          <a:off x="4832350" y="1981200"/>
          <a:ext cx="8064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84" name="Equation" r:id="rId11" imgW="457200" imgH="177800" progId="Equation.DSMT4">
                  <p:embed/>
                </p:oleObj>
              </mc:Choice>
              <mc:Fallback>
                <p:oleObj name="Equation" r:id="rId11" imgW="4572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50" y="1981200"/>
                        <a:ext cx="80645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983373"/>
              </p:ext>
            </p:extLst>
          </p:nvPr>
        </p:nvGraphicFramePr>
        <p:xfrm>
          <a:off x="5638800" y="1763713"/>
          <a:ext cx="5588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85" name="Equation" r:id="rId13" imgW="317500" imgH="444500" progId="Equation.DSMT4">
                  <p:embed/>
                </p:oleObj>
              </mc:Choice>
              <mc:Fallback>
                <p:oleObj name="Equation" r:id="rId13" imgW="317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763713"/>
                        <a:ext cx="558800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544908"/>
              </p:ext>
            </p:extLst>
          </p:nvPr>
        </p:nvGraphicFramePr>
        <p:xfrm>
          <a:off x="6172200" y="1763713"/>
          <a:ext cx="649288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86" name="Equation" r:id="rId15" imgW="368300" imgH="444500" progId="Equation.DSMT4">
                  <p:embed/>
                </p:oleObj>
              </mc:Choice>
              <mc:Fallback>
                <p:oleObj name="Equation" r:id="rId15" imgW="3683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763713"/>
                        <a:ext cx="649288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684737"/>
              </p:ext>
            </p:extLst>
          </p:nvPr>
        </p:nvGraphicFramePr>
        <p:xfrm>
          <a:off x="6792913" y="1830388"/>
          <a:ext cx="1119187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87" name="Equation" r:id="rId17" imgW="635000" imgH="431800" progId="Equation.DSMT4">
                  <p:embed/>
                </p:oleObj>
              </mc:Choice>
              <mc:Fallback>
                <p:oleObj name="Equation" r:id="rId17" imgW="635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2913" y="1830388"/>
                        <a:ext cx="1119187" cy="760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767861"/>
              </p:ext>
            </p:extLst>
          </p:nvPr>
        </p:nvGraphicFramePr>
        <p:xfrm>
          <a:off x="7924800" y="1828800"/>
          <a:ext cx="739775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88" name="Equation" r:id="rId19" imgW="419100" imgH="431800" progId="Equation.DSMT4">
                  <p:embed/>
                </p:oleObj>
              </mc:Choice>
              <mc:Fallback>
                <p:oleObj name="Equation" r:id="rId19" imgW="419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828800"/>
                        <a:ext cx="739775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500942"/>
              </p:ext>
            </p:extLst>
          </p:nvPr>
        </p:nvGraphicFramePr>
        <p:xfrm>
          <a:off x="1020763" y="5156200"/>
          <a:ext cx="209073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89" name="Equation" r:id="rId21" imgW="1041400" imgH="431800" progId="Equation.DSMT4">
                  <p:embed/>
                </p:oleObj>
              </mc:Choice>
              <mc:Fallback>
                <p:oleObj name="Equation" r:id="rId21" imgW="1041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5156200"/>
                        <a:ext cx="2090737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388851"/>
              </p:ext>
            </p:extLst>
          </p:nvPr>
        </p:nvGraphicFramePr>
        <p:xfrm>
          <a:off x="3260725" y="5181600"/>
          <a:ext cx="6127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90" name="Equation" r:id="rId23" imgW="304800" imgH="393700" progId="Equation.DSMT4">
                  <p:embed/>
                </p:oleObj>
              </mc:Choice>
              <mc:Fallback>
                <p:oleObj name="Equation" r:id="rId23" imgW="304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5" y="5181600"/>
                        <a:ext cx="61277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135986"/>
              </p:ext>
            </p:extLst>
          </p:nvPr>
        </p:nvGraphicFramePr>
        <p:xfrm>
          <a:off x="3919538" y="5105400"/>
          <a:ext cx="12493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91" name="Equation" r:id="rId25" imgW="622300" imgH="419100" progId="Equation.DSMT4">
                  <p:embed/>
                </p:oleObj>
              </mc:Choice>
              <mc:Fallback>
                <p:oleObj name="Equation" r:id="rId25" imgW="622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538" y="5105400"/>
                        <a:ext cx="124936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632726"/>
              </p:ext>
            </p:extLst>
          </p:nvPr>
        </p:nvGraphicFramePr>
        <p:xfrm>
          <a:off x="5151437" y="5029200"/>
          <a:ext cx="18589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92" name="Equation" r:id="rId27" imgW="927100" imgH="457200" progId="Equation.DSMT4">
                  <p:embed/>
                </p:oleObj>
              </mc:Choice>
              <mc:Fallback>
                <p:oleObj name="Equation" r:id="rId27" imgW="927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1437" y="5029200"/>
                        <a:ext cx="185896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575383"/>
              </p:ext>
            </p:extLst>
          </p:nvPr>
        </p:nvGraphicFramePr>
        <p:xfrm>
          <a:off x="6958013" y="5156200"/>
          <a:ext cx="9667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93" name="Equation" r:id="rId29" imgW="482600" imgH="393700" progId="Equation.DSMT4">
                  <p:embed/>
                </p:oleObj>
              </mc:Choice>
              <mc:Fallback>
                <p:oleObj name="Equation" r:id="rId29" imgW="482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8013" y="5156200"/>
                        <a:ext cx="966787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204044"/>
              </p:ext>
            </p:extLst>
          </p:nvPr>
        </p:nvGraphicFramePr>
        <p:xfrm>
          <a:off x="5386387" y="1371600"/>
          <a:ext cx="15478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94" name="Equation" r:id="rId31" imgW="698500" imgH="228600" progId="Equation.DSMT4">
                  <p:embed/>
                </p:oleObj>
              </mc:Choice>
              <mc:Fallback>
                <p:oleObj name="Equation" r:id="rId31" imgW="698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387" y="1371600"/>
                        <a:ext cx="154781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36947"/>
              </p:ext>
            </p:extLst>
          </p:nvPr>
        </p:nvGraphicFramePr>
        <p:xfrm>
          <a:off x="6884987" y="1408112"/>
          <a:ext cx="5064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95" name="Equation" r:id="rId33" imgW="228600" imgH="190500" progId="Equation.DSMT4">
                  <p:embed/>
                </p:oleObj>
              </mc:Choice>
              <mc:Fallback>
                <p:oleObj name="Equation" r:id="rId33" imgW="228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4987" y="1408112"/>
                        <a:ext cx="506413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257779"/>
              </p:ext>
            </p:extLst>
          </p:nvPr>
        </p:nvGraphicFramePr>
        <p:xfrm>
          <a:off x="1831975" y="3505200"/>
          <a:ext cx="7588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96" name="Equation" r:id="rId35" imgW="342900" imgH="241300" progId="Equation.DSMT4">
                  <p:embed/>
                </p:oleObj>
              </mc:Choice>
              <mc:Fallback>
                <p:oleObj name="Equation" r:id="rId35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1975" y="3505200"/>
                        <a:ext cx="7588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158673"/>
              </p:ext>
            </p:extLst>
          </p:nvPr>
        </p:nvGraphicFramePr>
        <p:xfrm>
          <a:off x="3733800" y="3625850"/>
          <a:ext cx="280987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97" name="Equation" r:id="rId37" imgW="127000" imgH="152400" progId="Equation.DSMT4">
                  <p:embed/>
                </p:oleObj>
              </mc:Choice>
              <mc:Fallback>
                <p:oleObj name="Equation" r:id="rId37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625850"/>
                        <a:ext cx="280987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060842"/>
              </p:ext>
            </p:extLst>
          </p:nvPr>
        </p:nvGraphicFramePr>
        <p:xfrm>
          <a:off x="2514600" y="3505200"/>
          <a:ext cx="12366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98" name="Equation" r:id="rId39" imgW="558800" imgH="241300" progId="Equation.DSMT4">
                  <p:embed/>
                </p:oleObj>
              </mc:Choice>
              <mc:Fallback>
                <p:oleObj name="Equation" r:id="rId39" imgW="558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05200"/>
                        <a:ext cx="123666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971548"/>
              </p:ext>
            </p:extLst>
          </p:nvPr>
        </p:nvGraphicFramePr>
        <p:xfrm>
          <a:off x="7246938" y="3810000"/>
          <a:ext cx="6778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99" name="Equation" r:id="rId41" imgW="292100" imgH="393700" progId="Equation.DSMT4">
                  <p:embed/>
                </p:oleObj>
              </mc:Choice>
              <mc:Fallback>
                <p:oleObj name="Equation" r:id="rId41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938" y="3810000"/>
                        <a:ext cx="67786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912843"/>
              </p:ext>
            </p:extLst>
          </p:nvPr>
        </p:nvGraphicFramePr>
        <p:xfrm>
          <a:off x="7923212" y="4038600"/>
          <a:ext cx="382588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00" name="Equation" r:id="rId43" imgW="165100" imgH="203200" progId="Equation.DSMT4">
                  <p:embed/>
                </p:oleObj>
              </mc:Choice>
              <mc:Fallback>
                <p:oleObj name="Equation" r:id="rId43" imgW="165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3212" y="4038600"/>
                        <a:ext cx="382588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8326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382000" cy="14478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cs typeface="ＭＳ Ｐゴシック" pitchFamily="-84" charset="-128"/>
              </a:rPr>
              <a:t>In an experiment similar to Thomson’s, we use deflecting plates 5.0cm in length with an electric field of 1.2x10</a:t>
            </a:r>
            <a:r>
              <a:rPr lang="en-US" sz="2000" baseline="30000" dirty="0" smtClean="0">
                <a:cs typeface="ＭＳ Ｐゴシック" pitchFamily="-84" charset="-128"/>
              </a:rPr>
              <a:t>4</a:t>
            </a:r>
            <a:r>
              <a:rPr lang="en-US" sz="2000" dirty="0" smtClean="0">
                <a:cs typeface="ＭＳ Ｐゴシック" pitchFamily="-84" charset="-128"/>
              </a:rPr>
              <a:t>V/m.  Without the magnetic field, we find an angular deflection of 30</a:t>
            </a:r>
            <a:r>
              <a:rPr lang="en-US" sz="2000" baseline="30000" dirty="0" smtClean="0">
                <a:cs typeface="ＭＳ Ｐゴシック" pitchFamily="-84" charset="-128"/>
              </a:rPr>
              <a:t>o</a:t>
            </a:r>
            <a:r>
              <a:rPr lang="en-US" sz="2000" dirty="0" smtClean="0">
                <a:cs typeface="ＭＳ Ｐゴシック" pitchFamily="-84" charset="-128"/>
              </a:rPr>
              <a:t>, and with a magnetic field of 8.8x10</a:t>
            </a:r>
            <a:r>
              <a:rPr lang="en-US" sz="2000" baseline="30000" dirty="0" smtClean="0">
                <a:cs typeface="ＭＳ Ｐゴシック" pitchFamily="-84" charset="-128"/>
              </a:rPr>
              <a:t>-4</a:t>
            </a:r>
            <a:r>
              <a:rPr lang="en-US" sz="2000" dirty="0" smtClean="0">
                <a:cs typeface="ＭＳ Ｐゴシック" pitchFamily="-84" charset="-128"/>
              </a:rPr>
              <a:t>T we find no deflection.  What is the initial velocity of the electron and its </a:t>
            </a:r>
            <a:r>
              <a:rPr lang="en-US" sz="2000" dirty="0" err="1" smtClean="0">
                <a:cs typeface="ＭＳ Ｐゴシック" pitchFamily="-84" charset="-128"/>
              </a:rPr>
              <a:t>q/m</a:t>
            </a:r>
            <a:r>
              <a:rPr lang="en-US" sz="2000" dirty="0" smtClean="0">
                <a:cs typeface="ＭＳ Ｐゴシック" pitchFamily="-84" charset="-128"/>
              </a:rPr>
              <a:t>?</a:t>
            </a:r>
            <a:endParaRPr lang="en-US" sz="2000" dirty="0">
              <a:cs typeface="ＭＳ Ｐゴシック" pitchFamily="-84" charset="-128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Ex 3.1: Thomson’s experiment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35"/>
          <p:cNvSpPr txBox="1">
            <a:spLocks noChangeArrowheads="1"/>
          </p:cNvSpPr>
          <p:nvPr/>
        </p:nvSpPr>
        <p:spPr bwMode="auto">
          <a:xfrm>
            <a:off x="381000" y="2057400"/>
            <a:ext cx="853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First v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0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 using E and B, we obtain: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q/m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 is then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noProof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What is the actual value of </a:t>
            </a:r>
            <a:r>
              <a:rPr lang="en-US" sz="2000" kern="0" noProof="0" dirty="0" err="1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q/m</a:t>
            </a:r>
            <a:r>
              <a:rPr lang="en-US" sz="2000" kern="0" noProof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 using the known quantities?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</p:txBody>
      </p:sp>
      <p:graphicFrame>
        <p:nvGraphicFramePr>
          <p:cNvPr id="3338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037213"/>
              </p:ext>
            </p:extLst>
          </p:nvPr>
        </p:nvGraphicFramePr>
        <p:xfrm>
          <a:off x="1400175" y="2590800"/>
          <a:ext cx="19764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54" name="Equation" r:id="rId3" imgW="850900" imgH="393700" progId="Equation.DSMT4">
                  <p:embed/>
                </p:oleObj>
              </mc:Choice>
              <mc:Fallback>
                <p:oleObj name="Equation" r:id="rId3" imgW="850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2590800"/>
                        <a:ext cx="197643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227550"/>
              </p:ext>
            </p:extLst>
          </p:nvPr>
        </p:nvGraphicFramePr>
        <p:xfrm>
          <a:off x="928688" y="3886200"/>
          <a:ext cx="20637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55" name="Equation" r:id="rId5" imgW="889000" imgH="393700" progId="Equation.DSMT4">
                  <p:embed/>
                </p:oleObj>
              </mc:Choice>
              <mc:Fallback>
                <p:oleObj name="Equation" r:id="rId5" imgW="889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886200"/>
                        <a:ext cx="20637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804164"/>
              </p:ext>
            </p:extLst>
          </p:nvPr>
        </p:nvGraphicFramePr>
        <p:xfrm>
          <a:off x="3443288" y="2514600"/>
          <a:ext cx="1800225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56" name="Equation" r:id="rId7" imgW="774700" imgH="419100" progId="Equation.DSMT4">
                  <p:embed/>
                </p:oleObj>
              </mc:Choice>
              <mc:Fallback>
                <p:oleObj name="Equation" r:id="rId7" imgW="774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8" y="2514600"/>
                        <a:ext cx="1800225" cy="97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71922"/>
              </p:ext>
            </p:extLst>
          </p:nvPr>
        </p:nvGraphicFramePr>
        <p:xfrm>
          <a:off x="5276850" y="2743200"/>
          <a:ext cx="19462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57" name="Equation" r:id="rId9" imgW="838200" imgH="228600" progId="Equation.DSMT4">
                  <p:embed/>
                </p:oleObj>
              </mc:Choice>
              <mc:Fallback>
                <p:oleObj name="Equation" r:id="rId9" imgW="838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2743200"/>
                        <a:ext cx="1946275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430988"/>
              </p:ext>
            </p:extLst>
          </p:nvPr>
        </p:nvGraphicFramePr>
        <p:xfrm>
          <a:off x="3076575" y="3886200"/>
          <a:ext cx="2832100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58" name="Equation" r:id="rId11" imgW="1219200" imgH="508000" progId="Equation.DSMT4">
                  <p:embed/>
                </p:oleObj>
              </mc:Choice>
              <mc:Fallback>
                <p:oleObj name="Equation" r:id="rId11" imgW="12192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575" y="3886200"/>
                        <a:ext cx="2832100" cy="1179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888722"/>
              </p:ext>
            </p:extLst>
          </p:nvPr>
        </p:nvGraphicFramePr>
        <p:xfrm>
          <a:off x="5908675" y="4114800"/>
          <a:ext cx="21526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59" name="Equation" r:id="rId13" imgW="927100" imgH="228600" progId="Equation.DSMT4">
                  <p:embed/>
                </p:oleObj>
              </mc:Choice>
              <mc:Fallback>
                <p:oleObj name="Equation" r:id="rId13" imgW="927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4114800"/>
                        <a:ext cx="215265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295474"/>
              </p:ext>
            </p:extLst>
          </p:nvPr>
        </p:nvGraphicFramePr>
        <p:xfrm>
          <a:off x="1828800" y="5480050"/>
          <a:ext cx="5953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60" name="Equation" r:id="rId15" imgW="304800" imgH="393700" progId="Equation.DSMT4">
                  <p:embed/>
                </p:oleObj>
              </mc:Choice>
              <mc:Fallback>
                <p:oleObj name="Equation" r:id="rId15" imgW="304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480050"/>
                        <a:ext cx="595313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994825"/>
              </p:ext>
            </p:extLst>
          </p:nvPr>
        </p:nvGraphicFramePr>
        <p:xfrm>
          <a:off x="2451100" y="5429250"/>
          <a:ext cx="4116388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61" name="Equation" r:id="rId17" imgW="2108200" imgH="419100" progId="Equation.DSMT4">
                  <p:embed/>
                </p:oleObj>
              </mc:Choice>
              <mc:Fallback>
                <p:oleObj name="Equation" r:id="rId17" imgW="2108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5429250"/>
                        <a:ext cx="4116388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17111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AutoShap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457200" y="914400"/>
            <a:ext cx="8383587" cy="1447800"/>
          </a:xfrm>
          <a:extLst/>
        </p:spPr>
        <p:txBody>
          <a:bodyPr/>
          <a:lstStyle/>
          <a:p>
            <a:r>
              <a:rPr lang="en-US" sz="2800" dirty="0" smtClean="0">
                <a:ea typeface="Times New Roman" pitchFamily="-84" charset="0"/>
                <a:cs typeface="Times New Roman" pitchFamily="-84" charset="0"/>
              </a:rPr>
              <a:t>Millikan (and Fletcher) in 1909 measured the charge of electron</a:t>
            </a:r>
            <a:r>
              <a:rPr lang="en-US" sz="2800" dirty="0">
                <a:ea typeface="Times New Roman" pitchFamily="-84" charset="0"/>
                <a:cs typeface="Times New Roman" pitchFamily="-84" charset="0"/>
              </a:rPr>
              <a:t> </a:t>
            </a:r>
            <a:r>
              <a:rPr lang="en-US" sz="2800" dirty="0" smtClean="0">
                <a:ea typeface="Times New Roman" pitchFamily="-84" charset="0"/>
                <a:cs typeface="Times New Roman" pitchFamily="-84" charset="0"/>
              </a:rPr>
              <a:t>and showed that the free electric charge is in multiples of the basic charge of an electron</a:t>
            </a:r>
            <a:endParaRPr lang="en-US" sz="2800" dirty="0">
              <a:ea typeface="Times New Roman" pitchFamily="-84" charset="0"/>
              <a:cs typeface="Times New Roman" pitchFamily="-84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Determination of Electron Charge</a:t>
            </a:r>
          </a:p>
        </p:txBody>
      </p:sp>
      <p:pic>
        <p:nvPicPr>
          <p:cNvPr id="24581" name="Picture 17" descr="0304b"/>
          <p:cNvPicPr>
            <a:picLocks noChangeAspect="1" noChangeArrowheads="1"/>
          </p:cNvPicPr>
          <p:nvPr/>
        </p:nvPicPr>
        <p:blipFill>
          <a:blip r:embed="rId2"/>
          <a:srcRect b="7475"/>
          <a:stretch>
            <a:fillRect/>
          </a:stretch>
        </p:blipFill>
        <p:spPr bwMode="auto">
          <a:xfrm>
            <a:off x="4876800" y="2362200"/>
            <a:ext cx="42529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2362200"/>
            <a:ext cx="4800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785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7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Calculation of the oil drop charge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41910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cs typeface="ＭＳ Ｐゴシック" pitchFamily="-84" charset="-128"/>
              </a:rPr>
              <a:t>Used an electric field and gravity to suspend a charged oil drop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ＭＳ Ｐゴシック" pitchFamily="-84" charset="-128"/>
              </a:rPr>
              <a:t>So the magnitude </a:t>
            </a:r>
            <a:r>
              <a:rPr lang="en-US" sz="2400" dirty="0">
                <a:cs typeface="ＭＳ Ｐゴシック" pitchFamily="-84" charset="-128"/>
              </a:rPr>
              <a:t>of the charge on the oil drop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cs typeface="ＭＳ Ｐゴシック" pitchFamily="-84" charset="-128"/>
              </a:rPr>
              <a:t>Mass is determined from </a:t>
            </a:r>
            <a:r>
              <a:rPr lang="en-US" sz="2400" dirty="0" smtClean="0">
                <a:cs typeface="ＭＳ Ｐゴシック" pitchFamily="-84" charset="-128"/>
              </a:rPr>
              <a:t>Stokes’</a:t>
            </a:r>
            <a:r>
              <a:rPr lang="en-US" altLang="ja-JP" sz="2400" dirty="0" smtClean="0">
                <a:cs typeface="ＭＳ Ｐゴシック" pitchFamily="-84" charset="-128"/>
              </a:rPr>
              <a:t> </a:t>
            </a:r>
            <a:r>
              <a:rPr lang="en-US" altLang="ja-JP" sz="2400" dirty="0">
                <a:cs typeface="ＭＳ Ｐゴシック" pitchFamily="-84" charset="-128"/>
              </a:rPr>
              <a:t>relationship of the terminal velocity to the </a:t>
            </a:r>
            <a:r>
              <a:rPr lang="en-US" altLang="ja-JP" sz="2400" dirty="0" smtClean="0">
                <a:cs typeface="ＭＳ Ｐゴシック" pitchFamily="-84" charset="-128"/>
              </a:rPr>
              <a:t>radius, medium viscosity </a:t>
            </a:r>
            <a:r>
              <a:rPr lang="en-US" altLang="ja-JP" sz="2400" dirty="0">
                <a:cs typeface="ＭＳ Ｐゴシック" pitchFamily="-84" charset="-128"/>
              </a:rPr>
              <a:t>and density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cs typeface="ＭＳ Ｐゴシック" pitchFamily="-84" charset="-128"/>
              </a:rPr>
              <a:t>Thousands of experiments showed that there is a basic quantized electron charge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</p:txBody>
      </p:sp>
      <p:graphicFrame>
        <p:nvGraphicFramePr>
          <p:cNvPr id="2560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248405"/>
              </p:ext>
            </p:extLst>
          </p:nvPr>
        </p:nvGraphicFramePr>
        <p:xfrm>
          <a:off x="4429125" y="1066800"/>
          <a:ext cx="7366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76" name="Equation" r:id="rId3" imgW="317500" imgH="228600" progId="Equation.DSMT4">
                  <p:embed/>
                </p:oleObj>
              </mc:Choice>
              <mc:Fallback>
                <p:oleObj name="Equation" r:id="rId3" imgW="317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1066800"/>
                        <a:ext cx="73660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0105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844856"/>
              </p:ext>
            </p:extLst>
          </p:nvPr>
        </p:nvGraphicFramePr>
        <p:xfrm>
          <a:off x="5148263" y="1066800"/>
          <a:ext cx="795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77" name="Equation" r:id="rId5" imgW="342900" imgH="228600" progId="Equation.DSMT4">
                  <p:embed/>
                </p:oleObj>
              </mc:Choice>
              <mc:Fallback>
                <p:oleObj name="Equation" r:id="rId5" imgW="342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066800"/>
                        <a:ext cx="795337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432981"/>
              </p:ext>
            </p:extLst>
          </p:nvPr>
        </p:nvGraphicFramePr>
        <p:xfrm>
          <a:off x="5943600" y="1128712"/>
          <a:ext cx="117951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78" name="Equation" r:id="rId7" imgW="508000" imgH="203200" progId="Equation.DSMT4">
                  <p:embed/>
                </p:oleObj>
              </mc:Choice>
              <mc:Fallback>
                <p:oleObj name="Equation" r:id="rId7" imgW="508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128712"/>
                        <a:ext cx="1179513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291511"/>
              </p:ext>
            </p:extLst>
          </p:nvPr>
        </p:nvGraphicFramePr>
        <p:xfrm>
          <a:off x="7086600" y="1128712"/>
          <a:ext cx="117951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79" name="Equation" r:id="rId9" imgW="508000" imgH="203200" progId="Equation.DSMT4">
                  <p:embed/>
                </p:oleObj>
              </mc:Choice>
              <mc:Fallback>
                <p:oleObj name="Equation" r:id="rId9" imgW="508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128712"/>
                        <a:ext cx="1179513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973360"/>
              </p:ext>
            </p:extLst>
          </p:nvPr>
        </p:nvGraphicFramePr>
        <p:xfrm>
          <a:off x="8229600" y="1219200"/>
          <a:ext cx="5588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80" name="Equation" r:id="rId11" imgW="241300" imgH="165100" progId="Equation.DSMT4">
                  <p:embed/>
                </p:oleObj>
              </mc:Choice>
              <mc:Fallback>
                <p:oleObj name="Equation" r:id="rId11" imgW="241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219200"/>
                        <a:ext cx="5588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561093"/>
              </p:ext>
            </p:extLst>
          </p:nvPr>
        </p:nvGraphicFramePr>
        <p:xfrm>
          <a:off x="5181600" y="1981200"/>
          <a:ext cx="17726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81" name="Equation" r:id="rId13" imgW="571500" imgH="393700" progId="Equation.DSMT4">
                  <p:embed/>
                </p:oleObj>
              </mc:Choice>
              <mc:Fallback>
                <p:oleObj name="Equation" r:id="rId13" imgW="571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981200"/>
                        <a:ext cx="1772612" cy="1219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764493"/>
              </p:ext>
            </p:extLst>
          </p:nvPr>
        </p:nvGraphicFramePr>
        <p:xfrm>
          <a:off x="3684587" y="4343400"/>
          <a:ext cx="658813" cy="300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82" name="Equation" r:id="rId15" imgW="279400" imgH="127000" progId="Equation.DSMT4">
                  <p:embed/>
                </p:oleObj>
              </mc:Choice>
              <mc:Fallback>
                <p:oleObj name="Equation" r:id="rId15" imgW="2794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7" y="4343400"/>
                        <a:ext cx="658813" cy="3003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537976"/>
              </p:ext>
            </p:extLst>
          </p:nvPr>
        </p:nvGraphicFramePr>
        <p:xfrm>
          <a:off x="4876800" y="5097391"/>
          <a:ext cx="2819400" cy="617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83" name="Equation" r:id="rId17" imgW="1041400" imgH="228600" progId="Equation.DSMT4">
                  <p:embed/>
                </p:oleObj>
              </mc:Choice>
              <mc:Fallback>
                <p:oleObj name="Equation" r:id="rId17" imgW="1041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097391"/>
                        <a:ext cx="2819400" cy="6176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438204"/>
              </p:ext>
            </p:extLst>
          </p:nvPr>
        </p:nvGraphicFramePr>
        <p:xfrm>
          <a:off x="7696200" y="5181600"/>
          <a:ext cx="4127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84" name="Equation" r:id="rId19" imgW="152400" imgH="152400" progId="Equation.DSMT4">
                  <p:embed/>
                </p:oleObj>
              </mc:Choice>
              <mc:Fallback>
                <p:oleObj name="Equation" r:id="rId19" imgW="152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5181600"/>
                        <a:ext cx="412750" cy="411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377816"/>
              </p:ext>
            </p:extLst>
          </p:nvPr>
        </p:nvGraphicFramePr>
        <p:xfrm>
          <a:off x="4343400" y="4171950"/>
          <a:ext cx="107156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85" name="Equation" r:id="rId21" imgW="596900" imgH="393700" progId="Equation.DSMT4">
                  <p:embed/>
                </p:oleObj>
              </mc:Choice>
              <mc:Fallback>
                <p:oleObj name="Equation" r:id="rId21" imgW="596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171950"/>
                        <a:ext cx="1071562" cy="704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001579"/>
              </p:ext>
            </p:extLst>
          </p:nvPr>
        </p:nvGraphicFramePr>
        <p:xfrm>
          <a:off x="5105400" y="3276600"/>
          <a:ext cx="2286000" cy="595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86" name="Equation" r:id="rId23" imgW="977900" imgH="254000" progId="Equation.DSMT4">
                  <p:embed/>
                </p:oleObj>
              </mc:Choice>
              <mc:Fallback>
                <p:oleObj name="Equation" r:id="rId23" imgW="977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276600"/>
                        <a:ext cx="2286000" cy="5954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086714"/>
              </p:ext>
            </p:extLst>
          </p:nvPr>
        </p:nvGraphicFramePr>
        <p:xfrm>
          <a:off x="5422900" y="3973513"/>
          <a:ext cx="2120900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87" name="Equation" r:id="rId25" imgW="1181100" imgH="546100" progId="Equation.DSMT4">
                  <p:embed/>
                </p:oleObj>
              </mc:Choice>
              <mc:Fallback>
                <p:oleObj name="Equation" r:id="rId25" imgW="11811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900" y="3973513"/>
                        <a:ext cx="2120900" cy="979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385411"/>
              </p:ext>
            </p:extLst>
          </p:nvPr>
        </p:nvGraphicFramePr>
        <p:xfrm>
          <a:off x="7516812" y="3962400"/>
          <a:ext cx="1322388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88" name="Equation" r:id="rId27" imgW="736600" imgH="558800" progId="Equation.DSMT4">
                  <p:embed/>
                </p:oleObj>
              </mc:Choice>
              <mc:Fallback>
                <p:oleObj name="Equation" r:id="rId27" imgW="7366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6812" y="3962400"/>
                        <a:ext cx="1322388" cy="1001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07267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Line Spectra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650875"/>
            <a:ext cx="8229600" cy="5292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ＭＳ Ｐゴシック" pitchFamily="-84" charset="-128"/>
              </a:rPr>
              <a:t>Chemical elements produce unique wavelengths of light when burned or excited in an electrical discharge.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ＭＳ Ｐゴシック" pitchFamily="-84" charset="-128"/>
              </a:rPr>
              <a:t>Collimated light is passed through a diffraction grating with thousands of ruling lines per centimeter.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The diffracted light is separated at an angle </a:t>
            </a:r>
            <a:r>
              <a:rPr lang="en-US" sz="3200" dirty="0" err="1" smtClean="0">
                <a:latin typeface="Symbol" pitchFamily="-84" charset="2"/>
                <a:ea typeface="Symbol" pitchFamily="-84" charset="2"/>
                <a:cs typeface="Symbol" pitchFamily="-84" charset="2"/>
              </a:rPr>
              <a:t>θ</a:t>
            </a:r>
            <a:r>
              <a:rPr lang="en-US" sz="3200" dirty="0" smtClean="0"/>
              <a:t> according to its wavelength </a:t>
            </a:r>
            <a:r>
              <a:rPr lang="en-US" sz="3200" dirty="0" err="1" smtClean="0">
                <a:latin typeface="Symbol" charset="2"/>
                <a:cs typeface="Symbol" charset="2"/>
              </a:rPr>
              <a:t>λ</a:t>
            </a:r>
            <a:r>
              <a:rPr lang="en-US" sz="3200" dirty="0" smtClean="0"/>
              <a:t> by the equation: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cs typeface="ＭＳ Ｐゴシック" pitchFamily="-84" charset="-128"/>
              </a:rPr>
              <a:t>	where </a:t>
            </a:r>
            <a:r>
              <a:rPr lang="en-US" i="1" dirty="0" smtClean="0">
                <a:cs typeface="ＭＳ Ｐゴシック" pitchFamily="-84" charset="-128"/>
              </a:rPr>
              <a:t>d</a:t>
            </a:r>
            <a:r>
              <a:rPr lang="en-US" dirty="0" smtClean="0">
                <a:cs typeface="ＭＳ Ｐゴシック" pitchFamily="-84" charset="-128"/>
              </a:rPr>
              <a:t> is the distance between rulings and </a:t>
            </a:r>
            <a:r>
              <a:rPr lang="en-US" i="1" dirty="0" smtClean="0">
                <a:cs typeface="ＭＳ Ｐゴシック" pitchFamily="-84" charset="-128"/>
              </a:rPr>
              <a:t>n</a:t>
            </a:r>
            <a:r>
              <a:rPr lang="en-US" dirty="0" smtClean="0">
                <a:cs typeface="ＭＳ Ｐゴシック" pitchFamily="-84" charset="-128"/>
              </a:rPr>
              <a:t> is an integer called the order number (n=1 strongest)</a:t>
            </a:r>
            <a:endParaRPr lang="en-US" sz="2800" dirty="0" smtClean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838154"/>
              </p:ext>
            </p:extLst>
          </p:nvPr>
        </p:nvGraphicFramePr>
        <p:xfrm>
          <a:off x="2895600" y="4114800"/>
          <a:ext cx="34884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8" name="Equation" r:id="rId3" imgW="736600" imgH="177800" progId="Equation.DSMT4">
                  <p:embed/>
                </p:oleObj>
              </mc:Choice>
              <mc:Fallback>
                <p:oleObj name="Equation" r:id="rId3" imgW="7366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114800"/>
                        <a:ext cx="3488462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77000" y="4343400"/>
            <a:ext cx="1905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Diffraction maxima</a:t>
            </a:r>
            <a:endParaRPr lang="en-US" sz="1800" b="1" dirty="0">
              <a:solidFill>
                <a:srgbClr val="80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7765964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7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Optical Spectrometer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 typeface="Wingdings" pitchFamily="-84" charset="2"/>
              <a:buNone/>
            </a:pPr>
            <a:endParaRPr lang="en-US" sz="2600"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2600">
              <a:cs typeface="ＭＳ Ｐゴシック" pitchFamily="-84" charset="-128"/>
            </a:endParaRPr>
          </a:p>
        </p:txBody>
      </p:sp>
      <p:pic>
        <p:nvPicPr>
          <p:cNvPr id="27654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7315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533400" y="4343400"/>
            <a:ext cx="80772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r>
              <a:rPr lang="en-US" sz="2800" dirty="0" smtClean="0">
                <a:solidFill>
                  <a:srgbClr val="3333CC"/>
                </a:solidFill>
              </a:rPr>
              <a:t>Diffraction creates a </a:t>
            </a:r>
            <a:r>
              <a:rPr lang="en-US" sz="2800" i="1" dirty="0" smtClean="0">
                <a:solidFill>
                  <a:srgbClr val="3333CC"/>
                </a:solidFill>
              </a:rPr>
              <a:t>line spectrum</a:t>
            </a:r>
            <a:r>
              <a:rPr lang="en-US" sz="2800" dirty="0" smtClean="0">
                <a:solidFill>
                  <a:srgbClr val="3333CC"/>
                </a:solidFill>
              </a:rPr>
              <a:t> pattern of light bands and dark areas on the screen.</a:t>
            </a:r>
          </a:p>
          <a:p>
            <a:r>
              <a:rPr lang="en-US" sz="2800" dirty="0" smtClean="0">
                <a:solidFill>
                  <a:srgbClr val="3333CC"/>
                </a:solidFill>
              </a:rPr>
              <a:t>Chemical elements and the composition of materials can be identified through the wavelengths of these line spectra</a:t>
            </a:r>
            <a:endParaRPr lang="en-US" sz="28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992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Balmer</a:t>
            </a:r>
            <a:r>
              <a:rPr lang="en-US" dirty="0" smtClean="0">
                <a:cs typeface="+mj-cs"/>
              </a:rPr>
              <a:t> Series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459788" cy="4497388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In 1885, Johann </a:t>
            </a:r>
            <a:r>
              <a:rPr lang="en-US" sz="2800" dirty="0" err="1">
                <a:cs typeface="ＭＳ Ｐゴシック" pitchFamily="-84" charset="-128"/>
              </a:rPr>
              <a:t>Balmer</a:t>
            </a:r>
            <a:r>
              <a:rPr lang="en-US" sz="2800" dirty="0">
                <a:cs typeface="ＭＳ Ｐゴシック" pitchFamily="-84" charset="-128"/>
              </a:rPr>
              <a:t> found an empirical formula for wavelength of the visible hydrogen line spectra in nm: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						   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						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4775860" y="2133600"/>
            <a:ext cx="3453740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(</a:t>
            </a:r>
            <a:r>
              <a:rPr lang="en-US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where </a:t>
            </a:r>
            <a:r>
              <a:rPr lang="en-US" i="1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k</a:t>
            </a:r>
            <a:r>
              <a:rPr lang="en-US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= 3,4,5…</a:t>
            </a:r>
            <a:r>
              <a:rPr lang="en-US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 and </a:t>
            </a:r>
            <a:r>
              <a:rPr lang="en-US" i="1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k</a:t>
            </a:r>
            <a:r>
              <a:rPr lang="en-US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 &gt; 2)</a:t>
            </a:r>
          </a:p>
        </p:txBody>
      </p:sp>
      <p:pic>
        <p:nvPicPr>
          <p:cNvPr id="2867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00" y="3149600"/>
            <a:ext cx="83566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797913"/>
              </p:ext>
            </p:extLst>
          </p:nvPr>
        </p:nvGraphicFramePr>
        <p:xfrm>
          <a:off x="914400" y="1752600"/>
          <a:ext cx="301942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8" name="Equation" r:id="rId4" imgW="1130300" imgH="419100" progId="Equation.DSMT4">
                  <p:embed/>
                </p:oleObj>
              </mc:Choice>
              <mc:Fallback>
                <p:oleObj name="Equation" r:id="rId4" imgW="1130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52600"/>
                        <a:ext cx="3019425" cy="1117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983338"/>
              </p:ext>
            </p:extLst>
          </p:nvPr>
        </p:nvGraphicFramePr>
        <p:xfrm>
          <a:off x="3925887" y="2209800"/>
          <a:ext cx="646113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9" name="Equation" r:id="rId6" imgW="241300" imgH="127000" progId="Equation.DSMT4">
                  <p:embed/>
                </p:oleObj>
              </mc:Choice>
              <mc:Fallback>
                <p:oleObj name="Equation" r:id="rId6" imgW="241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887" y="2209800"/>
                        <a:ext cx="646113" cy="338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81593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Rydberg</a:t>
            </a:r>
            <a:r>
              <a:rPr lang="en-US" dirty="0" smtClean="0">
                <a:cs typeface="+mj-cs"/>
              </a:rPr>
              <a:t> Equation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79413" y="685800"/>
            <a:ext cx="8459787" cy="4878388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Several more series of hydrogen emission lines at infrared and ultraviolet wavelengths were discovered, the </a:t>
            </a:r>
            <a:r>
              <a:rPr lang="en-US" sz="2800" dirty="0" err="1" smtClean="0">
                <a:cs typeface="+mn-cs"/>
              </a:rPr>
              <a:t>Balmer</a:t>
            </a:r>
            <a:r>
              <a:rPr lang="en-US" sz="2800" dirty="0" smtClean="0">
                <a:cs typeface="+mn-cs"/>
              </a:rPr>
              <a:t> series equation was extended to the Rydberg equation:</a:t>
            </a:r>
          </a:p>
        </p:txBody>
      </p:sp>
      <p:sp>
        <p:nvSpPr>
          <p:cNvPr id="29702" name="TextBox 2"/>
          <p:cNvSpPr txBox="1">
            <a:spLocks noChangeArrowheads="1"/>
          </p:cNvSpPr>
          <p:nvPr/>
        </p:nvSpPr>
        <p:spPr bwMode="auto">
          <a:xfrm>
            <a:off x="7315200" y="2209800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(n = </a:t>
            </a:r>
            <a:r>
              <a:rPr lang="en-US" dirty="0" smtClean="0">
                <a:solidFill>
                  <a:srgbClr val="FF0000"/>
                </a:solidFill>
              </a:rPr>
              <a:t>2, n&gt;K)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9703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3048000"/>
            <a:ext cx="86360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30664"/>
              </p:ext>
            </p:extLst>
          </p:nvPr>
        </p:nvGraphicFramePr>
        <p:xfrm>
          <a:off x="3733800" y="2209800"/>
          <a:ext cx="35941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2" name="Equation" r:id="rId4" imgW="1511300" imgH="228600" progId="Equation.DSMT4">
                  <p:embed/>
                </p:oleObj>
              </mc:Choice>
              <mc:Fallback>
                <p:oleObj name="Equation" r:id="rId4" imgW="1511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209800"/>
                        <a:ext cx="3594100" cy="542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839873"/>
              </p:ext>
            </p:extLst>
          </p:nvPr>
        </p:nvGraphicFramePr>
        <p:xfrm>
          <a:off x="838200" y="1981200"/>
          <a:ext cx="2717800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3" name="Equation" r:id="rId6" imgW="1143000" imgH="431800" progId="Equation.DSMT4">
                  <p:embed/>
                </p:oleObj>
              </mc:Choice>
              <mc:Fallback>
                <p:oleObj name="Equation" r:id="rId6" imgW="1143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81200"/>
                        <a:ext cx="2717800" cy="1027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1170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cs typeface="+mj-cs"/>
              </a:rPr>
              <a:t>Quantization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836612"/>
            <a:ext cx="8839200" cy="5259388"/>
          </a:xfrm>
        </p:spPr>
        <p:txBody>
          <a:bodyPr/>
          <a:lstStyle/>
          <a:p>
            <a:pPr eaLnBrk="1" hangingPunct="1">
              <a:buFont typeface="Arial"/>
              <a:buChar char="•"/>
              <a:defRPr/>
            </a:pPr>
            <a:r>
              <a:rPr lang="en-US" sz="3600" dirty="0" smtClean="0">
                <a:cs typeface="+mn-cs"/>
              </a:rPr>
              <a:t>Current theories predict that charges are quantized in units (</a:t>
            </a:r>
            <a:r>
              <a:rPr lang="en-US" sz="3600" b="1" dirty="0" smtClean="0">
                <a:cs typeface="+mn-cs"/>
              </a:rPr>
              <a:t>quarks</a:t>
            </a:r>
            <a:r>
              <a:rPr lang="en-US" sz="3600" dirty="0" smtClean="0">
                <a:cs typeface="+mn-cs"/>
              </a:rPr>
              <a:t>) of </a:t>
            </a:r>
            <a:r>
              <a:rPr lang="en-US" sz="3600" dirty="0" smtClean="0">
                <a:solidFill>
                  <a:srgbClr val="FF0000"/>
                </a:solidFill>
                <a:cs typeface="+mn-cs"/>
              </a:rPr>
              <a:t>±</a:t>
            </a:r>
            <a:r>
              <a:rPr lang="en-US" sz="3600" i="1" dirty="0" smtClean="0">
                <a:cs typeface="+mn-cs"/>
              </a:rPr>
              <a:t>e</a:t>
            </a:r>
            <a:r>
              <a:rPr lang="en-US" sz="3600" dirty="0" smtClean="0">
                <a:cs typeface="+mn-cs"/>
              </a:rPr>
              <a:t>/3 and </a:t>
            </a:r>
            <a:r>
              <a:rPr lang="en-US" sz="3600" dirty="0" smtClean="0">
                <a:solidFill>
                  <a:srgbClr val="FF0000"/>
                </a:solidFill>
                <a:cs typeface="+mn-cs"/>
              </a:rPr>
              <a:t>±</a:t>
            </a:r>
            <a:r>
              <a:rPr lang="en-US" sz="3600" dirty="0" smtClean="0">
                <a:cs typeface="+mn-cs"/>
              </a:rPr>
              <a:t>2</a:t>
            </a:r>
            <a:r>
              <a:rPr lang="en-US" sz="3600" i="1" dirty="0" smtClean="0">
                <a:cs typeface="+mn-cs"/>
              </a:rPr>
              <a:t>e</a:t>
            </a:r>
            <a:r>
              <a:rPr lang="en-US" sz="3600" dirty="0" smtClean="0">
                <a:cs typeface="+mn-cs"/>
              </a:rPr>
              <a:t>/3, but quarks are not directly observed experimentally. 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sz="3600" dirty="0" smtClean="0">
                <a:cs typeface="+mn-cs"/>
              </a:rPr>
              <a:t>The charges of particles that have been directly observed are always quantized in units of </a:t>
            </a:r>
            <a:r>
              <a:rPr lang="en-US" sz="3600" dirty="0" smtClean="0">
                <a:solidFill>
                  <a:srgbClr val="FF0000"/>
                </a:solidFill>
                <a:cs typeface="+mn-cs"/>
              </a:rPr>
              <a:t>±</a:t>
            </a:r>
            <a:r>
              <a:rPr lang="en-US" sz="3600" i="1" dirty="0" smtClean="0">
                <a:cs typeface="+mn-cs"/>
              </a:rPr>
              <a:t>e</a:t>
            </a:r>
            <a:r>
              <a:rPr lang="en-US" sz="3600" dirty="0" smtClean="0">
                <a:cs typeface="+mn-cs"/>
              </a:rPr>
              <a:t>.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sz="3600" dirty="0" smtClean="0">
                <a:cs typeface="+mn-cs"/>
              </a:rPr>
              <a:t>The measured atomic weights are not continuous—they have only discrete values, which are close to integral multiples of a unit mass.</a:t>
            </a:r>
            <a:r>
              <a:rPr lang="en-US" sz="2800" dirty="0" smtClean="0">
                <a:cs typeface="+mn-cs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571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8382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305800" cy="495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Reminder: Homework </a:t>
            </a:r>
            <a:r>
              <a:rPr lang="en-US" sz="2800" dirty="0"/>
              <a:t>#2</a:t>
            </a:r>
          </a:p>
          <a:p>
            <a:pPr lvl="1" eaLnBrk="1" hangingPunct="1"/>
            <a:r>
              <a:rPr lang="en-US" sz="2400" dirty="0"/>
              <a:t>CH3 end of the chapter problems: 2, 19, 27, 36, 41, 47 and 57</a:t>
            </a:r>
          </a:p>
          <a:p>
            <a:pPr lvl="1" eaLnBrk="1" hangingPunct="1"/>
            <a:r>
              <a:rPr lang="en-US" sz="2400" dirty="0"/>
              <a:t>Due Wednesday, </a:t>
            </a:r>
            <a:r>
              <a:rPr lang="en-US" sz="2400" dirty="0" smtClean="0"/>
              <a:t>Feb. 25</a:t>
            </a:r>
            <a:endParaRPr lang="en-US" sz="2400" dirty="0"/>
          </a:p>
          <a:p>
            <a:pPr eaLnBrk="1" hangingPunct="1"/>
            <a:r>
              <a:rPr lang="en-US" sz="2800" dirty="0" smtClean="0"/>
              <a:t>Reminder: Quiz </a:t>
            </a:r>
            <a:r>
              <a:rPr lang="en-US" sz="2800" dirty="0"/>
              <a:t>#2 </a:t>
            </a:r>
            <a:r>
              <a:rPr lang="en-US" sz="2800" dirty="0" smtClean="0"/>
              <a:t>Monday</a:t>
            </a:r>
            <a:r>
              <a:rPr lang="en-US" sz="2800" dirty="0"/>
              <a:t>, </a:t>
            </a:r>
            <a:r>
              <a:rPr lang="en-US" sz="2800" dirty="0" smtClean="0"/>
              <a:t>Feb. 23</a:t>
            </a:r>
            <a:endParaRPr lang="en-US" sz="2800" dirty="0"/>
          </a:p>
          <a:p>
            <a:pPr lvl="1" eaLnBrk="1" hangingPunct="1"/>
            <a:r>
              <a:rPr lang="en-US" sz="2400" dirty="0"/>
              <a:t>Beginning of the class</a:t>
            </a:r>
          </a:p>
          <a:p>
            <a:pPr lvl="1" eaLnBrk="1" hangingPunct="1"/>
            <a:r>
              <a:rPr lang="en-US" sz="2400" dirty="0"/>
              <a:t>Covers CH1.1 – what we finish </a:t>
            </a:r>
            <a:r>
              <a:rPr lang="en-US" sz="2400" dirty="0" smtClean="0"/>
              <a:t>today</a:t>
            </a:r>
          </a:p>
          <a:p>
            <a:pPr lvl="1" eaLnBrk="1" hangingPunct="1"/>
            <a:r>
              <a:rPr lang="en-US" sz="2400" dirty="0" smtClean="0"/>
              <a:t>You can bring your calculator but it must not have any relevant formula pre-input</a:t>
            </a:r>
          </a:p>
          <a:p>
            <a:pPr lvl="1" eaLnBrk="1" hangingPunct="1"/>
            <a:r>
              <a:rPr lang="en-US" sz="2400" dirty="0" smtClean="0"/>
              <a:t>BYOF</a:t>
            </a:r>
            <a:r>
              <a:rPr lang="en-US" sz="2400" dirty="0"/>
              <a:t>: You may bring a one 8.5x11.5 sheet (front and back) of handwritten formulae and values of constants for the exam</a:t>
            </a:r>
          </a:p>
          <a:p>
            <a:pPr lvl="1" eaLnBrk="1" hangingPunct="1"/>
            <a:r>
              <a:rPr lang="en-US" sz="2400" dirty="0"/>
              <a:t>No </a:t>
            </a:r>
            <a:r>
              <a:rPr lang="en-US" sz="2400" dirty="0" smtClean="0"/>
              <a:t>derivations, word definitions, or </a:t>
            </a:r>
            <a:r>
              <a:rPr lang="en-US" sz="2400" dirty="0"/>
              <a:t>solutions of any problems !</a:t>
            </a:r>
          </a:p>
          <a:p>
            <a:pPr lvl="1" eaLnBrk="1" hangingPunct="1"/>
            <a:r>
              <a:rPr lang="en-US" sz="2400" dirty="0"/>
              <a:t>No additional formulae or values of constants will be provided</a:t>
            </a:r>
            <a:r>
              <a:rPr lang="en-US" sz="2400" dirty="0" smtClean="0"/>
              <a:t>!</a:t>
            </a:r>
          </a:p>
          <a:p>
            <a:pPr eaLnBrk="1" hangingPunct="1"/>
            <a:r>
              <a:rPr lang="en-US" sz="2800" dirty="0" smtClean="0"/>
              <a:t>Colloquium today on Wind Energy…</a:t>
            </a:r>
            <a:endParaRPr lang="en-US" sz="2800" dirty="0"/>
          </a:p>
          <a:p>
            <a:pPr lvl="2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754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77813"/>
            <a:ext cx="8226425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What does the word “Quantize” mean?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600" y="1219200"/>
            <a:ext cx="7975600" cy="44831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Dictionary: To restrict to discrete values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To consist of indivisible discrete quantities instead of continuous quantities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cs typeface="ＭＳ Ｐゴシック" pitchFamily="-84" charset="-128"/>
              </a:rPr>
              <a:t>Integer is a quantized set with respect to real numbers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Some examples of quantization?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cs typeface="ＭＳ Ｐゴシック" pitchFamily="-84" charset="-128"/>
              </a:rPr>
              <a:t>Digital photos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cs typeface="ＭＳ Ｐゴシック" pitchFamily="-84" charset="-128"/>
              </a:rPr>
              <a:t>Lego blocks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cs typeface="ＭＳ Ｐゴシック" pitchFamily="-84" charset="-128"/>
              </a:rPr>
              <a:t>Electric charge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cs typeface="ＭＳ Ｐゴシック" pitchFamily="-84" charset="-128"/>
              </a:rPr>
              <a:t>Photon (a quanta of light) energy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cs typeface="ＭＳ Ｐゴシック" pitchFamily="-84" charset="-128"/>
              </a:rPr>
              <a:t>Angular momentum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cs typeface="ＭＳ Ｐゴシック" pitchFamily="-84" charset="-128"/>
              </a:rPr>
              <a:t>Etc…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endParaRPr lang="en-US" sz="2400" dirty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53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77813"/>
            <a:ext cx="8226425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Discovery of the X Ray and the Electron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600" y="1587500"/>
            <a:ext cx="7975600" cy="41148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solidFill>
                  <a:srgbClr val="3333CC"/>
                </a:solidFill>
                <a:cs typeface="ＭＳ Ｐゴシック" pitchFamily="-84" charset="-128"/>
              </a:rPr>
              <a:t>X rays were discovered by Wilhelm </a:t>
            </a:r>
            <a:r>
              <a:rPr lang="en-US" dirty="0" err="1">
                <a:solidFill>
                  <a:srgbClr val="3333CC"/>
                </a:solidFill>
                <a:cs typeface="ＭＳ Ｐゴシック" pitchFamily="-84" charset="-128"/>
              </a:rPr>
              <a:t>Röntgen</a:t>
            </a:r>
            <a:r>
              <a:rPr lang="en-US" dirty="0">
                <a:solidFill>
                  <a:srgbClr val="3333CC"/>
                </a:solidFill>
                <a:cs typeface="ＭＳ Ｐゴシック" pitchFamily="-84" charset="-128"/>
              </a:rPr>
              <a:t> in 1895.</a:t>
            </a:r>
          </a:p>
          <a:p>
            <a:pPr marL="687387" lvl="1" indent="-3429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/>
              <a:t>Observed X</a:t>
            </a:r>
            <a:r>
              <a:rPr lang="en-US" dirty="0" smtClean="0"/>
              <a:t> </a:t>
            </a:r>
            <a:r>
              <a:rPr lang="en-US" dirty="0"/>
              <a:t>rays emitted by cathode rays bombarding </a:t>
            </a:r>
            <a:r>
              <a:rPr lang="en-US" dirty="0" smtClean="0"/>
              <a:t>glass</a:t>
            </a:r>
          </a:p>
          <a:p>
            <a:pPr marL="344487" lvl="1" indent="0" algn="l" eaLnBrk="1" hangingPunct="1">
              <a:lnSpc>
                <a:spcPct val="90000"/>
              </a:lnSpc>
              <a:buNone/>
            </a:pPr>
            <a:endParaRPr lang="en-US" dirty="0">
              <a:solidFill>
                <a:srgbClr val="3333CC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solidFill>
                  <a:srgbClr val="3333CC"/>
                </a:solidFill>
                <a:cs typeface="ＭＳ Ｐゴシック" pitchFamily="-84" charset="-128"/>
              </a:rPr>
              <a:t>Electrons were discovered by J. J. Thomson.</a:t>
            </a:r>
          </a:p>
          <a:p>
            <a:pPr marL="687387" lvl="1" indent="-3429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/>
              <a:t>Observed that cathode rays were charged particles</a:t>
            </a:r>
          </a:p>
          <a:p>
            <a:pPr marL="457200" indent="-457200" eaLnBrk="1" hangingPunct="1">
              <a:lnSpc>
                <a:spcPct val="90000"/>
              </a:lnSpc>
              <a:buFont typeface="Arial"/>
              <a:buChar char="•"/>
            </a:pPr>
            <a:endParaRPr lang="en-US" dirty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33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10175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Cathode Ray Experiments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990600"/>
            <a:ext cx="8153400" cy="4724400"/>
          </a:xfrm>
        </p:spPr>
        <p:txBody>
          <a:bodyPr/>
          <a:lstStyle/>
          <a:p>
            <a:pPr marL="457200" indent="-457200" algn="l" eaLnBrk="1" hangingPunct="1"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In the 1890’s scientists and engineers were familiar with cathode rays, generated from one of the metal plates in an evacuated tube across a large electric potential</a:t>
            </a:r>
          </a:p>
          <a:p>
            <a:pPr marL="457200" indent="-457200" algn="l" eaLnBrk="1" hangingPunct="1"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People thought cathode rays had something to do with atoms. </a:t>
            </a:r>
          </a:p>
          <a:p>
            <a:pPr marL="457200" indent="-457200" algn="l" eaLnBrk="1" hangingPunct="1"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It was known that cathode rays could penetrate matter and their properties were under intense investigation during the 1890’s.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994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5413"/>
            <a:ext cx="8226425" cy="1017587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cs typeface="+mj-cs"/>
              </a:rPr>
              <a:t>Observation of x Rays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ＭＳ Ｐゴシック" pitchFamily="-84" charset="-128"/>
              </a:rPr>
              <a:t>Wilhelm </a:t>
            </a:r>
            <a:r>
              <a:rPr lang="en-US" dirty="0" err="1">
                <a:cs typeface="ＭＳ Ｐゴシック" pitchFamily="-84" charset="-128"/>
              </a:rPr>
              <a:t>Röntgen</a:t>
            </a:r>
            <a:r>
              <a:rPr lang="en-US" dirty="0">
                <a:cs typeface="ＭＳ Ｐゴシック" pitchFamily="-84" charset="-128"/>
              </a:rPr>
              <a:t> studied the </a:t>
            </a:r>
            <a:r>
              <a:rPr lang="en-US" dirty="0" smtClean="0">
                <a:cs typeface="ＭＳ Ｐゴシック" pitchFamily="-84" charset="-128"/>
              </a:rPr>
              <a:t>effect </a:t>
            </a:r>
            <a:r>
              <a:rPr lang="en-US" dirty="0">
                <a:cs typeface="ＭＳ Ｐゴシック" pitchFamily="-84" charset="-128"/>
              </a:rPr>
              <a:t>of cathode rays passing through various materials.</a:t>
            </a:r>
            <a:r>
              <a:rPr lang="en-US" dirty="0" smtClean="0">
                <a:cs typeface="ＭＳ Ｐゴシック" pitchFamily="-84" charset="-128"/>
              </a:rPr>
              <a:t> 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cs typeface="ＭＳ Ｐゴシック" pitchFamily="-84" charset="-128"/>
              </a:rPr>
              <a:t>He </a:t>
            </a:r>
            <a:r>
              <a:rPr lang="en-US" dirty="0">
                <a:cs typeface="ＭＳ Ｐゴシック" pitchFamily="-84" charset="-128"/>
              </a:rPr>
              <a:t>noticed that a </a:t>
            </a:r>
            <a:r>
              <a:rPr lang="en-US" dirty="0" smtClean="0">
                <a:cs typeface="ＭＳ Ｐゴシック" pitchFamily="-84" charset="-128"/>
              </a:rPr>
              <a:t>nearby phosphorescent </a:t>
            </a:r>
            <a:r>
              <a:rPr lang="en-US" dirty="0">
                <a:cs typeface="ＭＳ Ｐゴシック" pitchFamily="-84" charset="-128"/>
              </a:rPr>
              <a:t>screen </a:t>
            </a:r>
            <a:r>
              <a:rPr lang="en-US" dirty="0" smtClean="0">
                <a:cs typeface="ＭＳ Ｐゴシック" pitchFamily="-84" charset="-128"/>
              </a:rPr>
              <a:t>glowed </a:t>
            </a:r>
            <a:r>
              <a:rPr lang="en-US" dirty="0">
                <a:cs typeface="ＭＳ Ｐゴシック" pitchFamily="-84" charset="-128"/>
              </a:rPr>
              <a:t>during some of these experiments.</a:t>
            </a:r>
            <a:r>
              <a:rPr lang="en-US" dirty="0" smtClean="0">
                <a:cs typeface="ＭＳ Ｐゴシック" pitchFamily="-84" charset="-128"/>
              </a:rPr>
              <a:t> 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cs typeface="ＭＳ Ｐゴシック" pitchFamily="-84" charset="-128"/>
              </a:rPr>
              <a:t>These </a:t>
            </a:r>
            <a:r>
              <a:rPr lang="en-US" dirty="0">
                <a:cs typeface="ＭＳ Ｐゴシック" pitchFamily="-84" charset="-128"/>
              </a:rPr>
              <a:t>rays were unaffected by magnetic fields and penetrated materials more than cathode rays. 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ＭＳ Ｐゴシック" pitchFamily="-84" charset="-128"/>
              </a:rPr>
              <a:t>He called them </a:t>
            </a:r>
            <a:r>
              <a:rPr lang="en-US" b="1" dirty="0">
                <a:cs typeface="ＭＳ Ｐゴシック" pitchFamily="-84" charset="-128"/>
              </a:rPr>
              <a:t>x</a:t>
            </a:r>
            <a:r>
              <a:rPr lang="en-US" b="1" dirty="0" smtClean="0">
                <a:cs typeface="ＭＳ Ｐゴシック" pitchFamily="-84" charset="-128"/>
              </a:rPr>
              <a:t> </a:t>
            </a:r>
            <a:r>
              <a:rPr lang="en-US" b="1" dirty="0">
                <a:cs typeface="ＭＳ Ｐゴシック" pitchFamily="-84" charset="-128"/>
              </a:rPr>
              <a:t>rays</a:t>
            </a:r>
            <a:r>
              <a:rPr lang="en-US" dirty="0">
                <a:cs typeface="ＭＳ Ｐゴシック" pitchFamily="-84" charset="-128"/>
              </a:rPr>
              <a:t> and deduced that they were produced by the cathode rays bombarding the glass walls of his vacuum </a:t>
            </a:r>
            <a:r>
              <a:rPr lang="en-US" dirty="0" smtClean="0">
                <a:cs typeface="ＭＳ Ｐゴシック" pitchFamily="-84" charset="-128"/>
              </a:rPr>
              <a:t>tube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840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685800"/>
          </a:xfrm>
        </p:spPr>
        <p:txBody>
          <a:bodyPr/>
          <a:lstStyle/>
          <a:p>
            <a:pPr eaLnBrk="1" hangingPunct="1"/>
            <a:r>
              <a:rPr lang="en-US" dirty="0" err="1" smtClean="0">
                <a:cs typeface="ＭＳ Ｐゴシック" pitchFamily="-84" charset="-128"/>
              </a:rPr>
              <a:t>Röntgen’</a:t>
            </a:r>
            <a:r>
              <a:rPr lang="en-US" altLang="ja-JP" dirty="0" err="1" smtClean="0">
                <a:cs typeface="ＭＳ Ｐゴシック" pitchFamily="-84" charset="-128"/>
              </a:rPr>
              <a:t>s</a:t>
            </a:r>
            <a:r>
              <a:rPr lang="en-US" altLang="ja-JP" dirty="0" smtClean="0">
                <a:cs typeface="ＭＳ Ｐゴシック" pitchFamily="-84" charset="-128"/>
              </a:rPr>
              <a:t> </a:t>
            </a:r>
            <a:r>
              <a:rPr lang="en-US" altLang="ja-JP" dirty="0">
                <a:cs typeface="ＭＳ Ｐゴシック" pitchFamily="-84" charset="-128"/>
              </a:rPr>
              <a:t>X Ray Tube</a:t>
            </a:r>
            <a:endParaRPr lang="en-US" dirty="0">
              <a:cs typeface="ＭＳ Ｐゴシック" pitchFamily="-84" charset="-128"/>
            </a:endParaRPr>
          </a:p>
        </p:txBody>
      </p:sp>
      <p:pic>
        <p:nvPicPr>
          <p:cNvPr id="2048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67000"/>
            <a:ext cx="5410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pic>
        <p:nvPicPr>
          <p:cNvPr id="10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2667000"/>
            <a:ext cx="2133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533400"/>
            <a:ext cx="8686800" cy="2362200"/>
          </a:xfrm>
        </p:spPr>
        <p:txBody>
          <a:bodyPr/>
          <a:lstStyle/>
          <a:p>
            <a:pPr eaLnBrk="1" hangingPunct="1"/>
            <a:r>
              <a:rPr lang="en-US" sz="2800" dirty="0" err="1">
                <a:cs typeface="ＭＳ Ｐゴシック" pitchFamily="-84" charset="-128"/>
              </a:rPr>
              <a:t>Röntgen</a:t>
            </a:r>
            <a:r>
              <a:rPr lang="en-US" sz="2800" dirty="0" smtClean="0">
                <a:cs typeface="ＭＳ Ｐゴシック" pitchFamily="-84" charset="-128"/>
              </a:rPr>
              <a:t> produced the X-</a:t>
            </a:r>
            <a:r>
              <a:rPr lang="en-US" sz="2800" dirty="0">
                <a:cs typeface="ＭＳ Ｐゴシック" pitchFamily="-84" charset="-128"/>
              </a:rPr>
              <a:t>ray</a:t>
            </a:r>
            <a:r>
              <a:rPr lang="en-US" sz="2800" dirty="0" smtClean="0">
                <a:cs typeface="ＭＳ Ｐゴシック" pitchFamily="-84" charset="-128"/>
              </a:rPr>
              <a:t> by </a:t>
            </a:r>
            <a:r>
              <a:rPr lang="en-US" sz="2800" dirty="0">
                <a:cs typeface="ＭＳ Ｐゴシック" pitchFamily="-84" charset="-128"/>
              </a:rPr>
              <a:t>allowing cathode rays to impact the glass wall of the </a:t>
            </a:r>
            <a:r>
              <a:rPr lang="en-US" sz="2800" dirty="0" smtClean="0">
                <a:cs typeface="ＭＳ Ｐゴシック" pitchFamily="-84" charset="-128"/>
              </a:rPr>
              <a:t>tube.  </a:t>
            </a: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Took image </a:t>
            </a:r>
            <a:r>
              <a:rPr lang="en-US" sz="2800" dirty="0">
                <a:cs typeface="ＭＳ Ｐゴシック" pitchFamily="-84" charset="-128"/>
              </a:rPr>
              <a:t>the bones of a hand on a phosphorescent </a:t>
            </a:r>
            <a:r>
              <a:rPr lang="en-US" sz="2800" dirty="0" smtClean="0">
                <a:cs typeface="ＭＳ Ｐゴシック" pitchFamily="-84" charset="-128"/>
              </a:rPr>
              <a:t>screen.</a:t>
            </a: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Tremendous </a:t>
            </a:r>
            <a:r>
              <a:rPr lang="en-US" sz="2800" dirty="0">
                <a:cs typeface="ＭＳ Ｐゴシック" pitchFamily="-84" charset="-128"/>
              </a:rPr>
              <a:t>contribution to medical imaging, and </a:t>
            </a:r>
            <a:r>
              <a:rPr lang="en-US" sz="2800" dirty="0" err="1">
                <a:cs typeface="ＭＳ Ｐゴシック" pitchFamily="-84" charset="-128"/>
              </a:rPr>
              <a:t>Röntgen</a:t>
            </a:r>
            <a:r>
              <a:rPr lang="en-US" sz="2800" dirty="0">
                <a:cs typeface="ＭＳ Ｐゴシック" pitchFamily="-84" charset="-128"/>
              </a:rPr>
              <a:t> received the 1</a:t>
            </a:r>
            <a:r>
              <a:rPr lang="en-US" sz="2800" baseline="30000" dirty="0">
                <a:cs typeface="ＭＳ Ｐゴシック" pitchFamily="-84" charset="-128"/>
              </a:rPr>
              <a:t>st</a:t>
            </a:r>
            <a:r>
              <a:rPr lang="en-US" sz="2800" dirty="0">
                <a:cs typeface="ＭＳ Ｐゴシック" pitchFamily="-84" charset="-128"/>
              </a:rPr>
              <a:t> Nobel Prize for this!</a:t>
            </a:r>
          </a:p>
          <a:p>
            <a:pPr marL="0" indent="0" eaLnBrk="1" hangingPunct="1">
              <a:buNone/>
            </a:pPr>
            <a:r>
              <a:rPr lang="en-US" sz="2800" dirty="0" smtClean="0">
                <a:cs typeface="ＭＳ Ｐゴシック" pitchFamily="-84" charset="-128"/>
              </a:rPr>
              <a:t> </a:t>
            </a:r>
            <a:endParaRPr lang="en-US" sz="2800" dirty="0">
              <a:cs typeface="ＭＳ Ｐゴシック" pitchFamily="-84" charset="-128"/>
            </a:endParaRPr>
          </a:p>
          <a:p>
            <a:pPr algn="ctr" eaLnBrk="1" hangingPunct="1"/>
            <a:endParaRPr lang="en-US" sz="2800" dirty="0">
              <a:cs typeface="ＭＳ Ｐゴシック" pitchFamily="-84" charset="-128"/>
            </a:endParaRPr>
          </a:p>
          <a:p>
            <a:pPr algn="ctr" eaLnBrk="1" hangingPunct="1"/>
            <a:endParaRPr lang="en-US" dirty="0"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20964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1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J.J. Thomson’</a:t>
            </a:r>
            <a:r>
              <a:rPr lang="en-US" altLang="ja-JP" sz="4000" dirty="0" smtClean="0">
                <a:cs typeface="ＭＳ Ｐゴシック" pitchFamily="-84" charset="-128"/>
              </a:rPr>
              <a:t>s </a:t>
            </a:r>
            <a:r>
              <a:rPr lang="en-US" altLang="ja-JP" sz="4000" dirty="0">
                <a:cs typeface="ＭＳ Ｐゴシック" pitchFamily="-84" charset="-128"/>
              </a:rPr>
              <a:t>Cathode-Ray Experiment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38200"/>
            <a:ext cx="8383588" cy="1525587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Thomson</a:t>
            </a:r>
            <a:r>
              <a:rPr lang="en-US" sz="2800" dirty="0" smtClean="0">
                <a:cs typeface="ＭＳ Ｐゴシック" pitchFamily="-84" charset="-128"/>
              </a:rPr>
              <a:t> showed </a:t>
            </a:r>
            <a:r>
              <a:rPr lang="en-US" sz="2800" dirty="0">
                <a:cs typeface="ＭＳ Ｐゴシック" pitchFamily="-84" charset="-128"/>
              </a:rPr>
              <a:t>that the cathode rays were negatively charged particles (electrons</a:t>
            </a:r>
            <a:r>
              <a:rPr lang="en-US" sz="2800" dirty="0" smtClean="0">
                <a:cs typeface="ＭＳ Ｐゴシック" pitchFamily="-84" charset="-128"/>
              </a:rPr>
              <a:t>)!  How?</a:t>
            </a: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</a:rPr>
              <a:t>By </a:t>
            </a:r>
            <a:r>
              <a:rPr lang="en-US" sz="2400" dirty="0">
                <a:cs typeface="ＭＳ Ｐゴシック" pitchFamily="-84" charset="-128"/>
              </a:rPr>
              <a:t>deflecting them in electric and magnetic fields.</a:t>
            </a:r>
            <a:endParaRPr lang="en-US" sz="2400" dirty="0">
              <a:solidFill>
                <a:srgbClr val="FFFF00"/>
              </a:solidFill>
              <a:cs typeface="ＭＳ Ｐゴシック" pitchFamily="-84" charset="-128"/>
            </a:endParaRPr>
          </a:p>
        </p:txBody>
      </p:sp>
      <p:pic>
        <p:nvPicPr>
          <p:cNvPr id="21509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590800"/>
            <a:ext cx="6781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523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2000" cy="1447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Thomson </a:t>
            </a:r>
            <a:r>
              <a:rPr lang="en-US" altLang="ja-JP" sz="2800" dirty="0" smtClean="0">
                <a:cs typeface="ＭＳ Ｐゴシック" pitchFamily="-84" charset="-128"/>
              </a:rPr>
              <a:t>measured </a:t>
            </a:r>
            <a:r>
              <a:rPr lang="en-US" altLang="ja-JP" sz="2800" dirty="0">
                <a:cs typeface="ＭＳ Ｐゴシック" pitchFamily="-84" charset="-128"/>
              </a:rPr>
              <a:t>the ratio of the </a:t>
            </a:r>
            <a:r>
              <a:rPr lang="en-US" altLang="ja-JP" sz="2800" dirty="0" smtClean="0">
                <a:cs typeface="ＭＳ Ｐゴシック" pitchFamily="-84" charset="-128"/>
              </a:rPr>
              <a:t>electron’s </a:t>
            </a:r>
            <a:r>
              <a:rPr lang="en-US" altLang="ja-JP" sz="2800" dirty="0">
                <a:cs typeface="ＭＳ Ｐゴシック" pitchFamily="-84" charset="-128"/>
              </a:rPr>
              <a:t>charge to mass</a:t>
            </a:r>
            <a:r>
              <a:rPr lang="en-US" altLang="ja-JP" sz="2800" dirty="0" smtClean="0">
                <a:cs typeface="ＭＳ Ｐゴシック" pitchFamily="-84" charset="-128"/>
              </a:rPr>
              <a:t> by sending electrons </a:t>
            </a:r>
            <a:r>
              <a:rPr lang="en-US" altLang="ja-JP" sz="2800" dirty="0">
                <a:cs typeface="ＭＳ Ｐゴシック" pitchFamily="-84" charset="-128"/>
              </a:rPr>
              <a:t>through a region containing a magnetic field perpendicular to an electric field.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1387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Thomson’</a:t>
            </a:r>
            <a:r>
              <a:rPr lang="en-US" altLang="ja-JP" dirty="0" smtClean="0">
                <a:cs typeface="ＭＳ Ｐゴシック" pitchFamily="-84" charset="-128"/>
              </a:rPr>
              <a:t>s </a:t>
            </a:r>
            <a:r>
              <a:rPr lang="en-US" altLang="ja-JP" dirty="0">
                <a:cs typeface="ＭＳ Ｐゴシック" pitchFamily="-84" charset="-128"/>
              </a:rPr>
              <a:t>Experiment</a:t>
            </a:r>
            <a:endParaRPr lang="en-US" dirty="0">
              <a:cs typeface="ＭＳ Ｐゴシック" pitchFamily="-84" charset="-128"/>
            </a:endParaRPr>
          </a:p>
        </p:txBody>
      </p:sp>
      <p:pic>
        <p:nvPicPr>
          <p:cNvPr id="22533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362200"/>
            <a:ext cx="4724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18,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Rectangle 35"/>
          <p:cNvSpPr txBox="1">
            <a:spLocks noChangeArrowheads="1"/>
          </p:cNvSpPr>
          <p:nvPr/>
        </p:nvSpPr>
        <p:spPr bwMode="auto">
          <a:xfrm>
            <a:off x="5334000" y="2362200"/>
            <a:ext cx="3505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Measure the 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deflection angle with only E!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Turn on and adjust 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B field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till 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no deflection!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</p:txBody>
      </p:sp>
      <p:sp>
        <p:nvSpPr>
          <p:cNvPr id="9" name="Rectangle 35"/>
          <p:cNvSpPr txBox="1">
            <a:spLocks noChangeArrowheads="1"/>
          </p:cNvSpPr>
          <p:nvPr/>
        </p:nvSpPr>
        <p:spPr bwMode="auto">
          <a:xfrm>
            <a:off x="5410200" y="4419600"/>
            <a:ext cx="3505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What do we know?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rgbClr val="660066"/>
                </a:solidFill>
                <a:latin typeface="Lucida Calligraphy"/>
                <a:ea typeface="ＭＳ Ｐゴシック" pitchFamily="-1" charset="-128"/>
                <a:cs typeface="Lucida Calligraphy"/>
              </a:rPr>
              <a:t>l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, </a:t>
            </a:r>
            <a:r>
              <a:rPr lang="en-US" kern="0" dirty="0" smtClean="0">
                <a:solidFill>
                  <a:srgbClr val="660066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B, E and </a:t>
            </a:r>
            <a:r>
              <a:rPr lang="en-US" kern="0" dirty="0" err="1" smtClean="0">
                <a:solidFill>
                  <a:srgbClr val="660066"/>
                </a:solidFill>
                <a:latin typeface="Symbol" charset="2"/>
                <a:ea typeface="ＭＳ Ｐゴシック" pitchFamily="-1" charset="-128"/>
                <a:cs typeface="Symbol" charset="2"/>
              </a:rPr>
              <a:t>θ</a:t>
            </a:r>
            <a:endParaRPr lang="en-US" kern="0" dirty="0" smtClean="0">
              <a:solidFill>
                <a:srgbClr val="660066"/>
              </a:solidFill>
              <a:latin typeface="Symbol" charset="2"/>
              <a:ea typeface="ＭＳ Ｐゴシック" pitchFamily="-1" charset="-128"/>
              <a:cs typeface="Symbol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pitchFamily="-1" charset="-128"/>
                <a:cs typeface="Symbol" charset="2"/>
              </a:rPr>
              <a:t>What do we not know?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rgbClr val="660066"/>
                </a:solidFill>
                <a:latin typeface="Lucida Calligraphy"/>
                <a:ea typeface="ＭＳ Ｐゴシック" pitchFamily="-1" charset="-128"/>
                <a:cs typeface="Lucida Calligraphy"/>
              </a:rPr>
              <a:t>v</a:t>
            </a:r>
            <a:r>
              <a:rPr lang="en-US" kern="0" baseline="-25000" dirty="0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0</a:t>
            </a:r>
            <a:r>
              <a:rPr lang="en-US" kern="0" dirty="0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, </a:t>
            </a:r>
            <a:r>
              <a:rPr lang="en-US" kern="0" dirty="0" err="1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q</a:t>
            </a:r>
            <a:r>
              <a:rPr lang="en-US" kern="0" dirty="0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 and </a:t>
            </a:r>
            <a:r>
              <a:rPr lang="en-US" kern="0" dirty="0" err="1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m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j-lt"/>
              <a:ea typeface="ＭＳ Ｐゴシック" pitchFamily="-1" charset="-128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121104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28152</TotalTime>
  <Words>1366</Words>
  <Application>Microsoft Macintosh PowerPoint</Application>
  <PresentationFormat>On-screen Show (4:3)</PresentationFormat>
  <Paragraphs>170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phys1443-spring02</vt:lpstr>
      <vt:lpstr>Equation</vt:lpstr>
      <vt:lpstr>PHYS 3313 – Section 001 Lecture #9</vt:lpstr>
      <vt:lpstr>Announcements</vt:lpstr>
      <vt:lpstr>What does the word “Quantize” mean?</vt:lpstr>
      <vt:lpstr>Discovery of the X Ray and the Electron</vt:lpstr>
      <vt:lpstr>Cathode Ray Experiments</vt:lpstr>
      <vt:lpstr>Observation of x Rays</vt:lpstr>
      <vt:lpstr>Röntgen’s X Ray Tube</vt:lpstr>
      <vt:lpstr>J.J. Thomson’s Cathode-Ray Experiment</vt:lpstr>
      <vt:lpstr>Thomson’s Experiment</vt:lpstr>
      <vt:lpstr>Calculation of q/m</vt:lpstr>
      <vt:lpstr>Ex 3.1: Thomson’s experiment</vt:lpstr>
      <vt:lpstr>Determination of Electron Charge</vt:lpstr>
      <vt:lpstr>Calculation of the oil drop charge</vt:lpstr>
      <vt:lpstr>Line Spectra</vt:lpstr>
      <vt:lpstr>Optical Spectrometer</vt:lpstr>
      <vt:lpstr>Balmer Series</vt:lpstr>
      <vt:lpstr>Rydberg Equation</vt:lpstr>
      <vt:lpstr>Quantization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628</cp:revision>
  <cp:lastPrinted>2013-08-26T21:25:15Z</cp:lastPrinted>
  <dcterms:created xsi:type="dcterms:W3CDTF">2012-08-27T21:13:02Z</dcterms:created>
  <dcterms:modified xsi:type="dcterms:W3CDTF">2015-02-18T21:15:59Z</dcterms:modified>
</cp:coreProperties>
</file>