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636" r:id="rId3"/>
    <p:sldId id="639" r:id="rId4"/>
    <p:sldId id="640" r:id="rId5"/>
    <p:sldId id="641" r:id="rId6"/>
    <p:sldId id="642" r:id="rId7"/>
    <p:sldId id="643" r:id="rId8"/>
    <p:sldId id="644" r:id="rId9"/>
    <p:sldId id="645" r:id="rId10"/>
    <p:sldId id="646" r:id="rId11"/>
    <p:sldId id="647" r:id="rId12"/>
    <p:sldId id="648" r:id="rId13"/>
    <p:sldId id="649" r:id="rId14"/>
    <p:sldId id="650" r:id="rId15"/>
    <p:sldId id="651" r:id="rId16"/>
    <p:sldId id="652" r:id="rId17"/>
    <p:sldId id="653" r:id="rId18"/>
    <p:sldId id="654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.emf"/><Relationship Id="rId20" Type="http://schemas.openxmlformats.org/officeDocument/2006/relationships/image" Target="../media/image25.emf"/><Relationship Id="rId21" Type="http://schemas.openxmlformats.org/officeDocument/2006/relationships/image" Target="../media/image26.emf"/><Relationship Id="rId10" Type="http://schemas.openxmlformats.org/officeDocument/2006/relationships/image" Target="../media/image15.emf"/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4" Type="http://schemas.openxmlformats.org/officeDocument/2006/relationships/image" Target="../media/image19.emf"/><Relationship Id="rId15" Type="http://schemas.openxmlformats.org/officeDocument/2006/relationships/image" Target="../media/image20.emf"/><Relationship Id="rId16" Type="http://schemas.openxmlformats.org/officeDocument/2006/relationships/image" Target="../media/image21.emf"/><Relationship Id="rId17" Type="http://schemas.openxmlformats.org/officeDocument/2006/relationships/image" Target="../media/image22.emf"/><Relationship Id="rId18" Type="http://schemas.openxmlformats.org/officeDocument/2006/relationships/image" Target="../media/image23.emf"/><Relationship Id="rId19" Type="http://schemas.openxmlformats.org/officeDocument/2006/relationships/image" Target="../media/image24.emf"/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emf"/><Relationship Id="rId12" Type="http://schemas.openxmlformats.org/officeDocument/2006/relationships/image" Target="../media/image48.emf"/><Relationship Id="rId13" Type="http://schemas.openxmlformats.org/officeDocument/2006/relationships/image" Target="../media/image49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9" Type="http://schemas.openxmlformats.org/officeDocument/2006/relationships/image" Target="../media/image45.emf"/><Relationship Id="rId10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810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6001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4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5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6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7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8.e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30" Type="http://schemas.openxmlformats.org/officeDocument/2006/relationships/image" Target="../media/image19.e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20.e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emf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21.emf"/><Relationship Id="rId35" Type="http://schemas.openxmlformats.org/officeDocument/2006/relationships/oleObject" Target="../embeddings/oleObject17.bin"/><Relationship Id="rId36" Type="http://schemas.openxmlformats.org/officeDocument/2006/relationships/image" Target="../media/image22.emf"/><Relationship Id="rId10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1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2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3.emf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18.bin"/><Relationship Id="rId38" Type="http://schemas.openxmlformats.org/officeDocument/2006/relationships/image" Target="../media/image23.emf"/><Relationship Id="rId39" Type="http://schemas.openxmlformats.org/officeDocument/2006/relationships/oleObject" Target="../embeddings/oleObject19.bin"/><Relationship Id="rId40" Type="http://schemas.openxmlformats.org/officeDocument/2006/relationships/image" Target="../media/image24.emf"/><Relationship Id="rId41" Type="http://schemas.openxmlformats.org/officeDocument/2006/relationships/oleObject" Target="../embeddings/oleObject20.bin"/><Relationship Id="rId42" Type="http://schemas.openxmlformats.org/officeDocument/2006/relationships/image" Target="../media/image25.emf"/><Relationship Id="rId43" Type="http://schemas.openxmlformats.org/officeDocument/2006/relationships/oleObject" Target="../embeddings/oleObject21.bin"/><Relationship Id="rId4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2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3.e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3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5.e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6.emf"/><Relationship Id="rId23" Type="http://schemas.openxmlformats.org/officeDocument/2006/relationships/oleObject" Target="../embeddings/oleObject40.bin"/><Relationship Id="rId24" Type="http://schemas.openxmlformats.org/officeDocument/2006/relationships/image" Target="../media/image47.emf"/><Relationship Id="rId25" Type="http://schemas.openxmlformats.org/officeDocument/2006/relationships/oleObject" Target="../embeddings/oleObject41.bin"/><Relationship Id="rId26" Type="http://schemas.openxmlformats.org/officeDocument/2006/relationships/image" Target="../media/image48.emf"/><Relationship Id="rId27" Type="http://schemas.openxmlformats.org/officeDocument/2006/relationships/oleObject" Target="../embeddings/oleObject42.bin"/><Relationship Id="rId28" Type="http://schemas.openxmlformats.org/officeDocument/2006/relationships/image" Target="../media/image49.emf"/><Relationship Id="rId10" Type="http://schemas.openxmlformats.org/officeDocument/2006/relationships/image" Target="../media/image40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42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43.e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44.e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5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2.e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5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oleObject" Target="../embeddings/oleObject46.bin"/><Relationship Id="rId5" Type="http://schemas.openxmlformats.org/officeDocument/2006/relationships/image" Target="../media/image55.e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5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45189" y="1524000"/>
            <a:ext cx="3145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18,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3622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Quantization</a:t>
            </a:r>
            <a:endParaRPr lang="en-US" dirty="0">
              <a:latin typeface="Arial Narrow" pitchFamily="-84" charset="0"/>
            </a:endParaRP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Discovery of the X-ray and the </a:t>
            </a:r>
            <a:r>
              <a:rPr lang="en-US" dirty="0" smtClean="0">
                <a:latin typeface="Arial Narrow" pitchFamily="-84" charset="0"/>
              </a:rPr>
              <a:t>Electron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Determination of Electron Charge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Line Spectra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Blackbody Radiation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Photoelectric </a:t>
            </a:r>
            <a:r>
              <a:rPr lang="en-US" dirty="0" smtClean="0">
                <a:latin typeface="Arial Narrow" pitchFamily="-84" charset="0"/>
              </a:rPr>
              <a:t>Effect</a:t>
            </a:r>
            <a:endParaRPr lang="en-US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r>
              <a:rPr lang="en-US" dirty="0" smtClean="0"/>
              <a:t>Calculation of </a:t>
            </a:r>
            <a:r>
              <a:rPr lang="en-US" i="1" dirty="0" err="1" smtClean="0"/>
              <a:t>q</a:t>
            </a:r>
            <a:r>
              <a:rPr lang="en-US" dirty="0" err="1" smtClean="0"/>
              <a:t>/</a:t>
            </a:r>
            <a:r>
              <a:rPr lang="en-US" i="1" dirty="0" err="1" smtClean="0"/>
              <a:t>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534400" cy="54102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An electron moving through the electric field w/o magnetic field is accelerated by the force: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Electron angle of deflection:</a:t>
            </a:r>
          </a:p>
          <a:p>
            <a:pPr marL="609600" indent="-609600" algn="ctr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Adjust the perpendicular magnetic field until it balances E and keeps electrons from deflecting in y-direction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28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6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Charge to mass ratio: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531998"/>
              </p:ext>
            </p:extLst>
          </p:nvPr>
        </p:nvGraphicFramePr>
        <p:xfrm>
          <a:off x="1219200" y="3505200"/>
          <a:ext cx="590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8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590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378656"/>
              </p:ext>
            </p:extLst>
          </p:nvPr>
        </p:nvGraphicFramePr>
        <p:xfrm>
          <a:off x="1195388" y="4078288"/>
          <a:ext cx="27384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9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078288"/>
                        <a:ext cx="273843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194468"/>
              </p:ext>
            </p:extLst>
          </p:nvPr>
        </p:nvGraphicFramePr>
        <p:xfrm>
          <a:off x="4052888" y="4038600"/>
          <a:ext cx="1976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0" name="Equation" r:id="rId7" imgW="850900" imgH="203200" progId="Equation.DSMT4">
                  <p:embed/>
                </p:oleObj>
              </mc:Choice>
              <mc:Fallback>
                <p:oleObj name="Equation" r:id="rId7" imgW="850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4038600"/>
                        <a:ext cx="19764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634084"/>
              </p:ext>
            </p:extLst>
          </p:nvPr>
        </p:nvGraphicFramePr>
        <p:xfrm>
          <a:off x="6172200" y="4030663"/>
          <a:ext cx="10906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1" name="Equation" r:id="rId9" imgW="469900" imgH="203200" progId="Equation.DSMT4">
                  <p:embed/>
                </p:oleObj>
              </mc:Choice>
              <mc:Fallback>
                <p:oleObj name="Equation" r:id="rId9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030663"/>
                        <a:ext cx="10906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516176"/>
              </p:ext>
            </p:extLst>
          </p:nvPr>
        </p:nvGraphicFramePr>
        <p:xfrm>
          <a:off x="4832350" y="1981200"/>
          <a:ext cx="806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2" name="Equation" r:id="rId11" imgW="457200" imgH="177800" progId="Equation.DSMT4">
                  <p:embed/>
                </p:oleObj>
              </mc:Choice>
              <mc:Fallback>
                <p:oleObj name="Equation" r:id="rId11" imgW="457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1981200"/>
                        <a:ext cx="8064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983373"/>
              </p:ext>
            </p:extLst>
          </p:nvPr>
        </p:nvGraphicFramePr>
        <p:xfrm>
          <a:off x="5638800" y="1763713"/>
          <a:ext cx="5588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3" name="Equation" r:id="rId13" imgW="317500" imgH="444500" progId="Equation.DSMT4">
                  <p:embed/>
                </p:oleObj>
              </mc:Choice>
              <mc:Fallback>
                <p:oleObj name="Equation" r:id="rId13" imgW="317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63713"/>
                        <a:ext cx="5588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544908"/>
              </p:ext>
            </p:extLst>
          </p:nvPr>
        </p:nvGraphicFramePr>
        <p:xfrm>
          <a:off x="6172200" y="1763713"/>
          <a:ext cx="6492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4" name="Equation" r:id="rId15" imgW="368300" imgH="444500" progId="Equation.DSMT4">
                  <p:embed/>
                </p:oleObj>
              </mc:Choice>
              <mc:Fallback>
                <p:oleObj name="Equation" r:id="rId15" imgW="368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63713"/>
                        <a:ext cx="64928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684737"/>
              </p:ext>
            </p:extLst>
          </p:nvPr>
        </p:nvGraphicFramePr>
        <p:xfrm>
          <a:off x="6792913" y="1830388"/>
          <a:ext cx="11191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5" name="Equation" r:id="rId17" imgW="635000" imgH="431800" progId="Equation.DSMT4">
                  <p:embed/>
                </p:oleObj>
              </mc:Choice>
              <mc:Fallback>
                <p:oleObj name="Equation" r:id="rId17" imgW="635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1830388"/>
                        <a:ext cx="1119187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767861"/>
              </p:ext>
            </p:extLst>
          </p:nvPr>
        </p:nvGraphicFramePr>
        <p:xfrm>
          <a:off x="7924800" y="1828800"/>
          <a:ext cx="7397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6" name="Equation" r:id="rId19" imgW="419100" imgH="431800" progId="Equation.DSMT4">
                  <p:embed/>
                </p:oleObj>
              </mc:Choice>
              <mc:Fallback>
                <p:oleObj name="Equation" r:id="rId1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28800"/>
                        <a:ext cx="73977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500942"/>
              </p:ext>
            </p:extLst>
          </p:nvPr>
        </p:nvGraphicFramePr>
        <p:xfrm>
          <a:off x="1020763" y="5156200"/>
          <a:ext cx="20907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7" name="Equation" r:id="rId21" imgW="1041400" imgH="431800" progId="Equation.DSMT4">
                  <p:embed/>
                </p:oleObj>
              </mc:Choice>
              <mc:Fallback>
                <p:oleObj name="Equation" r:id="rId21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156200"/>
                        <a:ext cx="20907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388851"/>
              </p:ext>
            </p:extLst>
          </p:nvPr>
        </p:nvGraphicFramePr>
        <p:xfrm>
          <a:off x="3260725" y="5181600"/>
          <a:ext cx="612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8" name="Equation" r:id="rId23" imgW="304800" imgH="393700" progId="Equation.DSMT4">
                  <p:embed/>
                </p:oleObj>
              </mc:Choice>
              <mc:Fallback>
                <p:oleObj name="Equation" r:id="rId23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5181600"/>
                        <a:ext cx="6127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135986"/>
              </p:ext>
            </p:extLst>
          </p:nvPr>
        </p:nvGraphicFramePr>
        <p:xfrm>
          <a:off x="3919538" y="5105400"/>
          <a:ext cx="1249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9" name="Equation" r:id="rId25" imgW="622300" imgH="419100" progId="Equation.DSMT4">
                  <p:embed/>
                </p:oleObj>
              </mc:Choice>
              <mc:Fallback>
                <p:oleObj name="Equation" r:id="rId25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5105400"/>
                        <a:ext cx="12493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32726"/>
              </p:ext>
            </p:extLst>
          </p:nvPr>
        </p:nvGraphicFramePr>
        <p:xfrm>
          <a:off x="5151437" y="5029200"/>
          <a:ext cx="1858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0" name="Equation" r:id="rId27" imgW="927100" imgH="457200" progId="Equation.DSMT4">
                  <p:embed/>
                </p:oleObj>
              </mc:Choice>
              <mc:Fallback>
                <p:oleObj name="Equation" r:id="rId27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7" y="5029200"/>
                        <a:ext cx="18589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75383"/>
              </p:ext>
            </p:extLst>
          </p:nvPr>
        </p:nvGraphicFramePr>
        <p:xfrm>
          <a:off x="6958013" y="5156200"/>
          <a:ext cx="966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1" name="Equation" r:id="rId29" imgW="482600" imgH="393700" progId="Equation.DSMT4">
                  <p:embed/>
                </p:oleObj>
              </mc:Choice>
              <mc:Fallback>
                <p:oleObj name="Equation" r:id="rId29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156200"/>
                        <a:ext cx="9667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204044"/>
              </p:ext>
            </p:extLst>
          </p:nvPr>
        </p:nvGraphicFramePr>
        <p:xfrm>
          <a:off x="5386387" y="1371600"/>
          <a:ext cx="15478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2" name="Equation" r:id="rId31" imgW="698500" imgH="228600" progId="Equation.DSMT4">
                  <p:embed/>
                </p:oleObj>
              </mc:Choice>
              <mc:Fallback>
                <p:oleObj name="Equation" r:id="rId31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7" y="1371600"/>
                        <a:ext cx="15478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36947"/>
              </p:ext>
            </p:extLst>
          </p:nvPr>
        </p:nvGraphicFramePr>
        <p:xfrm>
          <a:off x="6884987" y="1408112"/>
          <a:ext cx="5064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3" name="Equation" r:id="rId33" imgW="228600" imgH="190500" progId="Equation.DSMT4">
                  <p:embed/>
                </p:oleObj>
              </mc:Choice>
              <mc:Fallback>
                <p:oleObj name="Equation" r:id="rId3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7" y="1408112"/>
                        <a:ext cx="5064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257779"/>
              </p:ext>
            </p:extLst>
          </p:nvPr>
        </p:nvGraphicFramePr>
        <p:xfrm>
          <a:off x="1831975" y="3505200"/>
          <a:ext cx="758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4" name="Equation" r:id="rId35" imgW="342900" imgH="241300" progId="Equation.DSMT4">
                  <p:embed/>
                </p:oleObj>
              </mc:Choice>
              <mc:Fallback>
                <p:oleObj name="Equation" r:id="rId3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3505200"/>
                        <a:ext cx="7588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158673"/>
              </p:ext>
            </p:extLst>
          </p:nvPr>
        </p:nvGraphicFramePr>
        <p:xfrm>
          <a:off x="3733800" y="3625850"/>
          <a:ext cx="2809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5" name="Equation" r:id="rId37" imgW="127000" imgH="152400" progId="Equation.DSMT4">
                  <p:embed/>
                </p:oleObj>
              </mc:Choice>
              <mc:Fallback>
                <p:oleObj name="Equation" r:id="rId37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25850"/>
                        <a:ext cx="2809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060842"/>
              </p:ext>
            </p:extLst>
          </p:nvPr>
        </p:nvGraphicFramePr>
        <p:xfrm>
          <a:off x="2514600" y="3505200"/>
          <a:ext cx="1236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6" name="Equation" r:id="rId39" imgW="558800" imgH="241300" progId="Equation.DSMT4">
                  <p:embed/>
                </p:oleObj>
              </mc:Choice>
              <mc:Fallback>
                <p:oleObj name="Equation" r:id="rId39" imgW="558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12366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971548"/>
              </p:ext>
            </p:extLst>
          </p:nvPr>
        </p:nvGraphicFramePr>
        <p:xfrm>
          <a:off x="7246938" y="3810000"/>
          <a:ext cx="6778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7" name="Equation" r:id="rId41" imgW="292100" imgH="393700" progId="Equation.DSMT4">
                  <p:embed/>
                </p:oleObj>
              </mc:Choice>
              <mc:Fallback>
                <p:oleObj name="Equation" r:id="rId41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3810000"/>
                        <a:ext cx="6778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912843"/>
              </p:ext>
            </p:extLst>
          </p:nvPr>
        </p:nvGraphicFramePr>
        <p:xfrm>
          <a:off x="7923212" y="4038600"/>
          <a:ext cx="3825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8" name="Equation" r:id="rId43" imgW="165100" imgH="203200" progId="Equation.DSMT4">
                  <p:embed/>
                </p:oleObj>
              </mc:Choice>
              <mc:Fallback>
                <p:oleObj name="Equation" r:id="rId43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4038600"/>
                        <a:ext cx="3825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32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1447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ＭＳ Ｐゴシック" pitchFamily="-84" charset="-128"/>
              </a:rPr>
              <a:t>In an experiment similar to Thomson’s, we use deflecting plates 5.0cm in length with an electric field of 1.2x10</a:t>
            </a:r>
            <a:r>
              <a:rPr lang="en-US" sz="2000" baseline="30000" dirty="0" smtClean="0">
                <a:cs typeface="ＭＳ Ｐゴシック" pitchFamily="-84" charset="-128"/>
              </a:rPr>
              <a:t>4</a:t>
            </a:r>
            <a:r>
              <a:rPr lang="en-US" sz="2000" dirty="0" smtClean="0">
                <a:cs typeface="ＭＳ Ｐゴシック" pitchFamily="-84" charset="-128"/>
              </a:rPr>
              <a:t>V/m.  Without the magnetic field, we find an angular deflection of 30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, and with a magnetic field of 8.8x10</a:t>
            </a:r>
            <a:r>
              <a:rPr lang="en-US" sz="2000" baseline="30000" dirty="0" smtClean="0">
                <a:cs typeface="ＭＳ Ｐゴシック" pitchFamily="-84" charset="-128"/>
              </a:rPr>
              <a:t>-4</a:t>
            </a:r>
            <a:r>
              <a:rPr lang="en-US" sz="2000" dirty="0" smtClean="0">
                <a:cs typeface="ＭＳ Ｐゴシック" pitchFamily="-84" charset="-128"/>
              </a:rPr>
              <a:t>T we find no deflection.  What is the initial velocity of the electron and its </a:t>
            </a:r>
            <a:r>
              <a:rPr lang="en-US" sz="2000" dirty="0" err="1" smtClean="0">
                <a:cs typeface="ＭＳ Ｐゴシック" pitchFamily="-84" charset="-128"/>
              </a:rPr>
              <a:t>q/m</a:t>
            </a:r>
            <a:r>
              <a:rPr lang="en-US" sz="2000" dirty="0" smtClean="0">
                <a:cs typeface="ＭＳ Ｐゴシック" pitchFamily="-84" charset="-128"/>
              </a:rPr>
              <a:t>?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3.1: Thomson’s experiment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20574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First v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using E and B, we obtain: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is 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actual value of </a:t>
            </a:r>
            <a:r>
              <a:rPr lang="en-US" sz="2000" kern="0" noProof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using the known quantities?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037213"/>
              </p:ext>
            </p:extLst>
          </p:nvPr>
        </p:nvGraphicFramePr>
        <p:xfrm>
          <a:off x="1400175" y="2590800"/>
          <a:ext cx="1976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8" name="Equation" r:id="rId3" imgW="850900" imgH="393700" progId="Equation.DSMT4">
                  <p:embed/>
                </p:oleObj>
              </mc:Choice>
              <mc:Fallback>
                <p:oleObj name="Equation" r:id="rId3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590800"/>
                        <a:ext cx="19764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227550"/>
              </p:ext>
            </p:extLst>
          </p:nvPr>
        </p:nvGraphicFramePr>
        <p:xfrm>
          <a:off x="928688" y="3886200"/>
          <a:ext cx="2063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9" name="Equation" r:id="rId5" imgW="889000" imgH="393700" progId="Equation.DSMT4">
                  <p:embed/>
                </p:oleObj>
              </mc:Choice>
              <mc:Fallback>
                <p:oleObj name="Equation" r:id="rId5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6200"/>
                        <a:ext cx="2063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804164"/>
              </p:ext>
            </p:extLst>
          </p:nvPr>
        </p:nvGraphicFramePr>
        <p:xfrm>
          <a:off x="3443288" y="2514600"/>
          <a:ext cx="18002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0" name="Equation" r:id="rId7" imgW="774700" imgH="419100" progId="Equation.DSMT4">
                  <p:embed/>
                </p:oleObj>
              </mc:Choice>
              <mc:Fallback>
                <p:oleObj name="Equation" r:id="rId7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514600"/>
                        <a:ext cx="18002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71922"/>
              </p:ext>
            </p:extLst>
          </p:nvPr>
        </p:nvGraphicFramePr>
        <p:xfrm>
          <a:off x="5276850" y="2743200"/>
          <a:ext cx="1946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1" name="Equation" r:id="rId9" imgW="838200" imgH="228600" progId="Equation.DSMT4">
                  <p:embed/>
                </p:oleObj>
              </mc:Choice>
              <mc:Fallback>
                <p:oleObj name="Equation" r:id="rId9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743200"/>
                        <a:ext cx="19462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430988"/>
              </p:ext>
            </p:extLst>
          </p:nvPr>
        </p:nvGraphicFramePr>
        <p:xfrm>
          <a:off x="3076575" y="3886200"/>
          <a:ext cx="28321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2" name="Equation" r:id="rId11" imgW="1219200" imgH="508000" progId="Equation.DSMT4">
                  <p:embed/>
                </p:oleObj>
              </mc:Choice>
              <mc:Fallback>
                <p:oleObj name="Equation" r:id="rId11" imgW="1219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3886200"/>
                        <a:ext cx="28321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888722"/>
              </p:ext>
            </p:extLst>
          </p:nvPr>
        </p:nvGraphicFramePr>
        <p:xfrm>
          <a:off x="5908675" y="4114800"/>
          <a:ext cx="215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3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14800"/>
                        <a:ext cx="2152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95474"/>
              </p:ext>
            </p:extLst>
          </p:nvPr>
        </p:nvGraphicFramePr>
        <p:xfrm>
          <a:off x="1828800" y="5480050"/>
          <a:ext cx="595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4" name="Equation" r:id="rId15" imgW="304800" imgH="393700" progId="Equation.DSMT4">
                  <p:embed/>
                </p:oleObj>
              </mc:Choice>
              <mc:Fallback>
                <p:oleObj name="Equation" r:id="rId15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80050"/>
                        <a:ext cx="595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994825"/>
              </p:ext>
            </p:extLst>
          </p:nvPr>
        </p:nvGraphicFramePr>
        <p:xfrm>
          <a:off x="2451100" y="5429250"/>
          <a:ext cx="41163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5" name="Equation" r:id="rId17" imgW="2108200" imgH="419100" progId="Equation.DSMT4">
                  <p:embed/>
                </p:oleObj>
              </mc:Choice>
              <mc:Fallback>
                <p:oleObj name="Equation" r:id="rId17" imgW="210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5429250"/>
                        <a:ext cx="4116388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711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914400"/>
            <a:ext cx="8383587" cy="1447800"/>
          </a:xfrm>
          <a:extLst/>
        </p:spPr>
        <p:txBody>
          <a:bodyPr/>
          <a:lstStyle/>
          <a:p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Millikan (and Fletcher) in 1909 measured the charge of electron</a:t>
            </a:r>
            <a:r>
              <a:rPr lang="en-US" sz="2800" dirty="0">
                <a:ea typeface="Times New Roman" pitchFamily="-84" charset="0"/>
                <a:cs typeface="Times New Roman" pitchFamily="-84" charset="0"/>
              </a:rPr>
              <a:t> </a:t>
            </a:r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and showed that the free electric charge is in multiples of the basic charge of an electron</a:t>
            </a:r>
            <a:endParaRPr lang="en-US" sz="2800" dirty="0"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Determination of Electron Charge</a:t>
            </a:r>
          </a:p>
        </p:txBody>
      </p:sp>
      <p:pic>
        <p:nvPicPr>
          <p:cNvPr id="24581" name="Picture 17" descr="0304b"/>
          <p:cNvPicPr>
            <a:picLocks noChangeAspect="1" noChangeArrowheads="1"/>
          </p:cNvPicPr>
          <p:nvPr/>
        </p:nvPicPr>
        <p:blipFill>
          <a:blip r:embed="rId2"/>
          <a:srcRect b="7475"/>
          <a:stretch>
            <a:fillRect/>
          </a:stretch>
        </p:blipFill>
        <p:spPr bwMode="auto">
          <a:xfrm>
            <a:off x="4876800" y="2362200"/>
            <a:ext cx="4252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3622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78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Calculation of the oil drop charge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191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Used an electric field and gravity to suspend a charged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ＭＳ Ｐゴシック" pitchFamily="-84" charset="-128"/>
              </a:rPr>
              <a:t>So the magnitude </a:t>
            </a:r>
            <a:r>
              <a:rPr lang="en-US" sz="2400" dirty="0">
                <a:cs typeface="ＭＳ Ｐゴシック" pitchFamily="-84" charset="-128"/>
              </a:rPr>
              <a:t>of the charge on the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Mass is determined from </a:t>
            </a:r>
            <a:r>
              <a:rPr lang="en-US" sz="2400" dirty="0" smtClean="0">
                <a:cs typeface="ＭＳ Ｐゴシック" pitchFamily="-84" charset="-128"/>
              </a:rPr>
              <a:t>Stokes’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relationship of the terminal velocity to the </a:t>
            </a:r>
            <a:r>
              <a:rPr lang="en-US" altLang="ja-JP" sz="2400" dirty="0" smtClean="0">
                <a:cs typeface="ＭＳ Ｐゴシック" pitchFamily="-84" charset="-128"/>
              </a:rPr>
              <a:t>radius, medium viscosity </a:t>
            </a:r>
            <a:r>
              <a:rPr lang="en-US" altLang="ja-JP" sz="2400" dirty="0">
                <a:cs typeface="ＭＳ Ｐゴシック" pitchFamily="-84" charset="-128"/>
              </a:rPr>
              <a:t>and density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Thousands of experiments showed that there is a basic quantized electron charge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256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248405"/>
              </p:ext>
            </p:extLst>
          </p:nvPr>
        </p:nvGraphicFramePr>
        <p:xfrm>
          <a:off x="4429125" y="1066800"/>
          <a:ext cx="736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0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066800"/>
                        <a:ext cx="7366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0105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44856"/>
              </p:ext>
            </p:extLst>
          </p:nvPr>
        </p:nvGraphicFramePr>
        <p:xfrm>
          <a:off x="5148263" y="1066800"/>
          <a:ext cx="795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1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066800"/>
                        <a:ext cx="795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432981"/>
              </p:ext>
            </p:extLst>
          </p:nvPr>
        </p:nvGraphicFramePr>
        <p:xfrm>
          <a:off x="5943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2" name="Equation" r:id="rId7" imgW="508000" imgH="203200" progId="Equation.DSMT4">
                  <p:embed/>
                </p:oleObj>
              </mc:Choice>
              <mc:Fallback>
                <p:oleObj name="Equation" r:id="rId7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291511"/>
              </p:ext>
            </p:extLst>
          </p:nvPr>
        </p:nvGraphicFramePr>
        <p:xfrm>
          <a:off x="7086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3" name="Equation" r:id="rId9" imgW="508000" imgH="203200" progId="Equation.DSMT4">
                  <p:embed/>
                </p:oleObj>
              </mc:Choice>
              <mc:Fallback>
                <p:oleObj name="Equation" r:id="rId9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973360"/>
              </p:ext>
            </p:extLst>
          </p:nvPr>
        </p:nvGraphicFramePr>
        <p:xfrm>
          <a:off x="8229600" y="1219200"/>
          <a:ext cx="558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4" name="Equation" r:id="rId11" imgW="241300" imgH="165100" progId="Equation.DSMT4">
                  <p:embed/>
                </p:oleObj>
              </mc:Choice>
              <mc:Fallback>
                <p:oleObj name="Equation" r:id="rId11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219200"/>
                        <a:ext cx="558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561093"/>
              </p:ext>
            </p:extLst>
          </p:nvPr>
        </p:nvGraphicFramePr>
        <p:xfrm>
          <a:off x="5181600" y="1981200"/>
          <a:ext cx="17726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5" name="Equation" r:id="rId13" imgW="571500" imgH="393700" progId="Equation.DSMT4">
                  <p:embed/>
                </p:oleObj>
              </mc:Choice>
              <mc:Fallback>
                <p:oleObj name="Equation" r:id="rId13" imgW="57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81200"/>
                        <a:ext cx="1772612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64493"/>
              </p:ext>
            </p:extLst>
          </p:nvPr>
        </p:nvGraphicFramePr>
        <p:xfrm>
          <a:off x="3684587" y="4343400"/>
          <a:ext cx="658813" cy="30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6" name="Equation" r:id="rId15" imgW="279400" imgH="127000" progId="Equation.DSMT4">
                  <p:embed/>
                </p:oleObj>
              </mc:Choice>
              <mc:Fallback>
                <p:oleObj name="Equation" r:id="rId15" imgW="2794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7" y="4343400"/>
                        <a:ext cx="658813" cy="300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537976"/>
              </p:ext>
            </p:extLst>
          </p:nvPr>
        </p:nvGraphicFramePr>
        <p:xfrm>
          <a:off x="4876800" y="5097391"/>
          <a:ext cx="2819400" cy="61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7" name="Equation" r:id="rId17" imgW="1041400" imgH="228600" progId="Equation.DSMT4">
                  <p:embed/>
                </p:oleObj>
              </mc:Choice>
              <mc:Fallback>
                <p:oleObj name="Equation" r:id="rId17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7391"/>
                        <a:ext cx="2819400" cy="61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438204"/>
              </p:ext>
            </p:extLst>
          </p:nvPr>
        </p:nvGraphicFramePr>
        <p:xfrm>
          <a:off x="7696200" y="5181600"/>
          <a:ext cx="4127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8" name="Equation" r:id="rId19" imgW="152400" imgH="152400" progId="Equation.DSMT4">
                  <p:embed/>
                </p:oleObj>
              </mc:Choice>
              <mc:Fallback>
                <p:oleObj name="Equation" r:id="rId19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81600"/>
                        <a:ext cx="412750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377816"/>
              </p:ext>
            </p:extLst>
          </p:nvPr>
        </p:nvGraphicFramePr>
        <p:xfrm>
          <a:off x="4343400" y="4171950"/>
          <a:ext cx="10715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9" name="Equation" r:id="rId21" imgW="596900" imgH="393700" progId="Equation.DSMT4">
                  <p:embed/>
                </p:oleObj>
              </mc:Choice>
              <mc:Fallback>
                <p:oleObj name="Equation" r:id="rId21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71950"/>
                        <a:ext cx="1071562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001579"/>
              </p:ext>
            </p:extLst>
          </p:nvPr>
        </p:nvGraphicFramePr>
        <p:xfrm>
          <a:off x="5105400" y="3276600"/>
          <a:ext cx="2286000" cy="59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0" name="Equation" r:id="rId23" imgW="977900" imgH="254000" progId="Equation.DSMT4">
                  <p:embed/>
                </p:oleObj>
              </mc:Choice>
              <mc:Fallback>
                <p:oleObj name="Equation" r:id="rId23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2286000" cy="595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086714"/>
              </p:ext>
            </p:extLst>
          </p:nvPr>
        </p:nvGraphicFramePr>
        <p:xfrm>
          <a:off x="5422900" y="3973513"/>
          <a:ext cx="21209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1" name="Equation" r:id="rId25" imgW="1181100" imgH="546100" progId="Equation.DSMT4">
                  <p:embed/>
                </p:oleObj>
              </mc:Choice>
              <mc:Fallback>
                <p:oleObj name="Equation" r:id="rId25" imgW="11811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973513"/>
                        <a:ext cx="2120900" cy="97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385411"/>
              </p:ext>
            </p:extLst>
          </p:nvPr>
        </p:nvGraphicFramePr>
        <p:xfrm>
          <a:off x="7516812" y="3962400"/>
          <a:ext cx="132238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2" name="Equation" r:id="rId27" imgW="736600" imgH="558800" progId="Equation.DSMT4">
                  <p:embed/>
                </p:oleObj>
              </mc:Choice>
              <mc:Fallback>
                <p:oleObj name="Equation" r:id="rId27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2" y="3962400"/>
                        <a:ext cx="1322388" cy="1001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0726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Line Spectra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650875"/>
            <a:ext cx="8229600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Chemical elements produce unique wavelengths of light when burned or excited in an electrical discharge.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Collimated light is passed through a diffraction grating with thousands of ruling lines per centimeter.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The diffracted light is separated at an angle </a:t>
            </a:r>
            <a:r>
              <a:rPr lang="en-US" sz="3200" dirty="0" err="1" smtClean="0">
                <a:latin typeface="Symbol" pitchFamily="-84" charset="2"/>
                <a:ea typeface="Symbol" pitchFamily="-84" charset="2"/>
                <a:cs typeface="Symbol" pitchFamily="-84" charset="2"/>
              </a:rPr>
              <a:t>θ</a:t>
            </a:r>
            <a:r>
              <a:rPr lang="en-US" sz="3200" dirty="0" smtClean="0"/>
              <a:t> according to its wavelength </a:t>
            </a:r>
            <a:r>
              <a:rPr lang="en-US" sz="3200" dirty="0" err="1" smtClean="0">
                <a:latin typeface="Symbol" charset="2"/>
                <a:cs typeface="Symbol" charset="2"/>
              </a:rPr>
              <a:t>λ</a:t>
            </a:r>
            <a:r>
              <a:rPr lang="en-US" sz="3200" dirty="0" smtClean="0"/>
              <a:t> by the equation: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cs typeface="ＭＳ Ｐゴシック" pitchFamily="-84" charset="-128"/>
              </a:rPr>
              <a:t>	where </a:t>
            </a:r>
            <a:r>
              <a:rPr lang="en-US" i="1" dirty="0" smtClean="0">
                <a:cs typeface="ＭＳ Ｐゴシック" pitchFamily="-84" charset="-128"/>
              </a:rPr>
              <a:t>d</a:t>
            </a:r>
            <a:r>
              <a:rPr lang="en-US" dirty="0" smtClean="0">
                <a:cs typeface="ＭＳ Ｐゴシック" pitchFamily="-84" charset="-128"/>
              </a:rPr>
              <a:t> is the distance between rulings and </a:t>
            </a:r>
            <a:r>
              <a:rPr lang="en-US" i="1" dirty="0" smtClean="0">
                <a:cs typeface="ＭＳ Ｐゴシック" pitchFamily="-84" charset="-128"/>
              </a:rPr>
              <a:t>n</a:t>
            </a:r>
            <a:r>
              <a:rPr lang="en-US" dirty="0" smtClean="0">
                <a:cs typeface="ＭＳ Ｐゴシック" pitchFamily="-84" charset="-128"/>
              </a:rPr>
              <a:t> is an integer called the order number (n=1 strongest)</a:t>
            </a:r>
            <a:endParaRPr lang="en-US" sz="2800" dirty="0" smtClean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838154"/>
              </p:ext>
            </p:extLst>
          </p:nvPr>
        </p:nvGraphicFramePr>
        <p:xfrm>
          <a:off x="2895600" y="4114800"/>
          <a:ext cx="34884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6" name="Equation" r:id="rId3" imgW="736600" imgH="177800" progId="Equation.DSMT4">
                  <p:embed/>
                </p:oleObj>
              </mc:Choice>
              <mc:Fallback>
                <p:oleObj name="Equation" r:id="rId3" imgW="736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14800"/>
                        <a:ext cx="348846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7000" y="434340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Diffraction maxima</a:t>
            </a:r>
            <a:endParaRPr lang="en-US" sz="18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76596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7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Optical Spectrometer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</p:txBody>
      </p:sp>
      <p:pic>
        <p:nvPicPr>
          <p:cNvPr id="2765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33400" y="4343400"/>
            <a:ext cx="8077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rgbClr val="3333CC"/>
                </a:solidFill>
              </a:rPr>
              <a:t>Diffraction creates a </a:t>
            </a:r>
            <a:r>
              <a:rPr lang="en-US" sz="2800" i="1" dirty="0" smtClean="0">
                <a:solidFill>
                  <a:srgbClr val="3333CC"/>
                </a:solidFill>
              </a:rPr>
              <a:t>line spectrum</a:t>
            </a:r>
            <a:r>
              <a:rPr lang="en-US" sz="2800" dirty="0" smtClean="0">
                <a:solidFill>
                  <a:srgbClr val="3333CC"/>
                </a:solidFill>
              </a:rPr>
              <a:t> pattern of light bands and dark areas on the screen.</a:t>
            </a:r>
          </a:p>
          <a:p>
            <a:r>
              <a:rPr lang="en-US" sz="2800" dirty="0" smtClean="0">
                <a:solidFill>
                  <a:srgbClr val="3333CC"/>
                </a:solidFill>
              </a:rPr>
              <a:t>Chemical elements and the composition of materials can be identified through the wavelengths of these line spectra</a:t>
            </a:r>
            <a:endParaRPr lang="en-US" sz="28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992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Balmer</a:t>
            </a:r>
            <a:r>
              <a:rPr lang="en-US" dirty="0" smtClean="0">
                <a:cs typeface="+mj-cs"/>
              </a:rPr>
              <a:t> Series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4597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In 1885, Johann </a:t>
            </a:r>
            <a:r>
              <a:rPr lang="en-US" sz="2800" dirty="0" err="1">
                <a:cs typeface="ＭＳ Ｐゴシック" pitchFamily="-84" charset="-128"/>
              </a:rPr>
              <a:t>Balmer</a:t>
            </a:r>
            <a:r>
              <a:rPr lang="en-US" sz="2800" dirty="0">
                <a:cs typeface="ＭＳ Ｐゴシック" pitchFamily="-84" charset="-128"/>
              </a:rPr>
              <a:t> found an empirical formula for wavelength of the visible hydrogen line spectra in nm: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4775860" y="2133600"/>
            <a:ext cx="345374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where </a:t>
            </a:r>
            <a:r>
              <a:rPr lang="en-US" i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= 3,4,5…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&gt; 2)</a:t>
            </a:r>
          </a:p>
        </p:txBody>
      </p:sp>
      <p:pic>
        <p:nvPicPr>
          <p:cNvPr id="2867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3149600"/>
            <a:ext cx="8356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797913"/>
              </p:ext>
            </p:extLst>
          </p:nvPr>
        </p:nvGraphicFramePr>
        <p:xfrm>
          <a:off x="914400" y="1752600"/>
          <a:ext cx="30194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4" name="Equation" r:id="rId4" imgW="1130300" imgH="419100" progId="Equation.DSMT4">
                  <p:embed/>
                </p:oleObj>
              </mc:Choice>
              <mc:Fallback>
                <p:oleObj name="Equation" r:id="rId4" imgW="113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019425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83338"/>
              </p:ext>
            </p:extLst>
          </p:nvPr>
        </p:nvGraphicFramePr>
        <p:xfrm>
          <a:off x="3925887" y="2209800"/>
          <a:ext cx="6461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5" name="Equation" r:id="rId6" imgW="241300" imgH="127000" progId="Equation.DSMT4">
                  <p:embed/>
                </p:oleObj>
              </mc:Choice>
              <mc:Fallback>
                <p:oleObj name="Equation" r:id="rId6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7" y="2209800"/>
                        <a:ext cx="646113" cy="33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159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60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Rydberg</a:t>
            </a:r>
            <a:r>
              <a:rPr lang="en-US" dirty="0" smtClean="0">
                <a:cs typeface="+mj-cs"/>
              </a:rPr>
              <a:t> Equation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79413" y="685800"/>
            <a:ext cx="8459787" cy="4878388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Several more series of hydrogen emission lines at infrared and ultraviolet wavelengths were discovered, the </a:t>
            </a:r>
            <a:r>
              <a:rPr lang="en-US" sz="2800" dirty="0" err="1" smtClean="0">
                <a:cs typeface="+mn-cs"/>
              </a:rPr>
              <a:t>Balmer</a:t>
            </a:r>
            <a:r>
              <a:rPr lang="en-US" sz="2800" dirty="0" smtClean="0">
                <a:cs typeface="+mn-cs"/>
              </a:rPr>
              <a:t> series equation was extended to the Rydberg equation: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7315200" y="22098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(n = </a:t>
            </a:r>
            <a:r>
              <a:rPr lang="en-US" dirty="0" smtClean="0">
                <a:solidFill>
                  <a:srgbClr val="FF0000"/>
                </a:solidFill>
              </a:rPr>
              <a:t>2, n&gt;K)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70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048000"/>
            <a:ext cx="8636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30664"/>
              </p:ext>
            </p:extLst>
          </p:nvPr>
        </p:nvGraphicFramePr>
        <p:xfrm>
          <a:off x="3733800" y="2209800"/>
          <a:ext cx="3594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8" name="Equation" r:id="rId4" imgW="1511300" imgH="228600" progId="Equation.DSMT4">
                  <p:embed/>
                </p:oleObj>
              </mc:Choice>
              <mc:Fallback>
                <p:oleObj name="Equation" r:id="rId4" imgW="151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09800"/>
                        <a:ext cx="3594100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39873"/>
              </p:ext>
            </p:extLst>
          </p:nvPr>
        </p:nvGraphicFramePr>
        <p:xfrm>
          <a:off x="838200" y="1981200"/>
          <a:ext cx="27178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9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2717800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17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  <p:bldP spid="297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Quantization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6612"/>
            <a:ext cx="8839200" cy="5259388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Current theories predict that charges are quantized in units (</a:t>
            </a:r>
            <a:r>
              <a:rPr lang="en-US" sz="3600" b="1" dirty="0" smtClean="0">
                <a:cs typeface="+mn-cs"/>
              </a:rPr>
              <a:t>quarks</a:t>
            </a:r>
            <a:r>
              <a:rPr lang="en-US" sz="3600" dirty="0" smtClean="0">
                <a:cs typeface="+mn-cs"/>
              </a:rPr>
              <a:t>) of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/3 and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dirty="0" smtClean="0">
                <a:cs typeface="+mn-cs"/>
              </a:rPr>
              <a:t>2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/3, but quarks are not directly observed experimentally.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The charges of particles that have been directly observed are always quantized in units of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The measured atomic weights are not continuous—they have only discrete values, which are close to integral multiples of a unit mass.</a:t>
            </a:r>
            <a:r>
              <a:rPr lang="en-US" sz="2800" dirty="0" smtClean="0">
                <a:cs typeface="+mn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57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0580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Reminder: Homework </a:t>
            </a:r>
            <a:r>
              <a:rPr lang="en-US" sz="2800" dirty="0"/>
              <a:t>#2</a:t>
            </a:r>
          </a:p>
          <a:p>
            <a:pPr lvl="1" eaLnBrk="1" hangingPunct="1"/>
            <a:r>
              <a:rPr lang="en-US" sz="2400" dirty="0"/>
              <a:t>CH3 end of the chapter problems: 2, 19, 27, 36, 41, 47 and 57</a:t>
            </a:r>
          </a:p>
          <a:p>
            <a:pPr lvl="1" eaLnBrk="1" hangingPunct="1"/>
            <a:r>
              <a:rPr lang="en-US" sz="2400" dirty="0"/>
              <a:t>Due Wednesday, </a:t>
            </a:r>
            <a:r>
              <a:rPr lang="en-US" sz="2400" dirty="0" smtClean="0"/>
              <a:t>Feb. 25</a:t>
            </a:r>
            <a:endParaRPr lang="en-US" sz="2400" dirty="0"/>
          </a:p>
          <a:p>
            <a:pPr eaLnBrk="1" hangingPunct="1"/>
            <a:r>
              <a:rPr lang="en-US" sz="2800" dirty="0" smtClean="0"/>
              <a:t>Reminder: Quiz </a:t>
            </a:r>
            <a:r>
              <a:rPr lang="en-US" sz="2800" dirty="0"/>
              <a:t>#2 </a:t>
            </a:r>
            <a:r>
              <a:rPr lang="en-US" sz="2800" dirty="0" smtClean="0"/>
              <a:t>Monday</a:t>
            </a:r>
            <a:r>
              <a:rPr lang="en-US" sz="2800" dirty="0"/>
              <a:t>, </a:t>
            </a:r>
            <a:r>
              <a:rPr lang="en-US" sz="2800" dirty="0" smtClean="0"/>
              <a:t>Feb. 23</a:t>
            </a:r>
            <a:endParaRPr lang="en-US" sz="2800" dirty="0"/>
          </a:p>
          <a:p>
            <a:pPr lvl="1" eaLnBrk="1" hangingPunct="1"/>
            <a:r>
              <a:rPr lang="en-US" sz="2400" dirty="0"/>
              <a:t>Beginning of the class</a:t>
            </a:r>
          </a:p>
          <a:p>
            <a:pPr lvl="1" eaLnBrk="1" hangingPunct="1"/>
            <a:r>
              <a:rPr lang="en-US" sz="2400" dirty="0"/>
              <a:t>Covers CH1.1 – what we finish </a:t>
            </a:r>
            <a:r>
              <a:rPr lang="en-US" sz="2400" dirty="0" smtClean="0"/>
              <a:t>today</a:t>
            </a:r>
          </a:p>
          <a:p>
            <a:pPr lvl="1" eaLnBrk="1" hangingPunct="1"/>
            <a:r>
              <a:rPr lang="en-US" sz="2400" dirty="0" smtClean="0"/>
              <a:t>You can bring your calculator but it must not have any relevant formula pre-input</a:t>
            </a:r>
          </a:p>
          <a:p>
            <a:pPr lvl="1" eaLnBrk="1" hangingPunct="1"/>
            <a:r>
              <a:rPr lang="en-US" sz="2400" dirty="0" smtClean="0"/>
              <a:t>BYOF</a:t>
            </a:r>
            <a:r>
              <a:rPr lang="en-US" sz="2400" dirty="0"/>
              <a:t>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400" dirty="0"/>
              <a:t>No </a:t>
            </a:r>
            <a:r>
              <a:rPr lang="en-US" sz="2400" dirty="0" smtClean="0"/>
              <a:t>derivations, word definitions, or </a:t>
            </a:r>
            <a:r>
              <a:rPr lang="en-US" sz="2400" dirty="0"/>
              <a:t>solutions of any problems 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sz="2800" dirty="0" smtClean="0"/>
              <a:t>Colloquium today on Wind Energy…</a:t>
            </a:r>
            <a:endParaRPr lang="en-US" sz="2800" dirty="0"/>
          </a:p>
          <a:p>
            <a:pPr lvl="2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What does the word “Quantize” mean?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219200"/>
            <a:ext cx="7975600" cy="44831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Dictionary: To restrict to discrete values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To consist of indivisible discrete quantities instead of continuous quantities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Integer is a quantized set with respect to real numbers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Some examples of quantization?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Digital photos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Lego blocks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Electric charge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Photon (a quanta of light) energy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Angular momentum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Etc…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5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Discovery of the X Ray and the Electron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587500"/>
            <a:ext cx="7975600" cy="4114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X rays were discovered by Wilhelm </a:t>
            </a:r>
            <a:r>
              <a:rPr lang="en-US" dirty="0" err="1">
                <a:solidFill>
                  <a:srgbClr val="3333CC"/>
                </a:solidFill>
                <a:cs typeface="ＭＳ Ｐゴシック" pitchFamily="-84" charset="-128"/>
              </a:rPr>
              <a:t>Röntgen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 in 1895.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Observed X</a:t>
            </a:r>
            <a:r>
              <a:rPr lang="en-US" dirty="0" smtClean="0"/>
              <a:t> </a:t>
            </a:r>
            <a:r>
              <a:rPr lang="en-US" dirty="0"/>
              <a:t>rays emitted by cathode rays bombarding </a:t>
            </a:r>
            <a:r>
              <a:rPr lang="en-US" dirty="0" smtClean="0"/>
              <a:t>glass</a:t>
            </a:r>
          </a:p>
          <a:p>
            <a:pPr marL="344487" lvl="1" indent="0" algn="l" eaLnBrk="1" hangingPunct="1">
              <a:lnSpc>
                <a:spcPct val="90000"/>
              </a:lnSpc>
              <a:buNone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Electrons were discovered by J. J. Thomson.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Observed that cathode rays were charged particles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3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Cathode Ray Experiments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153400" cy="4724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In the 1890’s scientists and engineers were familiar with cathode rays, generated from one of the metal plates in an evacuated tube across a large electric potential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People thought cathode rays had something to do with atoms. 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It was known that cathode rays could penetrate matter and their properties were under intense investigation during the 1890’s.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99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5413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Observation of x Rays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Wilhelm </a:t>
            </a:r>
            <a:r>
              <a:rPr lang="en-US" dirty="0" err="1">
                <a:cs typeface="ＭＳ Ｐゴシック" pitchFamily="-84" charset="-128"/>
              </a:rPr>
              <a:t>Röntgen</a:t>
            </a:r>
            <a:r>
              <a:rPr lang="en-US" dirty="0">
                <a:cs typeface="ＭＳ Ｐゴシック" pitchFamily="-84" charset="-128"/>
              </a:rPr>
              <a:t> studied the </a:t>
            </a:r>
            <a:r>
              <a:rPr lang="en-US" dirty="0" smtClean="0">
                <a:cs typeface="ＭＳ Ｐゴシック" pitchFamily="-84" charset="-128"/>
              </a:rPr>
              <a:t>effect </a:t>
            </a:r>
            <a:r>
              <a:rPr lang="en-US" dirty="0">
                <a:cs typeface="ＭＳ Ｐゴシック" pitchFamily="-84" charset="-128"/>
              </a:rPr>
              <a:t>of cathode rays passing through various materials.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He </a:t>
            </a:r>
            <a:r>
              <a:rPr lang="en-US" dirty="0">
                <a:cs typeface="ＭＳ Ｐゴシック" pitchFamily="-84" charset="-128"/>
              </a:rPr>
              <a:t>noticed that a </a:t>
            </a:r>
            <a:r>
              <a:rPr lang="en-US" dirty="0" smtClean="0">
                <a:cs typeface="ＭＳ Ｐゴシック" pitchFamily="-84" charset="-128"/>
              </a:rPr>
              <a:t>nearby phosphorescent </a:t>
            </a:r>
            <a:r>
              <a:rPr lang="en-US" dirty="0">
                <a:cs typeface="ＭＳ Ｐゴシック" pitchFamily="-84" charset="-128"/>
              </a:rPr>
              <a:t>screen </a:t>
            </a:r>
            <a:r>
              <a:rPr lang="en-US" dirty="0" smtClean="0">
                <a:cs typeface="ＭＳ Ｐゴシック" pitchFamily="-84" charset="-128"/>
              </a:rPr>
              <a:t>glowed </a:t>
            </a:r>
            <a:r>
              <a:rPr lang="en-US" dirty="0">
                <a:cs typeface="ＭＳ Ｐゴシック" pitchFamily="-84" charset="-128"/>
              </a:rPr>
              <a:t>during some of these experiments.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These </a:t>
            </a:r>
            <a:r>
              <a:rPr lang="en-US" dirty="0">
                <a:cs typeface="ＭＳ Ｐゴシック" pitchFamily="-84" charset="-128"/>
              </a:rPr>
              <a:t>rays were unaffected by magnetic fields and penetrated materials more than cathode rays.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He called them </a:t>
            </a:r>
            <a:r>
              <a:rPr lang="en-US" b="1" dirty="0">
                <a:cs typeface="ＭＳ Ｐゴシック" pitchFamily="-84" charset="-128"/>
              </a:rPr>
              <a:t>x</a:t>
            </a:r>
            <a:r>
              <a:rPr lang="en-US" b="1" dirty="0" smtClean="0">
                <a:cs typeface="ＭＳ Ｐゴシック" pitchFamily="-84" charset="-128"/>
              </a:rPr>
              <a:t> </a:t>
            </a:r>
            <a:r>
              <a:rPr lang="en-US" b="1" dirty="0">
                <a:cs typeface="ＭＳ Ｐゴシック" pitchFamily="-84" charset="-128"/>
              </a:rPr>
              <a:t>rays</a:t>
            </a:r>
            <a:r>
              <a:rPr lang="en-US" dirty="0">
                <a:cs typeface="ＭＳ Ｐゴシック" pitchFamily="-84" charset="-128"/>
              </a:rPr>
              <a:t> and deduced that they were produced by the cathode rays bombarding the glass walls of his vacuum </a:t>
            </a:r>
            <a:r>
              <a:rPr lang="en-US" dirty="0" smtClean="0">
                <a:cs typeface="ＭＳ Ｐゴシック" pitchFamily="-84" charset="-128"/>
              </a:rPr>
              <a:t>tube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4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err="1" smtClean="0">
                <a:cs typeface="ＭＳ Ｐゴシック" pitchFamily="-84" charset="-128"/>
              </a:rPr>
              <a:t>Röntgen’</a:t>
            </a:r>
            <a:r>
              <a:rPr lang="en-US" altLang="ja-JP" dirty="0" err="1" smtClean="0">
                <a:cs typeface="ＭＳ Ｐゴシック" pitchFamily="-84" charset="-128"/>
              </a:rPr>
              <a:t>s</a:t>
            </a:r>
            <a:r>
              <a:rPr lang="en-US" altLang="ja-JP" dirty="0" smtClean="0">
                <a:cs typeface="ＭＳ Ｐゴシック" pitchFamily="-84" charset="-128"/>
              </a:rPr>
              <a:t> </a:t>
            </a:r>
            <a:r>
              <a:rPr lang="en-US" altLang="ja-JP" dirty="0">
                <a:cs typeface="ＭＳ Ｐゴシック" pitchFamily="-84" charset="-128"/>
              </a:rPr>
              <a:t>X Ray Tube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457200" y="2743200"/>
            <a:ext cx="3581400" cy="373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38600" y="2667000"/>
            <a:ext cx="2438400" cy="373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pic>
        <p:nvPicPr>
          <p:cNvPr id="1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6670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8686800" cy="2362200"/>
          </a:xfrm>
        </p:spPr>
        <p:txBody>
          <a:bodyPr/>
          <a:lstStyle/>
          <a:p>
            <a:pPr eaLnBrk="1" hangingPunct="1"/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 smtClean="0">
                <a:cs typeface="ＭＳ Ｐゴシック" pitchFamily="-84" charset="-128"/>
              </a:rPr>
              <a:t> produced the X-</a:t>
            </a:r>
            <a:r>
              <a:rPr lang="en-US" sz="2800" dirty="0">
                <a:cs typeface="ＭＳ Ｐゴシック" pitchFamily="-84" charset="-128"/>
              </a:rPr>
              <a:t>ray</a:t>
            </a:r>
            <a:r>
              <a:rPr lang="en-US" sz="2800" dirty="0" smtClean="0">
                <a:cs typeface="ＭＳ Ｐゴシック" pitchFamily="-84" charset="-128"/>
              </a:rPr>
              <a:t> by </a:t>
            </a:r>
            <a:r>
              <a:rPr lang="en-US" sz="2800" dirty="0">
                <a:cs typeface="ＭＳ Ｐゴシック" pitchFamily="-84" charset="-128"/>
              </a:rPr>
              <a:t>allowing cathode rays to impact the glass wall of the </a:t>
            </a:r>
            <a:r>
              <a:rPr lang="en-US" sz="2800" dirty="0" smtClean="0">
                <a:cs typeface="ＭＳ Ｐゴシック" pitchFamily="-84" charset="-128"/>
              </a:rPr>
              <a:t>tube.  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Took image </a:t>
            </a:r>
            <a:r>
              <a:rPr lang="en-US" sz="2800" dirty="0">
                <a:cs typeface="ＭＳ Ｐゴシック" pitchFamily="-84" charset="-128"/>
              </a:rPr>
              <a:t>the bones of a hand on a phosphorescent </a:t>
            </a:r>
            <a:r>
              <a:rPr lang="en-US" sz="2800" dirty="0" smtClean="0">
                <a:cs typeface="ＭＳ Ｐゴシック" pitchFamily="-84" charset="-128"/>
              </a:rPr>
              <a:t>screen.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Tremendous </a:t>
            </a:r>
            <a:r>
              <a:rPr lang="en-US" sz="2800" dirty="0">
                <a:cs typeface="ＭＳ Ｐゴシック" pitchFamily="-84" charset="-128"/>
              </a:rPr>
              <a:t>contribution to medical imaging, and </a:t>
            </a:r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>
                <a:cs typeface="ＭＳ Ｐゴシック" pitchFamily="-84" charset="-128"/>
              </a:rPr>
              <a:t> received the 1</a:t>
            </a:r>
            <a:r>
              <a:rPr lang="en-US" sz="2800" baseline="30000" dirty="0">
                <a:cs typeface="ＭＳ Ｐゴシック" pitchFamily="-84" charset="-128"/>
              </a:rPr>
              <a:t>st</a:t>
            </a:r>
            <a:r>
              <a:rPr lang="en-US" sz="2800" dirty="0">
                <a:cs typeface="ＭＳ Ｐゴシック" pitchFamily="-84" charset="-128"/>
              </a:rPr>
              <a:t> Nobel Prize for this!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2096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48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J.J. Thomson’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Cathode-Ray Experiment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3588" cy="15255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Thomson</a:t>
            </a:r>
            <a:r>
              <a:rPr lang="en-US" sz="2800" dirty="0" smtClean="0">
                <a:cs typeface="ＭＳ Ｐゴシック" pitchFamily="-84" charset="-128"/>
              </a:rPr>
              <a:t> showed </a:t>
            </a:r>
            <a:r>
              <a:rPr lang="en-US" sz="2800" dirty="0">
                <a:cs typeface="ＭＳ Ｐゴシック" pitchFamily="-84" charset="-128"/>
              </a:rPr>
              <a:t>that the cathode rays were negatively charged particles (electrons</a:t>
            </a:r>
            <a:r>
              <a:rPr lang="en-US" sz="2800" dirty="0" smtClean="0">
                <a:cs typeface="ＭＳ Ｐゴシック" pitchFamily="-84" charset="-128"/>
              </a:rPr>
              <a:t>)!  How?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By </a:t>
            </a:r>
            <a:r>
              <a:rPr lang="en-US" sz="2400" dirty="0">
                <a:cs typeface="ＭＳ Ｐゴシック" pitchFamily="-84" charset="-128"/>
              </a:rPr>
              <a:t>deflecting them in electric and magnetic fields.</a:t>
            </a:r>
            <a:endParaRPr lang="en-US" sz="2400" dirty="0">
              <a:solidFill>
                <a:srgbClr val="FFFF00"/>
              </a:solidFill>
              <a:cs typeface="ＭＳ Ｐゴシック" pitchFamily="-84" charset="-128"/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678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52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144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Thomson </a:t>
            </a:r>
            <a:r>
              <a:rPr lang="en-US" altLang="ja-JP" sz="2800" dirty="0" smtClean="0">
                <a:cs typeface="ＭＳ Ｐゴシック" pitchFamily="-84" charset="-128"/>
              </a:rPr>
              <a:t>measured </a:t>
            </a:r>
            <a:r>
              <a:rPr lang="en-US" altLang="ja-JP" sz="2800" dirty="0">
                <a:cs typeface="ＭＳ Ｐゴシック" pitchFamily="-84" charset="-128"/>
              </a:rPr>
              <a:t>the ratio of the </a:t>
            </a:r>
            <a:r>
              <a:rPr lang="en-US" altLang="ja-JP" sz="2800" dirty="0" smtClean="0">
                <a:cs typeface="ＭＳ Ｐゴシック" pitchFamily="-84" charset="-128"/>
              </a:rPr>
              <a:t>electron’s </a:t>
            </a:r>
            <a:r>
              <a:rPr lang="en-US" altLang="ja-JP" sz="2800" dirty="0">
                <a:cs typeface="ＭＳ Ｐゴシック" pitchFamily="-84" charset="-128"/>
              </a:rPr>
              <a:t>charge to mass</a:t>
            </a:r>
            <a:r>
              <a:rPr lang="en-US" altLang="ja-JP" sz="2800" dirty="0" smtClean="0">
                <a:cs typeface="ＭＳ Ｐゴシック" pitchFamily="-84" charset="-128"/>
              </a:rPr>
              <a:t> by sending electrons </a:t>
            </a:r>
            <a:r>
              <a:rPr lang="en-US" altLang="ja-JP" sz="2800" dirty="0">
                <a:cs typeface="ＭＳ Ｐゴシック" pitchFamily="-84" charset="-128"/>
              </a:rPr>
              <a:t>through a region containing a magnetic field perpendicular to an electric field.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Thomson’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Experiment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25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35"/>
          <p:cNvSpPr txBox="1">
            <a:spLocks noChangeArrowheads="1"/>
          </p:cNvSpPr>
          <p:nvPr/>
        </p:nvSpPr>
        <p:spPr bwMode="auto">
          <a:xfrm>
            <a:off x="5334000" y="23622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Measure the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deflection angle with only 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Turn on and adjust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B field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till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no deflection!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410200" y="4419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do we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, </a:t>
            </a:r>
            <a:r>
              <a:rPr lang="en-US" kern="0" dirty="0" smtClean="0">
                <a:solidFill>
                  <a:srgbClr val="660066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B, E and </a:t>
            </a:r>
            <a:r>
              <a:rPr lang="en-US" kern="0" dirty="0" err="1" smtClean="0">
                <a:solidFill>
                  <a:srgbClr val="660066"/>
                </a:solidFill>
                <a:latin typeface="Symbol" charset="2"/>
                <a:ea typeface="ＭＳ Ｐゴシック" pitchFamily="-1" charset="-128"/>
                <a:cs typeface="Symbol" charset="2"/>
              </a:rPr>
              <a:t>θ</a:t>
            </a:r>
            <a:endParaRPr lang="en-US" kern="0" dirty="0" smtClean="0">
              <a:solidFill>
                <a:srgbClr val="660066"/>
              </a:solidFill>
              <a:latin typeface="Symbol" charset="2"/>
              <a:ea typeface="ＭＳ Ｐゴシック" pitchFamily="-1" charset="-128"/>
              <a:cs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" charset="-128"/>
                <a:cs typeface="Symbol" charset="2"/>
              </a:rPr>
              <a:t>What do we not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v</a:t>
            </a:r>
            <a:r>
              <a:rPr lang="en-US" kern="0" baseline="-2500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0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,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q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 and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2110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28146</TotalTime>
  <Words>1366</Words>
  <Application>Microsoft Macintosh PowerPoint</Application>
  <PresentationFormat>On-screen Show (4:3)</PresentationFormat>
  <Paragraphs>170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phys1443-spring02</vt:lpstr>
      <vt:lpstr>Equation</vt:lpstr>
      <vt:lpstr>PHYS 3313 – Section 001 Lecture #9</vt:lpstr>
      <vt:lpstr>Announcements</vt:lpstr>
      <vt:lpstr>What does the word “Quantize” mean?</vt:lpstr>
      <vt:lpstr>Discovery of the X Ray and the Electron</vt:lpstr>
      <vt:lpstr>Cathode Ray Experiments</vt:lpstr>
      <vt:lpstr>Observation of x Rays</vt:lpstr>
      <vt:lpstr>Röntgen’s X Ray Tube</vt:lpstr>
      <vt:lpstr>J.J. Thomson’s Cathode-Ray Experiment</vt:lpstr>
      <vt:lpstr>Thomson’s Experiment</vt:lpstr>
      <vt:lpstr>Calculation of q/m</vt:lpstr>
      <vt:lpstr>Ex 3.1: Thomson’s experiment</vt:lpstr>
      <vt:lpstr>Determination of Electron Charge</vt:lpstr>
      <vt:lpstr>Calculation of the oil drop charge</vt:lpstr>
      <vt:lpstr>Line Spectra</vt:lpstr>
      <vt:lpstr>Optical Spectrometer</vt:lpstr>
      <vt:lpstr>Balmer Series</vt:lpstr>
      <vt:lpstr>Rydberg Equation</vt:lpstr>
      <vt:lpstr>Quantization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627</cp:revision>
  <cp:lastPrinted>2013-08-26T21:25:15Z</cp:lastPrinted>
  <dcterms:created xsi:type="dcterms:W3CDTF">2012-08-27T21:13:02Z</dcterms:created>
  <dcterms:modified xsi:type="dcterms:W3CDTF">2015-02-18T21:09:59Z</dcterms:modified>
</cp:coreProperties>
</file>