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636" r:id="rId3"/>
    <p:sldId id="672" r:id="rId4"/>
    <p:sldId id="655" r:id="rId5"/>
    <p:sldId id="656" r:id="rId6"/>
    <p:sldId id="657" r:id="rId7"/>
    <p:sldId id="658" r:id="rId8"/>
    <p:sldId id="659" r:id="rId9"/>
    <p:sldId id="674" r:id="rId10"/>
    <p:sldId id="675" r:id="rId11"/>
    <p:sldId id="676" r:id="rId12"/>
    <p:sldId id="677" r:id="rId13"/>
    <p:sldId id="678" r:id="rId14"/>
    <p:sldId id="679" r:id="rId15"/>
    <p:sldId id="680" r:id="rId16"/>
    <p:sldId id="681" r:id="rId17"/>
    <p:sldId id="682" r:id="rId18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EEF"/>
    <a:srgbClr val="8EDBEF"/>
    <a:srgbClr val="7FC4D6"/>
    <a:srgbClr val="99FFCC"/>
    <a:srgbClr val="FFFFCC"/>
    <a:srgbClr val="CC6600"/>
    <a:srgbClr val="FF0066"/>
    <a:srgbClr val="CC00CC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48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7" Type="http://schemas.openxmlformats.org/officeDocument/2006/relationships/image" Target="../media/image26.emf"/><Relationship Id="rId8" Type="http://schemas.openxmlformats.org/officeDocument/2006/relationships/image" Target="../media/image27.emf"/><Relationship Id="rId9" Type="http://schemas.openxmlformats.org/officeDocument/2006/relationships/image" Target="../media/image28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7" Type="http://schemas.openxmlformats.org/officeDocument/2006/relationships/image" Target="../media/image35.emf"/><Relationship Id="rId8" Type="http://schemas.openxmlformats.org/officeDocument/2006/relationships/image" Target="../media/image36.emf"/><Relationship Id="rId9" Type="http://schemas.openxmlformats.org/officeDocument/2006/relationships/image" Target="../media/image37.emf"/><Relationship Id="rId10" Type="http://schemas.openxmlformats.org/officeDocument/2006/relationships/image" Target="../media/image38.emf"/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6" Type="http://schemas.openxmlformats.org/officeDocument/2006/relationships/image" Target="../media/image44.emf"/><Relationship Id="rId7" Type="http://schemas.openxmlformats.org/officeDocument/2006/relationships/image" Target="../media/image45.emf"/><Relationship Id="rId8" Type="http://schemas.openxmlformats.org/officeDocument/2006/relationships/image" Target="../media/image46.emf"/><Relationship Id="rId9" Type="http://schemas.openxmlformats.org/officeDocument/2006/relationships/image" Target="../media/image47.emf"/><Relationship Id="rId10" Type="http://schemas.openxmlformats.org/officeDocument/2006/relationships/image" Target="../media/image48.emf"/><Relationship Id="rId1" Type="http://schemas.openxmlformats.org/officeDocument/2006/relationships/image" Target="../media/image39.emf"/><Relationship Id="rId2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18109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60018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  <p:sldLayoutId id="2147483721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.bin"/><Relationship Id="rId20" Type="http://schemas.openxmlformats.org/officeDocument/2006/relationships/image" Target="../media/image28.emf"/><Relationship Id="rId10" Type="http://schemas.openxmlformats.org/officeDocument/2006/relationships/image" Target="../media/image23.emf"/><Relationship Id="rId11" Type="http://schemas.openxmlformats.org/officeDocument/2006/relationships/oleObject" Target="../embeddings/oleObject15.bin"/><Relationship Id="rId12" Type="http://schemas.openxmlformats.org/officeDocument/2006/relationships/image" Target="../media/image24.emf"/><Relationship Id="rId13" Type="http://schemas.openxmlformats.org/officeDocument/2006/relationships/oleObject" Target="../embeddings/oleObject16.bin"/><Relationship Id="rId14" Type="http://schemas.openxmlformats.org/officeDocument/2006/relationships/image" Target="../media/image25.emf"/><Relationship Id="rId15" Type="http://schemas.openxmlformats.org/officeDocument/2006/relationships/oleObject" Target="../embeddings/oleObject17.bin"/><Relationship Id="rId16" Type="http://schemas.openxmlformats.org/officeDocument/2006/relationships/image" Target="../media/image26.emf"/><Relationship Id="rId17" Type="http://schemas.openxmlformats.org/officeDocument/2006/relationships/oleObject" Target="../embeddings/oleObject18.bin"/><Relationship Id="rId18" Type="http://schemas.openxmlformats.org/officeDocument/2006/relationships/image" Target="../media/image27.emf"/><Relationship Id="rId19" Type="http://schemas.openxmlformats.org/officeDocument/2006/relationships/oleObject" Target="../embeddings/oleObject19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3.bin"/><Relationship Id="rId20" Type="http://schemas.openxmlformats.org/officeDocument/2006/relationships/oleObject" Target="../embeddings/oleObject28.bin"/><Relationship Id="rId21" Type="http://schemas.openxmlformats.org/officeDocument/2006/relationships/image" Target="../media/image37.emf"/><Relationship Id="rId22" Type="http://schemas.openxmlformats.org/officeDocument/2006/relationships/oleObject" Target="../embeddings/oleObject29.bin"/><Relationship Id="rId23" Type="http://schemas.openxmlformats.org/officeDocument/2006/relationships/image" Target="../media/image38.emf"/><Relationship Id="rId10" Type="http://schemas.openxmlformats.org/officeDocument/2006/relationships/image" Target="../media/image32.emf"/><Relationship Id="rId11" Type="http://schemas.openxmlformats.org/officeDocument/2006/relationships/image" Target="../media/image13.jpeg"/><Relationship Id="rId12" Type="http://schemas.openxmlformats.org/officeDocument/2006/relationships/oleObject" Target="../embeddings/oleObject24.bin"/><Relationship Id="rId13" Type="http://schemas.openxmlformats.org/officeDocument/2006/relationships/image" Target="../media/image33.emf"/><Relationship Id="rId14" Type="http://schemas.openxmlformats.org/officeDocument/2006/relationships/oleObject" Target="../embeddings/oleObject25.bin"/><Relationship Id="rId15" Type="http://schemas.openxmlformats.org/officeDocument/2006/relationships/image" Target="../media/image34.emf"/><Relationship Id="rId16" Type="http://schemas.openxmlformats.org/officeDocument/2006/relationships/oleObject" Target="../embeddings/oleObject26.bin"/><Relationship Id="rId17" Type="http://schemas.openxmlformats.org/officeDocument/2006/relationships/image" Target="../media/image35.emf"/><Relationship Id="rId18" Type="http://schemas.openxmlformats.org/officeDocument/2006/relationships/oleObject" Target="../embeddings/oleObject27.bin"/><Relationship Id="rId19" Type="http://schemas.openxmlformats.org/officeDocument/2006/relationships/image" Target="../media/image3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20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3.bin"/><Relationship Id="rId20" Type="http://schemas.openxmlformats.org/officeDocument/2006/relationships/image" Target="../media/image47.emf"/><Relationship Id="rId21" Type="http://schemas.openxmlformats.org/officeDocument/2006/relationships/oleObject" Target="../embeddings/oleObject39.bin"/><Relationship Id="rId22" Type="http://schemas.openxmlformats.org/officeDocument/2006/relationships/image" Target="../media/image48.emf"/><Relationship Id="rId10" Type="http://schemas.openxmlformats.org/officeDocument/2006/relationships/image" Target="../media/image42.emf"/><Relationship Id="rId11" Type="http://schemas.openxmlformats.org/officeDocument/2006/relationships/oleObject" Target="../embeddings/oleObject34.bin"/><Relationship Id="rId12" Type="http://schemas.openxmlformats.org/officeDocument/2006/relationships/image" Target="../media/image43.emf"/><Relationship Id="rId13" Type="http://schemas.openxmlformats.org/officeDocument/2006/relationships/oleObject" Target="../embeddings/oleObject35.bin"/><Relationship Id="rId14" Type="http://schemas.openxmlformats.org/officeDocument/2006/relationships/image" Target="../media/image44.emf"/><Relationship Id="rId15" Type="http://schemas.openxmlformats.org/officeDocument/2006/relationships/oleObject" Target="../embeddings/oleObject36.bin"/><Relationship Id="rId16" Type="http://schemas.openxmlformats.org/officeDocument/2006/relationships/image" Target="../media/image45.emf"/><Relationship Id="rId17" Type="http://schemas.openxmlformats.org/officeDocument/2006/relationships/oleObject" Target="../embeddings/oleObject37.bin"/><Relationship Id="rId18" Type="http://schemas.openxmlformats.org/officeDocument/2006/relationships/image" Target="../media/image46.emf"/><Relationship Id="rId19" Type="http://schemas.openxmlformats.org/officeDocument/2006/relationships/oleObject" Target="../embeddings/oleObject38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30.bin"/><Relationship Id="rId4" Type="http://schemas.openxmlformats.org/officeDocument/2006/relationships/image" Target="../media/image39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40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oleObject" Target="../embeddings/oleObject4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#10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45189" y="1524000"/>
            <a:ext cx="31456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Feb. 25, 2015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0" y="2514600"/>
            <a:ext cx="6705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dirty="0" smtClean="0">
                <a:latin typeface="Arial Narrow" pitchFamily="-84" charset="0"/>
              </a:rPr>
              <a:t>Blackbody </a:t>
            </a:r>
            <a:r>
              <a:rPr lang="en-US" dirty="0">
                <a:latin typeface="Arial Narrow" pitchFamily="-84" charset="0"/>
              </a:rPr>
              <a:t>Radiation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Photoelectric </a:t>
            </a:r>
            <a:r>
              <a:rPr lang="en-US" dirty="0" smtClean="0">
                <a:latin typeface="Arial Narrow" pitchFamily="-84" charset="0"/>
              </a:rPr>
              <a:t>Effect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Compton Effect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Pair production/Pair </a:t>
            </a:r>
            <a:r>
              <a:rPr lang="en-US" dirty="0" smtClean="0">
                <a:latin typeface="Arial Narrow" pitchFamily="-84" charset="0"/>
              </a:rPr>
              <a:t>annihilation</a:t>
            </a:r>
            <a:endParaRPr lang="en-US" dirty="0"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Classical Interpretation of Photoelectric Effect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990600"/>
            <a:ext cx="8382000" cy="5486400"/>
          </a:xfrm>
        </p:spPr>
        <p:txBody>
          <a:bodyPr/>
          <a:lstStyle/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3600" dirty="0" smtClean="0">
                <a:solidFill>
                  <a:srgbClr val="3333CC"/>
                </a:solidFill>
                <a:cs typeface="ＭＳ Ｐゴシック" pitchFamily="-84" charset="-128"/>
              </a:rPr>
              <a:t>Classical theory allows EM radiation to eject photoelectrons from matter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3600" dirty="0" smtClean="0">
                <a:solidFill>
                  <a:srgbClr val="3333CC"/>
                </a:solidFill>
                <a:cs typeface="ＭＳ Ｐゴシック" pitchFamily="-84" charset="-128"/>
              </a:rPr>
              <a:t>Classical theory predicts the energy of the photoelectrons increase in proportion to the radiation intensity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3600" dirty="0" smtClean="0">
                <a:solidFill>
                  <a:srgbClr val="3333CC"/>
                </a:solidFill>
                <a:cs typeface="ＭＳ Ｐゴシック" pitchFamily="-84" charset="-128"/>
              </a:rPr>
              <a:t>Thus, KE of the photoelectrons must be proportional to the intensity of light not the current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3600" dirty="0" smtClean="0">
                <a:solidFill>
                  <a:srgbClr val="3333CC"/>
                </a:solidFill>
                <a:cs typeface="ＭＳ Ｐゴシック" pitchFamily="-84" charset="-128"/>
              </a:rPr>
              <a:t>Time for an experiment!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026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Photoelectric Effect Experimental Setup</a:t>
            </a:r>
          </a:p>
        </p:txBody>
      </p:sp>
      <p:pic>
        <p:nvPicPr>
          <p:cNvPr id="37892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24600" y="1066800"/>
            <a:ext cx="2362200" cy="707886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Hmm.. Something does not make sense!!</a:t>
            </a:r>
            <a:endParaRPr lang="en-US" sz="20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3200400"/>
            <a:ext cx="1295400" cy="338554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Photocathode</a:t>
            </a:r>
            <a:endParaRPr lang="en-US" sz="16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2819400"/>
            <a:ext cx="762000" cy="338554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Anode</a:t>
            </a:r>
            <a:endParaRPr lang="en-US" sz="16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5486400"/>
            <a:ext cx="1752600" cy="584776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V increased reverse direction to stop I</a:t>
            </a:r>
            <a:endParaRPr lang="en-US" sz="1600" b="1" dirty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34229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2" descr="0314"/>
          <p:cNvPicPr>
            <a:picLocks noChangeAspect="1" noChangeArrowheads="1"/>
          </p:cNvPicPr>
          <p:nvPr/>
        </p:nvPicPr>
        <p:blipFill>
          <a:blip r:embed="rId2"/>
          <a:srcRect b="4202"/>
          <a:stretch>
            <a:fillRect/>
          </a:stretch>
        </p:blipFill>
        <p:spPr bwMode="auto">
          <a:xfrm>
            <a:off x="4724400" y="847725"/>
            <a:ext cx="44196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13" descr="0315"/>
          <p:cNvPicPr>
            <a:picLocks noChangeAspect="1" noChangeArrowheads="1"/>
          </p:cNvPicPr>
          <p:nvPr/>
        </p:nvPicPr>
        <p:blipFill>
          <a:blip r:embed="rId3"/>
          <a:srcRect b="4733"/>
          <a:stretch>
            <a:fillRect/>
          </a:stretch>
        </p:blipFill>
        <p:spPr bwMode="auto">
          <a:xfrm>
            <a:off x="4738687" y="3886200"/>
            <a:ext cx="3948113" cy="251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51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cs typeface="+mj-cs"/>
              </a:rPr>
              <a:t>Experimental Observations</a:t>
            </a:r>
          </a:p>
        </p:txBody>
      </p:sp>
      <p:pic>
        <p:nvPicPr>
          <p:cNvPr id="39944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81400"/>
            <a:ext cx="4419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62200" y="3790890"/>
            <a:ext cx="1949973" cy="40011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The same current!!</a:t>
            </a:r>
            <a:endParaRPr lang="en-US" sz="20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924580"/>
            <a:ext cx="1295400" cy="52322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  <a:latin typeface="+mn-lt"/>
              </a:rPr>
              <a:t>KE proportional to frequency!!</a:t>
            </a:r>
            <a:endParaRPr lang="en-US" sz="14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5029200"/>
            <a:ext cx="1371600" cy="954107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  <a:latin typeface="+mn-lt"/>
              </a:rPr>
              <a:t>Number of photoelectrons proportional to light intensity!!</a:t>
            </a:r>
            <a:endParaRPr lang="en-US" sz="1400" b="1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12" name="Picture 1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800100"/>
            <a:ext cx="43434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" y="1447800"/>
            <a:ext cx="1219199" cy="830997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The same V</a:t>
            </a:r>
            <a:r>
              <a:rPr lang="en-US" sz="1600" b="1" baseline="-25000" dirty="0" smtClean="0">
                <a:solidFill>
                  <a:srgbClr val="800000"/>
                </a:solidFill>
                <a:latin typeface="+mn-lt"/>
              </a:rPr>
              <a:t>0</a:t>
            </a:r>
            <a:r>
              <a:rPr lang="en-US" sz="1600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but higher current</a:t>
            </a:r>
            <a:endParaRPr lang="en-US" sz="1600" b="1" dirty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38642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Summary of Experimental Observations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990600"/>
            <a:ext cx="8382000" cy="5486400"/>
          </a:xfrm>
        </p:spPr>
        <p:txBody>
          <a:bodyPr/>
          <a:lstStyle/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Light intensity does not affect the KE of the photoelectrons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The max KE of the photoelectrons for a given emitter material depends only on the frequency of the light 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The smaller the work function </a:t>
            </a:r>
            <a:r>
              <a:rPr lang="el-GR" sz="2800" i="1" dirty="0" smtClean="0">
                <a:solidFill>
                  <a:srgbClr val="3333CC"/>
                </a:solidFill>
                <a:latin typeface="Symbol" charset="2"/>
                <a:ea typeface="Arial Unicode MS" pitchFamily="-84" charset="0"/>
                <a:cs typeface="Symbol" charset="2"/>
              </a:rPr>
              <a:t>φ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 of the emitter material, the smaller is the threshold frequency of the light that can eject photoelectrons. 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When the photoelectrons are produced, their number is proportional to the intensity of light. 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The photoelectrons are emitted almost instantly following the illumination of the photocathode, independent of the intensity of the light. </a:t>
            </a:r>
            <a:r>
              <a:rPr lang="en-US" sz="2800" dirty="0" err="1" smtClean="0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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 Totally unexplained by classical physics</a:t>
            </a:r>
            <a:endParaRPr lang="en-US" sz="2800" dirty="0" smtClean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420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Einstein’</a:t>
            </a:r>
            <a:r>
              <a:rPr lang="en-US" altLang="ja-JP" sz="4000" dirty="0" smtClean="0">
                <a:cs typeface="ＭＳ Ｐゴシック" pitchFamily="-84" charset="-128"/>
              </a:rPr>
              <a:t>s Theory of Photoelectric Effect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609600"/>
            <a:ext cx="8383587" cy="5257800"/>
          </a:xfrm>
        </p:spPr>
        <p:txBody>
          <a:bodyPr/>
          <a:lstStyle/>
          <a:p>
            <a:pPr eaLnBrk="1" hangingPunct="1"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Einstein suggested that the electromagnetic radiation field of the light is quantized into particles called </a:t>
            </a:r>
            <a:r>
              <a:rPr lang="en-US" b="1" dirty="0" smtClean="0">
                <a:cs typeface="+mn-cs"/>
              </a:rPr>
              <a:t>photons</a:t>
            </a:r>
            <a:r>
              <a:rPr lang="en-US" dirty="0" smtClean="0">
                <a:cs typeface="+mn-cs"/>
              </a:rPr>
              <a:t>. Each photon has the energy quantum:</a:t>
            </a:r>
          </a:p>
          <a:p>
            <a:pPr marL="0" indent="0" eaLnBrk="1" hangingPunct="1">
              <a:buNone/>
              <a:defRPr/>
            </a:pPr>
            <a:endParaRPr lang="en-US" dirty="0" smtClean="0"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where </a:t>
            </a:r>
            <a:r>
              <a:rPr lang="en-US" i="1" dirty="0" smtClean="0">
                <a:cs typeface="+mn-cs"/>
              </a:rPr>
              <a:t>f</a:t>
            </a:r>
            <a:r>
              <a:rPr lang="en-US" dirty="0" smtClean="0">
                <a:cs typeface="+mn-cs"/>
              </a:rPr>
              <a:t> is the frequency of the light and </a:t>
            </a:r>
            <a:r>
              <a:rPr lang="en-US" i="1" dirty="0" smtClean="0">
                <a:cs typeface="+mn-cs"/>
              </a:rPr>
              <a:t>h</a:t>
            </a:r>
            <a:r>
              <a:rPr lang="en-US" dirty="0" smtClean="0">
                <a:cs typeface="+mn-cs"/>
              </a:rPr>
              <a:t> is Planck’s constant.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The photon travels at the speed of light in a vacuum, and its wavelength is given by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174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812633"/>
              </p:ext>
            </p:extLst>
          </p:nvPr>
        </p:nvGraphicFramePr>
        <p:xfrm>
          <a:off x="3429000" y="2438400"/>
          <a:ext cx="11985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0" name="Equation" r:id="rId3" imgW="266700" imgH="152400" progId="Equation.DSMT4">
                  <p:embed/>
                </p:oleObj>
              </mc:Choice>
              <mc:Fallback>
                <p:oleObj name="Equation" r:id="rId3" imgW="266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438400"/>
                        <a:ext cx="119856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591002"/>
              </p:ext>
            </p:extLst>
          </p:nvPr>
        </p:nvGraphicFramePr>
        <p:xfrm>
          <a:off x="3581400" y="5486400"/>
          <a:ext cx="15414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1" name="Equation" r:id="rId5" imgW="457200" imgH="203200" progId="Equation.DSMT4">
                  <p:embed/>
                </p:oleObj>
              </mc:Choice>
              <mc:Fallback>
                <p:oleObj name="Equation" r:id="rId5" imgW="457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486400"/>
                        <a:ext cx="154146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135164"/>
              </p:ext>
            </p:extLst>
          </p:nvPr>
        </p:nvGraphicFramePr>
        <p:xfrm>
          <a:off x="4495800" y="2362200"/>
          <a:ext cx="8556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2" name="Equation" r:id="rId7" imgW="190500" imgH="203200" progId="Equation.DSMT4">
                  <p:embed/>
                </p:oleObj>
              </mc:Choice>
              <mc:Fallback>
                <p:oleObj name="Equation" r:id="rId7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362200"/>
                        <a:ext cx="85566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72828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5613" y="762000"/>
            <a:ext cx="8226425" cy="5334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Conservation of energy yields:</a:t>
            </a:r>
          </a:p>
          <a:p>
            <a:pPr algn="ctr" eaLnBrk="1" hangingPunct="1">
              <a:buFont typeface="Wingdings" pitchFamily="-84" charset="2"/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 smtClean="0">
                <a:cs typeface="ＭＳ Ｐゴシック" pitchFamily="-84" charset="-128"/>
              </a:rPr>
              <a:t>	where </a:t>
            </a:r>
            <a:r>
              <a:rPr lang="en-US" sz="2400" dirty="0" err="1" smtClean="0">
                <a:latin typeface="Symbol" charset="2"/>
                <a:cs typeface="Symbol" charset="2"/>
              </a:rPr>
              <a:t>φ</a:t>
            </a:r>
            <a:r>
              <a:rPr lang="en-US" sz="2400" dirty="0" smtClean="0">
                <a:cs typeface="ＭＳ Ｐゴシック" pitchFamily="-84" charset="-128"/>
              </a:rPr>
              <a:t> is the work function of the metal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 smtClean="0">
                <a:cs typeface="ＭＳ Ｐゴシック" pitchFamily="-84" charset="-128"/>
              </a:rPr>
              <a:t>	The photon energy can then be written</a:t>
            </a:r>
          </a:p>
          <a:p>
            <a:pPr eaLnBrk="1" hangingPunct="1">
              <a:buFont typeface="Wingdings" pitchFamily="-84" charset="2"/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The retarding potentials measure the KE of the most energetic photoelectrons.</a:t>
            </a:r>
          </a:p>
        </p:txBody>
      </p:sp>
      <p:sp>
        <p:nvSpPr>
          <p:cNvPr id="43011" name="Rectangle 2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Einstein’</a:t>
            </a:r>
            <a:r>
              <a:rPr lang="en-US" altLang="ja-JP" dirty="0" smtClean="0">
                <a:cs typeface="ＭＳ Ｐゴシック" pitchFamily="-84" charset="-128"/>
              </a:rPr>
              <a:t>s </a:t>
            </a:r>
            <a:r>
              <a:rPr lang="en-US" altLang="ja-JP" dirty="0">
                <a:cs typeface="ＭＳ Ｐゴシック" pitchFamily="-84" charset="-128"/>
              </a:rPr>
              <a:t>Theory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178994"/>
              </p:ext>
            </p:extLst>
          </p:nvPr>
        </p:nvGraphicFramePr>
        <p:xfrm>
          <a:off x="4179888" y="3543300"/>
          <a:ext cx="7731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88" name="Equation" r:id="rId3" imgW="317500" imgH="203200" progId="Equation.DSMT4">
                  <p:embed/>
                </p:oleObj>
              </mc:Choice>
              <mc:Fallback>
                <p:oleObj name="Equation" r:id="rId3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888" y="3543300"/>
                        <a:ext cx="773112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167542"/>
              </p:ext>
            </p:extLst>
          </p:nvPr>
        </p:nvGraphicFramePr>
        <p:xfrm>
          <a:off x="4948238" y="3575050"/>
          <a:ext cx="30956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89" name="Equation" r:id="rId5" imgW="127000" imgH="190500" progId="Equation.DSMT4">
                  <p:embed/>
                </p:oleObj>
              </mc:Choice>
              <mc:Fallback>
                <p:oleObj name="Equation" r:id="rId5" imgW="127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8238" y="3575050"/>
                        <a:ext cx="309562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135213"/>
              </p:ext>
            </p:extLst>
          </p:nvPr>
        </p:nvGraphicFramePr>
        <p:xfrm>
          <a:off x="5195888" y="3276600"/>
          <a:ext cx="145415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90" name="Equation" r:id="rId7" imgW="596900" imgH="393700" progId="Equation.DSMT4">
                  <p:embed/>
                </p:oleObj>
              </mc:Choice>
              <mc:Fallback>
                <p:oleObj name="Equation" r:id="rId7" imgW="596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888" y="3276600"/>
                        <a:ext cx="1454150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381290"/>
              </p:ext>
            </p:extLst>
          </p:nvPr>
        </p:nvGraphicFramePr>
        <p:xfrm>
          <a:off x="3581400" y="5181600"/>
          <a:ext cx="1192213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91" name="Equation" r:id="rId9" imgW="381000" imgH="203200" progId="Equation.DSMT4">
                  <p:embed/>
                </p:oleObj>
              </mc:Choice>
              <mc:Fallback>
                <p:oleObj name="Equation" r:id="rId9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181600"/>
                        <a:ext cx="1192213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311384"/>
              </p:ext>
            </p:extLst>
          </p:nvPr>
        </p:nvGraphicFramePr>
        <p:xfrm>
          <a:off x="2590800" y="1905000"/>
          <a:ext cx="7731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92" name="Equation" r:id="rId11" imgW="317500" imgH="203200" progId="Equation.DSMT4">
                  <p:embed/>
                </p:oleObj>
              </mc:Choice>
              <mc:Fallback>
                <p:oleObj name="Equation" r:id="rId11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905000"/>
                        <a:ext cx="773112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086954"/>
              </p:ext>
            </p:extLst>
          </p:nvPr>
        </p:nvGraphicFramePr>
        <p:xfrm>
          <a:off x="3352800" y="1905000"/>
          <a:ext cx="58737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93" name="Equation" r:id="rId13" imgW="241300" imgH="190500" progId="Equation.DSMT4">
                  <p:embed/>
                </p:oleObj>
              </mc:Choice>
              <mc:Fallback>
                <p:oleObj name="Equation" r:id="rId13" imgW="241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905000"/>
                        <a:ext cx="587375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053602"/>
              </p:ext>
            </p:extLst>
          </p:nvPr>
        </p:nvGraphicFramePr>
        <p:xfrm>
          <a:off x="3962400" y="1905000"/>
          <a:ext cx="29686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94" name="Equation" r:id="rId15" imgW="1219200" imgH="203200" progId="Equation.DSMT4">
                  <p:embed/>
                </p:oleObj>
              </mc:Choice>
              <mc:Fallback>
                <p:oleObj name="Equation" r:id="rId15" imgW="1219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905000"/>
                        <a:ext cx="29686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958404"/>
              </p:ext>
            </p:extLst>
          </p:nvPr>
        </p:nvGraphicFramePr>
        <p:xfrm>
          <a:off x="1279525" y="1295400"/>
          <a:ext cx="71405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95" name="Equation" r:id="rId17" imgW="2933700" imgH="203200" progId="Equation.DSMT4">
                  <p:embed/>
                </p:oleObj>
              </mc:Choice>
              <mc:Fallback>
                <p:oleObj name="Equation" r:id="rId17" imgW="2933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5" y="1295400"/>
                        <a:ext cx="714057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354878"/>
              </p:ext>
            </p:extLst>
          </p:nvPr>
        </p:nvGraphicFramePr>
        <p:xfrm>
          <a:off x="4724400" y="4876800"/>
          <a:ext cx="1550987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96" name="Equation" r:id="rId19" imgW="495300" imgH="393700" progId="Equation.DSMT4">
                  <p:embed/>
                </p:oleObj>
              </mc:Choice>
              <mc:Fallback>
                <p:oleObj name="Equation" r:id="rId19" imgW="495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876800"/>
                        <a:ext cx="1550987" cy="1233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54697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Quantum Interpretation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3588" cy="5562600"/>
          </a:xfrm>
        </p:spPr>
        <p:txBody>
          <a:bodyPr/>
          <a:lstStyle/>
          <a:p>
            <a:pPr marL="533400" indent="-533400" eaLnBrk="1" hangingPunct="1"/>
            <a:r>
              <a:rPr lang="en-US" sz="2400" dirty="0" smtClean="0">
                <a:cs typeface="ＭＳ Ｐゴシック" pitchFamily="-84" charset="-128"/>
              </a:rPr>
              <a:t>KE </a:t>
            </a:r>
            <a:r>
              <a:rPr lang="en-US" sz="2400" dirty="0">
                <a:cs typeface="ＭＳ Ｐゴシック" pitchFamily="-84" charset="-128"/>
              </a:rPr>
              <a:t>of the electron</a:t>
            </a:r>
            <a:r>
              <a:rPr lang="en-US" sz="2400" dirty="0" smtClean="0">
                <a:cs typeface="ＭＳ Ｐゴシック" pitchFamily="-84" charset="-128"/>
              </a:rPr>
              <a:t> depends only on the light frequency and the work function </a:t>
            </a:r>
            <a:r>
              <a:rPr lang="en-US" sz="2400" dirty="0" err="1" smtClean="0">
                <a:latin typeface="Symbol" charset="2"/>
                <a:cs typeface="Symbol" charset="2"/>
              </a:rPr>
              <a:t>φ</a:t>
            </a:r>
            <a:r>
              <a:rPr lang="en-US" sz="2400" dirty="0" smtClean="0">
                <a:cs typeface="ＭＳ Ｐゴシック" pitchFamily="-84" charset="-128"/>
              </a:rPr>
              <a:t> of the material not the </a:t>
            </a:r>
            <a:r>
              <a:rPr lang="en-US" sz="2400" dirty="0">
                <a:cs typeface="ＭＳ Ｐゴシック" pitchFamily="-84" charset="-128"/>
              </a:rPr>
              <a:t>light intensity at </a:t>
            </a:r>
            <a:r>
              <a:rPr lang="en-US" sz="2400" dirty="0" smtClean="0">
                <a:cs typeface="ＭＳ Ｐゴシック" pitchFamily="-84" charset="-128"/>
              </a:rPr>
              <a:t>all</a:t>
            </a:r>
          </a:p>
          <a:p>
            <a:pPr marL="533400" indent="-533400" eaLnBrk="1" hangingPunct="1"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marL="533400" indent="-533400" eaLnBrk="1" hangingPunct="1"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marL="533400" indent="-533400" eaLnBrk="1" hangingPunct="1"/>
            <a:r>
              <a:rPr lang="en-US" sz="2400" dirty="0">
                <a:cs typeface="ＭＳ Ｐゴシック" pitchFamily="-84" charset="-128"/>
              </a:rPr>
              <a:t>Einstein in 1905 predicted that the stopping potential was linearly proportional to the light frequency, with a slope </a:t>
            </a:r>
            <a:r>
              <a:rPr lang="en-US" sz="2400" i="1" dirty="0" err="1">
                <a:cs typeface="ＭＳ Ｐゴシック" pitchFamily="-84" charset="-128"/>
              </a:rPr>
              <a:t>h</a:t>
            </a:r>
            <a:r>
              <a:rPr lang="en-US" sz="2400" dirty="0">
                <a:cs typeface="ＭＳ Ｐゴシック" pitchFamily="-84" charset="-128"/>
              </a:rPr>
              <a:t>, the same constant found by Planck.</a:t>
            </a:r>
            <a:endParaRPr lang="en-US" sz="2400" dirty="0" smtClean="0">
              <a:cs typeface="ＭＳ Ｐゴシック" pitchFamily="-84" charset="-128"/>
            </a:endParaRPr>
          </a:p>
          <a:p>
            <a:pPr marL="533400" indent="-533400" eaLnBrk="1" hangingPunct="1"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marL="533400" indent="-533400" eaLnBrk="1" hangingPunct="1"/>
            <a:r>
              <a:rPr lang="en-US" sz="2400" dirty="0">
                <a:cs typeface="ＭＳ Ｐゴシック" pitchFamily="-84" charset="-128"/>
              </a:rPr>
              <a:t>From this, Einstein concluded that light is a particle with energy:</a:t>
            </a:r>
          </a:p>
          <a:p>
            <a:pPr marL="533400" indent="-533400" eaLnBrk="1" hangingPunct="1"/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194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53990"/>
              </p:ext>
            </p:extLst>
          </p:nvPr>
        </p:nvGraphicFramePr>
        <p:xfrm>
          <a:off x="2819400" y="1555750"/>
          <a:ext cx="154463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41" name="Equation" r:id="rId3" imgW="635000" imgH="393700" progId="Equation.DSMT4">
                  <p:embed/>
                </p:oleObj>
              </mc:Choice>
              <mc:Fallback>
                <p:oleObj name="Equation" r:id="rId3" imgW="635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555750"/>
                        <a:ext cx="1544638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762523"/>
              </p:ext>
            </p:extLst>
          </p:nvPr>
        </p:nvGraphicFramePr>
        <p:xfrm>
          <a:off x="4406900" y="1790700"/>
          <a:ext cx="927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42" name="Equation" r:id="rId5" imgW="381000" imgH="203200" progId="Equation.DSMT4">
                  <p:embed/>
                </p:oleObj>
              </mc:Choice>
              <mc:Fallback>
                <p:oleObj name="Equation" r:id="rId5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00" y="1790700"/>
                        <a:ext cx="9271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250136"/>
              </p:ext>
            </p:extLst>
          </p:nvPr>
        </p:nvGraphicFramePr>
        <p:xfrm>
          <a:off x="5348288" y="1790700"/>
          <a:ext cx="990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43" name="Equation" r:id="rId7" imgW="406400" imgH="203200" progId="Equation.DSMT4">
                  <p:embed/>
                </p:oleObj>
              </mc:Choice>
              <mc:Fallback>
                <p:oleObj name="Equation" r:id="rId7" imgW="406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8288" y="1790700"/>
                        <a:ext cx="9906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39157"/>
              </p:ext>
            </p:extLst>
          </p:nvPr>
        </p:nvGraphicFramePr>
        <p:xfrm>
          <a:off x="3124200" y="3429000"/>
          <a:ext cx="9271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44" name="Equation" r:id="rId9" imgW="381000" imgH="203200" progId="Equation.DSMT4">
                  <p:embed/>
                </p:oleObj>
              </mc:Choice>
              <mc:Fallback>
                <p:oleObj name="Equation" r:id="rId9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429000"/>
                        <a:ext cx="927100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2" descr="0314"/>
          <p:cNvPicPr>
            <a:picLocks noChangeAspect="1" noChangeArrowheads="1"/>
          </p:cNvPicPr>
          <p:nvPr/>
        </p:nvPicPr>
        <p:blipFill>
          <a:blip r:embed="rId11"/>
          <a:srcRect b="4202"/>
          <a:stretch>
            <a:fillRect/>
          </a:stretch>
        </p:blipFill>
        <p:spPr bwMode="auto">
          <a:xfrm>
            <a:off x="5638800" y="4487990"/>
            <a:ext cx="2971800" cy="237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94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319102"/>
              </p:ext>
            </p:extLst>
          </p:nvPr>
        </p:nvGraphicFramePr>
        <p:xfrm>
          <a:off x="2703512" y="4941888"/>
          <a:ext cx="6492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45" name="Equation" r:id="rId12" imgW="266700" imgH="152400" progId="Equation.DSMT4">
                  <p:embed/>
                </p:oleObj>
              </mc:Choice>
              <mc:Fallback>
                <p:oleObj name="Equation" r:id="rId12" imgW="266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512" y="4941888"/>
                        <a:ext cx="649288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38200" y="5715000"/>
            <a:ext cx="5076079" cy="40011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Was he already thinking about particle/wave duality?</a:t>
            </a:r>
            <a:endParaRPr lang="en-US" sz="2000" dirty="0">
              <a:solidFill>
                <a:srgbClr val="800000"/>
              </a:solidFill>
              <a:latin typeface="+mn-lt"/>
            </a:endParaRPr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03491"/>
              </p:ext>
            </p:extLst>
          </p:nvPr>
        </p:nvGraphicFramePr>
        <p:xfrm>
          <a:off x="4016375" y="3200400"/>
          <a:ext cx="154622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46" name="Equation" r:id="rId14" imgW="635000" imgH="393700" progId="Equation.DSMT4">
                  <p:embed/>
                </p:oleObj>
              </mc:Choice>
              <mc:Fallback>
                <p:oleObj name="Equation" r:id="rId14" imgW="635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75" y="3200400"/>
                        <a:ext cx="1546225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621074"/>
              </p:ext>
            </p:extLst>
          </p:nvPr>
        </p:nvGraphicFramePr>
        <p:xfrm>
          <a:off x="5486400" y="3429000"/>
          <a:ext cx="154622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47" name="Equation" r:id="rId16" imgW="635000" imgH="203200" progId="Equation.DSMT4">
                  <p:embed/>
                </p:oleObj>
              </mc:Choice>
              <mc:Fallback>
                <p:oleObj name="Equation" r:id="rId16" imgW="635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429000"/>
                        <a:ext cx="1546225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669843"/>
              </p:ext>
            </p:extLst>
          </p:nvPr>
        </p:nvGraphicFramePr>
        <p:xfrm>
          <a:off x="6972300" y="3375025"/>
          <a:ext cx="14859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48" name="Equation" r:id="rId18" imgW="609600" imgH="241300" progId="Equation.DSMT4">
                  <p:embed/>
                </p:oleObj>
              </mc:Choice>
              <mc:Fallback>
                <p:oleObj name="Equation" r:id="rId18" imgW="609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2300" y="3375025"/>
                        <a:ext cx="1485900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865865"/>
              </p:ext>
            </p:extLst>
          </p:nvPr>
        </p:nvGraphicFramePr>
        <p:xfrm>
          <a:off x="3352800" y="4876800"/>
          <a:ext cx="7715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49" name="Equation" r:id="rId20" imgW="317500" imgH="203200" progId="Equation.DSMT4">
                  <p:embed/>
                </p:oleObj>
              </mc:Choice>
              <mc:Fallback>
                <p:oleObj name="Equation" r:id="rId20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876800"/>
                        <a:ext cx="7715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632091"/>
              </p:ext>
            </p:extLst>
          </p:nvPr>
        </p:nvGraphicFramePr>
        <p:xfrm>
          <a:off x="4038600" y="4679950"/>
          <a:ext cx="525462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50" name="Equation" r:id="rId22" imgW="215900" imgH="393700" progId="Equation.DSMT4">
                  <p:embed/>
                </p:oleObj>
              </mc:Choice>
              <mc:Fallback>
                <p:oleObj name="Equation" r:id="rId22" imgW="215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679950"/>
                        <a:ext cx="525462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30638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8382000" cy="8382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Light of wavelength 400nm is incident upon lithium (</a:t>
            </a:r>
            <a:r>
              <a:rPr lang="en-US" sz="2400" dirty="0" err="1" smtClean="0">
                <a:latin typeface="Symbol" charset="2"/>
                <a:cs typeface="Symbol" charset="2"/>
              </a:rPr>
              <a:t>φ</a:t>
            </a:r>
            <a:r>
              <a:rPr lang="en-US" sz="2400" dirty="0" smtClean="0">
                <a:cs typeface="ＭＳ Ｐゴシック" pitchFamily="-84" charset="-128"/>
              </a:rPr>
              <a:t>=2.93eV). Calculate (a) the photon energy (</a:t>
            </a:r>
            <a:r>
              <a:rPr lang="en-US" sz="2400" dirty="0" err="1" smtClean="0">
                <a:cs typeface="ＭＳ Ｐゴシック" pitchFamily="-84" charset="-128"/>
              </a:rPr>
              <a:t>eV</a:t>
            </a:r>
            <a:r>
              <a:rPr lang="en-US" sz="2400" dirty="0" smtClean="0">
                <a:cs typeface="ＭＳ Ｐゴシック" pitchFamily="-84" charset="-128"/>
              </a:rPr>
              <a:t>) and (b) the stopping potential V</a:t>
            </a:r>
            <a:r>
              <a:rPr lang="en-US" sz="2400" baseline="-25000" dirty="0" smtClean="0">
                <a:cs typeface="ＭＳ Ｐゴシック" pitchFamily="-84" charset="-128"/>
              </a:rPr>
              <a:t>0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Ex 3.11: Photoelectric Effect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35"/>
          <p:cNvSpPr txBox="1">
            <a:spLocks noChangeArrowheads="1"/>
          </p:cNvSpPr>
          <p:nvPr/>
        </p:nvSpPr>
        <p:spPr bwMode="auto">
          <a:xfrm>
            <a:off x="381000" y="1524000"/>
            <a:ext cx="853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Since the wavelength is known, we use plank’s formula: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The 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stopping potential can be obtained using Einstein’s formula for photoelectron energy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</p:txBody>
      </p:sp>
      <p:graphicFrame>
        <p:nvGraphicFramePr>
          <p:cNvPr id="3338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83696"/>
              </p:ext>
            </p:extLst>
          </p:nvPr>
        </p:nvGraphicFramePr>
        <p:xfrm>
          <a:off x="660400" y="2541588"/>
          <a:ext cx="61912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65" name="Equation" r:id="rId3" imgW="266700" imgH="152400" progId="Equation.DSMT4">
                  <p:embed/>
                </p:oleObj>
              </mc:Choice>
              <mc:Fallback>
                <p:oleObj name="Equation" r:id="rId3" imgW="266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2541588"/>
                        <a:ext cx="619125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663125"/>
              </p:ext>
            </p:extLst>
          </p:nvPr>
        </p:nvGraphicFramePr>
        <p:xfrm>
          <a:off x="1933575" y="4191000"/>
          <a:ext cx="88582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66" name="Equation" r:id="rId5" imgW="381000" imgH="203200" progId="Equation.DSMT4">
                  <p:embed/>
                </p:oleObj>
              </mc:Choice>
              <mc:Fallback>
                <p:oleObj name="Equation" r:id="rId5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575" y="4191000"/>
                        <a:ext cx="885825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704559"/>
              </p:ext>
            </p:extLst>
          </p:nvPr>
        </p:nvGraphicFramePr>
        <p:xfrm>
          <a:off x="1295400" y="2438400"/>
          <a:ext cx="7366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67" name="Equation" r:id="rId7" imgW="317500" imgH="203200" progId="Equation.DSMT4">
                  <p:embed/>
                </p:oleObj>
              </mc:Choice>
              <mc:Fallback>
                <p:oleObj name="Equation" r:id="rId7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438400"/>
                        <a:ext cx="73660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99236"/>
              </p:ext>
            </p:extLst>
          </p:nvPr>
        </p:nvGraphicFramePr>
        <p:xfrm>
          <a:off x="1981200" y="2209800"/>
          <a:ext cx="7969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68" name="Equation" r:id="rId9" imgW="342900" imgH="393700" progId="Equation.DSMT4">
                  <p:embed/>
                </p:oleObj>
              </mc:Choice>
              <mc:Fallback>
                <p:oleObj name="Equation" r:id="rId9" imgW="34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209800"/>
                        <a:ext cx="7969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496223"/>
              </p:ext>
            </p:extLst>
          </p:nvPr>
        </p:nvGraphicFramePr>
        <p:xfrm>
          <a:off x="2808288" y="2057400"/>
          <a:ext cx="5986462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69" name="Equation" r:id="rId11" imgW="2578100" imgH="457200" progId="Equation.DSMT4">
                  <p:embed/>
                </p:oleObj>
              </mc:Choice>
              <mc:Fallback>
                <p:oleObj name="Equation" r:id="rId11" imgW="2578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288" y="2057400"/>
                        <a:ext cx="5986462" cy="106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6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385528"/>
              </p:ext>
            </p:extLst>
          </p:nvPr>
        </p:nvGraphicFramePr>
        <p:xfrm>
          <a:off x="1981200" y="5173663"/>
          <a:ext cx="7080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70" name="Equation" r:id="rId13" imgW="304800" imgH="203200" progId="Equation.DSMT4">
                  <p:embed/>
                </p:oleObj>
              </mc:Choice>
              <mc:Fallback>
                <p:oleObj name="Equation" r:id="rId13" imgW="304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173663"/>
                        <a:ext cx="708025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6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354906"/>
              </p:ext>
            </p:extLst>
          </p:nvPr>
        </p:nvGraphicFramePr>
        <p:xfrm>
          <a:off x="3840163" y="4922838"/>
          <a:ext cx="3625850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71" name="Equation" r:id="rId15" imgW="1562100" imgH="406400" progId="Equation.DSMT4">
                  <p:embed/>
                </p:oleObj>
              </mc:Choice>
              <mc:Fallback>
                <p:oleObj name="Equation" r:id="rId15" imgW="15621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63" y="4922838"/>
                        <a:ext cx="3625850" cy="944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6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864054"/>
              </p:ext>
            </p:extLst>
          </p:nvPr>
        </p:nvGraphicFramePr>
        <p:xfrm>
          <a:off x="2847975" y="4191000"/>
          <a:ext cx="12096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72" name="Equation" r:id="rId17" imgW="520700" imgH="203200" progId="Equation.DSMT4">
                  <p:embed/>
                </p:oleObj>
              </mc:Choice>
              <mc:Fallback>
                <p:oleObj name="Equation" r:id="rId17" imgW="520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7975" y="4191000"/>
                        <a:ext cx="1209675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6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484334"/>
              </p:ext>
            </p:extLst>
          </p:nvPr>
        </p:nvGraphicFramePr>
        <p:xfrm>
          <a:off x="4081463" y="4206875"/>
          <a:ext cx="8556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73" name="Equation" r:id="rId19" imgW="368300" imgH="190500" progId="Equation.DSMT4">
                  <p:embed/>
                </p:oleObj>
              </mc:Choice>
              <mc:Fallback>
                <p:oleObj name="Equation" r:id="rId19" imgW="368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463" y="4206875"/>
                        <a:ext cx="855662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618902"/>
              </p:ext>
            </p:extLst>
          </p:nvPr>
        </p:nvGraphicFramePr>
        <p:xfrm>
          <a:off x="2590800" y="4953000"/>
          <a:ext cx="11811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74" name="Equation" r:id="rId21" imgW="508000" imgH="393700" progId="Equation.DSMT4">
                  <p:embed/>
                </p:oleObj>
              </mc:Choice>
              <mc:Fallback>
                <p:oleObj name="Equation" r:id="rId21" imgW="508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53000"/>
                        <a:ext cx="11811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2813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8382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610600" cy="5638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Midterm Exam</a:t>
            </a:r>
          </a:p>
          <a:p>
            <a:pPr lvl="1" eaLnBrk="1" hangingPunct="1"/>
            <a:r>
              <a:rPr lang="en-US" sz="2400" dirty="0" smtClean="0"/>
              <a:t>In class next Wednesday, March. 4</a:t>
            </a:r>
          </a:p>
          <a:p>
            <a:pPr lvl="1" eaLnBrk="1" hangingPunct="1"/>
            <a:r>
              <a:rPr lang="en-US" sz="2400" dirty="0" smtClean="0"/>
              <a:t>Covers from CH1.1 through what we learn March 2 plus the math refresher in the appendices</a:t>
            </a:r>
          </a:p>
          <a:p>
            <a:pPr lvl="1" eaLnBrk="1" hangingPunct="1"/>
            <a:r>
              <a:rPr lang="en-US" sz="2400" dirty="0"/>
              <a:t>Mid-term exam constitutes 20% of the total</a:t>
            </a:r>
          </a:p>
          <a:p>
            <a:pPr lvl="1" eaLnBrk="1" hangingPunct="1"/>
            <a:r>
              <a:rPr lang="en-US" sz="2400" b="1" u="sng" dirty="0">
                <a:solidFill>
                  <a:srgbClr val="FF0000"/>
                </a:solidFill>
              </a:rPr>
              <a:t>Please do NOT miss the exam!  You will get an F if you miss it.</a:t>
            </a:r>
          </a:p>
          <a:p>
            <a:pPr lvl="1" eaLnBrk="1" hangingPunct="1"/>
            <a:r>
              <a:rPr lang="en-US" sz="2400" dirty="0" smtClean="0"/>
              <a:t>BYOF</a:t>
            </a:r>
            <a:r>
              <a:rPr lang="en-US" sz="2400" dirty="0"/>
              <a:t>: You may bring a one 8.5x11.5 sheet (front and back) of handwritten formulae and values of constants for the exam</a:t>
            </a:r>
          </a:p>
          <a:p>
            <a:pPr lvl="1" eaLnBrk="1" hangingPunct="1"/>
            <a:r>
              <a:rPr lang="en-US" sz="2400" dirty="0"/>
              <a:t>No derivations, word </a:t>
            </a:r>
            <a:r>
              <a:rPr lang="en-US" sz="2400" dirty="0" smtClean="0"/>
              <a:t>definitions </a:t>
            </a:r>
            <a:r>
              <a:rPr lang="en-US" sz="2400" dirty="0"/>
              <a:t>or solutions of any problems !</a:t>
            </a:r>
          </a:p>
          <a:p>
            <a:pPr lvl="1" eaLnBrk="1" hangingPunct="1"/>
            <a:r>
              <a:rPr lang="en-US" sz="2400" dirty="0"/>
              <a:t>No additional formulae or values of constants will be provided</a:t>
            </a:r>
            <a:r>
              <a:rPr lang="en-US" sz="2400" dirty="0" smtClean="0"/>
              <a:t>!</a:t>
            </a:r>
          </a:p>
          <a:p>
            <a:pPr eaLnBrk="1" hangingPunct="1"/>
            <a:r>
              <a:rPr lang="en-US" dirty="0" smtClean="0"/>
              <a:t>Colloquium at 4pm today in SH101</a:t>
            </a:r>
          </a:p>
          <a:p>
            <a:pPr lvl="1" eaLnBrk="1" hangingPunct="1"/>
            <a:r>
              <a:rPr lang="en-US" dirty="0" smtClean="0"/>
              <a:t>Dr. Wallace from UTD on 2D devices</a:t>
            </a:r>
            <a:endParaRPr lang="en-US" dirty="0"/>
          </a:p>
          <a:p>
            <a:pPr lvl="1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754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788987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800000"/>
                </a:solidFill>
              </a:rPr>
              <a:t>Special Project #3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382000" cy="5257800"/>
          </a:xfrm>
        </p:spPr>
        <p:txBody>
          <a:bodyPr/>
          <a:lstStyle/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A total of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3333CC"/>
                </a:solidFill>
              </a:rPr>
              <a:t> incident projectile particle of atomic number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3333CC"/>
                </a:solidFill>
              </a:rPr>
              <a:t> kinetic energy </a:t>
            </a:r>
            <a:r>
              <a:rPr lang="en-US" dirty="0" smtClean="0">
                <a:solidFill>
                  <a:srgbClr val="FF0000"/>
                </a:solidFill>
              </a:rPr>
              <a:t>KE</a:t>
            </a:r>
            <a:r>
              <a:rPr lang="en-US" dirty="0" smtClean="0">
                <a:solidFill>
                  <a:srgbClr val="3333CC"/>
                </a:solidFill>
              </a:rPr>
              <a:t> scatter on a target of thickness </a:t>
            </a:r>
            <a:r>
              <a:rPr lang="en-US" dirty="0" err="1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3333CC"/>
                </a:solidFill>
              </a:rPr>
              <a:t>and atomic number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3333CC"/>
                </a:solidFill>
              </a:rPr>
              <a:t> </a:t>
            </a:r>
            <a:r>
              <a:rPr lang="en-US" dirty="0" smtClean="0">
                <a:solidFill>
                  <a:srgbClr val="3333CC"/>
                </a:solidFill>
              </a:rPr>
              <a:t>and has </a:t>
            </a:r>
            <a:r>
              <a:rPr lang="en-US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3333CC"/>
                </a:solidFill>
              </a:rPr>
              <a:t> atoms per volume</a:t>
            </a:r>
            <a:r>
              <a:rPr lang="en-US" sz="4000" dirty="0" smtClean="0">
                <a:solidFill>
                  <a:srgbClr val="3333CC"/>
                </a:solidFill>
              </a:rPr>
              <a:t>. </a:t>
            </a:r>
            <a:r>
              <a:rPr lang="en-US" dirty="0" smtClean="0">
                <a:solidFill>
                  <a:srgbClr val="3333CC"/>
                </a:solidFill>
              </a:rPr>
              <a:t>What is the total number of scattered projectile particles at an angle </a:t>
            </a:r>
            <a:r>
              <a:rPr lang="en-US" dirty="0" err="1" smtClean="0">
                <a:solidFill>
                  <a:srgbClr val="3333CC"/>
                </a:solidFill>
                <a:latin typeface="Symbol" charset="2"/>
                <a:cs typeface="Symbol" charset="2"/>
              </a:rPr>
              <a:t>θ</a:t>
            </a:r>
            <a:r>
              <a:rPr lang="en-US" dirty="0" smtClean="0">
                <a:solidFill>
                  <a:srgbClr val="3333CC"/>
                </a:solidFill>
              </a:rPr>
              <a:t>? (20 points)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Please be sure to clearly define all the variables used in your derivation! Points will be deducted for missing variable definitions.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This derivation must be done on your own.   Please do not copy the book, internet or your friends’.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Due is Wednesday, March 18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773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Blackbody Radiation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762000"/>
            <a:ext cx="48768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700" dirty="0" smtClean="0">
                <a:cs typeface="+mn-cs"/>
              </a:rPr>
              <a:t>When matter is heated, it emits radiation.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700" dirty="0" smtClean="0">
                <a:cs typeface="+mn-cs"/>
              </a:rPr>
              <a:t>A blackbody is an ideal object that has 100% absorption and 100% emission without a loss of energy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700" dirty="0" smtClean="0">
                <a:cs typeface="+mn-cs"/>
              </a:rPr>
              <a:t>A cavity in a material that only emits thermal radiation can be considered as a black-body. Incoming radiation is fully absorbed in the cavity.</a:t>
            </a:r>
          </a:p>
        </p:txBody>
      </p:sp>
      <p:pic>
        <p:nvPicPr>
          <p:cNvPr id="31750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990600"/>
            <a:ext cx="4191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152400" y="4689475"/>
            <a:ext cx="83820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457200" indent="-457200">
              <a:spcBef>
                <a:spcPts val="0"/>
              </a:spcBef>
              <a:buClr>
                <a:srgbClr val="0000FF"/>
              </a:buClr>
              <a:buFont typeface="Arial"/>
              <a:buChar char="•"/>
              <a:defRPr/>
            </a:pPr>
            <a:r>
              <a:rPr lang="en-US" sz="2800" dirty="0" smtClean="0">
                <a:solidFill>
                  <a:srgbClr val="3333CC"/>
                </a:solidFill>
                <a:ea typeface="ＭＳ Ｐゴシック" charset="0"/>
              </a:rPr>
              <a:t>Blackbody radiation is theoretically interesting because </a:t>
            </a:r>
          </a:p>
          <a:p>
            <a:pPr marL="800100" lvl="1" indent="-342900">
              <a:spcBef>
                <a:spcPts val="0"/>
              </a:spcBef>
              <a:buClr>
                <a:srgbClr val="0000FF"/>
              </a:buClr>
              <a:buFont typeface="Arial"/>
              <a:buChar char="•"/>
              <a:defRPr/>
            </a:pPr>
            <a:r>
              <a:rPr lang="en-US" sz="2400" dirty="0" smtClean="0">
                <a:ea typeface="ＭＳ Ｐゴシック" charset="0"/>
              </a:rPr>
              <a:t>Radiation properties are independent of the particular material. </a:t>
            </a:r>
          </a:p>
          <a:p>
            <a:pPr marL="800100" lvl="1" indent="-342900">
              <a:spcBef>
                <a:spcPts val="0"/>
              </a:spcBef>
              <a:buClr>
                <a:srgbClr val="0000FF"/>
              </a:buClr>
              <a:buFont typeface="Arial"/>
              <a:buChar char="•"/>
              <a:defRPr/>
            </a:pPr>
            <a:r>
              <a:rPr lang="en-US" sz="2400" dirty="0" smtClean="0">
                <a:ea typeface="ＭＳ Ｐゴシック" charset="0"/>
              </a:rPr>
              <a:t>Properties of intensity versus wavelength at fixed temperatures can be studied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0749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667000"/>
            <a:ext cx="4267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762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Wien’</a:t>
            </a:r>
            <a:r>
              <a:rPr lang="en-US" altLang="ja-JP" sz="4000" dirty="0" smtClean="0">
                <a:cs typeface="ＭＳ Ｐゴシック" pitchFamily="-84" charset="-128"/>
              </a:rPr>
              <a:t>s </a:t>
            </a:r>
            <a:r>
              <a:rPr lang="en-US" altLang="ja-JP" sz="4000" dirty="0">
                <a:cs typeface="ＭＳ Ｐゴシック" pitchFamily="-84" charset="-128"/>
              </a:rPr>
              <a:t>Displacement Law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3277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85800"/>
            <a:ext cx="8763000" cy="4878388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The intensity</a:t>
            </a:r>
            <a:r>
              <a:rPr lang="en-US" b="1" dirty="0">
                <a:cs typeface="ＭＳ Ｐゴシック" pitchFamily="-84" charset="-128"/>
              </a:rPr>
              <a:t> </a:t>
            </a:r>
            <a:r>
              <a:rPr lang="en-US" b="1" dirty="0" smtClean="0">
                <a:latin typeface="SchoolHouse Cursive B"/>
                <a:cs typeface="SchoolHouse Cursive B"/>
              </a:rPr>
              <a:t>l</a:t>
            </a:r>
            <a:r>
              <a:rPr lang="en-US" sz="2800" dirty="0" smtClean="0">
                <a:cs typeface="ＭＳ Ｐゴシック" pitchFamily="-84" charset="-128"/>
              </a:rPr>
              <a:t>(</a:t>
            </a:r>
            <a:r>
              <a:rPr lang="en-US" sz="2800" dirty="0" err="1">
                <a:latin typeface="Symbol" charset="2"/>
                <a:cs typeface="Symbol" charset="2"/>
              </a:rPr>
              <a:t>λ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n-US" sz="2800" i="1" dirty="0">
                <a:cs typeface="ＭＳ Ｐゴシック" pitchFamily="-84" charset="-128"/>
              </a:rPr>
              <a:t>T</a:t>
            </a:r>
            <a:r>
              <a:rPr lang="en-US" sz="2800" dirty="0">
                <a:cs typeface="ＭＳ Ｐゴシック" pitchFamily="-84" charset="-128"/>
              </a:rPr>
              <a:t>) is the total power radiated per unit area per unit wavelength at </a:t>
            </a:r>
            <a:r>
              <a:rPr lang="en-US" sz="2800" dirty="0" smtClean="0">
                <a:cs typeface="ＭＳ Ｐゴシック" pitchFamily="-84" charset="-128"/>
              </a:rPr>
              <a:t>the </a:t>
            </a:r>
            <a:r>
              <a:rPr lang="en-US" sz="2800" dirty="0">
                <a:cs typeface="ＭＳ Ｐゴシック" pitchFamily="-84" charset="-128"/>
              </a:rPr>
              <a:t>given temperature.</a:t>
            </a:r>
          </a:p>
          <a:p>
            <a:pPr eaLnBrk="1" hangingPunct="1"/>
            <a:r>
              <a:rPr lang="en-US" sz="2800" b="1" dirty="0" smtClean="0">
                <a:cs typeface="ＭＳ Ｐゴシック" pitchFamily="-84" charset="-128"/>
              </a:rPr>
              <a:t>Wien’</a:t>
            </a:r>
            <a:r>
              <a:rPr lang="en-US" altLang="ja-JP" sz="2800" b="1" dirty="0" smtClean="0">
                <a:cs typeface="ＭＳ Ｐゴシック" pitchFamily="-84" charset="-128"/>
              </a:rPr>
              <a:t>s </a:t>
            </a:r>
            <a:r>
              <a:rPr lang="en-US" altLang="ja-JP" sz="2800" b="1" dirty="0">
                <a:cs typeface="ＭＳ Ｐゴシック" pitchFamily="-84" charset="-128"/>
              </a:rPr>
              <a:t>displacement law</a:t>
            </a:r>
            <a:r>
              <a:rPr lang="en-US" altLang="ja-JP" sz="2800" dirty="0">
                <a:cs typeface="ＭＳ Ｐゴシック" pitchFamily="-84" charset="-128"/>
              </a:rPr>
              <a:t>: The </a:t>
            </a:r>
            <a:r>
              <a:rPr lang="en-US" altLang="ja-JP" sz="2800" dirty="0" smtClean="0">
                <a:cs typeface="ＭＳ Ｐゴシック" pitchFamily="-84" charset="-128"/>
              </a:rPr>
              <a:t>peak </a:t>
            </a:r>
            <a:r>
              <a:rPr lang="en-US" altLang="ja-JP" sz="2800" dirty="0">
                <a:cs typeface="ＭＳ Ｐゴシック" pitchFamily="-84" charset="-128"/>
              </a:rPr>
              <a:t>of </a:t>
            </a:r>
            <a:r>
              <a:rPr lang="en-US" sz="2800" b="1" dirty="0">
                <a:latin typeface="SchoolHouse Cursive B"/>
                <a:cs typeface="SchoolHouse Cursive B"/>
              </a:rPr>
              <a:t>l</a:t>
            </a:r>
            <a:r>
              <a:rPr lang="en-US" sz="2800" dirty="0">
                <a:cs typeface="ＭＳ Ｐゴシック" pitchFamily="-84" charset="-128"/>
              </a:rPr>
              <a:t>(</a:t>
            </a:r>
            <a:r>
              <a:rPr lang="en-US" sz="2800" dirty="0" err="1">
                <a:latin typeface="Symbol" charset="2"/>
                <a:cs typeface="Symbol" charset="2"/>
              </a:rPr>
              <a:t>λ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n-US" sz="2800" i="1" dirty="0">
                <a:cs typeface="ＭＳ Ｐゴシック" pitchFamily="-84" charset="-128"/>
              </a:rPr>
              <a:t>T</a:t>
            </a:r>
            <a:r>
              <a:rPr lang="en-US" sz="2800" dirty="0">
                <a:cs typeface="ＭＳ Ｐゴシック" pitchFamily="-84" charset="-128"/>
              </a:rPr>
              <a:t>) </a:t>
            </a:r>
            <a:r>
              <a:rPr lang="en-US" altLang="ja-JP" sz="2800" dirty="0" smtClean="0">
                <a:cs typeface="ＭＳ Ｐゴシック" pitchFamily="-84" charset="-128"/>
              </a:rPr>
              <a:t>distribution </a:t>
            </a:r>
            <a:r>
              <a:rPr lang="en-US" altLang="ja-JP" sz="2800" dirty="0">
                <a:cs typeface="ＭＳ Ｐゴシック" pitchFamily="-84" charset="-128"/>
              </a:rPr>
              <a:t>shifts to smaller wavelengths as the </a:t>
            </a:r>
            <a:r>
              <a:rPr lang="en-US" altLang="ja-JP" sz="2800" dirty="0" smtClean="0">
                <a:cs typeface="ＭＳ Ｐゴシック" pitchFamily="-84" charset="-128"/>
              </a:rPr>
              <a:t>temperature increases.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32775" name="TextBox 1"/>
          <p:cNvSpPr txBox="1">
            <a:spLocks noChangeArrowheads="1"/>
          </p:cNvSpPr>
          <p:nvPr/>
        </p:nvSpPr>
        <p:spPr bwMode="auto">
          <a:xfrm>
            <a:off x="4724400" y="3657600"/>
            <a:ext cx="419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where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Symbol" pitchFamily="-84" charset="2"/>
                <a:ea typeface="Symbol" pitchFamily="-84" charset="2"/>
                <a:cs typeface="Symbol" pitchFamily="-84" charset="2"/>
              </a:rPr>
              <a:t>λ</a:t>
            </a:r>
            <a:r>
              <a:rPr lang="en-US" baseline="-25000" dirty="0" err="1" smtClean="0">
                <a:solidFill>
                  <a:srgbClr val="FF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max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 wavelength of the peak)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640727"/>
              </p:ext>
            </p:extLst>
          </p:nvPr>
        </p:nvGraphicFramePr>
        <p:xfrm>
          <a:off x="4800600" y="2971800"/>
          <a:ext cx="377507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9" name="Equation" r:id="rId4" imgW="1587500" imgH="228600" progId="Equation.DSMT4">
                  <p:embed/>
                </p:oleObj>
              </mc:Choice>
              <mc:Fallback>
                <p:oleObj name="Equation" r:id="rId4" imgW="1587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971800"/>
                        <a:ext cx="3775075" cy="544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00502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Stefan-Boltzmann Law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838200"/>
            <a:ext cx="8534400" cy="502920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The total power radiated increases with the temperature:</a:t>
            </a:r>
            <a:endParaRPr lang="en-US" dirty="0" smtClean="0">
              <a:cs typeface="ＭＳ Ｐゴシック" pitchFamily="-84" charset="-128"/>
            </a:endParaRPr>
          </a:p>
          <a:p>
            <a:pPr eaLnBrk="1" hangingPunct="1">
              <a:buNone/>
            </a:pPr>
            <a:endParaRPr lang="en-US" dirty="0" smtClean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This is known as the </a:t>
            </a:r>
            <a:r>
              <a:rPr lang="en-US" b="1" dirty="0">
                <a:cs typeface="ＭＳ Ｐゴシック" pitchFamily="-84" charset="-128"/>
              </a:rPr>
              <a:t>Stefan-Boltzmann law</a:t>
            </a:r>
            <a:r>
              <a:rPr lang="en-US" dirty="0">
                <a:cs typeface="ＭＳ Ｐゴシック" pitchFamily="-84" charset="-128"/>
              </a:rPr>
              <a:t>, with the constant</a:t>
            </a:r>
            <a:r>
              <a:rPr lang="en-US" dirty="0" smtClean="0">
                <a:cs typeface="ＭＳ Ｐゴシック" pitchFamily="-84" charset="-128"/>
              </a:rPr>
              <a:t> </a:t>
            </a:r>
            <a:r>
              <a:rPr lang="en-US" i="1" dirty="0" err="1" smtClean="0">
                <a:latin typeface="Symbol" charset="2"/>
                <a:cs typeface="Symbol" charset="2"/>
              </a:rPr>
              <a:t>σ</a:t>
            </a:r>
            <a:r>
              <a:rPr lang="en-US" dirty="0" smtClean="0">
                <a:cs typeface="ＭＳ Ｐゴシック" pitchFamily="-84" charset="-128"/>
              </a:rPr>
              <a:t>  experimentally </a:t>
            </a:r>
            <a:r>
              <a:rPr lang="en-US" dirty="0">
                <a:cs typeface="ＭＳ Ｐゴシック" pitchFamily="-84" charset="-128"/>
              </a:rPr>
              <a:t>measured to be </a:t>
            </a:r>
            <a:r>
              <a:rPr lang="en-US" i="1" dirty="0" err="1">
                <a:latin typeface="Symbol" charset="2"/>
                <a:cs typeface="Symbol" charset="2"/>
              </a:rPr>
              <a:t>σ</a:t>
            </a:r>
            <a:r>
              <a:rPr lang="en-US" dirty="0">
                <a:cs typeface="ＭＳ Ｐゴシック" pitchFamily="-84" charset="-128"/>
              </a:rPr>
              <a:t> </a:t>
            </a:r>
            <a:r>
              <a:rPr lang="en-US" dirty="0" smtClean="0">
                <a:cs typeface="ＭＳ Ｐゴシック" pitchFamily="-84" charset="-128"/>
              </a:rPr>
              <a:t>=5.6705</a:t>
            </a:r>
            <a:r>
              <a:rPr lang="en-US" dirty="0" smtClean="0">
                <a:ea typeface="Arial" pitchFamily="-84" charset="0"/>
                <a:cs typeface="Arial" pitchFamily="-84" charset="0"/>
              </a:rPr>
              <a:t>×10</a:t>
            </a:r>
            <a:r>
              <a:rPr lang="en-US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>
                <a:ea typeface="Arial" pitchFamily="-84" charset="0"/>
                <a:cs typeface="Arial" pitchFamily="-84" charset="0"/>
              </a:rPr>
              <a:t>8</a:t>
            </a:r>
            <a:r>
              <a:rPr lang="en-US" dirty="0">
                <a:ea typeface="Arial" pitchFamily="-84" charset="0"/>
                <a:cs typeface="Arial" pitchFamily="-84" charset="0"/>
              </a:rPr>
              <a:t> W / (m</a:t>
            </a:r>
            <a:r>
              <a:rPr lang="en-US" baseline="30000" dirty="0">
                <a:ea typeface="Arial" pitchFamily="-84" charset="0"/>
                <a:cs typeface="Arial" pitchFamily="-84" charset="0"/>
              </a:rPr>
              <a:t>2</a:t>
            </a:r>
            <a:r>
              <a:rPr lang="en-US" dirty="0">
                <a:ea typeface="Arial" pitchFamily="-84" charset="0"/>
                <a:cs typeface="Arial" pitchFamily="-84" charset="0"/>
              </a:rPr>
              <a:t> </a:t>
            </a:r>
            <a:r>
              <a:rPr lang="en-US" dirty="0">
                <a:latin typeface="Lucida Grande" pitchFamily="-84" charset="0"/>
                <a:ea typeface="Arial" pitchFamily="-84" charset="0"/>
                <a:cs typeface="Arial" pitchFamily="-84" charset="0"/>
              </a:rPr>
              <a:t>·</a:t>
            </a:r>
            <a:r>
              <a:rPr lang="en-US" dirty="0">
                <a:ea typeface="Arial" pitchFamily="-84" charset="0"/>
                <a:cs typeface="Arial" pitchFamily="-84" charset="0"/>
              </a:rPr>
              <a:t> K</a:t>
            </a:r>
            <a:r>
              <a:rPr lang="en-US" baseline="30000" dirty="0">
                <a:ea typeface="Arial" pitchFamily="-84" charset="0"/>
                <a:cs typeface="Arial" pitchFamily="-84" charset="0"/>
              </a:rPr>
              <a:t>4</a:t>
            </a:r>
            <a:r>
              <a:rPr lang="en-US" dirty="0">
                <a:ea typeface="Arial" pitchFamily="-84" charset="0"/>
                <a:cs typeface="Arial" pitchFamily="-84" charset="0"/>
              </a:rPr>
              <a:t>)</a:t>
            </a:r>
            <a:r>
              <a:rPr lang="en-US" dirty="0" smtClean="0">
                <a:ea typeface="Arial" pitchFamily="-84" charset="0"/>
                <a:cs typeface="Arial" pitchFamily="-84" charset="0"/>
              </a:rPr>
              <a:t>.</a:t>
            </a:r>
            <a:endParaRPr lang="en-US" dirty="0" smtClean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The </a:t>
            </a:r>
            <a:r>
              <a:rPr lang="en-US" b="1" dirty="0">
                <a:cs typeface="ＭＳ Ｐゴシック" pitchFamily="-84" charset="-128"/>
              </a:rPr>
              <a:t>emissivity</a:t>
            </a:r>
            <a:r>
              <a:rPr lang="en-US" dirty="0" smtClean="0">
                <a:cs typeface="ＭＳ Ｐゴシック" pitchFamily="-84" charset="-128"/>
              </a:rPr>
              <a:t> </a:t>
            </a:r>
            <a:r>
              <a:rPr lang="en-US" dirty="0" err="1" smtClean="0">
                <a:latin typeface="Lucida Grande" pitchFamily="-84" charset="0"/>
                <a:cs typeface="ＭＳ Ｐゴシック" pitchFamily="-84" charset="-128"/>
              </a:rPr>
              <a:t>ε</a:t>
            </a:r>
            <a:r>
              <a:rPr lang="en-US" dirty="0" smtClean="0">
                <a:cs typeface="ＭＳ Ｐゴシック" pitchFamily="-84" charset="-128"/>
              </a:rPr>
              <a:t> (</a:t>
            </a:r>
            <a:r>
              <a:rPr lang="en-US" dirty="0" err="1" smtClean="0">
                <a:latin typeface="Lucida Grande" pitchFamily="-84" charset="0"/>
                <a:cs typeface="ＭＳ Ｐゴシック" pitchFamily="-84" charset="-128"/>
              </a:rPr>
              <a:t>ε</a:t>
            </a:r>
            <a:r>
              <a:rPr lang="en-US" dirty="0" smtClean="0">
                <a:cs typeface="ＭＳ Ｐゴシック" pitchFamily="-84" charset="-128"/>
              </a:rPr>
              <a:t> </a:t>
            </a:r>
            <a:r>
              <a:rPr lang="en-US" dirty="0">
                <a:cs typeface="ＭＳ Ｐゴシック" pitchFamily="-84" charset="-128"/>
              </a:rPr>
              <a:t>= 1 for an idealized blackbody) is</a:t>
            </a:r>
            <a:r>
              <a:rPr lang="en-US" dirty="0" smtClean="0">
                <a:cs typeface="ＭＳ Ｐゴシック" pitchFamily="-84" charset="-128"/>
              </a:rPr>
              <a:t> the </a:t>
            </a:r>
            <a:r>
              <a:rPr lang="en-US" dirty="0">
                <a:cs typeface="ＭＳ Ｐゴシック" pitchFamily="-84" charset="-128"/>
              </a:rPr>
              <a:t>ratio of the emissive power of an object to that of an ideal blackbody</a:t>
            </a:r>
            <a:r>
              <a:rPr lang="en-US" dirty="0" smtClean="0">
                <a:cs typeface="ＭＳ Ｐゴシック" pitchFamily="-84" charset="-128"/>
              </a:rPr>
              <a:t> and </a:t>
            </a:r>
            <a:r>
              <a:rPr lang="en-US" dirty="0">
                <a:cs typeface="ＭＳ Ｐゴシック" pitchFamily="-84" charset="-128"/>
              </a:rPr>
              <a:t>is always less than 1.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090074"/>
              </p:ext>
            </p:extLst>
          </p:nvPr>
        </p:nvGraphicFramePr>
        <p:xfrm>
          <a:off x="2895600" y="1447800"/>
          <a:ext cx="4343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46" name="Equation" r:id="rId3" imgW="1447800" imgH="330200" progId="Equation.DSMT4">
                  <p:embed/>
                </p:oleObj>
              </mc:Choice>
              <mc:Fallback>
                <p:oleObj name="Equation" r:id="rId3" imgW="14478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5600" y="1447800"/>
                        <a:ext cx="43434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739042"/>
              </p:ext>
            </p:extLst>
          </p:nvPr>
        </p:nvGraphicFramePr>
        <p:xfrm>
          <a:off x="7162800" y="1600200"/>
          <a:ext cx="1143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47" name="Equation" r:id="rId5" imgW="381000" imgH="203200" progId="Equation.DSMT4">
                  <p:embed/>
                </p:oleObj>
              </mc:Choice>
              <mc:Fallback>
                <p:oleObj name="Equation" r:id="rId5" imgW="381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62800" y="1600200"/>
                        <a:ext cx="11430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88245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4478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Rayleigh-Jeans Formula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85800"/>
            <a:ext cx="8764587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cs typeface="ＭＳ Ｐゴシック" pitchFamily="-84" charset="-128"/>
              </a:rPr>
              <a:t>Lord Rayleigh used the classical theories of electromagnetism and thermodynamics to show that the blackbody spectral distribution should be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ＭＳ Ｐゴシック" pitchFamily="-84" charset="-128"/>
              </a:rPr>
              <a:t>Worked reasonably well at </a:t>
            </a:r>
            <a:r>
              <a:rPr lang="en-US" sz="2400" dirty="0">
                <a:cs typeface="ＭＳ Ｐゴシック" pitchFamily="-84" charset="-128"/>
              </a:rPr>
              <a:t>longer </a:t>
            </a:r>
            <a:r>
              <a:rPr lang="en-US" sz="2400" dirty="0" smtClean="0">
                <a:cs typeface="ＭＳ Ｐゴシック" pitchFamily="-84" charset="-128"/>
              </a:rPr>
              <a:t>wavelengths but..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ＭＳ Ｐゴシック" pitchFamily="-84" charset="-128"/>
              </a:rPr>
              <a:t>it </a:t>
            </a:r>
            <a:r>
              <a:rPr lang="en-US" sz="2400" dirty="0">
                <a:cs typeface="ＭＳ Ｐゴシック" pitchFamily="-84" charset="-128"/>
              </a:rPr>
              <a:t>deviates badly at short wavelengths.</a:t>
            </a:r>
            <a:r>
              <a:rPr lang="en-US" sz="2400" dirty="0" smtClean="0"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dirty="0" err="1" smtClean="0">
                <a:cs typeface="ＭＳ Ｐゴシック" pitchFamily="-84" charset="-128"/>
                <a:sym typeface="Wingdings"/>
              </a:rPr>
              <a:t></a:t>
            </a:r>
            <a:r>
              <a:rPr lang="en-US" altLang="ja-JP" sz="2400" dirty="0" smtClean="0">
                <a:cs typeface="ＭＳ Ｐゴシック" pitchFamily="-84" charset="-128"/>
                <a:sym typeface="Wingdings"/>
              </a:rPr>
              <a:t> </a:t>
            </a:r>
            <a:r>
              <a:rPr lang="ja-JP" altLang="en-US" sz="2400" dirty="0" smtClean="0">
                <a:cs typeface="ＭＳ Ｐゴシック" pitchFamily="-84" charset="-128"/>
              </a:rPr>
              <a:t>“</a:t>
            </a:r>
            <a:r>
              <a:rPr lang="en-US" altLang="ja-JP" sz="2400" dirty="0">
                <a:cs typeface="ＭＳ Ｐゴシック" pitchFamily="-84" charset="-128"/>
              </a:rPr>
              <a:t>the ultraviolet catastrophe</a:t>
            </a:r>
            <a:r>
              <a:rPr lang="ja-JP" altLang="en-US" sz="2400" dirty="0" smtClean="0">
                <a:cs typeface="ＭＳ Ｐゴシック" pitchFamily="-84" charset="-128"/>
              </a:rPr>
              <a:t>”</a:t>
            </a:r>
            <a:r>
              <a:rPr lang="en-US" altLang="ja-JP" sz="2400" dirty="0" smtClean="0">
                <a:cs typeface="ＭＳ Ｐゴシック" pitchFamily="-84" charset="-128"/>
              </a:rPr>
              <a:t> a serious issue that couldn’t be explained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023421"/>
              </p:ext>
            </p:extLst>
          </p:nvPr>
        </p:nvGraphicFramePr>
        <p:xfrm>
          <a:off x="656303" y="2057400"/>
          <a:ext cx="292509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67" name="Equation" r:id="rId4" imgW="1079500" imgH="393700" progId="Equation.DSMT4">
                  <p:embed/>
                </p:oleObj>
              </mc:Choice>
              <mc:Fallback>
                <p:oleObj name="Equation" r:id="rId4" imgW="10795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6303" y="2057400"/>
                        <a:ext cx="2925097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61912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153400" cy="5029200"/>
          </a:xfrm>
        </p:spPr>
        <p:txBody>
          <a:bodyPr/>
          <a:lstStyle/>
          <a:p>
            <a:pPr marL="533400" indent="-533400" eaLnBrk="1" hangingPunct="1"/>
            <a:r>
              <a:rPr lang="en-US" sz="2400" dirty="0">
                <a:cs typeface="ＭＳ Ｐゴシック" pitchFamily="-84" charset="-128"/>
              </a:rPr>
              <a:t>Planck assumed that the radiation in the cavity was emitted (and absorbed) by some sort of </a:t>
            </a:r>
            <a:r>
              <a:rPr lang="ja-JP" altLang="en-US" sz="2400" dirty="0">
                <a:cs typeface="ＭＳ Ｐゴシック" pitchFamily="-84" charset="-128"/>
              </a:rPr>
              <a:t>“</a:t>
            </a:r>
            <a:r>
              <a:rPr lang="en-US" altLang="ja-JP" sz="2400" dirty="0">
                <a:cs typeface="ＭＳ Ｐゴシック" pitchFamily="-84" charset="-128"/>
              </a:rPr>
              <a:t>oscillators</a:t>
            </a:r>
            <a:r>
              <a:rPr lang="ja-JP" altLang="en-US" sz="2400" dirty="0">
                <a:cs typeface="ＭＳ Ｐゴシック" pitchFamily="-84" charset="-128"/>
              </a:rPr>
              <a:t>”</a:t>
            </a:r>
            <a:r>
              <a:rPr lang="en-US" altLang="ja-JP" sz="2400" dirty="0">
                <a:cs typeface="ＭＳ Ｐゴシック" pitchFamily="-84" charset="-128"/>
              </a:rPr>
              <a:t> that were contained in the walls. He used </a:t>
            </a:r>
            <a:r>
              <a:rPr lang="en-US" altLang="ja-JP" sz="2400" dirty="0" err="1" smtClean="0">
                <a:cs typeface="ＭＳ Ｐゴシック" pitchFamily="-84" charset="-128"/>
              </a:rPr>
              <a:t>Boltzman’s</a:t>
            </a:r>
            <a:r>
              <a:rPr lang="en-US" altLang="ja-JP" sz="2400" dirty="0" smtClean="0">
                <a:cs typeface="ＭＳ Ｐゴシック" pitchFamily="-84" charset="-128"/>
              </a:rPr>
              <a:t> </a:t>
            </a:r>
            <a:r>
              <a:rPr lang="en-US" altLang="ja-JP" sz="2400" dirty="0">
                <a:cs typeface="ＭＳ Ｐゴシック" pitchFamily="-84" charset="-128"/>
              </a:rPr>
              <a:t>statistical methods to arrive at the following formula that fit the blackbody radiation data.</a:t>
            </a:r>
          </a:p>
          <a:p>
            <a:pPr marL="533400" indent="-533400" eaLnBrk="1" hangingPunct="1"/>
            <a:endParaRPr lang="en-US" sz="2400" dirty="0">
              <a:cs typeface="ＭＳ Ｐゴシック" pitchFamily="-84" charset="-128"/>
            </a:endParaRPr>
          </a:p>
          <a:p>
            <a:pPr marL="533400" indent="-533400" eaLnBrk="1" hangingPunct="1"/>
            <a:endParaRPr lang="en-US" sz="1800" dirty="0">
              <a:cs typeface="ＭＳ Ｐゴシック" pitchFamily="-84" charset="-128"/>
            </a:endParaRPr>
          </a:p>
          <a:p>
            <a:pPr marL="533400" indent="-533400" eaLnBrk="1" hangingPunct="1"/>
            <a:endParaRPr lang="en-US" sz="1800" dirty="0">
              <a:cs typeface="ＭＳ Ｐゴシック" pitchFamily="-84" charset="-128"/>
            </a:endParaRPr>
          </a:p>
          <a:p>
            <a:pPr marL="533400" indent="-533400" eaLnBrk="1" hangingPunct="1"/>
            <a:r>
              <a:rPr lang="en-US" sz="2400" dirty="0">
                <a:cs typeface="ＭＳ Ｐゴシック" pitchFamily="-84" charset="-128"/>
              </a:rPr>
              <a:t>Planck made two modifications to </a:t>
            </a:r>
            <a:r>
              <a:rPr lang="en-US" sz="2400" dirty="0" smtClean="0">
                <a:cs typeface="ＭＳ Ｐゴシック" pitchFamily="-84" charset="-128"/>
              </a:rPr>
              <a:t>classical </a:t>
            </a:r>
            <a:r>
              <a:rPr lang="en-US" sz="2400" dirty="0">
                <a:cs typeface="ＭＳ Ｐゴシック" pitchFamily="-84" charset="-128"/>
              </a:rPr>
              <a:t>theory:</a:t>
            </a:r>
          </a:p>
          <a:p>
            <a:pPr marL="1024128" lvl="2" indent="-256032" eaLnBrk="1" hangingPunct="1">
              <a:spcBef>
                <a:spcPts val="0"/>
              </a:spcBef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000" dirty="0"/>
              <a:t>The oscillators (of electromagnetic origin) can only have certain discrete energies determined by </a:t>
            </a:r>
            <a:r>
              <a:rPr lang="en-US" sz="2000" i="1" dirty="0"/>
              <a:t>E</a:t>
            </a:r>
            <a:r>
              <a:rPr lang="en-US" sz="2000" i="1" baseline="-25000" dirty="0"/>
              <a:t>n</a:t>
            </a:r>
            <a:r>
              <a:rPr lang="en-US" sz="2000" dirty="0"/>
              <a:t> = </a:t>
            </a:r>
            <a:r>
              <a:rPr lang="en-US" sz="2000" i="1" dirty="0" err="1"/>
              <a:t>nhf</a:t>
            </a:r>
            <a:r>
              <a:rPr lang="en-US" sz="2000" dirty="0"/>
              <a:t>, where </a:t>
            </a:r>
            <a:r>
              <a:rPr lang="en-US" sz="2000" i="1" dirty="0" err="1"/>
              <a:t>n</a:t>
            </a:r>
            <a:r>
              <a:rPr lang="en-US" sz="2000" dirty="0"/>
              <a:t> is an integer, </a:t>
            </a:r>
            <a:r>
              <a:rPr lang="en-US" sz="2000" i="1" dirty="0" err="1"/>
              <a:t>f</a:t>
            </a:r>
            <a:r>
              <a:rPr lang="en-US" sz="2000" dirty="0"/>
              <a:t> is the frequency, and </a:t>
            </a:r>
            <a:r>
              <a:rPr lang="en-US" sz="2000" i="1" dirty="0" err="1"/>
              <a:t>h</a:t>
            </a:r>
            <a:r>
              <a:rPr lang="en-US" sz="2000" dirty="0"/>
              <a:t> is called </a:t>
            </a:r>
            <a:r>
              <a:rPr lang="en-US" sz="2000" dirty="0" smtClean="0"/>
              <a:t>Planck</a:t>
            </a:r>
            <a:r>
              <a:rPr lang="en-US" sz="2000" dirty="0" smtClean="0">
                <a:cs typeface="ＭＳ Ｐゴシック" pitchFamily="-84" charset="-128"/>
              </a:rPr>
              <a:t>’</a:t>
            </a:r>
            <a:r>
              <a:rPr lang="en-US" altLang="ja-JP" sz="2000" dirty="0" smtClean="0"/>
              <a:t>s </a:t>
            </a:r>
            <a:r>
              <a:rPr lang="en-US" altLang="ja-JP" sz="2000" dirty="0"/>
              <a:t>constant.</a:t>
            </a:r>
            <a:r>
              <a:rPr lang="en-US" altLang="ja-JP" sz="2000" dirty="0" smtClean="0"/>
              <a:t> </a:t>
            </a:r>
            <a:r>
              <a:rPr lang="en-US" altLang="ja-JP" sz="2000" i="1" dirty="0" err="1" smtClean="0"/>
              <a:t>h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= 6.6261 </a:t>
            </a:r>
            <a:r>
              <a:rPr lang="en-US" altLang="ja-JP" sz="2000" dirty="0">
                <a:ea typeface="Arial" pitchFamily="-84" charset="0"/>
                <a:cs typeface="Arial" pitchFamily="-84" charset="0"/>
              </a:rPr>
              <a:t>× 10</a:t>
            </a:r>
            <a:r>
              <a:rPr lang="en-US" altLang="ja-JP" sz="2000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altLang="ja-JP" sz="2000" baseline="30000" dirty="0">
                <a:ea typeface="Arial" pitchFamily="-84" charset="0"/>
                <a:cs typeface="Arial" pitchFamily="-84" charset="0"/>
              </a:rPr>
              <a:t>34</a:t>
            </a:r>
            <a:r>
              <a:rPr lang="en-US" altLang="ja-JP" sz="2000" dirty="0">
                <a:ea typeface="Arial" pitchFamily="-84" charset="0"/>
                <a:cs typeface="Arial" pitchFamily="-84" charset="0"/>
              </a:rPr>
              <a:t> </a:t>
            </a:r>
            <a:r>
              <a:rPr lang="en-US" altLang="ja-JP" sz="2000" dirty="0" err="1">
                <a:ea typeface="Arial" pitchFamily="-84" charset="0"/>
                <a:cs typeface="Arial" pitchFamily="-84" charset="0"/>
              </a:rPr>
              <a:t>J</a:t>
            </a:r>
            <a:r>
              <a:rPr lang="en-US" altLang="ja-JP" sz="2000" dirty="0" err="1">
                <a:latin typeface="Lucida Grande" pitchFamily="-84" charset="0"/>
                <a:ea typeface="Arial" pitchFamily="-84" charset="0"/>
                <a:cs typeface="Arial" pitchFamily="-84" charset="0"/>
              </a:rPr>
              <a:t>·</a:t>
            </a:r>
            <a:r>
              <a:rPr lang="en-US" altLang="ja-JP" sz="2000" dirty="0" err="1">
                <a:ea typeface="Arial" pitchFamily="-84" charset="0"/>
                <a:cs typeface="Arial" pitchFamily="-84" charset="0"/>
              </a:rPr>
              <a:t>s</a:t>
            </a:r>
            <a:r>
              <a:rPr lang="en-US" altLang="ja-JP" sz="2000" dirty="0"/>
              <a:t>. </a:t>
            </a:r>
          </a:p>
          <a:p>
            <a:pPr marL="1024128" lvl="2" indent="-256032" eaLnBrk="1" hangingPunct="1">
              <a:spcBef>
                <a:spcPts val="0"/>
              </a:spcBef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000" b="1" u="sng" dirty="0">
                <a:solidFill>
                  <a:srgbClr val="800000"/>
                </a:solidFill>
              </a:rPr>
              <a:t>The oscillators can absorb or emit energy</a:t>
            </a:r>
            <a:r>
              <a:rPr lang="en-US" sz="2000" b="1" u="sng" dirty="0" smtClean="0">
                <a:solidFill>
                  <a:srgbClr val="800000"/>
                </a:solidFill>
              </a:rPr>
              <a:t> ONLY in </a:t>
            </a:r>
            <a:r>
              <a:rPr lang="en-US" sz="2000" b="1" u="sng" dirty="0">
                <a:solidFill>
                  <a:srgbClr val="800000"/>
                </a:solidFill>
              </a:rPr>
              <a:t>discrete multiples of the fundamental quantum of energy</a:t>
            </a:r>
            <a:r>
              <a:rPr lang="en-US" sz="2000" dirty="0"/>
              <a:t> given by</a:t>
            </a:r>
            <a:endParaRPr lang="en-US" sz="1800" dirty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Planck’</a:t>
            </a:r>
            <a:r>
              <a:rPr lang="en-US" altLang="ja-JP" dirty="0" smtClean="0">
                <a:cs typeface="ＭＳ Ｐゴシック" pitchFamily="-84" charset="-128"/>
              </a:rPr>
              <a:t>s </a:t>
            </a:r>
            <a:r>
              <a:rPr lang="en-US" altLang="ja-JP" dirty="0">
                <a:cs typeface="ＭＳ Ｐゴシック" pitchFamily="-84" charset="-128"/>
              </a:rPr>
              <a:t>Radiation Law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97307" name="Text Box 27"/>
          <p:cNvSpPr txBox="1">
            <a:spLocks noChangeArrowheads="1"/>
          </p:cNvSpPr>
          <p:nvPr/>
        </p:nvSpPr>
        <p:spPr bwMode="auto">
          <a:xfrm>
            <a:off x="5334000" y="2895600"/>
            <a:ext cx="1841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5847" name="Text Box 28"/>
          <p:cNvSpPr txBox="1">
            <a:spLocks noChangeArrowheads="1"/>
          </p:cNvSpPr>
          <p:nvPr/>
        </p:nvSpPr>
        <p:spPr bwMode="auto">
          <a:xfrm>
            <a:off x="5257800" y="2586335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3333CC"/>
                </a:solidFill>
                <a:latin typeface="+mn-lt"/>
              </a:rPr>
              <a:t>Planck’</a:t>
            </a:r>
            <a:r>
              <a:rPr lang="en-US" altLang="ja-JP" dirty="0" smtClean="0">
                <a:solidFill>
                  <a:srgbClr val="3333CC"/>
                </a:solidFill>
                <a:latin typeface="+mn-lt"/>
              </a:rPr>
              <a:t>s </a:t>
            </a:r>
            <a:r>
              <a:rPr lang="en-US" altLang="ja-JP" dirty="0">
                <a:solidFill>
                  <a:srgbClr val="3333CC"/>
                </a:solidFill>
                <a:latin typeface="+mn-lt"/>
              </a:rPr>
              <a:t>radiation law</a:t>
            </a:r>
            <a:endParaRPr lang="en-US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743200" y="5943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112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720837"/>
              </p:ext>
            </p:extLst>
          </p:nvPr>
        </p:nvGraphicFramePr>
        <p:xfrm>
          <a:off x="3470275" y="5410200"/>
          <a:ext cx="1268412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97" name="Equation" r:id="rId3" imgW="546100" imgH="203200" progId="Equation.DSMT4">
                  <p:embed/>
                </p:oleObj>
              </mc:Choice>
              <mc:Fallback>
                <p:oleObj name="Equation" r:id="rId3" imgW="546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0275" y="5410200"/>
                        <a:ext cx="1268412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2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027620"/>
              </p:ext>
            </p:extLst>
          </p:nvPr>
        </p:nvGraphicFramePr>
        <p:xfrm>
          <a:off x="4765675" y="5181600"/>
          <a:ext cx="796925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98" name="Equation" r:id="rId5" imgW="342900" imgH="393700" progId="Equation.DSMT4">
                  <p:embed/>
                </p:oleObj>
              </mc:Choice>
              <mc:Fallback>
                <p:oleObj name="Equation" r:id="rId5" imgW="34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675" y="5181600"/>
                        <a:ext cx="796925" cy="912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31850"/>
              </p:ext>
            </p:extLst>
          </p:nvPr>
        </p:nvGraphicFramePr>
        <p:xfrm>
          <a:off x="1336961" y="2286000"/>
          <a:ext cx="3844639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99" name="Equation" r:id="rId7" imgW="1625600" imgH="419100" progId="Equation.DSMT4">
                  <p:embed/>
                </p:oleObj>
              </mc:Choice>
              <mc:Fallback>
                <p:oleObj name="Equation" r:id="rId7" imgW="16256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36961" y="2286000"/>
                        <a:ext cx="3844639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25146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Photoelectric Effect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38200"/>
            <a:ext cx="8382000" cy="5181600"/>
          </a:xfrm>
        </p:spPr>
        <p:txBody>
          <a:bodyPr/>
          <a:lstStyle/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800" dirty="0" smtClean="0">
                <a:solidFill>
                  <a:srgbClr val="800000"/>
                </a:solidFill>
                <a:cs typeface="ＭＳ Ｐゴシック" pitchFamily="-84" charset="-128"/>
              </a:rPr>
              <a:t>Definition: Incident electromagnetic radiation shining on a metal transfers energy to the electrons, allowing them to escape the surface of the metal.  Ejected electrons are called photoelectrons.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Tx/>
              <a:buFont typeface="Wingdings" pitchFamily="-84" charset="2"/>
              <a:buNone/>
            </a:pPr>
            <a:r>
              <a:rPr lang="en-US" sz="2800" dirty="0" smtClean="0">
                <a:cs typeface="ＭＳ Ｐゴシック" pitchFamily="-84" charset="-128"/>
              </a:rPr>
              <a:t>Other methods </a:t>
            </a:r>
            <a:r>
              <a:rPr lang="en-US" sz="2800" dirty="0">
                <a:cs typeface="ＭＳ Ｐゴシック" pitchFamily="-84" charset="-128"/>
              </a:rPr>
              <a:t>of electron emission: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Tx/>
            </a:pPr>
            <a:r>
              <a:rPr lang="en-US" sz="2800" b="1" u="sng" dirty="0">
                <a:solidFill>
                  <a:srgbClr val="FF0000"/>
                </a:solidFill>
                <a:cs typeface="ＭＳ Ｐゴシック" pitchFamily="-84" charset="-128"/>
              </a:rPr>
              <a:t>Thermionic emission</a:t>
            </a:r>
            <a:r>
              <a:rPr lang="en-US" sz="2800" dirty="0">
                <a:cs typeface="ＭＳ Ｐゴシック" pitchFamily="-84" charset="-128"/>
              </a:rPr>
              <a:t>: Application of heat allows electrons to gain enough energy to escape.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Tx/>
            </a:pPr>
            <a:r>
              <a:rPr lang="en-US" sz="2800" b="1" u="sng" dirty="0">
                <a:solidFill>
                  <a:srgbClr val="FF0000"/>
                </a:solidFill>
                <a:cs typeface="ＭＳ Ｐゴシック" pitchFamily="-84" charset="-128"/>
              </a:rPr>
              <a:t>Secondary emission</a:t>
            </a:r>
            <a:r>
              <a:rPr lang="en-US" sz="2800" dirty="0">
                <a:cs typeface="ＭＳ Ｐゴシック" pitchFamily="-84" charset="-128"/>
              </a:rPr>
              <a:t>: The electron gains enough energy by transfer from another high-speed particle that strikes the material from outside.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Tx/>
            </a:pPr>
            <a:r>
              <a:rPr lang="en-US" sz="2800" b="1" u="sng" dirty="0">
                <a:solidFill>
                  <a:srgbClr val="FF0000"/>
                </a:solidFill>
                <a:cs typeface="ＭＳ Ｐゴシック" pitchFamily="-84" charset="-128"/>
              </a:rPr>
              <a:t>Field emission</a:t>
            </a:r>
            <a:r>
              <a:rPr lang="en-US" sz="2800" dirty="0">
                <a:cs typeface="ＭＳ Ｐゴシック" pitchFamily="-84" charset="-128"/>
              </a:rPr>
              <a:t>: A strong external electric field pulls the electron out of the material</a:t>
            </a:r>
            <a:r>
              <a:rPr lang="en-US" sz="2800" dirty="0" smtClean="0">
                <a:cs typeface="ＭＳ Ｐゴシック" pitchFamily="-84" charset="-128"/>
              </a:rPr>
              <a:t>.  (an example?)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25,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601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35708</TotalTime>
  <Words>1479</Words>
  <Application>Microsoft Macintosh PowerPoint</Application>
  <PresentationFormat>On-screen Show (4:3)</PresentationFormat>
  <Paragraphs>172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phys1443-spring02</vt:lpstr>
      <vt:lpstr>Equation</vt:lpstr>
      <vt:lpstr>PHYS 3313 – Section 001 Lecture #10</vt:lpstr>
      <vt:lpstr>Announcements</vt:lpstr>
      <vt:lpstr>Special Project #3</vt:lpstr>
      <vt:lpstr>Blackbody Radiation</vt:lpstr>
      <vt:lpstr>Wien’s Displacement Law</vt:lpstr>
      <vt:lpstr>Stefan-Boltzmann Law</vt:lpstr>
      <vt:lpstr>Rayleigh-Jeans Formula</vt:lpstr>
      <vt:lpstr>Planck’s Radiation Law</vt:lpstr>
      <vt:lpstr>Photoelectric Effect</vt:lpstr>
      <vt:lpstr>Classical Interpretation of Photoelectric Effect</vt:lpstr>
      <vt:lpstr>Photoelectric Effect Experimental Setup</vt:lpstr>
      <vt:lpstr>Experimental Observations</vt:lpstr>
      <vt:lpstr>Summary of Experimental Observations</vt:lpstr>
      <vt:lpstr>Einstein’s Theory of Photoelectric Effect</vt:lpstr>
      <vt:lpstr>Einstein’s Theory</vt:lpstr>
      <vt:lpstr>Quantum Interpretation</vt:lpstr>
      <vt:lpstr>Ex 3.11: Photoelectric Effect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658</cp:revision>
  <cp:lastPrinted>2013-08-26T21:25:15Z</cp:lastPrinted>
  <dcterms:created xsi:type="dcterms:W3CDTF">2012-08-27T21:13:02Z</dcterms:created>
  <dcterms:modified xsi:type="dcterms:W3CDTF">2015-02-26T16:13:12Z</dcterms:modified>
</cp:coreProperties>
</file>