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6" r:id="rId3"/>
    <p:sldId id="672" r:id="rId4"/>
    <p:sldId id="655" r:id="rId5"/>
    <p:sldId id="656" r:id="rId6"/>
    <p:sldId id="657" r:id="rId7"/>
    <p:sldId id="658" r:id="rId8"/>
    <p:sldId id="659" r:id="rId9"/>
    <p:sldId id="674" r:id="rId10"/>
    <p:sldId id="675" r:id="rId11"/>
    <p:sldId id="676" r:id="rId12"/>
    <p:sldId id="677" r:id="rId13"/>
    <p:sldId id="678" r:id="rId14"/>
    <p:sldId id="679" r:id="rId15"/>
    <p:sldId id="680" r:id="rId16"/>
    <p:sldId id="681" r:id="rId17"/>
    <p:sldId id="682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00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8.emf"/><Relationship Id="rId10" Type="http://schemas.openxmlformats.org/officeDocument/2006/relationships/image" Target="../media/image23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5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6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7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oleObject" Target="../embeddings/oleObject28.bin"/><Relationship Id="rId21" Type="http://schemas.openxmlformats.org/officeDocument/2006/relationships/image" Target="../media/image37.emf"/><Relationship Id="rId22" Type="http://schemas.openxmlformats.org/officeDocument/2006/relationships/oleObject" Target="../embeddings/oleObject29.bin"/><Relationship Id="rId23" Type="http://schemas.openxmlformats.org/officeDocument/2006/relationships/image" Target="../media/image38.emf"/><Relationship Id="rId10" Type="http://schemas.openxmlformats.org/officeDocument/2006/relationships/image" Target="../media/image32.emf"/><Relationship Id="rId11" Type="http://schemas.openxmlformats.org/officeDocument/2006/relationships/image" Target="../media/image13.jpeg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3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4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5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9" y="1524000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25,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514600"/>
            <a:ext cx="670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Blackbody </a:t>
            </a:r>
            <a:r>
              <a:rPr lang="en-US" dirty="0">
                <a:latin typeface="Arial Narrow" pitchFamily="-84" charset="0"/>
              </a:rPr>
              <a:t>Radiation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Photoelectric </a:t>
            </a:r>
            <a:r>
              <a:rPr lang="en-US" dirty="0" smtClean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Compton Effect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Pair production/Pair </a:t>
            </a:r>
            <a:r>
              <a:rPr lang="en-US" dirty="0" smtClean="0">
                <a:latin typeface="Arial Narrow" pitchFamily="-84" charset="0"/>
              </a:rPr>
              <a:t>annihilation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in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2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1752600" cy="58477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reverse direction to stop I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422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864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the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2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Einstein’</a:t>
            </a:r>
            <a:r>
              <a:rPr lang="en-US" altLang="ja-JP" sz="4000" dirty="0" smtClean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Einstein suggested that the electromagnetic radiation field of the light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where </a:t>
            </a:r>
            <a:r>
              <a:rPr lang="en-US" i="1" dirty="0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The photon travels at the speed of light in a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812633"/>
              </p:ext>
            </p:extLst>
          </p:nvPr>
        </p:nvGraphicFramePr>
        <p:xfrm>
          <a:off x="3429000" y="2438400"/>
          <a:ext cx="119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19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91002"/>
              </p:ext>
            </p:extLst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5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35164"/>
              </p:ext>
            </p:extLst>
          </p:nvPr>
        </p:nvGraphicFramePr>
        <p:xfrm>
          <a:off x="4495800" y="2362200"/>
          <a:ext cx="855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6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855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282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photon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Einstein’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Theory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178994"/>
              </p:ext>
            </p:extLst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0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67542"/>
              </p:ext>
            </p:extLst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1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35213"/>
              </p:ext>
            </p:extLst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2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81290"/>
              </p:ext>
            </p:extLst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11384"/>
              </p:ext>
            </p:extLst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4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86954"/>
              </p:ext>
            </p:extLst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5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53602"/>
              </p:ext>
            </p:extLst>
          </p:nvPr>
        </p:nvGraphicFramePr>
        <p:xfrm>
          <a:off x="3962400" y="1905000"/>
          <a:ext cx="2968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6" name="Equation" r:id="rId15" imgW="1219200" imgH="203200" progId="Equation.DSMT4">
                  <p:embed/>
                </p:oleObj>
              </mc:Choice>
              <mc:Fallback>
                <p:oleObj name="Equation" r:id="rId15" imgW="1219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29686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958404"/>
              </p:ext>
            </p:extLst>
          </p:nvPr>
        </p:nvGraphicFramePr>
        <p:xfrm>
          <a:off x="1279525" y="1295400"/>
          <a:ext cx="714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7" name="Equation" r:id="rId17" imgW="2933700" imgH="203200" progId="Equation.DSMT4">
                  <p:embed/>
                </p:oleObj>
              </mc:Choice>
              <mc:Fallback>
                <p:oleObj name="Equation" r:id="rId17" imgW="293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95400"/>
                        <a:ext cx="7140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54878"/>
              </p:ext>
            </p:extLst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8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469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depends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3990"/>
              </p:ext>
            </p:extLst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1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62523"/>
              </p:ext>
            </p:extLst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2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50136"/>
              </p:ext>
            </p:extLst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3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39157"/>
              </p:ext>
            </p:extLst>
          </p:nvPr>
        </p:nvGraphicFramePr>
        <p:xfrm>
          <a:off x="3124200" y="34290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4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319102"/>
              </p:ext>
            </p:extLst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5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03491"/>
              </p:ext>
            </p:extLst>
          </p:nvPr>
        </p:nvGraphicFramePr>
        <p:xfrm>
          <a:off x="4016375" y="32004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6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2004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21074"/>
              </p:ext>
            </p:extLst>
          </p:nvPr>
        </p:nvGraphicFramePr>
        <p:xfrm>
          <a:off x="5486400" y="34290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7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69843"/>
              </p:ext>
            </p:extLst>
          </p:nvPr>
        </p:nvGraphicFramePr>
        <p:xfrm>
          <a:off x="6972300" y="33750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8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3750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65865"/>
              </p:ext>
            </p:extLst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9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32091"/>
              </p:ext>
            </p:extLst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0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063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=2.93eV). Calculate (a) the photon energy (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) and (b)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3.11: Photoelectric Effect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3696"/>
              </p:ext>
            </p:extLst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5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663125"/>
              </p:ext>
            </p:extLst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6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704559"/>
              </p:ext>
            </p:extLst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7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9236"/>
              </p:ext>
            </p:extLst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8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96223"/>
              </p:ext>
            </p:extLst>
          </p:nvPr>
        </p:nvGraphicFramePr>
        <p:xfrm>
          <a:off x="2808288" y="2057400"/>
          <a:ext cx="59864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9" name="Equation" r:id="rId11" imgW="2578100" imgH="457200" progId="Equation.DSMT4">
                  <p:embed/>
                </p:oleObj>
              </mc:Choice>
              <mc:Fallback>
                <p:oleObj name="Equation" r:id="rId11" imgW="257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57400"/>
                        <a:ext cx="59864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85528"/>
              </p:ext>
            </p:extLst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0" name="Equation" r:id="rId13" imgW="304800" imgH="203200" progId="Equation.DSMT4">
                  <p:embed/>
                </p:oleObj>
              </mc:Choice>
              <mc:Fallback>
                <p:oleObj name="Equation" r:id="rId1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354906"/>
              </p:ext>
            </p:extLst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1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64054"/>
              </p:ext>
            </p:extLst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2" name="Equation" r:id="rId17" imgW="520700" imgH="203200" progId="Equation.DSMT4">
                  <p:embed/>
                </p:oleObj>
              </mc:Choice>
              <mc:Fallback>
                <p:oleObj name="Equation" r:id="rId17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484334"/>
              </p:ext>
            </p:extLst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3" name="Equation" r:id="rId19" imgW="368300" imgH="190500" progId="Equation.DSMT4">
                  <p:embed/>
                </p:oleObj>
              </mc:Choice>
              <mc:Fallback>
                <p:oleObj name="Equation" r:id="rId19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18902"/>
              </p:ext>
            </p:extLst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4" name="Equation" r:id="rId21" imgW="508000" imgH="393700" progId="Equation.DSMT4">
                  <p:embed/>
                </p:oleObj>
              </mc:Choice>
              <mc:Fallback>
                <p:oleObj name="Equation" r:id="rId21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81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Midterm Exam</a:t>
            </a:r>
          </a:p>
          <a:p>
            <a:pPr lvl="1" eaLnBrk="1" hangingPunct="1"/>
            <a:r>
              <a:rPr lang="en-US" sz="2400" dirty="0" smtClean="0"/>
              <a:t>In class next Wednesday, March. 4</a:t>
            </a:r>
          </a:p>
          <a:p>
            <a:pPr lvl="1" eaLnBrk="1" hangingPunct="1"/>
            <a:r>
              <a:rPr lang="en-US" sz="2400" dirty="0" smtClean="0"/>
              <a:t>Covers from CH1.1 through what we learn March 2 plus the math refresher in the appendices</a:t>
            </a:r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 smtClean="0"/>
              <a:t>BYOF</a:t>
            </a:r>
            <a:r>
              <a:rPr lang="en-US" sz="2400" dirty="0"/>
              <a:t>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</a:t>
            </a:r>
            <a:r>
              <a:rPr lang="en-US" sz="2400" dirty="0" smtClean="0"/>
              <a:t>definitions </a:t>
            </a:r>
            <a:r>
              <a:rPr lang="en-US" sz="2400" dirty="0"/>
              <a:t>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dirty="0" smtClean="0"/>
              <a:t>Colloquium at 4pm today in SH101</a:t>
            </a:r>
          </a:p>
          <a:p>
            <a:pPr lvl="1" eaLnBrk="1" hangingPunct="1"/>
            <a:r>
              <a:rPr lang="en-US" dirty="0" smtClean="0"/>
              <a:t>Dr. Wallace from UTD on 2D devices</a:t>
            </a:r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March 18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7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0"/>
            <a:ext cx="4876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When matter is heated, it emits radiation.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blackbody is an ideal object that has 100% absorption and 100% emission without a loss of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cavity in a material that only emits thermal radiation can be considered as a black-body. Incoming radiation is fully absorbed in the cavity.</a:t>
            </a: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4689475"/>
            <a:ext cx="8382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Blackbody radiation is theoretically interesting because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Radiation properties are independent of the particular material.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Properties of intensity versus wavelength at fixed temperatures can be studied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7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Wien’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763000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</a:t>
            </a:r>
            <a:r>
              <a:rPr lang="en-US" b="1" dirty="0">
                <a:cs typeface="ＭＳ Ｐゴシック" pitchFamily="-84" charset="-128"/>
              </a:rPr>
              <a:t> </a:t>
            </a:r>
            <a:r>
              <a:rPr lang="en-US" b="1" dirty="0" smtClean="0">
                <a:latin typeface="SchoolHouse Cursive B"/>
                <a:cs typeface="SchoolHouse Cursive B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given temperature.</a:t>
            </a:r>
          </a:p>
          <a:p>
            <a:pPr eaLnBrk="1" hangingPunct="1"/>
            <a:r>
              <a:rPr lang="en-US" sz="2800" b="1" dirty="0" smtClean="0">
                <a:cs typeface="ＭＳ Ｐゴシック" pitchFamily="-84" charset="-128"/>
              </a:rPr>
              <a:t>Wien’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displacement law</a:t>
            </a:r>
            <a:r>
              <a:rPr lang="en-US" altLang="ja-JP" sz="2800" dirty="0">
                <a:cs typeface="ＭＳ Ｐゴシック" pitchFamily="-84" charset="-128"/>
              </a:rPr>
              <a:t>: The </a:t>
            </a:r>
            <a:r>
              <a:rPr lang="en-US" altLang="ja-JP" sz="2800" dirty="0" smtClean="0">
                <a:cs typeface="ＭＳ Ｐゴシック" pitchFamily="-84" charset="-128"/>
              </a:rPr>
              <a:t>peak </a:t>
            </a:r>
            <a:r>
              <a:rPr lang="en-US" altLang="ja-JP" sz="2800" dirty="0">
                <a:cs typeface="ＭＳ Ｐゴシック" pitchFamily="-84" charset="-128"/>
              </a:rPr>
              <a:t>of </a:t>
            </a:r>
            <a:r>
              <a:rPr lang="en-US" sz="2800" b="1" dirty="0">
                <a:latin typeface="SchoolHouse Cursive B"/>
                <a:cs typeface="SchoolHouse Cursive B"/>
              </a:rPr>
              <a:t>l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</a:t>
            </a:r>
            <a:r>
              <a:rPr lang="en-US" altLang="ja-JP" sz="2800" dirty="0" smtClean="0">
                <a:cs typeface="ＭＳ Ｐゴシック" pitchFamily="-84" charset="-128"/>
              </a:rPr>
              <a:t>distribution </a:t>
            </a:r>
            <a:r>
              <a:rPr lang="en-US" altLang="ja-JP" sz="2800" dirty="0">
                <a:cs typeface="ＭＳ Ｐゴシック" pitchFamily="-84" charset="-128"/>
              </a:rPr>
              <a:t>shifts to smaller wavelengths as the </a:t>
            </a:r>
            <a:r>
              <a:rPr lang="en-US" altLang="ja-JP" sz="2800" dirty="0" smtClean="0">
                <a:cs typeface="ＭＳ Ｐゴシック" pitchFamily="-84" charset="-128"/>
              </a:rPr>
              <a:t>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40727"/>
              </p:ext>
            </p:extLst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" name="Equation" r:id="rId4" imgW="1587500" imgH="228600" progId="Equation.DSMT4">
                  <p:embed/>
                </p:oleObj>
              </mc:Choice>
              <mc:Fallback>
                <p:oleObj name="Equation" r:id="rId4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050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radiated increases with the temperature: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 experimentally </a:t>
            </a:r>
            <a:r>
              <a:rPr lang="en-US" dirty="0">
                <a:cs typeface="ＭＳ Ｐゴシック" pitchFamily="-84" charset="-128"/>
              </a:rPr>
              <a:t>measured to be </a:t>
            </a:r>
            <a:r>
              <a:rPr lang="en-US" i="1" dirty="0" err="1">
                <a:latin typeface="Symbol" charset="2"/>
                <a:cs typeface="Symbol" charset="2"/>
              </a:rPr>
              <a:t>σ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 smtClean="0">
                <a:cs typeface="ＭＳ Ｐゴシック" pitchFamily="-84" charset="-128"/>
              </a:rPr>
              <a:t>=5.6705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(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= 1 for an idealized blackbody) is</a:t>
            </a:r>
            <a:r>
              <a:rPr lang="en-US" dirty="0" smtClean="0">
                <a:cs typeface="ＭＳ Ｐゴシック" pitchFamily="-84" charset="-128"/>
              </a:rPr>
              <a:t> the </a:t>
            </a:r>
            <a:r>
              <a:rPr lang="en-US" dirty="0">
                <a:cs typeface="ＭＳ Ｐゴシック" pitchFamily="-84" charset="-128"/>
              </a:rPr>
              <a:t>ratio of the emissive power of an object to that of an ideal blackbody</a:t>
            </a:r>
            <a:r>
              <a:rPr lang="en-US" dirty="0" smtClean="0">
                <a:cs typeface="ＭＳ Ｐゴシック" pitchFamily="-84" charset="-128"/>
              </a:rPr>
              <a:t> and </a:t>
            </a:r>
            <a:r>
              <a:rPr lang="en-US" dirty="0">
                <a:cs typeface="ＭＳ Ｐゴシック" pitchFamily="-84" charset="-128"/>
              </a:rPr>
              <a:t>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90074"/>
              </p:ext>
            </p:extLst>
          </p:nvPr>
        </p:nvGraphicFramePr>
        <p:xfrm>
          <a:off x="2895600" y="14478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2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447800"/>
                        <a:ext cx="4343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39042"/>
              </p:ext>
            </p:extLst>
          </p:nvPr>
        </p:nvGraphicFramePr>
        <p:xfrm>
          <a:off x="7162800" y="16002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3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800" y="1600200"/>
                        <a:ext cx="114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824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764587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Worked reasonably well at </a:t>
            </a:r>
            <a:r>
              <a:rPr lang="en-US" sz="2400" dirty="0">
                <a:cs typeface="ＭＳ Ｐゴシック" pitchFamily="-84" charset="-128"/>
              </a:rPr>
              <a:t>longer </a:t>
            </a:r>
            <a:r>
              <a:rPr lang="en-US" sz="2400" dirty="0" smtClean="0">
                <a:cs typeface="ＭＳ Ｐゴシック" pitchFamily="-84" charset="-128"/>
              </a:rPr>
              <a:t>wavelengths but..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it </a:t>
            </a:r>
            <a:r>
              <a:rPr lang="en-US" sz="2400" dirty="0">
                <a:cs typeface="ＭＳ Ｐゴシック" pitchFamily="-84" charset="-128"/>
              </a:rPr>
              <a:t>deviates badly at short wavelengths.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 smtClean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 smtClean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 smtClean="0">
                <a:cs typeface="ＭＳ Ｐゴシック" pitchFamily="-84" charset="-128"/>
              </a:rPr>
              <a:t>”</a:t>
            </a:r>
            <a:r>
              <a:rPr lang="en-US" altLang="ja-JP" sz="2400" dirty="0" smtClean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23421"/>
              </p:ext>
            </p:extLst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5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1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1534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 smtClean="0">
                <a:cs typeface="ＭＳ Ｐゴシック" pitchFamily="-84" charset="-128"/>
              </a:rPr>
              <a:t>Boltzman’s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modifications to </a:t>
            </a:r>
            <a:r>
              <a:rPr lang="en-US" sz="2400" dirty="0" smtClean="0">
                <a:cs typeface="ＭＳ Ｐゴシック" pitchFamily="-84" charset="-128"/>
              </a:rPr>
              <a:t>classical </a:t>
            </a:r>
            <a:r>
              <a:rPr lang="en-US" sz="2400" dirty="0">
                <a:cs typeface="ＭＳ Ｐゴシック" pitchFamily="-84" charset="-128"/>
              </a:rPr>
              <a:t>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dirty="0"/>
              <a:t>The oscillators (of electromagnetic origin) can only have certain discrete energies determined by 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dirty="0"/>
              <a:t> = </a:t>
            </a:r>
            <a:r>
              <a:rPr lang="en-US" sz="2000" i="1" dirty="0" err="1"/>
              <a:t>nhf</a:t>
            </a:r>
            <a:r>
              <a:rPr lang="en-US" sz="2000" dirty="0"/>
              <a:t>, where </a:t>
            </a:r>
            <a:r>
              <a:rPr lang="en-US" sz="2000" i="1" dirty="0" err="1"/>
              <a:t>n</a:t>
            </a:r>
            <a:r>
              <a:rPr lang="en-US" sz="2000" dirty="0"/>
              <a:t> is an integer, </a:t>
            </a:r>
            <a:r>
              <a:rPr lang="en-US" sz="2000" i="1" dirty="0" err="1"/>
              <a:t>f</a:t>
            </a:r>
            <a:r>
              <a:rPr lang="en-US" sz="2000" dirty="0"/>
              <a:t> is the frequency, and </a:t>
            </a:r>
            <a:r>
              <a:rPr lang="en-US" sz="2000" i="1" dirty="0" err="1"/>
              <a:t>h</a:t>
            </a:r>
            <a:r>
              <a:rPr lang="en-US" sz="2000" dirty="0"/>
              <a:t> is called </a:t>
            </a:r>
            <a:r>
              <a:rPr lang="en-US" sz="2000" dirty="0" smtClean="0"/>
              <a:t>Planck</a:t>
            </a:r>
            <a:r>
              <a:rPr lang="en-US" sz="2000" dirty="0" smtClean="0">
                <a:cs typeface="ＭＳ Ｐゴシック" pitchFamily="-84" charset="-128"/>
              </a:rPr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constant.</a:t>
            </a:r>
            <a:r>
              <a:rPr lang="en-US" altLang="ja-JP" sz="2000" dirty="0" smtClean="0"/>
              <a:t> </a:t>
            </a:r>
            <a:r>
              <a:rPr lang="en-US" altLang="ja-JP" sz="2000" i="1" dirty="0" err="1" smtClean="0"/>
              <a:t>h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6.6261 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20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0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J</a:t>
            </a:r>
            <a:r>
              <a:rPr lang="en-US" altLang="ja-JP" sz="2000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20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b="1" u="sng" dirty="0">
                <a:solidFill>
                  <a:srgbClr val="800000"/>
                </a:solidFill>
              </a:rPr>
              <a:t>The oscillators can absorb or emit energy</a:t>
            </a:r>
            <a:r>
              <a:rPr lang="en-US" sz="2000" b="1" u="sng" dirty="0" smtClean="0">
                <a:solidFill>
                  <a:srgbClr val="800000"/>
                </a:solidFill>
              </a:rPr>
              <a:t> ONLY in </a:t>
            </a:r>
            <a:r>
              <a:rPr lang="en-US" sz="2000" b="1" u="sng" dirty="0">
                <a:solidFill>
                  <a:srgbClr val="800000"/>
                </a:solidFill>
              </a:rPr>
              <a:t>discrete multiples of the fundamental quantum of energy</a:t>
            </a:r>
            <a:r>
              <a:rPr lang="en-US" sz="2000" dirty="0"/>
              <a:t> given by</a:t>
            </a:r>
            <a:endParaRPr lang="en-US" sz="18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257800" y="25863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 smtClean="0">
                <a:solidFill>
                  <a:srgbClr val="3333CC"/>
                </a:solidFill>
                <a:latin typeface="+mn-lt"/>
              </a:rPr>
              <a:t>s 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20837"/>
              </p:ext>
            </p:extLst>
          </p:nvPr>
        </p:nvGraphicFramePr>
        <p:xfrm>
          <a:off x="3470275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1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27620"/>
              </p:ext>
            </p:extLst>
          </p:nvPr>
        </p:nvGraphicFramePr>
        <p:xfrm>
          <a:off x="4765675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2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1850"/>
              </p:ext>
            </p:extLst>
          </p:nvPr>
        </p:nvGraphicFramePr>
        <p:xfrm>
          <a:off x="1336961" y="22860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3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2860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514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a metal transfers energy to the electrons, allowing them to escape the surface of the metal.  Ejected electrons are called photoelectrons.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Other methods </a:t>
            </a:r>
            <a:r>
              <a:rPr lang="en-US" sz="28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Thermionic emission</a:t>
            </a:r>
            <a:r>
              <a:rPr lang="en-US" sz="2800" dirty="0">
                <a:cs typeface="ＭＳ Ｐゴシック" pitchFamily="-84" charset="-128"/>
              </a:rPr>
              <a:t>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Secondary emission</a:t>
            </a:r>
            <a:r>
              <a:rPr lang="en-US" sz="2800" dirty="0">
                <a:cs typeface="ＭＳ Ｐゴシック" pitchFamily="-84" charset="-128"/>
              </a:rPr>
              <a:t>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Field emission</a:t>
            </a:r>
            <a:r>
              <a:rPr lang="en-US" sz="2800" dirty="0">
                <a:cs typeface="ＭＳ Ｐゴシック" pitchFamily="-84" charset="-128"/>
              </a:rPr>
              <a:t>: A strong external electric field pulls the electron out of the material</a:t>
            </a:r>
            <a:r>
              <a:rPr lang="en-US" sz="2800" dirty="0" smtClean="0">
                <a:cs typeface="ＭＳ Ｐゴシック" pitchFamily="-84" charset="-128"/>
              </a:rPr>
              <a:t>.  (an example?)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0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34732</TotalTime>
  <Words>1479</Words>
  <Application>Microsoft Macintosh PowerPoint</Application>
  <PresentationFormat>On-screen Show (4:3)</PresentationFormat>
  <Paragraphs>172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3313 – Section 001 Lecture #10</vt:lpstr>
      <vt:lpstr>Announcements</vt:lpstr>
      <vt:lpstr>Special Project #3</vt:lpstr>
      <vt:lpstr>Blackbody Radiation</vt:lpstr>
      <vt:lpstr>Wien’s Displacement Law</vt:lpstr>
      <vt:lpstr>Stefan-Boltzmann Law</vt:lpstr>
      <vt:lpstr>Rayleigh-Jeans Formula</vt:lpstr>
      <vt:lpstr>Planck’s Radiation Law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657</cp:revision>
  <cp:lastPrinted>2013-08-26T21:25:15Z</cp:lastPrinted>
  <dcterms:created xsi:type="dcterms:W3CDTF">2012-08-27T21:13:02Z</dcterms:created>
  <dcterms:modified xsi:type="dcterms:W3CDTF">2015-02-25T23:56:40Z</dcterms:modified>
</cp:coreProperties>
</file>