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636" r:id="rId3"/>
    <p:sldId id="672" r:id="rId4"/>
    <p:sldId id="726" r:id="rId5"/>
    <p:sldId id="727" r:id="rId6"/>
    <p:sldId id="725" r:id="rId7"/>
    <p:sldId id="697" r:id="rId8"/>
    <p:sldId id="698" r:id="rId9"/>
    <p:sldId id="699" r:id="rId10"/>
    <p:sldId id="700" r:id="rId11"/>
    <p:sldId id="701" r:id="rId12"/>
    <p:sldId id="702" r:id="rId13"/>
    <p:sldId id="703" r:id="rId14"/>
    <p:sldId id="704" r:id="rId15"/>
    <p:sldId id="705" r:id="rId16"/>
    <p:sldId id="706" r:id="rId17"/>
    <p:sldId id="707" r:id="rId18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EEF"/>
    <a:srgbClr val="8EDBEF"/>
    <a:srgbClr val="7FC4D6"/>
    <a:srgbClr val="99FFCC"/>
    <a:srgbClr val="FFFFCC"/>
    <a:srgbClr val="CC6600"/>
    <a:srgbClr val="FF0066"/>
    <a:srgbClr val="CC00CC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emf"/><Relationship Id="rId12" Type="http://schemas.openxmlformats.org/officeDocument/2006/relationships/image" Target="../media/image38.emf"/><Relationship Id="rId13" Type="http://schemas.openxmlformats.org/officeDocument/2006/relationships/image" Target="../media/image39.emf"/><Relationship Id="rId1" Type="http://schemas.openxmlformats.org/officeDocument/2006/relationships/image" Target="../media/image27.emf"/><Relationship Id="rId2" Type="http://schemas.openxmlformats.org/officeDocument/2006/relationships/image" Target="../media/image28.emf"/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8" Type="http://schemas.openxmlformats.org/officeDocument/2006/relationships/image" Target="../media/image34.emf"/><Relationship Id="rId9" Type="http://schemas.openxmlformats.org/officeDocument/2006/relationships/image" Target="../media/image35.emf"/><Relationship Id="rId10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18109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73468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  <p:sldLayoutId id="2147483721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11.emf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9.e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oleObject" Target="../embeddings/oleObject8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4.e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1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7.e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.bin"/><Relationship Id="rId12" Type="http://schemas.openxmlformats.org/officeDocument/2006/relationships/image" Target="../media/image24.emf"/><Relationship Id="rId13" Type="http://schemas.openxmlformats.org/officeDocument/2006/relationships/oleObject" Target="../embeddings/oleObject18.bin"/><Relationship Id="rId14" Type="http://schemas.openxmlformats.org/officeDocument/2006/relationships/image" Target="../media/image2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22.e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2.bin"/><Relationship Id="rId20" Type="http://schemas.openxmlformats.org/officeDocument/2006/relationships/image" Target="../media/image35.emf"/><Relationship Id="rId21" Type="http://schemas.openxmlformats.org/officeDocument/2006/relationships/oleObject" Target="../embeddings/oleObject28.bin"/><Relationship Id="rId22" Type="http://schemas.openxmlformats.org/officeDocument/2006/relationships/image" Target="../media/image36.emf"/><Relationship Id="rId23" Type="http://schemas.openxmlformats.org/officeDocument/2006/relationships/oleObject" Target="../embeddings/oleObject29.bin"/><Relationship Id="rId24" Type="http://schemas.openxmlformats.org/officeDocument/2006/relationships/image" Target="../media/image37.emf"/><Relationship Id="rId25" Type="http://schemas.openxmlformats.org/officeDocument/2006/relationships/oleObject" Target="../embeddings/oleObject30.bin"/><Relationship Id="rId26" Type="http://schemas.openxmlformats.org/officeDocument/2006/relationships/image" Target="../media/image38.emf"/><Relationship Id="rId27" Type="http://schemas.openxmlformats.org/officeDocument/2006/relationships/oleObject" Target="../embeddings/oleObject31.bin"/><Relationship Id="rId28" Type="http://schemas.openxmlformats.org/officeDocument/2006/relationships/image" Target="../media/image39.emf"/><Relationship Id="rId10" Type="http://schemas.openxmlformats.org/officeDocument/2006/relationships/image" Target="../media/image30.emf"/><Relationship Id="rId11" Type="http://schemas.openxmlformats.org/officeDocument/2006/relationships/oleObject" Target="../embeddings/oleObject23.bin"/><Relationship Id="rId12" Type="http://schemas.openxmlformats.org/officeDocument/2006/relationships/image" Target="../media/image31.emf"/><Relationship Id="rId13" Type="http://schemas.openxmlformats.org/officeDocument/2006/relationships/oleObject" Target="../embeddings/oleObject24.bin"/><Relationship Id="rId14" Type="http://schemas.openxmlformats.org/officeDocument/2006/relationships/image" Target="../media/image32.emf"/><Relationship Id="rId15" Type="http://schemas.openxmlformats.org/officeDocument/2006/relationships/oleObject" Target="../embeddings/oleObject25.bin"/><Relationship Id="rId16" Type="http://schemas.openxmlformats.org/officeDocument/2006/relationships/image" Target="../media/image33.emf"/><Relationship Id="rId17" Type="http://schemas.openxmlformats.org/officeDocument/2006/relationships/oleObject" Target="../embeddings/oleObject26.bin"/><Relationship Id="rId18" Type="http://schemas.openxmlformats.org/officeDocument/2006/relationships/image" Target="../media/image34.emf"/><Relationship Id="rId19" Type="http://schemas.openxmlformats.org/officeDocument/2006/relationships/oleObject" Target="../embeddings/oleObject27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9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8.e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5" Type="http://schemas.openxmlformats.org/officeDocument/2006/relationships/image" Target="../media/image6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#12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91325" y="1524000"/>
            <a:ext cx="30533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March 16, 2015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71600" y="2514600"/>
            <a:ext cx="7162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dirty="0" smtClean="0">
                <a:latin typeface="Arial Narrow" pitchFamily="-84" charset="0"/>
              </a:rPr>
              <a:t>Rutherford </a:t>
            </a:r>
            <a:r>
              <a:rPr lang="en-US" dirty="0">
                <a:latin typeface="Arial Narrow" pitchFamily="-84" charset="0"/>
              </a:rPr>
              <a:t>Scattering Experiment and Rutherford Atomic Model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The Classic Atomic Model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Bohr Radius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Bohr’s Hydrogen Model and Its Limitations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Characteristic X-ray Spectra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81000" y="533400"/>
            <a:ext cx="8686800" cy="5029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3333CC"/>
                </a:solidFill>
              </a:rPr>
              <a:t>What are the quantities that can affect the scattering?</a:t>
            </a:r>
          </a:p>
          <a:p>
            <a:pPr lvl="1" eaLnBrk="1" hangingPunct="1"/>
            <a:r>
              <a:rPr lang="en-US" sz="2400" dirty="0" smtClean="0"/>
              <a:t>What was the force again? </a:t>
            </a:r>
          </a:p>
          <a:p>
            <a:pPr lvl="2" eaLnBrk="1" hangingPunct="1"/>
            <a:r>
              <a:rPr lang="en-US" sz="2000" dirty="0" smtClean="0">
                <a:solidFill>
                  <a:srgbClr val="008000"/>
                </a:solidFill>
              </a:rPr>
              <a:t>The Coulomb force</a:t>
            </a:r>
          </a:p>
          <a:p>
            <a:pPr lvl="1" eaLnBrk="1" hangingPunct="1"/>
            <a:r>
              <a:rPr lang="en-US" sz="2400" dirty="0" smtClean="0"/>
              <a:t>The charge of the incoming particle (Z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e)</a:t>
            </a:r>
          </a:p>
          <a:p>
            <a:pPr lvl="1" eaLnBrk="1" hangingPunct="1"/>
            <a:r>
              <a:rPr lang="en-US" sz="2400" dirty="0" smtClean="0"/>
              <a:t>The charge of the target particle (Z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e)</a:t>
            </a:r>
          </a:p>
          <a:p>
            <a:pPr lvl="1" eaLnBrk="1" hangingPunct="1"/>
            <a:r>
              <a:rPr lang="en-US" sz="2400" dirty="0" smtClean="0"/>
              <a:t>The minimum distance the projectile approaches the target (</a:t>
            </a:r>
            <a:r>
              <a:rPr lang="en-US" sz="2400" dirty="0" err="1" smtClean="0"/>
              <a:t>r</a:t>
            </a:r>
            <a:r>
              <a:rPr lang="en-US" sz="2400" dirty="0" smtClean="0"/>
              <a:t>) </a:t>
            </a:r>
          </a:p>
          <a:p>
            <a:pPr eaLnBrk="1" hangingPunct="1"/>
            <a:r>
              <a:rPr lang="en-US" dirty="0" smtClean="0"/>
              <a:t>Using the fact that this is a totally elastic scattering under a central force, we know that</a:t>
            </a:r>
          </a:p>
          <a:p>
            <a:pPr lvl="1" eaLnBrk="1" hangingPunct="1"/>
            <a:r>
              <a:rPr lang="en-US" sz="2400" dirty="0" smtClean="0"/>
              <a:t>Linear momentum is conserved</a:t>
            </a:r>
          </a:p>
          <a:p>
            <a:pPr lvl="1" eaLnBrk="1" hangingPunct="1"/>
            <a:r>
              <a:rPr lang="en-US" sz="2400" dirty="0" smtClean="0"/>
              <a:t>KE is conserved</a:t>
            </a:r>
          </a:p>
          <a:p>
            <a:pPr lvl="1" eaLnBrk="1" hangingPunct="1"/>
            <a:r>
              <a:rPr lang="en-US" sz="2400" dirty="0" smtClean="0"/>
              <a:t>Angular momentum is conserved</a:t>
            </a:r>
          </a:p>
          <a:p>
            <a:pPr eaLnBrk="1" hangingPunct="1"/>
            <a:r>
              <a:rPr lang="en-US" dirty="0" smtClean="0"/>
              <a:t>From this, impact parameter</a:t>
            </a:r>
          </a:p>
        </p:txBody>
      </p:sp>
      <p:sp>
        <p:nvSpPr>
          <p:cNvPr id="28676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eaLnBrk="1" hangingPunct="1"/>
            <a:r>
              <a:rPr lang="en-US" sz="4000" dirty="0"/>
              <a:t>Rutherford Scattering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4177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589125"/>
              </p:ext>
            </p:extLst>
          </p:nvPr>
        </p:nvGraphicFramePr>
        <p:xfrm>
          <a:off x="5943600" y="1301730"/>
          <a:ext cx="2743200" cy="1060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93" name="Equation" r:id="rId3" imgW="1181100" imgH="457200" progId="Equation.DSMT4">
                  <p:embed/>
                </p:oleObj>
              </mc:Choice>
              <mc:Fallback>
                <p:oleObj name="Equation" r:id="rId3" imgW="1181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301730"/>
                        <a:ext cx="2743200" cy="10604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425656"/>
              </p:ext>
            </p:extLst>
          </p:nvPr>
        </p:nvGraphicFramePr>
        <p:xfrm>
          <a:off x="4900613" y="4259263"/>
          <a:ext cx="1579562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94" name="Equation" r:id="rId5" imgW="850900" imgH="292100" progId="Equation.DSMT4">
                  <p:embed/>
                </p:oleObj>
              </mc:Choice>
              <mc:Fallback>
                <p:oleObj name="Equation" r:id="rId5" imgW="8509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613" y="4259263"/>
                        <a:ext cx="1579562" cy="54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374277"/>
              </p:ext>
            </p:extLst>
          </p:nvPr>
        </p:nvGraphicFramePr>
        <p:xfrm>
          <a:off x="3524250" y="4724400"/>
          <a:ext cx="23225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95" name="Equation" r:id="rId7" imgW="1498600" imgH="393700" progId="Equation.DSMT4">
                  <p:embed/>
                </p:oleObj>
              </mc:Choice>
              <mc:Fallback>
                <p:oleObj name="Equation" r:id="rId7" imgW="1498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4724400"/>
                        <a:ext cx="232251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715214"/>
              </p:ext>
            </p:extLst>
          </p:nvPr>
        </p:nvGraphicFramePr>
        <p:xfrm>
          <a:off x="5040313" y="5267325"/>
          <a:ext cx="14271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96" name="Equation" r:id="rId9" imgW="889000" imgH="241300" progId="Equation.DSMT4">
                  <p:embed/>
                </p:oleObj>
              </mc:Choice>
              <mc:Fallback>
                <p:oleObj name="Equation" r:id="rId9" imgW="889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313" y="5267325"/>
                        <a:ext cx="1427162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422679"/>
              </p:ext>
            </p:extLst>
          </p:nvPr>
        </p:nvGraphicFramePr>
        <p:xfrm>
          <a:off x="5181600" y="5621338"/>
          <a:ext cx="2251075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97" name="Equation" r:id="rId11" imgW="1320800" imgH="457200" progId="Equation.DSMT4">
                  <p:embed/>
                </p:oleObj>
              </mc:Choice>
              <mc:Fallback>
                <p:oleObj name="Equation" r:id="rId11" imgW="1320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621338"/>
                        <a:ext cx="2251075" cy="779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810201"/>
              </p:ext>
            </p:extLst>
          </p:nvPr>
        </p:nvGraphicFramePr>
        <p:xfrm>
          <a:off x="7410450" y="5621338"/>
          <a:ext cx="158115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98" name="Equation" r:id="rId13" imgW="927100" imgH="457200" progId="Equation.DSMT4">
                  <p:embed/>
                </p:oleObj>
              </mc:Choice>
              <mc:Fallback>
                <p:oleObj name="Equation" r:id="rId13" imgW="927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0450" y="5621338"/>
                        <a:ext cx="1581150" cy="779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21858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81000" y="685800"/>
            <a:ext cx="8686800" cy="5562600"/>
          </a:xfrm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3333CC"/>
                </a:solidFill>
              </a:rPr>
              <a:t>Any particle inside the circle of area </a:t>
            </a:r>
            <a:r>
              <a:rPr lang="el-GR" sz="2000" i="1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π</a:t>
            </a:r>
            <a:r>
              <a:rPr lang="en-US" sz="2000" i="1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b</a:t>
            </a:r>
            <a:r>
              <a:rPr lang="en-US" sz="2000" baseline="-25000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0</a:t>
            </a:r>
            <a:r>
              <a:rPr lang="en-US" sz="2000" baseline="30000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2</a:t>
            </a:r>
            <a:r>
              <a:rPr lang="en-US" sz="2000" dirty="0">
                <a:solidFill>
                  <a:srgbClr val="3333CC"/>
                </a:solidFill>
              </a:rPr>
              <a:t> will be similarly scattered.</a:t>
            </a: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3333CC"/>
                </a:solidFill>
              </a:rPr>
              <a:t>The </a:t>
            </a:r>
            <a:r>
              <a:rPr lang="en-US" sz="2000" b="1" u="sng" dirty="0">
                <a:solidFill>
                  <a:srgbClr val="800000"/>
                </a:solidFill>
              </a:rPr>
              <a:t>cross section </a:t>
            </a:r>
            <a:r>
              <a:rPr lang="el-GR" sz="2000" dirty="0">
                <a:solidFill>
                  <a:srgbClr val="3333CC"/>
                </a:solidFill>
                <a:latin typeface="Symbol" charset="2"/>
                <a:ea typeface="Arial" pitchFamily="-84" charset="0"/>
                <a:cs typeface="Symbol" charset="2"/>
              </a:rPr>
              <a:t>σ</a:t>
            </a:r>
            <a:r>
              <a:rPr lang="en-US" sz="2000" dirty="0">
                <a:solidFill>
                  <a:srgbClr val="3333CC"/>
                </a:solidFill>
                <a:latin typeface="Symbol" charset="2"/>
                <a:ea typeface="Arial" pitchFamily="-84" charset="0"/>
                <a:cs typeface="Symbol" charset="2"/>
              </a:rPr>
              <a:t> = </a:t>
            </a:r>
            <a:r>
              <a:rPr lang="el-GR" sz="2000" i="1" dirty="0">
                <a:solidFill>
                  <a:srgbClr val="3333CC"/>
                </a:solidFill>
                <a:latin typeface="Symbol" charset="2"/>
                <a:ea typeface="Arial" pitchFamily="-84" charset="0"/>
                <a:cs typeface="Symbol" charset="2"/>
              </a:rPr>
              <a:t>π</a:t>
            </a:r>
            <a:r>
              <a:rPr lang="en-US" sz="2000" i="1" dirty="0">
                <a:solidFill>
                  <a:srgbClr val="3333CC"/>
                </a:solidFill>
                <a:ea typeface="Arial" pitchFamily="-84" charset="0"/>
                <a:cs typeface="Symbol" charset="2"/>
              </a:rPr>
              <a:t>b</a:t>
            </a:r>
            <a:r>
              <a:rPr lang="en-US" sz="2000" baseline="30000" dirty="0">
                <a:solidFill>
                  <a:srgbClr val="3333CC"/>
                </a:solidFill>
                <a:latin typeface="Symbol" charset="2"/>
                <a:ea typeface="Arial" pitchFamily="-84" charset="0"/>
                <a:cs typeface="Symbol" charset="2"/>
              </a:rPr>
              <a:t>2</a:t>
            </a:r>
            <a:r>
              <a:rPr lang="en-US" sz="2000" dirty="0">
                <a:solidFill>
                  <a:srgbClr val="3333CC"/>
                </a:solidFill>
                <a:latin typeface="Symbol" charset="2"/>
                <a:cs typeface="Symbol" charset="2"/>
              </a:rPr>
              <a:t> </a:t>
            </a:r>
            <a:r>
              <a:rPr lang="en-US" sz="2000" dirty="0">
                <a:solidFill>
                  <a:srgbClr val="3333CC"/>
                </a:solidFill>
              </a:rPr>
              <a:t>is related to the </a:t>
            </a:r>
            <a:r>
              <a:rPr lang="en-US" sz="2000" b="1" u="sng" dirty="0">
                <a:solidFill>
                  <a:srgbClr val="800000"/>
                </a:solidFill>
              </a:rPr>
              <a:t>probability</a:t>
            </a:r>
            <a:r>
              <a:rPr lang="en-US" sz="2000" dirty="0">
                <a:solidFill>
                  <a:srgbClr val="3333CC"/>
                </a:solidFill>
              </a:rPr>
              <a:t> for a particle being scattered by a </a:t>
            </a:r>
            <a:r>
              <a:rPr lang="en-US" sz="2000" dirty="0" smtClean="0">
                <a:solidFill>
                  <a:srgbClr val="3333CC"/>
                </a:solidFill>
              </a:rPr>
              <a:t>nucleus.</a:t>
            </a:r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3333CC"/>
                </a:solidFill>
              </a:rPr>
              <a:t>T</a:t>
            </a:r>
            <a:r>
              <a:rPr lang="en-US" sz="2000" dirty="0" smtClean="0">
                <a:solidFill>
                  <a:srgbClr val="3333CC"/>
                </a:solidFill>
              </a:rPr>
              <a:t>he </a:t>
            </a:r>
            <a:r>
              <a:rPr lang="en-US" sz="2000" dirty="0">
                <a:solidFill>
                  <a:srgbClr val="3333CC"/>
                </a:solidFill>
              </a:rPr>
              <a:t>fraction of </a:t>
            </a:r>
            <a:r>
              <a:rPr lang="en-US" sz="2000" dirty="0" smtClean="0">
                <a:solidFill>
                  <a:srgbClr val="3333CC"/>
                </a:solidFill>
              </a:rPr>
              <a:t>the incident </a:t>
            </a:r>
            <a:r>
              <a:rPr lang="en-US" sz="2000" dirty="0">
                <a:solidFill>
                  <a:srgbClr val="3333CC"/>
                </a:solidFill>
              </a:rPr>
              <a:t>particles scattered is</a:t>
            </a: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3333CC"/>
                </a:solidFill>
              </a:rPr>
              <a:t>The number of scattering nuclei per unit area		       .</a:t>
            </a:r>
          </a:p>
        </p:txBody>
      </p:sp>
      <p:sp>
        <p:nvSpPr>
          <p:cNvPr id="28676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636587"/>
          </a:xfrm>
        </p:spPr>
        <p:txBody>
          <a:bodyPr/>
          <a:lstStyle/>
          <a:p>
            <a:pPr eaLnBrk="1" hangingPunct="1"/>
            <a:r>
              <a:rPr lang="en-US" sz="4000" dirty="0"/>
              <a:t>Rutherford </a:t>
            </a:r>
            <a:r>
              <a:rPr lang="en-US" sz="4000" dirty="0" smtClean="0"/>
              <a:t>Scattering - probability</a:t>
            </a:r>
            <a:endParaRPr lang="en-US" sz="4000" dirty="0"/>
          </a:p>
        </p:txBody>
      </p:sp>
      <p:pic>
        <p:nvPicPr>
          <p:cNvPr id="28680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2813" y="1295400"/>
            <a:ext cx="47783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706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961789"/>
              </p:ext>
            </p:extLst>
          </p:nvPr>
        </p:nvGraphicFramePr>
        <p:xfrm>
          <a:off x="2941638" y="3951287"/>
          <a:ext cx="295592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0" name="Equation" r:id="rId4" imgW="1892300" imgH="495300" progId="Equation.DSMT4">
                  <p:embed/>
                </p:oleObj>
              </mc:Choice>
              <mc:Fallback>
                <p:oleObj name="Equation" r:id="rId4" imgW="18923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1638" y="3951287"/>
                        <a:ext cx="2955925" cy="77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248400" y="40780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t: target thickness</a:t>
            </a:r>
          </a:p>
          <a:p>
            <a:r>
              <a:rPr lang="en-US" sz="1800" b="1" dirty="0" err="1" smtClean="0">
                <a:solidFill>
                  <a:srgbClr val="FF0000"/>
                </a:solidFill>
                <a:latin typeface="+mn-lt"/>
              </a:rPr>
              <a:t>n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: atomic number density</a:t>
            </a:r>
            <a:endParaRPr lang="en-US" sz="18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352720"/>
              </p:ext>
            </p:extLst>
          </p:nvPr>
        </p:nvGraphicFramePr>
        <p:xfrm>
          <a:off x="2971800" y="5029200"/>
          <a:ext cx="355123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1" name="Equation" r:id="rId6" imgW="2273300" imgH="419100" progId="Equation.DSMT4">
                  <p:embed/>
                </p:oleObj>
              </mc:Choice>
              <mc:Fallback>
                <p:oleObj name="Equation" r:id="rId6" imgW="2273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029200"/>
                        <a:ext cx="3551237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607998"/>
              </p:ext>
            </p:extLst>
          </p:nvPr>
        </p:nvGraphicFramePr>
        <p:xfrm>
          <a:off x="5249863" y="5715000"/>
          <a:ext cx="177641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2" name="Equation" r:id="rId8" imgW="1295400" imgH="444500" progId="Equation.DSMT4">
                  <p:embed/>
                </p:oleObj>
              </mc:Choice>
              <mc:Fallback>
                <p:oleObj name="Equation" r:id="rId8" imgW="12954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49863" y="5715000"/>
                        <a:ext cx="1776412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68782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609600"/>
            <a:ext cx="8763000" cy="4725988"/>
          </a:xfrm>
        </p:spPr>
        <p:txBody>
          <a:bodyPr/>
          <a:lstStyle/>
          <a:p>
            <a:pPr eaLnBrk="1" hangingPunct="1"/>
            <a:r>
              <a:rPr lang="en-US" sz="2800" dirty="0"/>
              <a:t>In </a:t>
            </a:r>
            <a:r>
              <a:rPr lang="en-US" sz="2800" dirty="0" smtClean="0"/>
              <a:t>an actual experiment, </a:t>
            </a:r>
            <a:r>
              <a:rPr lang="en-US" sz="2800" dirty="0"/>
              <a:t>a detector is </a:t>
            </a:r>
            <a:r>
              <a:rPr lang="en-US" sz="2800" dirty="0">
                <a:cs typeface="Symbol" charset="2"/>
              </a:rPr>
              <a:t>positioned fr</a:t>
            </a:r>
            <a:r>
              <a:rPr lang="en-US" sz="2800" dirty="0">
                <a:latin typeface="+mj-lt"/>
                <a:cs typeface="Symbol" charset="2"/>
              </a:rPr>
              <a:t>om</a:t>
            </a:r>
            <a:r>
              <a:rPr lang="en-US" sz="2800" dirty="0">
                <a:latin typeface="Symbol" charset="2"/>
                <a:cs typeface="Symbol" charset="2"/>
              </a:rPr>
              <a:t> </a:t>
            </a:r>
            <a:r>
              <a:rPr lang="el-GR" sz="2800" i="1" dirty="0" smtClean="0">
                <a:latin typeface="Symbol" charset="2"/>
                <a:ea typeface="Arial" pitchFamily="-84" charset="0"/>
                <a:cs typeface="Symbol" charset="2"/>
              </a:rPr>
              <a:t>θ</a:t>
            </a:r>
            <a:r>
              <a:rPr lang="en-US" sz="2800" i="1" dirty="0" smtClean="0">
                <a:latin typeface="Symbol" charset="2"/>
                <a:ea typeface="Arial" pitchFamily="-84" charset="0"/>
                <a:cs typeface="Symbol" charset="2"/>
              </a:rPr>
              <a:t> </a:t>
            </a:r>
            <a:r>
              <a:rPr lang="en-US" sz="2800" dirty="0" smtClean="0">
                <a:latin typeface="Symbol" charset="2"/>
                <a:cs typeface="Symbol" charset="2"/>
              </a:rPr>
              <a:t> </a:t>
            </a:r>
            <a:r>
              <a:rPr lang="en-US" sz="2800" dirty="0">
                <a:cs typeface="Symbol" charset="2"/>
              </a:rPr>
              <a:t>to</a:t>
            </a:r>
            <a:r>
              <a:rPr lang="en-US" sz="2800" dirty="0">
                <a:latin typeface="Symbol" charset="2"/>
                <a:cs typeface="Symbol" charset="2"/>
              </a:rPr>
              <a:t> </a:t>
            </a:r>
            <a:r>
              <a:rPr lang="el-GR" sz="2800" i="1" dirty="0">
                <a:latin typeface="Symbol" charset="2"/>
                <a:ea typeface="Arial" pitchFamily="-84" charset="0"/>
                <a:cs typeface="Symbol" charset="2"/>
              </a:rPr>
              <a:t>θ</a:t>
            </a:r>
            <a:r>
              <a:rPr lang="en-US" sz="2800" i="1" dirty="0">
                <a:latin typeface="Symbol" charset="2"/>
                <a:cs typeface="Symbol" charset="2"/>
              </a:rPr>
              <a:t> </a:t>
            </a:r>
            <a:r>
              <a:rPr lang="en-US" sz="2800" dirty="0"/>
              <a:t>+ </a:t>
            </a:r>
            <a:r>
              <a:rPr lang="en-US" sz="2800" i="1" dirty="0" err="1"/>
              <a:t>d</a:t>
            </a:r>
            <a:r>
              <a:rPr lang="el-GR" sz="2800" i="1" dirty="0">
                <a:latin typeface="Symbol" charset="2"/>
                <a:ea typeface="Arial" pitchFamily="-84" charset="0"/>
                <a:cs typeface="Symbol" charset="2"/>
              </a:rPr>
              <a:t>θ</a:t>
            </a:r>
            <a:r>
              <a:rPr lang="en-US" sz="2800" dirty="0"/>
              <a:t> that corresponds to incident particles between </a:t>
            </a:r>
            <a:r>
              <a:rPr lang="en-US" sz="2800" i="1" dirty="0" err="1"/>
              <a:t>b</a:t>
            </a:r>
            <a:r>
              <a:rPr lang="en-US" sz="2800" dirty="0"/>
              <a:t> and </a:t>
            </a:r>
            <a:r>
              <a:rPr lang="en-US" sz="2800" i="1" dirty="0" err="1"/>
              <a:t>b</a:t>
            </a:r>
            <a:r>
              <a:rPr lang="en-US" sz="2800" dirty="0"/>
              <a:t> + </a:t>
            </a:r>
            <a:r>
              <a:rPr lang="en-US" sz="2800" i="1" dirty="0"/>
              <a:t>db</a:t>
            </a:r>
            <a:r>
              <a:rPr lang="en-US" sz="2800" dirty="0"/>
              <a:t>.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The </a:t>
            </a:r>
            <a:r>
              <a:rPr lang="en-US" sz="2800" dirty="0"/>
              <a:t>number of particles scattered</a:t>
            </a:r>
            <a:r>
              <a:rPr lang="en-US" sz="2800" dirty="0" smtClean="0"/>
              <a:t> into the the angular coverage per </a:t>
            </a:r>
            <a:r>
              <a:rPr lang="en-US" sz="2800" dirty="0"/>
              <a:t>unit area is</a:t>
            </a:r>
          </a:p>
          <a:p>
            <a:pPr marL="0" indent="0" eaLnBrk="1" hangingPunct="1">
              <a:buNone/>
            </a:pPr>
            <a:endParaRPr lang="en-US" sz="1800" dirty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sz="3400" dirty="0"/>
              <a:t>Rutherford Scattering Equation</a:t>
            </a:r>
          </a:p>
        </p:txBody>
      </p:sp>
      <p:pic>
        <p:nvPicPr>
          <p:cNvPr id="29702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1300" y="1905000"/>
            <a:ext cx="3581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141124"/>
              </p:ext>
            </p:extLst>
          </p:nvPr>
        </p:nvGraphicFramePr>
        <p:xfrm>
          <a:off x="4038600" y="5105400"/>
          <a:ext cx="4914974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5" name="Equation" r:id="rId4" imgW="2336800" imgH="508000" progId="Equation.DSMT4">
                  <p:embed/>
                </p:oleObj>
              </mc:Choice>
              <mc:Fallback>
                <p:oleObj name="Equation" r:id="rId4" imgW="23368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105400"/>
                        <a:ext cx="4914974" cy="1066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635"/>
              </p:ext>
            </p:extLst>
          </p:nvPr>
        </p:nvGraphicFramePr>
        <p:xfrm>
          <a:off x="1676400" y="2743200"/>
          <a:ext cx="87091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6" name="Equation" r:id="rId6" imgW="698500" imgH="393700" progId="Equation.DSMT4">
                  <p:embed/>
                </p:oleObj>
              </mc:Choice>
              <mc:Fallback>
                <p:oleObj name="Equation" r:id="rId6" imgW="698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70915" cy="4905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72514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itle 3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The Important Points </a:t>
            </a:r>
          </a:p>
        </p:txBody>
      </p:sp>
      <p:sp>
        <p:nvSpPr>
          <p:cNvPr id="30725" name="Subtitle 4"/>
          <p:cNvSpPr>
            <a:spLocks noGrp="1"/>
          </p:cNvSpPr>
          <p:nvPr>
            <p:ph type="subTitle" idx="1"/>
          </p:nvPr>
        </p:nvSpPr>
        <p:spPr>
          <a:xfrm>
            <a:off x="533400" y="685800"/>
            <a:ext cx="8305800" cy="5029200"/>
          </a:xfrm>
        </p:spPr>
        <p:txBody>
          <a:bodyPr/>
          <a:lstStyle/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scattering is proportional to the </a:t>
            </a:r>
            <a:r>
              <a:rPr lang="en-US" b="1" u="sng" dirty="0" smtClean="0">
                <a:solidFill>
                  <a:srgbClr val="A50021"/>
                </a:solidFill>
              </a:rPr>
              <a:t>square of the atomic numbers</a:t>
            </a:r>
            <a:r>
              <a:rPr lang="en-US" dirty="0" smtClean="0"/>
              <a:t> of </a:t>
            </a:r>
            <a:r>
              <a:rPr lang="en-US" i="1" dirty="0" smtClean="0"/>
              <a:t>both</a:t>
            </a:r>
            <a:r>
              <a:rPr lang="en-US" dirty="0" smtClean="0"/>
              <a:t> the incident particle (Z</a:t>
            </a:r>
            <a:r>
              <a:rPr lang="en-US" baseline="-25000" dirty="0" smtClean="0"/>
              <a:t>1</a:t>
            </a:r>
            <a:r>
              <a:rPr lang="en-US" dirty="0" smtClean="0"/>
              <a:t>) and the target </a:t>
            </a:r>
            <a:r>
              <a:rPr lang="en-US" dirty="0" err="1" smtClean="0"/>
              <a:t>scatterer</a:t>
            </a:r>
            <a:r>
              <a:rPr lang="en-US" dirty="0" smtClean="0"/>
              <a:t> (Z</a:t>
            </a:r>
            <a:r>
              <a:rPr lang="en-US" baseline="-25000" dirty="0" smtClean="0"/>
              <a:t>2</a:t>
            </a:r>
            <a:r>
              <a:rPr lang="en-US" dirty="0" smtClean="0"/>
              <a:t>).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number of scattered particles is </a:t>
            </a:r>
            <a:r>
              <a:rPr lang="en-US" b="1" u="sng" dirty="0" smtClean="0">
                <a:solidFill>
                  <a:srgbClr val="A50021"/>
                </a:solidFill>
              </a:rPr>
              <a:t>inversely proportional to the square of the kinetic energy </a:t>
            </a:r>
            <a:r>
              <a:rPr lang="en-US" dirty="0" smtClean="0"/>
              <a:t>of the incident particle.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For the scattering angle </a:t>
            </a:r>
            <a:r>
              <a:rPr lang="en-US" dirty="0" err="1" smtClean="0">
                <a:latin typeface="Symbol" charset="2"/>
                <a:cs typeface="Symbol" charset="2"/>
              </a:rPr>
              <a:t>θ</a:t>
            </a:r>
            <a:r>
              <a:rPr lang="en-US" dirty="0" smtClean="0"/>
              <a:t>, the scattering is </a:t>
            </a:r>
            <a:r>
              <a:rPr lang="en-US" b="1" u="sng" dirty="0" smtClean="0">
                <a:solidFill>
                  <a:srgbClr val="A50021"/>
                </a:solidFill>
              </a:rPr>
              <a:t>proportional to 4</a:t>
            </a:r>
            <a:r>
              <a:rPr lang="en-US" b="1" u="sng" baseline="30000" dirty="0" smtClean="0">
                <a:solidFill>
                  <a:srgbClr val="A50021"/>
                </a:solidFill>
              </a:rPr>
              <a:t>th</a:t>
            </a:r>
            <a:r>
              <a:rPr lang="en-US" b="1" u="sng" dirty="0" smtClean="0">
                <a:solidFill>
                  <a:srgbClr val="A50021"/>
                </a:solidFill>
              </a:rPr>
              <a:t> power of sin(</a:t>
            </a:r>
            <a:r>
              <a:rPr lang="en-US" b="1" u="sng" dirty="0" smtClean="0">
                <a:solidFill>
                  <a:srgbClr val="A50021"/>
                </a:solidFill>
                <a:latin typeface="Symbol" charset="2"/>
                <a:cs typeface="Symbol" charset="2"/>
              </a:rPr>
              <a:t>θ</a:t>
            </a:r>
            <a:r>
              <a:rPr lang="en-US" b="1" u="sng" dirty="0" smtClean="0">
                <a:solidFill>
                  <a:srgbClr val="A50021"/>
                </a:solidFill>
              </a:rPr>
              <a:t>/2)</a:t>
            </a:r>
            <a:r>
              <a:rPr lang="en-US" dirty="0" smtClean="0"/>
              <a:t>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Scattering is </a:t>
            </a:r>
            <a:r>
              <a:rPr lang="en-US" b="1" u="sng" dirty="0" smtClean="0">
                <a:solidFill>
                  <a:srgbClr val="A50021"/>
                </a:solidFill>
              </a:rPr>
              <a:t>proportional to the target thickness</a:t>
            </a:r>
            <a:r>
              <a:rPr lang="en-US" dirty="0" smtClean="0"/>
              <a:t> for thin targets.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endParaRPr lang="en-US" sz="36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307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6425" cy="788987"/>
          </a:xfrm>
        </p:spPr>
        <p:txBody>
          <a:bodyPr/>
          <a:lstStyle/>
          <a:p>
            <a:pPr eaLnBrk="1" hangingPunct="1"/>
            <a:r>
              <a:rPr lang="en-US" sz="3400" dirty="0" smtClean="0"/>
              <a:t>The </a:t>
            </a:r>
            <a:r>
              <a:rPr lang="en-US" sz="3400" dirty="0"/>
              <a:t>Classical Atomic Model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458200" cy="5181600"/>
          </a:xfrm>
        </p:spPr>
        <p:txBody>
          <a:bodyPr/>
          <a:lstStyle/>
          <a:p>
            <a:pPr eaLnBrk="1" hangingPunct="1">
              <a:buFont typeface="Wingdings" pitchFamily="-84" charset="2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     As suggested by the Rutherford Model, an atom consisted of a small, massive, positively charged nucleus surrounded by moving electrons. This then suggested consideration of a planetary model of the atom.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Let’s consider atoms in a planetary model.</a:t>
            </a:r>
          </a:p>
          <a:p>
            <a:pPr eaLnBrk="1" hangingPunct="1"/>
            <a:r>
              <a:rPr lang="en-US" sz="2800" dirty="0" smtClean="0">
                <a:solidFill>
                  <a:srgbClr val="3333CC"/>
                </a:solidFill>
              </a:rPr>
              <a:t>The force of attraction on the electron by the nucleus and Newton’s 2nd law give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                                        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     where </a:t>
            </a:r>
            <a:r>
              <a:rPr lang="en-US" sz="2800" i="1" dirty="0" smtClean="0">
                <a:solidFill>
                  <a:srgbClr val="3333CC"/>
                </a:solidFill>
              </a:rPr>
              <a:t>v</a:t>
            </a:r>
            <a:r>
              <a:rPr lang="en-US" sz="2800" dirty="0" smtClean="0">
                <a:solidFill>
                  <a:srgbClr val="3333CC"/>
                </a:solidFill>
              </a:rPr>
              <a:t> is the tangential speed of an electron.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 smtClean="0">
              <a:solidFill>
                <a:srgbClr val="3333CC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rgbClr val="3333CC"/>
                </a:solidFill>
              </a:rPr>
              <a:t>The total energy is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281836"/>
              </p:ext>
            </p:extLst>
          </p:nvPr>
        </p:nvGraphicFramePr>
        <p:xfrm>
          <a:off x="4114800" y="3276600"/>
          <a:ext cx="30511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65" name="Equation" r:id="rId3" imgW="1219200" imgH="457200" progId="Equation.DSMT4">
                  <p:embed/>
                </p:oleObj>
              </mc:Choice>
              <mc:Fallback>
                <p:oleObj name="Equation" r:id="rId3" imgW="1219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276600"/>
                        <a:ext cx="3051175" cy="1143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774510"/>
              </p:ext>
            </p:extLst>
          </p:nvPr>
        </p:nvGraphicFramePr>
        <p:xfrm>
          <a:off x="7086600" y="3276600"/>
          <a:ext cx="1366837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66" name="Equation" r:id="rId5" imgW="546100" imgH="419100" progId="Equation.DSMT4">
                  <p:embed/>
                </p:oleObj>
              </mc:Choice>
              <mc:Fallback>
                <p:oleObj name="Equation" r:id="rId5" imgW="546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276600"/>
                        <a:ext cx="1366837" cy="10477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27669"/>
              </p:ext>
            </p:extLst>
          </p:nvPr>
        </p:nvGraphicFramePr>
        <p:xfrm>
          <a:off x="3352800" y="5430838"/>
          <a:ext cx="18637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67" name="Equation" r:id="rId7" imgW="787400" imgH="152400" progId="Equation.DSMT4">
                  <p:embed/>
                </p:oleObj>
              </mc:Choice>
              <mc:Fallback>
                <p:oleObj name="Equation" r:id="rId7" imgW="787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430838"/>
                        <a:ext cx="1863725" cy="3603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904298"/>
              </p:ext>
            </p:extLst>
          </p:nvPr>
        </p:nvGraphicFramePr>
        <p:xfrm>
          <a:off x="5181600" y="5105400"/>
          <a:ext cx="992187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68" name="Equation" r:id="rId9" imgW="419100" imgH="457200" progId="Equation.DSMT4">
                  <p:embed/>
                </p:oleObj>
              </mc:Choice>
              <mc:Fallback>
                <p:oleObj name="Equation" r:id="rId9" imgW="419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105400"/>
                        <a:ext cx="992187" cy="10810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8854"/>
              </p:ext>
            </p:extLst>
          </p:nvPr>
        </p:nvGraphicFramePr>
        <p:xfrm>
          <a:off x="6132513" y="5105400"/>
          <a:ext cx="1563687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69" name="Equation" r:id="rId11" imgW="660400" imgH="457200" progId="Equation.DSMT4">
                  <p:embed/>
                </p:oleObj>
              </mc:Choice>
              <mc:Fallback>
                <p:oleObj name="Equation" r:id="rId11" imgW="660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2513" y="5105400"/>
                        <a:ext cx="1563687" cy="10810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412627"/>
              </p:ext>
            </p:extLst>
          </p:nvPr>
        </p:nvGraphicFramePr>
        <p:xfrm>
          <a:off x="7653337" y="5105400"/>
          <a:ext cx="1262063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70" name="Equation" r:id="rId13" imgW="533400" imgH="457200" progId="Equation.DSMT4">
                  <p:embed/>
                </p:oleObj>
              </mc:Choice>
              <mc:Fallback>
                <p:oleObj name="Equation" r:id="rId13" imgW="533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3337" y="5105400"/>
                        <a:ext cx="1262063" cy="10810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54861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3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400"/>
              <a:t>The Planetary Model is Doomed 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56388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3333CC"/>
                </a:solidFill>
              </a:rPr>
              <a:t>From classical E&amp;M theory, an accelerated electric charge radiates energy (electromagnetic radiation) which means total energy must decrease</a:t>
            </a:r>
            <a:r>
              <a:rPr lang="en-US" sz="2400" dirty="0" smtClean="0">
                <a:solidFill>
                  <a:srgbClr val="3333CC"/>
                </a:solidFill>
              </a:rPr>
              <a:t>. </a:t>
            </a:r>
            <a:r>
              <a:rPr lang="en-US" sz="2400" dirty="0" smtClean="0">
                <a:solidFill>
                  <a:srgbClr val="3333CC"/>
                </a:solidFill>
                <a:sym typeface="Wingdings"/>
              </a:rPr>
              <a:t></a:t>
            </a:r>
            <a:r>
              <a:rPr lang="en-US" sz="2400" i="1" dirty="0" smtClean="0">
                <a:solidFill>
                  <a:srgbClr val="3333CC"/>
                </a:solidFill>
              </a:rPr>
              <a:t>Radius </a:t>
            </a:r>
            <a:r>
              <a:rPr lang="en-US" sz="2400" i="1" dirty="0">
                <a:solidFill>
                  <a:srgbClr val="3333CC"/>
                </a:solidFill>
              </a:rPr>
              <a:t>r must decrease!!</a:t>
            </a:r>
          </a:p>
          <a:p>
            <a:pPr>
              <a:spcBef>
                <a:spcPct val="0"/>
              </a:spcBef>
            </a:pPr>
            <a:endParaRPr lang="en-US" sz="2400" i="1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 algn="ctr">
              <a:spcBef>
                <a:spcPct val="0"/>
              </a:spcBef>
              <a:buFont typeface="Wingdings" pitchFamily="-84" charset="2"/>
              <a:buNone/>
            </a:pPr>
            <a:r>
              <a:rPr lang="en-US" sz="2400" b="1" i="1" dirty="0">
                <a:solidFill>
                  <a:srgbClr val="3333CC"/>
                </a:solidFill>
              </a:rPr>
              <a:t>Electron crashes into the nucleus!?</a:t>
            </a:r>
            <a:endParaRPr lang="en-US" sz="2400" b="1" i="1" dirty="0" smtClean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en-US" sz="2400" dirty="0" smtClean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3333CC"/>
                </a:solidFill>
              </a:rPr>
              <a:t>Physics had reached a turning point in 1900 with Planck’s hypothesis of the quantum behavior of radiation.</a:t>
            </a:r>
            <a:endParaRPr lang="en-US" sz="3600" dirty="0">
              <a:solidFill>
                <a:srgbClr val="3333CC"/>
              </a:solidFill>
            </a:endParaRP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4191000" y="5029200"/>
            <a:ext cx="533400" cy="457200"/>
          </a:xfrm>
          <a:prstGeom prst="downArrow">
            <a:avLst>
              <a:gd name="adj1" fmla="val 50880"/>
              <a:gd name="adj2" fmla="val 4444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0574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49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</a:t>
            </a:r>
            <a:r>
              <a:rPr lang="en-US" sz="2800" dirty="0"/>
              <a:t>Bohr Model of the Hydrogen </a:t>
            </a:r>
            <a:r>
              <a:rPr lang="en-US" sz="2800" dirty="0" smtClean="0"/>
              <a:t>Atom – The assumptions</a:t>
            </a:r>
            <a:endParaRPr lang="en-US" sz="2800" dirty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763000" cy="5638800"/>
          </a:xfrm>
        </p:spPr>
        <p:txBody>
          <a:bodyPr/>
          <a:lstStyle/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“Stationary” states or orbits must exist </a:t>
            </a:r>
            <a:r>
              <a:rPr lang="en-US" sz="2400" dirty="0"/>
              <a:t>in </a:t>
            </a:r>
            <a:r>
              <a:rPr lang="en-US" sz="2400" dirty="0" smtClean="0"/>
              <a:t>atoms, i.e., orbiting electrons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do not radiate</a:t>
            </a:r>
            <a:r>
              <a:rPr lang="en-US" sz="2400" dirty="0" smtClean="0"/>
              <a:t> energy in these orbits. These orbits or stationary states are of a fixed definite energy E.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i="1" dirty="0" smtClean="0"/>
              <a:t> </a:t>
            </a:r>
            <a:r>
              <a:rPr lang="en-US" sz="2400" dirty="0" smtClean="0"/>
              <a:t>The emission or absorption of electromagnetic radiation can occur only in conjunction with a transition between two stationary states. The frequency, </a:t>
            </a:r>
            <a:r>
              <a:rPr lang="en-US" sz="2400" dirty="0" err="1" smtClean="0"/>
              <a:t>f</a:t>
            </a:r>
            <a:r>
              <a:rPr lang="en-US" sz="2400" dirty="0" smtClean="0"/>
              <a:t>, of this radiation is proportional to the </a:t>
            </a:r>
            <a:r>
              <a:rPr lang="en-US" sz="2400" i="1" dirty="0" smtClean="0"/>
              <a:t>difference </a:t>
            </a:r>
            <a:r>
              <a:rPr lang="en-US" sz="2400" dirty="0" smtClean="0"/>
              <a:t>in energy of the two stationary states: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                                     </a:t>
            </a:r>
            <a:r>
              <a:rPr lang="en-US" sz="2400" i="1" dirty="0" smtClean="0">
                <a:solidFill>
                  <a:srgbClr val="FF0000"/>
                </a:solidFill>
              </a:rPr>
              <a:t>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= </a:t>
            </a:r>
            <a:r>
              <a:rPr lang="en-US" sz="2400" i="1" dirty="0">
                <a:solidFill>
                  <a:srgbClr val="FF0000"/>
                </a:solidFill>
              </a:rPr>
              <a:t>E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dirty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E</a:t>
            </a:r>
            <a:r>
              <a:rPr lang="en-US" sz="2400" baseline="-25000" dirty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 = </a:t>
            </a:r>
            <a:r>
              <a:rPr lang="en-US" sz="2400" i="1" dirty="0" err="1" smtClean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hf</a:t>
            </a:r>
            <a:endParaRPr lang="en-US" sz="2400" i="1" dirty="0" smtClean="0">
              <a:solidFill>
                <a:srgbClr val="FF0000"/>
              </a:solidFill>
              <a:ea typeface="Arial" pitchFamily="-84" charset="0"/>
              <a:cs typeface="Arial" pitchFamily="-84" charset="0"/>
            </a:endParaRP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i="1" dirty="0" smtClean="0">
                <a:ea typeface="Arial" pitchFamily="-84" charset="0"/>
                <a:cs typeface="Arial" pitchFamily="-84" charset="0"/>
              </a:rPr>
              <a:t> where </a:t>
            </a:r>
            <a:r>
              <a:rPr lang="en-US" sz="2400" i="1" dirty="0" err="1" smtClean="0">
                <a:ea typeface="Arial" pitchFamily="-84" charset="0"/>
                <a:cs typeface="Arial" pitchFamily="-84" charset="0"/>
              </a:rPr>
              <a:t>h</a:t>
            </a:r>
            <a:r>
              <a:rPr lang="en-US" sz="2400" i="1" dirty="0" smtClean="0">
                <a:ea typeface="Arial" pitchFamily="-84" charset="0"/>
                <a:cs typeface="Arial" pitchFamily="-84" charset="0"/>
              </a:rPr>
              <a:t> is Planck’s Constant </a:t>
            </a:r>
          </a:p>
          <a:p>
            <a:pPr marL="646938" lvl="1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000" i="1" dirty="0" smtClean="0">
                <a:ea typeface="Arial" pitchFamily="-84" charset="0"/>
                <a:cs typeface="Arial" pitchFamily="-84" charset="0"/>
              </a:rPr>
              <a:t>Bohr thought this has to do with fundamental length of order ~10</a:t>
            </a:r>
            <a:r>
              <a:rPr lang="en-US" sz="2000" i="1" baseline="30000" dirty="0" smtClean="0">
                <a:ea typeface="Arial" pitchFamily="-84" charset="0"/>
                <a:cs typeface="Arial" pitchFamily="-84" charset="0"/>
              </a:rPr>
              <a:t>-10</a:t>
            </a:r>
            <a:r>
              <a:rPr lang="en-US" sz="2000" i="1" dirty="0" smtClean="0">
                <a:ea typeface="Arial" pitchFamily="-84" charset="0"/>
                <a:cs typeface="Arial" pitchFamily="-84" charset="0"/>
              </a:rPr>
              <a:t>m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Classical </a:t>
            </a:r>
            <a:r>
              <a:rPr lang="en-US" sz="2400" dirty="0"/>
              <a:t>laws of physics do not apply to transitions between stationary states.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/>
              <a:t>The mean kinetic energy of the electron-nucleus system is</a:t>
            </a:r>
            <a:r>
              <a:rPr lang="en-US" sz="2400" dirty="0" smtClean="0"/>
              <a:t> quantized as</a:t>
            </a:r>
            <a:br>
              <a:rPr lang="en-US" sz="2400" dirty="0" smtClean="0"/>
            </a:br>
            <a:r>
              <a:rPr lang="en-US" sz="2400" i="1" dirty="0"/>
              <a:t>K</a:t>
            </a:r>
            <a:r>
              <a:rPr lang="en-US" sz="2400" dirty="0"/>
              <a:t> = </a:t>
            </a:r>
            <a:r>
              <a:rPr lang="en-US" sz="2400" i="1" dirty="0"/>
              <a:t>nhf</a:t>
            </a:r>
            <a:r>
              <a:rPr lang="en-US" sz="2400" baseline="-25000" dirty="0"/>
              <a:t>orb</a:t>
            </a:r>
            <a:r>
              <a:rPr lang="en-US" sz="2400" dirty="0"/>
              <a:t>/2, where </a:t>
            </a:r>
            <a:r>
              <a:rPr lang="en-US" sz="2400" i="1" dirty="0" err="1"/>
              <a:t>f</a:t>
            </a:r>
            <a:r>
              <a:rPr lang="en-US" sz="2400" baseline="-25000" dirty="0" err="1"/>
              <a:t>orb</a:t>
            </a:r>
            <a:r>
              <a:rPr lang="en-US" sz="2400" dirty="0"/>
              <a:t> is the frequency of rotation</a:t>
            </a:r>
            <a:r>
              <a:rPr lang="en-US" sz="2400" dirty="0" smtClean="0"/>
              <a:t>. This is equivalent to the angular momentum of a stationary state to be an integral multiple of h/2</a:t>
            </a:r>
            <a:r>
              <a:rPr lang="en-US" sz="2400" dirty="0" smtClean="0">
                <a:latin typeface="Symbol" charset="2"/>
                <a:cs typeface="Symbol" charset="2"/>
              </a:rPr>
              <a:t>π</a:t>
            </a:r>
            <a:endParaRPr lang="en-US" sz="2400" dirty="0">
              <a:latin typeface="Symbol" charset="2"/>
              <a:cs typeface="Symbol" charset="2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28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How did Bohr Arrived at the angular momentum quantization?</a:t>
            </a:r>
            <a:endParaRPr lang="en-US" sz="2800" dirty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534400" cy="5638800"/>
          </a:xfrm>
        </p:spPr>
        <p:txBody>
          <a:bodyPr/>
          <a:lstStyle/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The </a:t>
            </a:r>
            <a:r>
              <a:rPr lang="en-US" sz="2400" dirty="0"/>
              <a:t>mean kinetic energy of the electron-nucleus system is</a:t>
            </a:r>
            <a:r>
              <a:rPr lang="en-US" sz="2400" dirty="0" smtClean="0"/>
              <a:t> quantized as</a:t>
            </a:r>
            <a:br>
              <a:rPr lang="en-US" sz="2400" dirty="0" smtClean="0"/>
            </a:br>
            <a:r>
              <a:rPr lang="en-US" sz="2400" i="1" dirty="0"/>
              <a:t>K</a:t>
            </a:r>
            <a:r>
              <a:rPr lang="en-US" sz="2400" dirty="0"/>
              <a:t> = </a:t>
            </a:r>
            <a:r>
              <a:rPr lang="en-US" sz="2400" i="1" dirty="0"/>
              <a:t>nhf</a:t>
            </a:r>
            <a:r>
              <a:rPr lang="en-US" sz="2400" baseline="-25000" dirty="0"/>
              <a:t>orb</a:t>
            </a:r>
            <a:r>
              <a:rPr lang="en-US" sz="2400" dirty="0"/>
              <a:t>/2, where </a:t>
            </a:r>
            <a:r>
              <a:rPr lang="en-US" sz="2400" i="1" dirty="0" err="1"/>
              <a:t>f</a:t>
            </a:r>
            <a:r>
              <a:rPr lang="en-US" sz="2400" baseline="-25000" dirty="0" err="1"/>
              <a:t>orb</a:t>
            </a:r>
            <a:r>
              <a:rPr lang="en-US" sz="2400" dirty="0"/>
              <a:t> is the frequency of rotation</a:t>
            </a:r>
            <a:r>
              <a:rPr lang="en-US" sz="2400" dirty="0" smtClean="0"/>
              <a:t>. This is equivalent to the angular momentum of a stationary state to be an integral multiple of h/2</a:t>
            </a:r>
            <a:r>
              <a:rPr lang="en-US" sz="2400" dirty="0" smtClean="0">
                <a:latin typeface="Symbol" charset="2"/>
                <a:cs typeface="Symbol" charset="2"/>
              </a:rPr>
              <a:t>π</a:t>
            </a:r>
            <a:r>
              <a:rPr lang="en-US" sz="2400" dirty="0" smtClean="0"/>
              <a:t>.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Kinetic energy can be written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endParaRPr lang="en-US" sz="2400" dirty="0" smtClean="0"/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Angular momentum is defined as 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endParaRPr lang="en-US" sz="2400" dirty="0" smtClean="0"/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The relationship between linear and angular quantifies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  <a:buNone/>
            </a:pPr>
            <a:endParaRPr lang="en-US" sz="2400" dirty="0" smtClean="0"/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Thus, we can rewrite</a:t>
            </a:r>
            <a:endParaRPr lang="en-US" sz="2400" dirty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874774"/>
              </p:ext>
            </p:extLst>
          </p:nvPr>
        </p:nvGraphicFramePr>
        <p:xfrm>
          <a:off x="4081463" y="2019300"/>
          <a:ext cx="139223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02" name="Equation" r:id="rId3" imgW="685800" imgH="393700" progId="Equation.DSMT4">
                  <p:embed/>
                </p:oleObj>
              </mc:Choice>
              <mc:Fallback>
                <p:oleObj name="Equation" r:id="rId3" imgW="685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463" y="2019300"/>
                        <a:ext cx="1392237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416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830493"/>
              </p:ext>
            </p:extLst>
          </p:nvPr>
        </p:nvGraphicFramePr>
        <p:xfrm>
          <a:off x="4740275" y="2819400"/>
          <a:ext cx="199390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03" name="Equation" r:id="rId5" imgW="812800" imgH="292100" progId="Equation.DSMT4">
                  <p:embed/>
                </p:oleObj>
              </mc:Choice>
              <mc:Fallback>
                <p:oleObj name="Equation" r:id="rId5" imgW="8128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0275" y="2819400"/>
                        <a:ext cx="1993900" cy="71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233562"/>
              </p:ext>
            </p:extLst>
          </p:nvPr>
        </p:nvGraphicFramePr>
        <p:xfrm>
          <a:off x="6978650" y="3732212"/>
          <a:ext cx="109855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04" name="Equation" r:id="rId7" imgW="546100" imgH="152400" progId="Equation.DSMT4">
                  <p:embed/>
                </p:oleObj>
              </mc:Choice>
              <mc:Fallback>
                <p:oleObj name="Equation" r:id="rId7" imgW="546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8650" y="3732212"/>
                        <a:ext cx="1098550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900522"/>
              </p:ext>
            </p:extLst>
          </p:nvPr>
        </p:nvGraphicFramePr>
        <p:xfrm>
          <a:off x="3152775" y="4114800"/>
          <a:ext cx="22415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05" name="Equation" r:id="rId9" imgW="914400" imgH="393700" progId="Equation.DSMT4">
                  <p:embed/>
                </p:oleObj>
              </mc:Choice>
              <mc:Fallback>
                <p:oleObj name="Equation" r:id="rId9" imgW="914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4114800"/>
                        <a:ext cx="224155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267563"/>
              </p:ext>
            </p:extLst>
          </p:nvPr>
        </p:nvGraphicFramePr>
        <p:xfrm>
          <a:off x="2044700" y="5257800"/>
          <a:ext cx="19939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06" name="Equation" r:id="rId11" imgW="812800" imgH="177800" progId="Equation.DSMT4">
                  <p:embed/>
                </p:oleObj>
              </mc:Choice>
              <mc:Fallback>
                <p:oleObj name="Equation" r:id="rId11" imgW="8128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700" y="5257800"/>
                        <a:ext cx="19939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075794"/>
              </p:ext>
            </p:extLst>
          </p:nvPr>
        </p:nvGraphicFramePr>
        <p:xfrm>
          <a:off x="5524500" y="2019300"/>
          <a:ext cx="8001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07" name="Equation" r:id="rId13" imgW="393700" imgH="393700" progId="Equation.DSMT4">
                  <p:embed/>
                </p:oleObj>
              </mc:Choice>
              <mc:Fallback>
                <p:oleObj name="Equation" r:id="rId13" imgW="393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0" y="2019300"/>
                        <a:ext cx="8001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909678"/>
              </p:ext>
            </p:extLst>
          </p:nvPr>
        </p:nvGraphicFramePr>
        <p:xfrm>
          <a:off x="6673850" y="3041650"/>
          <a:ext cx="7175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08" name="Equation" r:id="rId15" imgW="292100" imgH="127000" progId="Equation.DSMT4">
                  <p:embed/>
                </p:oleObj>
              </mc:Choice>
              <mc:Fallback>
                <p:oleObj name="Equation" r:id="rId15" imgW="2921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3850" y="3041650"/>
                        <a:ext cx="71755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048921"/>
              </p:ext>
            </p:extLst>
          </p:nvPr>
        </p:nvGraphicFramePr>
        <p:xfrm>
          <a:off x="7969250" y="3657600"/>
          <a:ext cx="117475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09" name="Equation" r:id="rId17" imgW="584200" imgH="203200" progId="Equation.DSMT4">
                  <p:embed/>
                </p:oleObj>
              </mc:Choice>
              <mc:Fallback>
                <p:oleObj name="Equation" r:id="rId17" imgW="584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0" y="3657600"/>
                        <a:ext cx="1174750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19674"/>
              </p:ext>
            </p:extLst>
          </p:nvPr>
        </p:nvGraphicFramePr>
        <p:xfrm>
          <a:off x="5334000" y="4114800"/>
          <a:ext cx="121443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10" name="Equation" r:id="rId19" imgW="495300" imgH="393700" progId="Equation.DSMT4">
                  <p:embed/>
                </p:oleObj>
              </mc:Choice>
              <mc:Fallback>
                <p:oleObj name="Equation" r:id="rId19" imgW="495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114800"/>
                        <a:ext cx="1214437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207619"/>
              </p:ext>
            </p:extLst>
          </p:nvPr>
        </p:nvGraphicFramePr>
        <p:xfrm>
          <a:off x="6551613" y="4114800"/>
          <a:ext cx="152558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11" name="Equation" r:id="rId21" imgW="622300" imgH="393700" progId="Equation.DSMT4">
                  <p:embed/>
                </p:oleObj>
              </mc:Choice>
              <mc:Fallback>
                <p:oleObj name="Equation" r:id="rId21" imgW="622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4114800"/>
                        <a:ext cx="1525587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553123"/>
              </p:ext>
            </p:extLst>
          </p:nvPr>
        </p:nvGraphicFramePr>
        <p:xfrm>
          <a:off x="8045450" y="4114800"/>
          <a:ext cx="7175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12" name="Equation" r:id="rId23" imgW="292100" imgH="393700" progId="Equation.DSMT4">
                  <p:embed/>
                </p:oleObj>
              </mc:Choice>
              <mc:Fallback>
                <p:oleObj name="Equation" r:id="rId23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5450" y="4114800"/>
                        <a:ext cx="71755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858060"/>
              </p:ext>
            </p:extLst>
          </p:nvPr>
        </p:nvGraphicFramePr>
        <p:xfrm>
          <a:off x="4249738" y="5029200"/>
          <a:ext cx="2211387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13" name="Equation" r:id="rId25" imgW="901700" imgH="393700" progId="Equation.DSMT4">
                  <p:embed/>
                </p:oleObj>
              </mc:Choice>
              <mc:Fallback>
                <p:oleObj name="Equation" r:id="rId25" imgW="901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9738" y="5029200"/>
                        <a:ext cx="2211387" cy="966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10500"/>
              </p:ext>
            </p:extLst>
          </p:nvPr>
        </p:nvGraphicFramePr>
        <p:xfrm>
          <a:off x="6400800" y="5181600"/>
          <a:ext cx="16097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14" name="Equation" r:id="rId27" imgW="927100" imgH="393700" progId="Equation.DSMT4">
                  <p:embed/>
                </p:oleObj>
              </mc:Choice>
              <mc:Fallback>
                <p:oleObj name="Equation" r:id="rId27" imgW="927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181600"/>
                        <a:ext cx="160972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val 20"/>
          <p:cNvSpPr/>
          <p:nvPr/>
        </p:nvSpPr>
        <p:spPr bwMode="auto">
          <a:xfrm>
            <a:off x="5943600" y="5334000"/>
            <a:ext cx="304800" cy="3810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0512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8382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610600" cy="5638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Midterm Exam Results</a:t>
            </a:r>
          </a:p>
          <a:p>
            <a:pPr lvl="1" eaLnBrk="1" hangingPunct="1"/>
            <a:r>
              <a:rPr lang="en-US" sz="2400" dirty="0" smtClean="0"/>
              <a:t>Class average: 58.5/102</a:t>
            </a:r>
          </a:p>
          <a:p>
            <a:pPr lvl="2" eaLnBrk="1" hangingPunct="1"/>
            <a:r>
              <a:rPr lang="en-US" sz="2000" dirty="0" smtClean="0"/>
              <a:t>Equivalent to 57.5/100</a:t>
            </a:r>
          </a:p>
          <a:p>
            <a:pPr lvl="1" eaLnBrk="1" hangingPunct="1"/>
            <a:r>
              <a:rPr lang="en-US" sz="2400" dirty="0" smtClean="0"/>
              <a:t>Top score: 90</a:t>
            </a:r>
          </a:p>
          <a:p>
            <a:pPr eaLnBrk="1" hangingPunct="1"/>
            <a:r>
              <a:rPr lang="en-US" sz="2800" dirty="0" smtClean="0"/>
              <a:t>Mid-term grade discussions</a:t>
            </a:r>
          </a:p>
          <a:p>
            <a:pPr lvl="1" eaLnBrk="1" hangingPunct="1"/>
            <a:r>
              <a:rPr lang="en-US" sz="2400" dirty="0" smtClean="0"/>
              <a:t>1 – 2:30pm this Wednesday, March 18 in my office, CPB342</a:t>
            </a:r>
          </a:p>
          <a:p>
            <a:pPr lvl="1" eaLnBrk="1" hangingPunct="1"/>
            <a:r>
              <a:rPr lang="en-US" sz="2400" dirty="0" smtClean="0"/>
              <a:t>Extremely important for you to come and talk to me about the prospect of your grade</a:t>
            </a:r>
          </a:p>
          <a:p>
            <a:pPr lvl="1" eaLnBrk="1" hangingPunct="1"/>
            <a:r>
              <a:rPr lang="en-US" sz="2400" dirty="0" smtClean="0"/>
              <a:t>Bring the special project #3 at that time</a:t>
            </a:r>
          </a:p>
          <a:p>
            <a:pPr eaLnBrk="1" hangingPunct="1"/>
            <a:r>
              <a:rPr lang="en-US" sz="2800" dirty="0" smtClean="0"/>
              <a:t>Colloquium at 4pm this Wednesday, in SH101</a:t>
            </a:r>
          </a:p>
          <a:p>
            <a:pPr lvl="1" eaLnBrk="1" hangingPunct="1"/>
            <a:r>
              <a:rPr lang="en-US" sz="2400" dirty="0" smtClean="0"/>
              <a:t>Dr. Doug </a:t>
            </a:r>
            <a:r>
              <a:rPr lang="en-US" sz="2400" dirty="0" err="1" smtClean="0"/>
              <a:t>Drob</a:t>
            </a:r>
            <a:r>
              <a:rPr lang="en-US" sz="2400" dirty="0" smtClean="0"/>
              <a:t> from NRL on </a:t>
            </a:r>
            <a:r>
              <a:rPr lang="en-US" sz="2400" dirty="0"/>
              <a:t>“Understanding the Response of the Ionosphere to Atmospheric Waves Generated by Tsunamis and Other Geophysical Disturbances”</a:t>
            </a:r>
            <a:endParaRPr lang="en-US" sz="2400" dirty="0" smtClean="0"/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sz="2400" dirty="0" smtClean="0"/>
          </a:p>
          <a:p>
            <a:pPr lvl="2" eaLnBrk="1" hangingPunct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754754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788987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800000"/>
                </a:solidFill>
              </a:rPr>
              <a:t>Reminder: Special Project #3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382000" cy="5257800"/>
          </a:xfrm>
        </p:spPr>
        <p:txBody>
          <a:bodyPr/>
          <a:lstStyle/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A total of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3333CC"/>
                </a:solidFill>
              </a:rPr>
              <a:t> incident projectile particle of atomic number 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3333CC"/>
                </a:solidFill>
              </a:rPr>
              <a:t> kinetic energy </a:t>
            </a:r>
            <a:r>
              <a:rPr lang="en-US" dirty="0" smtClean="0">
                <a:solidFill>
                  <a:srgbClr val="FF0000"/>
                </a:solidFill>
              </a:rPr>
              <a:t>KE</a:t>
            </a:r>
            <a:r>
              <a:rPr lang="en-US" dirty="0" smtClean="0">
                <a:solidFill>
                  <a:srgbClr val="3333CC"/>
                </a:solidFill>
              </a:rPr>
              <a:t> scatter on a target of thickness </a:t>
            </a:r>
            <a:r>
              <a:rPr lang="en-US" dirty="0" err="1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3333CC"/>
                </a:solidFill>
              </a:rPr>
              <a:t>and atomic number 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3333CC"/>
                </a:solidFill>
              </a:rPr>
              <a:t> </a:t>
            </a:r>
            <a:r>
              <a:rPr lang="en-US" dirty="0" smtClean="0">
                <a:solidFill>
                  <a:srgbClr val="3333CC"/>
                </a:solidFill>
              </a:rPr>
              <a:t>and has </a:t>
            </a:r>
            <a:r>
              <a:rPr lang="en-US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3333CC"/>
                </a:solidFill>
              </a:rPr>
              <a:t> atoms per volume</a:t>
            </a:r>
            <a:r>
              <a:rPr lang="en-US" sz="4000" dirty="0" smtClean="0">
                <a:solidFill>
                  <a:srgbClr val="3333CC"/>
                </a:solidFill>
              </a:rPr>
              <a:t>. </a:t>
            </a:r>
            <a:r>
              <a:rPr lang="en-US" dirty="0" smtClean="0">
                <a:solidFill>
                  <a:srgbClr val="3333CC"/>
                </a:solidFill>
              </a:rPr>
              <a:t>What is the total number of scattered projectile particles at an angle </a:t>
            </a:r>
            <a:r>
              <a:rPr lang="en-US" dirty="0" err="1" smtClean="0">
                <a:solidFill>
                  <a:srgbClr val="3333CC"/>
                </a:solidFill>
                <a:latin typeface="Symbol" charset="2"/>
                <a:cs typeface="Symbol" charset="2"/>
              </a:rPr>
              <a:t>θ</a:t>
            </a:r>
            <a:r>
              <a:rPr lang="en-US" dirty="0" smtClean="0">
                <a:solidFill>
                  <a:srgbClr val="3333CC"/>
                </a:solidFill>
              </a:rPr>
              <a:t>? (20 points)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Please be sure to clearly define all the variables used in your derivation! Points will be deducted for missing variable definitions.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This derivation must be done on your own.   Please do not copy the book, internet or your friends’.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Due is this Wednesday, March 18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773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dirty="0" smtClean="0"/>
              <a:t>Research Topics and Groups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Picture 7" descr="Screen Shot 2015-03-16 at 12.07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48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Research Project Report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382000" cy="55626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Must contain the following at the minimum 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Original theory or Original observation and ref to the original paper published (not the web link!)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Experimental proofs or Theoretical prediction + subsequent experimental proofs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Importance and the impact of the theory/experiment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Conclusions</a:t>
            </a:r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Each member of the group writes a 10 (max) page report, including figures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10% of the total grade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Can share the theme and facts but you must write your own!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Text of the report must be your original!</a:t>
            </a:r>
          </a:p>
          <a:p>
            <a:pPr marL="1314450" lvl="2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Template available on class web site under research groups and topics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b="1" i="1" u="sng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Due Mon., May 4, 2015</a:t>
            </a:r>
          </a:p>
          <a:p>
            <a:pPr marL="514350" indent="-514350" eaLnBrk="1" hangingPunct="1">
              <a:spcBef>
                <a:spcPts val="0"/>
              </a:spcBef>
            </a:pPr>
            <a:r>
              <a:rPr lang="en-US" sz="2800" dirty="0" smtClean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Each group prepares a presentation</a:t>
            </a:r>
          </a:p>
        </p:txBody>
      </p:sp>
    </p:spTree>
    <p:extLst>
      <p:ext uri="{BB962C8B-B14F-4D97-AF65-F5344CB8AC3E}">
        <p14:creationId xmlns:p14="http://schemas.microsoft.com/office/powerpoint/2010/main" val="415230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r>
              <a:rPr lang="en-US" dirty="0" smtClean="0"/>
              <a:t>Rutherford’s Atomic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8458200" cy="4530725"/>
          </a:xfrm>
        </p:spPr>
        <p:txBody>
          <a:bodyPr/>
          <a:lstStyle/>
          <a:p>
            <a:pPr eaLnBrk="1" hangingPunct="1">
              <a:buClr>
                <a:srgbClr val="3333CC"/>
              </a:buClr>
              <a:buSzPct val="65000"/>
              <a:buFont typeface="Wingdings" charset="2"/>
              <a:buChar char="§"/>
            </a:pPr>
            <a:r>
              <a:rPr lang="en-US" dirty="0" smtClean="0"/>
              <a:t>&lt;</a:t>
            </a:r>
            <a:r>
              <a:rPr lang="en-US" dirty="0" err="1" smtClean="0">
                <a:latin typeface="Symbol" charset="2"/>
                <a:cs typeface="Symbol" charset="2"/>
              </a:rPr>
              <a:t>θ</a:t>
            </a:r>
            <a:r>
              <a:rPr lang="en-US" dirty="0" smtClean="0"/>
              <a:t>&gt;</a:t>
            </a:r>
            <a:r>
              <a:rPr lang="en-US" baseline="-25000" dirty="0" smtClean="0"/>
              <a:t>total</a:t>
            </a:r>
            <a:r>
              <a:rPr lang="en-US" dirty="0" smtClean="0"/>
              <a:t>~0.8*79=6.8</a:t>
            </a:r>
            <a:r>
              <a:rPr lang="en-US" baseline="30000" dirty="0" smtClean="0"/>
              <a:t>o</a:t>
            </a:r>
            <a:r>
              <a:rPr lang="en-US" dirty="0" smtClean="0"/>
              <a:t> even if the </a:t>
            </a:r>
            <a:r>
              <a:rPr lang="el-GR" dirty="0" smtClean="0"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lang="en-US" dirty="0" smtClean="0"/>
              <a:t> particle scattered from all 79 electrons in each atom of gold</a:t>
            </a:r>
          </a:p>
          <a:p>
            <a:pPr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endParaRPr lang="en-US" dirty="0" smtClean="0"/>
          </a:p>
          <a:p>
            <a:pPr eaLnBrk="1" hangingPunct="1">
              <a:buClr>
                <a:srgbClr val="3333CC"/>
              </a:buClr>
              <a:buSzPct val="65000"/>
              <a:buNone/>
            </a:pPr>
            <a:endParaRPr lang="en-US" dirty="0"/>
          </a:p>
          <a:p>
            <a:pPr eaLnBrk="1" hangingPunct="1">
              <a:buClr>
                <a:srgbClr val="3333CC"/>
              </a:buClr>
              <a:buSzPct val="65000"/>
              <a:buFont typeface="Wingdings" charset="2"/>
              <a:buChar char="§"/>
            </a:pPr>
            <a:r>
              <a:rPr lang="en-US" dirty="0" smtClean="0"/>
              <a:t>The experimental results were inconsistent with Thomson’s atomic model.</a:t>
            </a:r>
          </a:p>
          <a:p>
            <a:pPr eaLnBrk="1" hangingPunct="1">
              <a:buClr>
                <a:srgbClr val="3333CC"/>
              </a:buClr>
              <a:buSzPct val="65000"/>
              <a:buFont typeface="Wingdings" charset="2"/>
              <a:buChar char="§"/>
            </a:pPr>
            <a:r>
              <a:rPr lang="en-US" dirty="0" smtClean="0"/>
              <a:t>Rutherford proposed that an atom has a positively charged core (nucleus) surrounded by negatively charged electrons.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0" name="AutoShape 35"/>
          <p:cNvSpPr>
            <a:spLocks noChangeArrowheads="1"/>
          </p:cNvSpPr>
          <p:nvPr/>
        </p:nvSpPr>
        <p:spPr bwMode="auto">
          <a:xfrm>
            <a:off x="3962400" y="2057400"/>
            <a:ext cx="647700" cy="838200"/>
          </a:xfrm>
          <a:prstGeom prst="downArrow">
            <a:avLst>
              <a:gd name="adj1" fmla="val 49222"/>
              <a:gd name="adj2" fmla="val 64706"/>
            </a:avLst>
          </a:prstGeom>
          <a:solidFill>
            <a:srgbClr val="FFFF00"/>
          </a:solidFill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525780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3626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077200" cy="762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Assumptions of Rutherford Scattering </a:t>
            </a:r>
            <a:endParaRPr lang="en-US" sz="2800" dirty="0" smtClean="0"/>
          </a:p>
        </p:txBody>
      </p:sp>
      <p:sp>
        <p:nvSpPr>
          <p:cNvPr id="25604" name="Subtitle 10"/>
          <p:cNvSpPr>
            <a:spLocks noGrp="1"/>
          </p:cNvSpPr>
          <p:nvPr>
            <p:ph type="subTitle" idx="1"/>
          </p:nvPr>
        </p:nvSpPr>
        <p:spPr>
          <a:xfrm>
            <a:off x="457200" y="1066800"/>
            <a:ext cx="8153400" cy="5257800"/>
          </a:xfrm>
        </p:spPr>
        <p:txBody>
          <a:bodyPr/>
          <a:lstStyle/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</a:t>
            </a:r>
            <a:r>
              <a:rPr lang="en-US" dirty="0" err="1" smtClean="0"/>
              <a:t>scatterer</a:t>
            </a:r>
            <a:r>
              <a:rPr lang="en-US" dirty="0" smtClean="0"/>
              <a:t> is so massive that it does not recoil significantly; therefore the initial and final KE of the </a:t>
            </a:r>
            <a:r>
              <a:rPr lang="en-US" dirty="0" err="1" smtClean="0">
                <a:latin typeface="Symbol" charset="2"/>
                <a:cs typeface="Symbol" charset="2"/>
              </a:rPr>
              <a:t>α</a:t>
            </a:r>
            <a:r>
              <a:rPr lang="en-US" dirty="0" smtClean="0"/>
              <a:t> particle are practically equal.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target is so thin that only a single scattering occurs.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bombarding particle and target </a:t>
            </a:r>
            <a:r>
              <a:rPr lang="en-US" dirty="0" err="1" smtClean="0"/>
              <a:t>scatterer</a:t>
            </a:r>
            <a:r>
              <a:rPr lang="en-US" dirty="0" smtClean="0"/>
              <a:t> are so small that they may be treated as point masses with electrical charges.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Only the Coulomb force is effective.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endParaRPr lang="en-US" dirty="0" smtClean="0"/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75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ctr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Rutherford Scattering </a:t>
            </a:r>
            <a:endParaRPr lang="en-US" sz="2800" dirty="0" smtClean="0"/>
          </a:p>
        </p:txBody>
      </p:sp>
      <p:sp>
        <p:nvSpPr>
          <p:cNvPr id="25604" name="Subtitle 10"/>
          <p:cNvSpPr>
            <a:spLocks noGrp="1"/>
          </p:cNvSpPr>
          <p:nvPr>
            <p:ph type="subTitle" idx="1"/>
          </p:nvPr>
        </p:nvSpPr>
        <p:spPr>
          <a:xfrm>
            <a:off x="457200" y="533400"/>
            <a:ext cx="8153400" cy="5562600"/>
          </a:xfrm>
        </p:spPr>
        <p:txBody>
          <a:bodyPr/>
          <a:lstStyle/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n-US" dirty="0" smtClean="0">
                <a:solidFill>
                  <a:srgbClr val="3333CC"/>
                </a:solidFill>
              </a:rPr>
              <a:t>Scattering experiments help us study matter too small to be observed directly by measuring the angular distributions of the scattered particles</a:t>
            </a:r>
          </a:p>
          <a:p>
            <a:pPr marL="1200150" lvl="1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n-US" dirty="0" smtClean="0"/>
              <a:t>What is the force acting in this scattering?</a:t>
            </a:r>
          </a:p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n-US" dirty="0" smtClean="0">
                <a:solidFill>
                  <a:srgbClr val="3333CC"/>
                </a:solidFill>
              </a:rPr>
              <a:t>There is a relationship between the impact parameter </a:t>
            </a:r>
            <a:r>
              <a:rPr lang="en-US" i="1" dirty="0" err="1" smtClean="0">
                <a:solidFill>
                  <a:srgbClr val="3333CC"/>
                </a:solidFill>
              </a:rPr>
              <a:t>b</a:t>
            </a:r>
            <a:r>
              <a:rPr lang="en-US" dirty="0" smtClean="0">
                <a:solidFill>
                  <a:srgbClr val="3333CC"/>
                </a:solidFill>
              </a:rPr>
              <a:t> and the scattering angle </a:t>
            </a:r>
            <a:r>
              <a:rPr lang="el-GR" i="1" dirty="0" smtClean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θ</a:t>
            </a:r>
            <a:r>
              <a:rPr lang="en-US" dirty="0" smtClean="0">
                <a:solidFill>
                  <a:srgbClr val="3333CC"/>
                </a:solidFill>
              </a:rPr>
              <a:t>.</a:t>
            </a:r>
          </a:p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endParaRPr lang="en-US" dirty="0" smtClean="0">
              <a:solidFill>
                <a:srgbClr val="3333CC"/>
              </a:solidFill>
            </a:endParaRPr>
          </a:p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n-US" sz="2800" dirty="0" smtClean="0">
                <a:solidFill>
                  <a:srgbClr val="3333CC"/>
                </a:solidFill>
              </a:rPr>
              <a:t>When </a:t>
            </a:r>
            <a:r>
              <a:rPr lang="en-US" sz="2800" i="1" dirty="0" err="1" smtClean="0">
                <a:solidFill>
                  <a:srgbClr val="3333CC"/>
                </a:solidFill>
              </a:rPr>
              <a:t>b</a:t>
            </a:r>
            <a:r>
              <a:rPr lang="en-US" sz="2800" dirty="0" smtClean="0">
                <a:solidFill>
                  <a:srgbClr val="3333CC"/>
                </a:solidFill>
              </a:rPr>
              <a:t> is small,</a:t>
            </a:r>
          </a:p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n-US" sz="2800" i="1" dirty="0" smtClean="0">
                <a:solidFill>
                  <a:srgbClr val="3333CC"/>
                </a:solidFill>
              </a:rPr>
              <a:t>r</a:t>
            </a:r>
            <a:r>
              <a:rPr lang="en-US" sz="2800" dirty="0" smtClean="0">
                <a:solidFill>
                  <a:srgbClr val="3333CC"/>
                </a:solidFill>
              </a:rPr>
              <a:t> gets small.</a:t>
            </a:r>
          </a:p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n-US" sz="2800" dirty="0" smtClean="0">
                <a:solidFill>
                  <a:srgbClr val="3333CC"/>
                </a:solidFill>
              </a:rPr>
              <a:t>Coulomb force gets large.</a:t>
            </a:r>
          </a:p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l-GR" sz="2800" i="1" dirty="0" smtClean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 smtClean="0">
                <a:solidFill>
                  <a:srgbClr val="3333CC"/>
                </a:solidFill>
              </a:rPr>
              <a:t> can be large and the particle can be repelled backward.</a:t>
            </a:r>
          </a:p>
          <a:p>
            <a:pPr marL="514350" indent="-514350" algn="just" eaLnBrk="1" hangingPunct="1">
              <a:buFont typeface="Arial"/>
              <a:buChar char="•"/>
            </a:pPr>
            <a:endParaRPr lang="en-US" dirty="0" smtClean="0">
              <a:solidFill>
                <a:srgbClr val="3333CC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pic>
        <p:nvPicPr>
          <p:cNvPr id="8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657600"/>
            <a:ext cx="4191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6526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sz="2800" dirty="0" smtClean="0"/>
              <a:t>The Relationship Between the Impact Parameter </a:t>
            </a:r>
            <a:r>
              <a:rPr lang="en-US" sz="2800" dirty="0" err="1" smtClean="0"/>
              <a:t>b</a:t>
            </a:r>
            <a:r>
              <a:rPr lang="en-US" sz="2800" dirty="0" smtClean="0"/>
              <a:t> and the Scattering Angle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27650" name="Content Placeholder 5"/>
          <p:cNvGraphicFramePr>
            <a:graphicFrameLocks noGrp="1" noChangeAspect="1"/>
          </p:cNvGraphicFramePr>
          <p:nvPr>
            <p:ph idx="1"/>
          </p:nvPr>
        </p:nvGraphicFramePr>
        <p:xfrm>
          <a:off x="6366243" y="838200"/>
          <a:ext cx="72035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4" name="Equation" r:id="rId3" imgW="139700" imgH="88900" progId="Equation.DSMT4">
                  <p:embed/>
                </p:oleObj>
              </mc:Choice>
              <mc:Fallback>
                <p:oleObj name="Equation" r:id="rId3" imgW="139700" imgH="88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6243" y="838200"/>
                        <a:ext cx="72035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2" name="Picture 1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6100" y="1371600"/>
            <a:ext cx="8051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1029"/>
          <p:cNvSpPr>
            <a:spLocks noChangeArrowheads="1"/>
          </p:cNvSpPr>
          <p:nvPr/>
        </p:nvSpPr>
        <p:spPr bwMode="auto">
          <a:xfrm>
            <a:off x="304800" y="4572000"/>
            <a:ext cx="8839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  <a:latin typeface="+mn-lt"/>
              </a:rPr>
              <a:t>The 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relationship between the impact parameter b and scattering angle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3333CC"/>
                </a:solidFill>
                <a:latin typeface="Symbol" charset="2"/>
                <a:cs typeface="Symbol" charset="2"/>
              </a:rPr>
              <a:t>θ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: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 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Particles with small impact parameters approach the nucleus most closely (</a:t>
            </a:r>
            <a:r>
              <a:rPr lang="en-US" dirty="0" err="1">
                <a:solidFill>
                  <a:srgbClr val="3333CC"/>
                </a:solidFill>
                <a:latin typeface="+mn-lt"/>
              </a:rPr>
              <a:t>r</a:t>
            </a:r>
            <a:r>
              <a:rPr lang="en-US" baseline="-25000" dirty="0" err="1">
                <a:solidFill>
                  <a:srgbClr val="3333CC"/>
                </a:solidFill>
                <a:latin typeface="+mn-lt"/>
              </a:rPr>
              <a:t>min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) and scatter to the largest angles. Particles within 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a certain range 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of impact parameters b will be scattered 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within the window </a:t>
            </a:r>
            <a:r>
              <a:rPr lang="en-US" dirty="0" err="1" smtClean="0">
                <a:solidFill>
                  <a:srgbClr val="3333CC"/>
                </a:solidFill>
              </a:rPr>
              <a:t>Δθ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.</a:t>
            </a:r>
            <a:endParaRPr lang="en-US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602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43810</TotalTime>
  <Words>1511</Words>
  <Application>Microsoft Macintosh PowerPoint</Application>
  <PresentationFormat>On-screen Show (4:3)</PresentationFormat>
  <Paragraphs>193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phys1443-spring02</vt:lpstr>
      <vt:lpstr>Equation</vt:lpstr>
      <vt:lpstr>PHYS 3313 – Section 001 Lecture #12</vt:lpstr>
      <vt:lpstr>Announcements</vt:lpstr>
      <vt:lpstr>Reminder: Special Project #3</vt:lpstr>
      <vt:lpstr>Research Topics and Groups</vt:lpstr>
      <vt:lpstr>Research Project Report</vt:lpstr>
      <vt:lpstr>Rutherford’s Atomic Model</vt:lpstr>
      <vt:lpstr>Assumptions of Rutherford Scattering </vt:lpstr>
      <vt:lpstr>Rutherford Scattering </vt:lpstr>
      <vt:lpstr>The Relationship Between the Impact Parameter b and the Scattering Angle   </vt:lpstr>
      <vt:lpstr>Rutherford Scattering</vt:lpstr>
      <vt:lpstr>Rutherford Scattering - probability</vt:lpstr>
      <vt:lpstr>Rutherford Scattering Equation</vt:lpstr>
      <vt:lpstr>The Important Points </vt:lpstr>
      <vt:lpstr>The Classical Atomic Model</vt:lpstr>
      <vt:lpstr>The Planetary Model is Doomed </vt:lpstr>
      <vt:lpstr>The Bohr Model of the Hydrogen Atom – The assumptions</vt:lpstr>
      <vt:lpstr>How did Bohr Arrived at the angular momentum quantization?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708</cp:revision>
  <cp:lastPrinted>2013-08-26T21:25:15Z</cp:lastPrinted>
  <dcterms:created xsi:type="dcterms:W3CDTF">2012-08-27T21:13:02Z</dcterms:created>
  <dcterms:modified xsi:type="dcterms:W3CDTF">2015-03-16T19:44:49Z</dcterms:modified>
</cp:coreProperties>
</file>