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6" r:id="rId3"/>
    <p:sldId id="672" r:id="rId4"/>
    <p:sldId id="726" r:id="rId5"/>
    <p:sldId id="727" r:id="rId6"/>
    <p:sldId id="725" r:id="rId7"/>
    <p:sldId id="697" r:id="rId8"/>
    <p:sldId id="698" r:id="rId9"/>
    <p:sldId id="699" r:id="rId10"/>
    <p:sldId id="700" r:id="rId11"/>
    <p:sldId id="701" r:id="rId12"/>
    <p:sldId id="702" r:id="rId13"/>
    <p:sldId id="703" r:id="rId14"/>
    <p:sldId id="704" r:id="rId15"/>
    <p:sldId id="705" r:id="rId16"/>
    <p:sldId id="706" r:id="rId17"/>
    <p:sldId id="707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7346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image" Target="../media/image35.emf"/><Relationship Id="rId21" Type="http://schemas.openxmlformats.org/officeDocument/2006/relationships/oleObject" Target="../embeddings/oleObject28.bin"/><Relationship Id="rId22" Type="http://schemas.openxmlformats.org/officeDocument/2006/relationships/image" Target="../media/image36.emf"/><Relationship Id="rId23" Type="http://schemas.openxmlformats.org/officeDocument/2006/relationships/oleObject" Target="../embeddings/oleObject29.bin"/><Relationship Id="rId24" Type="http://schemas.openxmlformats.org/officeDocument/2006/relationships/image" Target="../media/image37.emf"/><Relationship Id="rId25" Type="http://schemas.openxmlformats.org/officeDocument/2006/relationships/oleObject" Target="../embeddings/oleObject30.bin"/><Relationship Id="rId26" Type="http://schemas.openxmlformats.org/officeDocument/2006/relationships/image" Target="../media/image38.emf"/><Relationship Id="rId27" Type="http://schemas.openxmlformats.org/officeDocument/2006/relationships/oleObject" Target="../embeddings/oleObject31.bin"/><Relationship Id="rId28" Type="http://schemas.openxmlformats.org/officeDocument/2006/relationships/image" Target="../media/image39.emf"/><Relationship Id="rId10" Type="http://schemas.openxmlformats.org/officeDocument/2006/relationships/image" Target="../media/image30.emf"/><Relationship Id="rId11" Type="http://schemas.openxmlformats.org/officeDocument/2006/relationships/oleObject" Target="../embeddings/oleObject23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34.emf"/><Relationship Id="rId19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1325" y="1524000"/>
            <a:ext cx="305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16,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14600"/>
            <a:ext cx="716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Rutherford </a:t>
            </a:r>
            <a:r>
              <a:rPr lang="en-US" dirty="0">
                <a:latin typeface="Arial Narrow" pitchFamily="-84" charset="0"/>
              </a:rPr>
              <a:t>Scattering Experiment and Rutherford Atomic Model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The Classic Atomic Model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Bohr Radius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Bohr’s Hydrogen Model and Its Limitations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Characteristic X-ray Spectra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 smtClean="0"/>
              <a:t>What was the force again? </a:t>
            </a:r>
          </a:p>
          <a:p>
            <a:pPr lvl="2" eaLnBrk="1" hangingPunct="1"/>
            <a:r>
              <a:rPr lang="en-US" sz="2000" dirty="0" smtClean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 smtClean="0"/>
              <a:t>The charge of the incoming particle 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charge of the target particle (Z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minimum distance the projectile approaches the target (</a:t>
            </a:r>
            <a:r>
              <a:rPr lang="en-US" sz="2400" dirty="0" err="1" smtClean="0"/>
              <a:t>r</a:t>
            </a:r>
            <a:r>
              <a:rPr lang="en-US" sz="2400" dirty="0" smtClean="0"/>
              <a:t>) </a:t>
            </a:r>
          </a:p>
          <a:p>
            <a:pPr eaLnBrk="1" hangingPunct="1"/>
            <a:r>
              <a:rPr lang="en-US" dirty="0" smtClean="0"/>
              <a:t>Using the fact that this is a totally elastic scattering under a central force, we know that</a:t>
            </a:r>
          </a:p>
          <a:p>
            <a:pPr lvl="1" eaLnBrk="1" hangingPunct="1"/>
            <a:r>
              <a:rPr lang="en-US" sz="2400" dirty="0" smtClean="0"/>
              <a:t>Linear momentum is conserved</a:t>
            </a:r>
          </a:p>
          <a:p>
            <a:pPr lvl="1" eaLnBrk="1" hangingPunct="1"/>
            <a:r>
              <a:rPr lang="en-US" sz="2400" dirty="0" smtClean="0"/>
              <a:t>KE is conserved</a:t>
            </a:r>
          </a:p>
          <a:p>
            <a:pPr lvl="1" eaLnBrk="1" hangingPunct="1"/>
            <a:r>
              <a:rPr lang="en-US" sz="2400" dirty="0" smtClean="0"/>
              <a:t>Angular momentum is conserved</a:t>
            </a:r>
          </a:p>
          <a:p>
            <a:pPr eaLnBrk="1" hangingPunct="1"/>
            <a:r>
              <a:rPr lang="en-US" dirty="0" smtClean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89125"/>
              </p:ext>
            </p:extLst>
          </p:nvPr>
        </p:nvGraphicFramePr>
        <p:xfrm>
          <a:off x="5943600" y="1301730"/>
          <a:ext cx="2743200" cy="10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81" name="Equation" r:id="rId3" imgW="1181100" imgH="457200" progId="Equation.DSMT4">
                  <p:embed/>
                </p:oleObj>
              </mc:Choice>
              <mc:Fallback>
                <p:oleObj name="Equation" r:id="rId3" imgW="1181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01730"/>
                        <a:ext cx="2743200" cy="106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25656"/>
              </p:ext>
            </p:extLst>
          </p:nvPr>
        </p:nvGraphicFramePr>
        <p:xfrm>
          <a:off x="4900613" y="4259263"/>
          <a:ext cx="1579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82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259263"/>
                        <a:ext cx="1579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74277"/>
              </p:ext>
            </p:extLst>
          </p:nvPr>
        </p:nvGraphicFramePr>
        <p:xfrm>
          <a:off x="3524250" y="47244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83" name="Equation" r:id="rId7" imgW="1498600" imgH="393700" progId="Equation.DSMT4">
                  <p:embed/>
                </p:oleObj>
              </mc:Choice>
              <mc:Fallback>
                <p:oleObj name="Equation" r:id="rId7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3225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715214"/>
              </p:ext>
            </p:extLst>
          </p:nvPr>
        </p:nvGraphicFramePr>
        <p:xfrm>
          <a:off x="5040313" y="5267325"/>
          <a:ext cx="1427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84" name="Equation" r:id="rId9" imgW="889000" imgH="241300" progId="Equation.DSMT4">
                  <p:embed/>
                </p:oleObj>
              </mc:Choice>
              <mc:Fallback>
                <p:oleObj name="Equation" r:id="rId9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267325"/>
                        <a:ext cx="14271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22679"/>
              </p:ext>
            </p:extLst>
          </p:nvPr>
        </p:nvGraphicFramePr>
        <p:xfrm>
          <a:off x="5181600" y="5621338"/>
          <a:ext cx="22510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85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21338"/>
                        <a:ext cx="22510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10201"/>
              </p:ext>
            </p:extLst>
          </p:nvPr>
        </p:nvGraphicFramePr>
        <p:xfrm>
          <a:off x="7410450" y="5621338"/>
          <a:ext cx="1581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86" name="Equation" r:id="rId13" imgW="927100" imgH="457200" progId="Equation.DSMT4">
                  <p:embed/>
                </p:oleObj>
              </mc:Choice>
              <mc:Fallback>
                <p:oleObj name="Equation" r:id="rId13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621338"/>
                        <a:ext cx="1581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185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σ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 = </a:t>
            </a:r>
            <a:r>
              <a:rPr lang="el-GR" sz="2000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2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</a:t>
            </a:r>
            <a:r>
              <a:rPr lang="en-US" sz="2000" dirty="0" smtClean="0">
                <a:solidFill>
                  <a:srgbClr val="3333CC"/>
                </a:solidFill>
              </a:rPr>
              <a:t>nucleus.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</a:t>
            </a:r>
            <a:r>
              <a:rPr lang="en-US" sz="2000" dirty="0" smtClean="0">
                <a:solidFill>
                  <a:srgbClr val="3333CC"/>
                </a:solidFill>
              </a:rPr>
              <a:t>he </a:t>
            </a:r>
            <a:r>
              <a:rPr lang="en-US" sz="2000" dirty="0">
                <a:solidFill>
                  <a:srgbClr val="3333CC"/>
                </a:solidFill>
              </a:rPr>
              <a:t>fraction of </a:t>
            </a:r>
            <a:r>
              <a:rPr lang="en-US" sz="2000" dirty="0" smtClean="0">
                <a:solidFill>
                  <a:srgbClr val="3333CC"/>
                </a:solidFill>
              </a:rPr>
              <a:t>the incident </a:t>
            </a:r>
            <a:r>
              <a:rPr lang="en-US" sz="2000" dirty="0">
                <a:solidFill>
                  <a:srgbClr val="3333CC"/>
                </a:solidFill>
              </a:rPr>
              <a:t>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</a:t>
            </a:r>
            <a:r>
              <a:rPr lang="en-US" sz="4000" dirty="0" smtClean="0"/>
              <a:t>Scattering - probability</a:t>
            </a:r>
            <a:endParaRPr lang="en-US" sz="4000" dirty="0"/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61789"/>
              </p:ext>
            </p:extLst>
          </p:nvPr>
        </p:nvGraphicFramePr>
        <p:xfrm>
          <a:off x="2941638" y="3951287"/>
          <a:ext cx="29559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4" name="Equation" r:id="rId4" imgW="1892300" imgH="495300" progId="Equation.DSMT4">
                  <p:embed/>
                </p:oleObj>
              </mc:Choice>
              <mc:Fallback>
                <p:oleObj name="Equation" r:id="rId4" imgW="1892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51287"/>
                        <a:ext cx="29559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atomic number density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52720"/>
              </p:ext>
            </p:extLst>
          </p:nvPr>
        </p:nvGraphicFramePr>
        <p:xfrm>
          <a:off x="2971800" y="5029200"/>
          <a:ext cx="3551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5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51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07998"/>
              </p:ext>
            </p:extLst>
          </p:nvPr>
        </p:nvGraphicFramePr>
        <p:xfrm>
          <a:off x="5249863" y="5715000"/>
          <a:ext cx="1776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6" name="Equation" r:id="rId8" imgW="1295400" imgH="444500" progId="Equation.DSMT4">
                  <p:embed/>
                </p:oleObj>
              </mc:Choice>
              <mc:Fallback>
                <p:oleObj name="Equation" r:id="rId8" imgW="1295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5715000"/>
                        <a:ext cx="1776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878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</a:t>
            </a:r>
            <a:r>
              <a:rPr lang="en-US" sz="2800" dirty="0" smtClean="0"/>
              <a:t>an actual experiment, </a:t>
            </a:r>
            <a:r>
              <a:rPr lang="en-US" sz="2800" dirty="0"/>
              <a:t>a detector is </a:t>
            </a:r>
            <a:r>
              <a:rPr lang="en-US" sz="2800" dirty="0">
                <a:cs typeface="Symbol" charset="2"/>
              </a:rPr>
              <a:t>positioned fr</a:t>
            </a:r>
            <a:r>
              <a:rPr lang="en-US" sz="2800" dirty="0">
                <a:latin typeface="+mj-lt"/>
                <a:cs typeface="Symbol" charset="2"/>
              </a:rPr>
              <a:t>om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 smtClean="0">
                <a:latin typeface="Symbol" charset="2"/>
                <a:ea typeface="Arial" pitchFamily="-84" charset="0"/>
                <a:cs typeface="Symbol" charset="2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to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cs typeface="Symbol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number of particles scattered</a:t>
            </a:r>
            <a:r>
              <a:rPr lang="en-US" sz="2800" dirty="0" smtClean="0"/>
              <a:t> into the the angular coverage per </a:t>
            </a:r>
            <a:r>
              <a:rPr lang="en-US" sz="2800" dirty="0"/>
              <a:t>unit area is</a:t>
            </a:r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41124"/>
              </p:ext>
            </p:extLst>
          </p:nvPr>
        </p:nvGraphicFramePr>
        <p:xfrm>
          <a:off x="4038600" y="5105400"/>
          <a:ext cx="49149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1" name="Equation" r:id="rId4" imgW="2336800" imgH="508000" progId="Equation.DSMT4">
                  <p:embed/>
                </p:oleObj>
              </mc:Choice>
              <mc:Fallback>
                <p:oleObj name="Equation" r:id="rId4" imgW="2336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491497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635"/>
              </p:ext>
            </p:extLst>
          </p:nvPr>
        </p:nvGraphicFramePr>
        <p:xfrm>
          <a:off x="1676400" y="2743200"/>
          <a:ext cx="87091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2" name="Equation" r:id="rId6" imgW="698500" imgH="393700" progId="Equation.DSMT4">
                  <p:embed/>
                </p:oleObj>
              </mc:Choice>
              <mc:Fallback>
                <p:oleObj name="Equation" r:id="rId6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70915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251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</a:t>
            </a:r>
            <a:r>
              <a:rPr lang="en-US" b="1" u="sng" dirty="0" smtClean="0">
                <a:solidFill>
                  <a:srgbClr val="A50021"/>
                </a:solidFill>
              </a:rPr>
              <a:t>square of the atomic numbers</a:t>
            </a:r>
            <a:r>
              <a:rPr lang="en-US" dirty="0" smtClean="0"/>
              <a:t> of </a:t>
            </a:r>
            <a:r>
              <a:rPr lang="en-US" i="1" dirty="0" smtClean="0"/>
              <a:t>both</a:t>
            </a:r>
            <a:r>
              <a:rPr lang="en-US" dirty="0" smtClean="0"/>
              <a:t> the incident particle (Z</a:t>
            </a:r>
            <a:r>
              <a:rPr lang="en-US" baseline="-25000" dirty="0" smtClean="0"/>
              <a:t>1</a:t>
            </a:r>
            <a:r>
              <a:rPr lang="en-US" dirty="0" smtClean="0"/>
              <a:t>) and the target </a:t>
            </a:r>
            <a:r>
              <a:rPr lang="en-US" dirty="0" err="1" smtClean="0"/>
              <a:t>scatterer</a:t>
            </a:r>
            <a:r>
              <a:rPr lang="en-US" dirty="0" smtClean="0"/>
              <a:t> (Z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number of scattered particles is </a:t>
            </a:r>
            <a:r>
              <a:rPr lang="en-US" b="1" u="sng" dirty="0" smtClean="0">
                <a:solidFill>
                  <a:srgbClr val="A50021"/>
                </a:solidFill>
              </a:rPr>
              <a:t>inversely proportional to the square of the kinetic energy </a:t>
            </a:r>
            <a:r>
              <a:rPr lang="en-US" dirty="0" smtClean="0"/>
              <a:t>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For the scattering angle 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, 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4</a:t>
            </a:r>
            <a:r>
              <a:rPr lang="en-US" b="1" u="sng" baseline="30000" dirty="0" smtClean="0">
                <a:solidFill>
                  <a:srgbClr val="A50021"/>
                </a:solidFill>
              </a:rPr>
              <a:t>th</a:t>
            </a:r>
            <a:r>
              <a:rPr lang="en-US" b="1" u="sng" dirty="0" smtClean="0">
                <a:solidFill>
                  <a:srgbClr val="A50021"/>
                </a:solidFill>
              </a:rPr>
              <a:t> power of sin(</a:t>
            </a:r>
            <a:r>
              <a:rPr lang="en-US" b="1" u="sng" dirty="0" smtClean="0">
                <a:solidFill>
                  <a:srgbClr val="A50021"/>
                </a:solidFill>
                <a:latin typeface="Symbol" charset="2"/>
                <a:cs typeface="Symbol" charset="2"/>
              </a:rPr>
              <a:t>θ</a:t>
            </a:r>
            <a:r>
              <a:rPr lang="en-US" b="1" u="sng" dirty="0" smtClean="0">
                <a:solidFill>
                  <a:srgbClr val="A50021"/>
                </a:solidFill>
              </a:rPr>
              <a:t>/2)</a:t>
            </a:r>
            <a:r>
              <a:rPr lang="en-US" dirty="0" smtClean="0"/>
              <a:t>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the target thickness</a:t>
            </a:r>
            <a:r>
              <a:rPr lang="en-US" dirty="0" smtClean="0"/>
              <a:t>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30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The </a:t>
            </a:r>
            <a:r>
              <a:rPr lang="en-US" sz="3400" dirty="0"/>
              <a:t>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181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As suggested by the Rutherford Model, an atom consisted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Let’s consider atoms in a planetary model.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where </a:t>
            </a:r>
            <a:r>
              <a:rPr lang="en-US" sz="2800" i="1" dirty="0" smtClean="0">
                <a:solidFill>
                  <a:srgbClr val="3333CC"/>
                </a:solidFill>
              </a:rPr>
              <a:t>v</a:t>
            </a:r>
            <a:r>
              <a:rPr lang="en-US" sz="2800" dirty="0" smtClean="0">
                <a:solidFill>
                  <a:srgbClr val="3333CC"/>
                </a:solidFill>
              </a:rPr>
              <a:t> is the tangential speed of an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total energy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81836"/>
              </p:ext>
            </p:extLst>
          </p:nvPr>
        </p:nvGraphicFramePr>
        <p:xfrm>
          <a:off x="4114800" y="3276600"/>
          <a:ext cx="3051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3" name="Equation" r:id="rId3" imgW="1219200" imgH="457200" progId="Equation.DSMT4">
                  <p:embed/>
                </p:oleObj>
              </mc:Choice>
              <mc:Fallback>
                <p:oleObj name="Equation" r:id="rId3" imgW="1219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3051175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74510"/>
              </p:ext>
            </p:extLst>
          </p:nvPr>
        </p:nvGraphicFramePr>
        <p:xfrm>
          <a:off x="7086600" y="3276600"/>
          <a:ext cx="1366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4" name="Equation" r:id="rId5" imgW="546100" imgH="419100" progId="Equation.DSMT4">
                  <p:embed/>
                </p:oleObj>
              </mc:Choice>
              <mc:Fallback>
                <p:oleObj name="Equation" r:id="rId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76600"/>
                        <a:ext cx="1366837" cy="104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27669"/>
              </p:ext>
            </p:extLst>
          </p:nvPr>
        </p:nvGraphicFramePr>
        <p:xfrm>
          <a:off x="3352800" y="5430838"/>
          <a:ext cx="186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5" name="Equation" r:id="rId7" imgW="787400" imgH="152400" progId="Equation.DSMT4">
                  <p:embed/>
                </p:oleObj>
              </mc:Choice>
              <mc:Fallback>
                <p:oleObj name="Equation" r:id="rId7" imgW="787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30838"/>
                        <a:ext cx="1863725" cy="36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04298"/>
              </p:ext>
            </p:extLst>
          </p:nvPr>
        </p:nvGraphicFramePr>
        <p:xfrm>
          <a:off x="5181600" y="5105400"/>
          <a:ext cx="9921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6" name="Equation" r:id="rId9" imgW="419100" imgH="457200" progId="Equation.DSMT4">
                  <p:embed/>
                </p:oleObj>
              </mc:Choice>
              <mc:Fallback>
                <p:oleObj name="Equation" r:id="rId9" imgW="41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9921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854"/>
              </p:ext>
            </p:extLst>
          </p:nvPr>
        </p:nvGraphicFramePr>
        <p:xfrm>
          <a:off x="6132513" y="5105400"/>
          <a:ext cx="1563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7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105400"/>
                        <a:ext cx="15636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12627"/>
              </p:ext>
            </p:extLst>
          </p:nvPr>
        </p:nvGraphicFramePr>
        <p:xfrm>
          <a:off x="7653337" y="5105400"/>
          <a:ext cx="12620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58" name="Equation" r:id="rId13" imgW="533400" imgH="457200" progId="Equation.DSMT4">
                  <p:embed/>
                </p:oleObj>
              </mc:Choice>
              <mc:Fallback>
                <p:oleObj name="Equation" r:id="rId13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7" y="5105400"/>
                        <a:ext cx="1262063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486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classical E&amp;M theory, an accelerated electric charge radiates energy (electromagnetic radiation) which means total energy must decrease</a:t>
            </a:r>
            <a:r>
              <a:rPr lang="en-US" sz="2400" dirty="0" smtClean="0">
                <a:solidFill>
                  <a:srgbClr val="3333CC"/>
                </a:solidFill>
              </a:rPr>
              <a:t>. </a:t>
            </a:r>
            <a:r>
              <a:rPr lang="en-US" sz="2400" dirty="0" smtClean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 smtClean="0">
                <a:solidFill>
                  <a:srgbClr val="3333CC"/>
                </a:solidFill>
              </a:rPr>
              <a:t>Radius </a:t>
            </a:r>
            <a:r>
              <a:rPr lang="en-US" sz="2400" i="1" dirty="0">
                <a:solidFill>
                  <a:srgbClr val="3333CC"/>
                </a:solidFill>
              </a:rPr>
              <a:t>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  <a:endParaRPr lang="en-US" sz="2400" b="1" i="1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2400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4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 smtClean="0">
                <a:ea typeface="Arial" pitchFamily="-84" charset="0"/>
                <a:cs typeface="Arial" pitchFamily="-84" charset="0"/>
              </a:rPr>
              <a:t>Bohr thought this has to do with fundamental length of order ~10</a:t>
            </a:r>
            <a:r>
              <a:rPr lang="en-US" sz="2000" i="1" baseline="30000" dirty="0" smtClean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 smtClean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2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did Bohr Arrived at the angular momentum quantization?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</a:t>
            </a:r>
            <a:r>
              <a:rPr lang="en-US" sz="2400" dirty="0"/>
              <a:t>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r>
              <a:rPr lang="en-US" sz="2400" dirty="0" smtClean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Thus, we can rewrite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874774"/>
              </p:ext>
            </p:extLst>
          </p:nvPr>
        </p:nvGraphicFramePr>
        <p:xfrm>
          <a:off x="4081463" y="2019300"/>
          <a:ext cx="13922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6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2019300"/>
                        <a:ext cx="13922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830493"/>
              </p:ext>
            </p:extLst>
          </p:nvPr>
        </p:nvGraphicFramePr>
        <p:xfrm>
          <a:off x="4740275" y="28194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7" name="Equation" r:id="rId5" imgW="812800" imgH="292100" progId="Equation.DSMT4">
                  <p:embed/>
                </p:oleObj>
              </mc:Choice>
              <mc:Fallback>
                <p:oleObj name="Equation" r:id="rId5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28194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33562"/>
              </p:ext>
            </p:extLst>
          </p:nvPr>
        </p:nvGraphicFramePr>
        <p:xfrm>
          <a:off x="6978650" y="3732212"/>
          <a:ext cx="1098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8" name="Equation" r:id="rId7" imgW="546100" imgH="152400" progId="Equation.DSMT4">
                  <p:embed/>
                </p:oleObj>
              </mc:Choice>
              <mc:Fallback>
                <p:oleObj name="Equation" r:id="rId7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732212"/>
                        <a:ext cx="10985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00522"/>
              </p:ext>
            </p:extLst>
          </p:nvPr>
        </p:nvGraphicFramePr>
        <p:xfrm>
          <a:off x="3152775" y="4114800"/>
          <a:ext cx="2241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9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114800"/>
                        <a:ext cx="2241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67563"/>
              </p:ext>
            </p:extLst>
          </p:nvPr>
        </p:nvGraphicFramePr>
        <p:xfrm>
          <a:off x="2044700" y="525780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0" name="Equation" r:id="rId11" imgW="812800" imgH="177800" progId="Equation.DSMT4">
                  <p:embed/>
                </p:oleObj>
              </mc:Choice>
              <mc:Fallback>
                <p:oleObj name="Equation" r:id="rId11" imgW="812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257800"/>
                        <a:ext cx="199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075794"/>
              </p:ext>
            </p:extLst>
          </p:nvPr>
        </p:nvGraphicFramePr>
        <p:xfrm>
          <a:off x="5524500" y="201930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1" name="Equation" r:id="rId13" imgW="393700" imgH="393700" progId="Equation.DSMT4">
                  <p:embed/>
                </p:oleObj>
              </mc:Choice>
              <mc:Fallback>
                <p:oleObj name="Equation" r:id="rId1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019300"/>
                        <a:ext cx="800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909678"/>
              </p:ext>
            </p:extLst>
          </p:nvPr>
        </p:nvGraphicFramePr>
        <p:xfrm>
          <a:off x="6673850" y="304165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2" name="Equation" r:id="rId15" imgW="292100" imgH="127000" progId="Equation.DSMT4">
                  <p:embed/>
                </p:oleObj>
              </mc:Choice>
              <mc:Fallback>
                <p:oleObj name="Equation" r:id="rId1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304165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48921"/>
              </p:ext>
            </p:extLst>
          </p:nvPr>
        </p:nvGraphicFramePr>
        <p:xfrm>
          <a:off x="7969250" y="3657600"/>
          <a:ext cx="11747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3" name="Equation" r:id="rId17" imgW="584200" imgH="203200" progId="Equation.DSMT4">
                  <p:embed/>
                </p:oleObj>
              </mc:Choice>
              <mc:Fallback>
                <p:oleObj name="Equation" r:id="rId17" imgW="58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657600"/>
                        <a:ext cx="11747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19674"/>
              </p:ext>
            </p:extLst>
          </p:nvPr>
        </p:nvGraphicFramePr>
        <p:xfrm>
          <a:off x="5334000" y="4114800"/>
          <a:ext cx="1214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4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4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07619"/>
              </p:ext>
            </p:extLst>
          </p:nvPr>
        </p:nvGraphicFramePr>
        <p:xfrm>
          <a:off x="6551613" y="4114800"/>
          <a:ext cx="1525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5" name="Equation" r:id="rId21" imgW="622300" imgH="393700" progId="Equation.DSMT4">
                  <p:embed/>
                </p:oleObj>
              </mc:Choice>
              <mc:Fallback>
                <p:oleObj name="Equation" r:id="rId21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114800"/>
                        <a:ext cx="15255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553123"/>
              </p:ext>
            </p:extLst>
          </p:nvPr>
        </p:nvGraphicFramePr>
        <p:xfrm>
          <a:off x="8045450" y="4114800"/>
          <a:ext cx="717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6" name="Equation" r:id="rId23" imgW="292100" imgH="393700" progId="Equation.DSMT4">
                  <p:embed/>
                </p:oleObj>
              </mc:Choice>
              <mc:Fallback>
                <p:oleObj name="Equation" r:id="rId23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4114800"/>
                        <a:ext cx="717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858060"/>
              </p:ext>
            </p:extLst>
          </p:nvPr>
        </p:nvGraphicFramePr>
        <p:xfrm>
          <a:off x="4249738" y="5029200"/>
          <a:ext cx="22113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7" name="Equation" r:id="rId25" imgW="901700" imgH="393700" progId="Equation.DSMT4">
                  <p:embed/>
                </p:oleObj>
              </mc:Choice>
              <mc:Fallback>
                <p:oleObj name="Equation" r:id="rId25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5029200"/>
                        <a:ext cx="221138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84360"/>
              </p:ext>
            </p:extLst>
          </p:nvPr>
        </p:nvGraphicFramePr>
        <p:xfrm>
          <a:off x="6640513" y="5105400"/>
          <a:ext cx="1609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8" name="Equation" r:id="rId27" imgW="927100" imgH="393700" progId="Equation.DSMT4">
                  <p:embed/>
                </p:oleObj>
              </mc:Choice>
              <mc:Fallback>
                <p:oleObj name="Equation" r:id="rId27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105400"/>
                        <a:ext cx="1609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9436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51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Midterm Exam Results</a:t>
            </a:r>
          </a:p>
          <a:p>
            <a:pPr lvl="1" eaLnBrk="1" hangingPunct="1"/>
            <a:r>
              <a:rPr lang="en-US" sz="2400" dirty="0" smtClean="0"/>
              <a:t>Class average: 58.5/102</a:t>
            </a:r>
          </a:p>
          <a:p>
            <a:pPr lvl="2" eaLnBrk="1" hangingPunct="1"/>
            <a:r>
              <a:rPr lang="en-US" sz="2000" dirty="0" smtClean="0"/>
              <a:t>Equivalent to 57.5/100</a:t>
            </a:r>
          </a:p>
          <a:p>
            <a:pPr lvl="1" eaLnBrk="1" hangingPunct="1"/>
            <a:r>
              <a:rPr lang="en-US" sz="2400" dirty="0" smtClean="0"/>
              <a:t>Top score: 90</a:t>
            </a:r>
          </a:p>
          <a:p>
            <a:pPr eaLnBrk="1" hangingPunct="1"/>
            <a:r>
              <a:rPr lang="en-US" sz="2800" dirty="0" smtClean="0"/>
              <a:t>Mid-term grade discussions</a:t>
            </a:r>
          </a:p>
          <a:p>
            <a:pPr lvl="1" eaLnBrk="1" hangingPunct="1"/>
            <a:r>
              <a:rPr lang="en-US" sz="2400" dirty="0" smtClean="0"/>
              <a:t>1 – 2:30pm this Wednesday, March 18 in my office, CPB342</a:t>
            </a:r>
          </a:p>
          <a:p>
            <a:pPr lvl="1" eaLnBrk="1" hangingPunct="1"/>
            <a:r>
              <a:rPr lang="en-US" sz="2400" dirty="0" smtClean="0"/>
              <a:t>Extremely important for you to come and talk to me about the prospect of your grade</a:t>
            </a:r>
          </a:p>
          <a:p>
            <a:pPr lvl="1" eaLnBrk="1" hangingPunct="1"/>
            <a:r>
              <a:rPr lang="en-US" sz="2400" dirty="0" smtClean="0"/>
              <a:t>Bring the special project #3 at that time</a:t>
            </a:r>
          </a:p>
          <a:p>
            <a:pPr eaLnBrk="1" hangingPunct="1"/>
            <a:r>
              <a:rPr lang="en-US" sz="2800" dirty="0" smtClean="0"/>
              <a:t>Colloquium at 4pm this Wednesday, in SH101</a:t>
            </a:r>
          </a:p>
          <a:p>
            <a:pPr lvl="1" eaLnBrk="1" hangingPunct="1"/>
            <a:r>
              <a:rPr lang="en-US" sz="2400" dirty="0" smtClean="0"/>
              <a:t>Dr. Doug </a:t>
            </a:r>
            <a:r>
              <a:rPr lang="en-US" sz="2400" dirty="0" err="1" smtClean="0"/>
              <a:t>Drob</a:t>
            </a:r>
            <a:r>
              <a:rPr lang="en-US" sz="2400" dirty="0" smtClean="0"/>
              <a:t> from NRL on </a:t>
            </a:r>
            <a:r>
              <a:rPr lang="en-US" sz="2400" dirty="0"/>
              <a:t>“Understanding the Response of the Ionosphere to Atmospheric Waves Generated by Tsunamis and Other Geophysical Disturbances”</a:t>
            </a:r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2"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Reminder: 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this Wednesday, March 18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7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 smtClean="0"/>
              <a:t>Research Topics and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 descr="Screen Shot 2015-03-16 at 12.0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4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5626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 and ref to the original paper published (not the web link!)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Text of the report must be your original!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Template available on class web site under research groups and topics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May 4, 2015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Each group prepares a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523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~0.8*79=6.8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/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Rutherford proposed that an atom has a positively charged core (nucleus) surrounded by negatively charged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62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Assumptions of 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scatterer</a:t>
            </a:r>
            <a:r>
              <a:rPr lang="en-US" dirty="0" smtClean="0"/>
              <a:t> is so massive that it does not recoil significantly; therefore the initial and final KE of the </a:t>
            </a:r>
            <a:r>
              <a:rPr lang="en-US" dirty="0" err="1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bombarding particle and target </a:t>
            </a:r>
            <a:r>
              <a:rPr lang="en-US" dirty="0" err="1" smtClean="0"/>
              <a:t>scatterer</a:t>
            </a:r>
            <a:r>
              <a:rPr lang="en-US" dirty="0" smtClean="0"/>
              <a:t> are so small that they may be treated as point masses with electrical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200150" lvl="1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/>
              <a:t>What is the force acting in this scattering?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 err="1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and the scattering angle </a:t>
            </a:r>
            <a:r>
              <a:rPr lang="el-GR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When </a:t>
            </a:r>
            <a:r>
              <a:rPr lang="en-US" sz="2800" i="1" dirty="0" err="1" smtClean="0">
                <a:solidFill>
                  <a:srgbClr val="3333CC"/>
                </a:solidFill>
              </a:rPr>
              <a:t>b</a:t>
            </a:r>
            <a:r>
              <a:rPr lang="en-US" sz="2800" dirty="0" smtClean="0">
                <a:solidFill>
                  <a:srgbClr val="3333CC"/>
                </a:solidFill>
              </a:rPr>
              <a:t> is small,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i="1" dirty="0" smtClean="0">
                <a:solidFill>
                  <a:srgbClr val="3333CC"/>
                </a:solidFill>
              </a:rPr>
              <a:t>r</a:t>
            </a:r>
            <a:r>
              <a:rPr lang="en-US" sz="2800" dirty="0" smtClean="0">
                <a:solidFill>
                  <a:srgbClr val="3333CC"/>
                </a:solidFill>
              </a:rPr>
              <a:t> gets small.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Coulomb force gets large.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l-GR" sz="2800" i="1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576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52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Relationship Between the Impact Parameter </a:t>
            </a:r>
            <a:r>
              <a:rPr lang="en-US" sz="2800" dirty="0" err="1" smtClean="0"/>
              <a:t>b</a:t>
            </a:r>
            <a:r>
              <a:rPr lang="en-US" sz="2800" dirty="0" smtClean="0"/>
              <a:t> and the Scattering Angle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7650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Equation" r:id="rId3" imgW="139700" imgH="88900" progId="Equation.DSMT4">
                  <p:embed/>
                </p:oleObj>
              </mc:Choice>
              <mc:Fallback>
                <p:oleObj name="Equation" r:id="rId3" imgW="139700" imgH="8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43" y="838200"/>
                        <a:ext cx="7203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relationship between the impact parameter b and scattering angle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: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a certain range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of impact parameters b will be scattered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within the window </a:t>
            </a:r>
            <a:r>
              <a:rPr lang="en-US" dirty="0" err="1" smtClean="0">
                <a:solidFill>
                  <a:srgbClr val="3333CC"/>
                </a:solidFill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16,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0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43807</TotalTime>
  <Words>1511</Words>
  <Application>Microsoft Macintosh PowerPoint</Application>
  <PresentationFormat>On-screen Show (4:3)</PresentationFormat>
  <Paragraphs>193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3313 – Section 001 Lecture #12</vt:lpstr>
      <vt:lpstr>Announcements</vt:lpstr>
      <vt:lpstr>Reminder: Special Project #3</vt:lpstr>
      <vt:lpstr>Research Topics and Groups</vt:lpstr>
      <vt:lpstr>Research Project Report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  <vt:lpstr>The Classical Atomic Model</vt:lpstr>
      <vt:lpstr>The Planetary Model is Doomed </vt:lpstr>
      <vt:lpstr>The Bohr Model of the Hydrogen Atom – The assumptions</vt:lpstr>
      <vt:lpstr>How did Bohr Arrived at the angular momentum quantization?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707</cp:revision>
  <cp:lastPrinted>2013-08-26T21:25:15Z</cp:lastPrinted>
  <dcterms:created xsi:type="dcterms:W3CDTF">2012-08-27T21:13:02Z</dcterms:created>
  <dcterms:modified xsi:type="dcterms:W3CDTF">2015-03-16T19:42:00Z</dcterms:modified>
</cp:coreProperties>
</file>