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36" r:id="rId3"/>
    <p:sldId id="718" r:id="rId4"/>
    <p:sldId id="719" r:id="rId5"/>
    <p:sldId id="720" r:id="rId6"/>
    <p:sldId id="721" r:id="rId7"/>
    <p:sldId id="722" r:id="rId8"/>
    <p:sldId id="723" r:id="rId9"/>
    <p:sldId id="724" r:id="rId10"/>
    <p:sldId id="710" r:id="rId11"/>
    <p:sldId id="711" r:id="rId12"/>
    <p:sldId id="712" r:id="rId13"/>
    <p:sldId id="713" r:id="rId14"/>
    <p:sldId id="714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2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1" Type="http://schemas.openxmlformats.org/officeDocument/2006/relationships/image" Target="../media/image22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4" Type="http://schemas.openxmlformats.org/officeDocument/2006/relationships/image" Target="../media/image4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emf"/><Relationship Id="rId12" Type="http://schemas.openxmlformats.org/officeDocument/2006/relationships/image" Target="../media/image63.emf"/><Relationship Id="rId13" Type="http://schemas.openxmlformats.org/officeDocument/2006/relationships/image" Target="../media/image64.emf"/><Relationship Id="rId14" Type="http://schemas.openxmlformats.org/officeDocument/2006/relationships/image" Target="../media/image65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20" Type="http://schemas.openxmlformats.org/officeDocument/2006/relationships/image" Target="../media/image60.emf"/><Relationship Id="rId21" Type="http://schemas.openxmlformats.org/officeDocument/2006/relationships/oleObject" Target="../embeddings/oleObject58.bin"/><Relationship Id="rId22" Type="http://schemas.openxmlformats.org/officeDocument/2006/relationships/image" Target="../media/image61.emf"/><Relationship Id="rId23" Type="http://schemas.openxmlformats.org/officeDocument/2006/relationships/oleObject" Target="../embeddings/oleObject59.bin"/><Relationship Id="rId24" Type="http://schemas.openxmlformats.org/officeDocument/2006/relationships/image" Target="../media/image62.emf"/><Relationship Id="rId25" Type="http://schemas.openxmlformats.org/officeDocument/2006/relationships/oleObject" Target="../embeddings/oleObject60.bin"/><Relationship Id="rId26" Type="http://schemas.openxmlformats.org/officeDocument/2006/relationships/image" Target="../media/image63.emf"/><Relationship Id="rId27" Type="http://schemas.openxmlformats.org/officeDocument/2006/relationships/oleObject" Target="../embeddings/oleObject61.bin"/><Relationship Id="rId28" Type="http://schemas.openxmlformats.org/officeDocument/2006/relationships/image" Target="../media/image64.emf"/><Relationship Id="rId29" Type="http://schemas.openxmlformats.org/officeDocument/2006/relationships/oleObject" Target="../embeddings/oleObject62.bin"/><Relationship Id="rId30" Type="http://schemas.openxmlformats.org/officeDocument/2006/relationships/image" Target="../media/image65.emf"/><Relationship Id="rId10" Type="http://schemas.openxmlformats.org/officeDocument/2006/relationships/image" Target="../media/image55.emf"/><Relationship Id="rId11" Type="http://schemas.openxmlformats.org/officeDocument/2006/relationships/oleObject" Target="../embeddings/oleObject53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57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58.emf"/><Relationship Id="rId17" Type="http://schemas.openxmlformats.org/officeDocument/2006/relationships/oleObject" Target="../embeddings/oleObject56.bin"/><Relationship Id="rId18" Type="http://schemas.openxmlformats.org/officeDocument/2006/relationships/image" Target="../media/image59.emf"/><Relationship Id="rId19" Type="http://schemas.openxmlformats.org/officeDocument/2006/relationships/oleObject" Target="../embeddings/oleObject5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69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e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76.e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7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8.jpeg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3.emf"/><Relationship Id="rId8" Type="http://schemas.openxmlformats.org/officeDocument/2006/relationships/oleObject" Target="../embeddings/oleObject71.bin"/><Relationship Id="rId9" Type="http://schemas.openxmlformats.org/officeDocument/2006/relationships/image" Target="../media/image74.emf"/><Relationship Id="rId10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7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emf"/><Relationship Id="rId10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0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1.e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22.emf"/><Relationship Id="rId10" Type="http://schemas.openxmlformats.org/officeDocument/2006/relationships/image" Target="../media/image15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19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emf"/><Relationship Id="rId20" Type="http://schemas.openxmlformats.org/officeDocument/2006/relationships/oleObject" Target="../embeddings/oleObject34.bin"/><Relationship Id="rId21" Type="http://schemas.openxmlformats.org/officeDocument/2006/relationships/image" Target="../media/image35.emf"/><Relationship Id="rId22" Type="http://schemas.openxmlformats.org/officeDocument/2006/relationships/oleObject" Target="../embeddings/oleObject35.bin"/><Relationship Id="rId23" Type="http://schemas.openxmlformats.org/officeDocument/2006/relationships/image" Target="../media/image36.emf"/><Relationship Id="rId24" Type="http://schemas.openxmlformats.org/officeDocument/2006/relationships/oleObject" Target="../embeddings/oleObject36.bin"/><Relationship Id="rId25" Type="http://schemas.openxmlformats.org/officeDocument/2006/relationships/image" Target="../media/image37.emf"/><Relationship Id="rId26" Type="http://schemas.openxmlformats.org/officeDocument/2006/relationships/oleObject" Target="../embeddings/oleObject37.bin"/><Relationship Id="rId27" Type="http://schemas.openxmlformats.org/officeDocument/2006/relationships/image" Target="../media/image38.emf"/><Relationship Id="rId28" Type="http://schemas.openxmlformats.org/officeDocument/2006/relationships/oleObject" Target="../embeddings/oleObject38.bin"/><Relationship Id="rId29" Type="http://schemas.openxmlformats.org/officeDocument/2006/relationships/image" Target="../media/image39.emf"/><Relationship Id="rId30" Type="http://schemas.openxmlformats.org/officeDocument/2006/relationships/oleObject" Target="../embeddings/oleObject39.bin"/><Relationship Id="rId31" Type="http://schemas.openxmlformats.org/officeDocument/2006/relationships/image" Target="../media/image40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30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32.emf"/><Relationship Id="rId16" Type="http://schemas.openxmlformats.org/officeDocument/2006/relationships/oleObject" Target="../embeddings/oleObject32.bin"/><Relationship Id="rId17" Type="http://schemas.openxmlformats.org/officeDocument/2006/relationships/image" Target="../media/image33.emf"/><Relationship Id="rId18" Type="http://schemas.openxmlformats.org/officeDocument/2006/relationships/oleObject" Target="../embeddings/oleObject33.bin"/><Relationship Id="rId19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image" Target="../media/image51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1325" y="1524000"/>
            <a:ext cx="305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23,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14600"/>
            <a:ext cx="716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Bohr </a:t>
            </a:r>
            <a:r>
              <a:rPr lang="en-US" dirty="0">
                <a:latin typeface="Arial Narrow" pitchFamily="-84" charset="0"/>
              </a:rPr>
              <a:t>Radius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Bohr’s Hydrogen Model and Its Limitations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Characteristic X-ray </a:t>
            </a:r>
            <a:r>
              <a:rPr lang="en-US" dirty="0" smtClean="0">
                <a:latin typeface="Arial Narrow" pitchFamily="-84" charset="0"/>
              </a:rPr>
              <a:t>Spectra</a:t>
            </a:r>
            <a:endParaRPr lang="en-US" dirty="0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226425" cy="9652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with classical 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produce 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classical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results.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Monday, March 23, 2015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10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3333CC"/>
                </a:solidFill>
              </a:rPr>
              <a:t>PHYS 3313-001, Spring 2014                      Dr. Jaehoon Yu</a:t>
            </a:r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02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The Correspondence Principle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the radiation emitted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classical</a:t>
            </a:r>
            <a:r>
              <a:rPr lang="en-US" sz="2400" dirty="0"/>
              <a:t> is equal to the orbital frequency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of the electron around the nucleus.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</a:t>
            </a:r>
            <a:r>
              <a:rPr lang="en-US" sz="2400" dirty="0" smtClean="0"/>
              <a:t>the photon in the </a:t>
            </a:r>
            <a:r>
              <a:rPr lang="en-US" sz="2400" dirty="0"/>
              <a:t>transition from </a:t>
            </a:r>
            <a:r>
              <a:rPr lang="en-US" sz="2400" i="1" dirty="0"/>
              <a:t>n</a:t>
            </a:r>
            <a:r>
              <a:rPr lang="en-US" sz="2400" dirty="0"/>
              <a:t> + 1 to </a:t>
            </a:r>
            <a:r>
              <a:rPr lang="en-US" sz="2400" i="1" dirty="0"/>
              <a:t>n</a:t>
            </a:r>
            <a:r>
              <a:rPr lang="en-US" sz="2400" dirty="0"/>
              <a:t> is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For </a:t>
            </a:r>
            <a:r>
              <a:rPr lang="en-US" sz="2400" dirty="0"/>
              <a:t>large 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 the classical limit</a:t>
            </a:r>
            <a:r>
              <a:rPr lang="en-US" sz="2400" dirty="0" smtClean="0"/>
              <a:t>,</a:t>
            </a:r>
            <a:r>
              <a:rPr lang="en-US" sz="2400" dirty="0"/>
              <a:t>		         </a:t>
            </a:r>
          </a:p>
          <a:p>
            <a:pPr eaLnBrk="1" hangingPunct="1"/>
            <a:endParaRPr lang="en-US" sz="2400" i="1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Substitute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	So the frequency of the radiated E between classical theory and Bohr model agrees in large </a:t>
            </a:r>
            <a:r>
              <a:rPr lang="en-US" sz="2400" dirty="0" err="1" smtClean="0"/>
              <a:t>n</a:t>
            </a:r>
            <a:r>
              <a:rPr lang="en-US" sz="2400" dirty="0" smtClean="0"/>
              <a:t> case!!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81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85877"/>
              </p:ext>
            </p:extLst>
          </p:nvPr>
        </p:nvGraphicFramePr>
        <p:xfrm>
          <a:off x="630238" y="1579563"/>
          <a:ext cx="15684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" name="Equation" r:id="rId3" imgW="914400" imgH="203200" progId="Equation.DSMT4">
                  <p:embed/>
                </p:oleObj>
              </mc:Choice>
              <mc:Fallback>
                <p:oleObj name="Equation" r:id="rId3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579563"/>
                        <a:ext cx="156845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05915"/>
              </p:ext>
            </p:extLst>
          </p:nvPr>
        </p:nvGraphicFramePr>
        <p:xfrm>
          <a:off x="2187575" y="1423987"/>
          <a:ext cx="6318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" name="Equation" r:id="rId5" imgW="368300" imgH="393700" progId="Equation.DSMT4">
                  <p:embed/>
                </p:oleObj>
              </mc:Choice>
              <mc:Fallback>
                <p:oleObj name="Equation" r:id="rId5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1423987"/>
                        <a:ext cx="6318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764540"/>
              </p:ext>
            </p:extLst>
          </p:nvPr>
        </p:nvGraphicFramePr>
        <p:xfrm>
          <a:off x="2830512" y="1425575"/>
          <a:ext cx="8270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" name="Equation" r:id="rId7" imgW="482600" imgH="393700" progId="Equation.DSMT4">
                  <p:embed/>
                </p:oleObj>
              </mc:Choice>
              <mc:Fallback>
                <p:oleObj name="Equation" r:id="rId7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2" y="1425575"/>
                        <a:ext cx="8270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49270"/>
              </p:ext>
            </p:extLst>
          </p:nvPr>
        </p:nvGraphicFramePr>
        <p:xfrm>
          <a:off x="3581400" y="1374775"/>
          <a:ext cx="1897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" name="Equation" r:id="rId9" imgW="1104900" imgH="444500" progId="Equation.DSMT4">
                  <p:embed/>
                </p:oleObj>
              </mc:Choice>
              <mc:Fallback>
                <p:oleObj name="Equation" r:id="rId9" imgW="1104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4775"/>
                        <a:ext cx="1897062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23185"/>
              </p:ext>
            </p:extLst>
          </p:nvPr>
        </p:nvGraphicFramePr>
        <p:xfrm>
          <a:off x="5486400" y="1308100"/>
          <a:ext cx="21796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" name="Equation" r:id="rId11" imgW="1270000" imgH="495300" progId="Equation.DSMT4">
                  <p:embed/>
                </p:oleObj>
              </mc:Choice>
              <mc:Fallback>
                <p:oleObj name="Equation" r:id="rId11" imgW="1270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08100"/>
                        <a:ext cx="21796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017460"/>
              </p:ext>
            </p:extLst>
          </p:nvPr>
        </p:nvGraphicFramePr>
        <p:xfrm>
          <a:off x="7705725" y="1374775"/>
          <a:ext cx="10461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" name="Equation" r:id="rId13" imgW="609600" imgH="469900" progId="Equation.DSMT4">
                  <p:embed/>
                </p:oleObj>
              </mc:Choice>
              <mc:Fallback>
                <p:oleObj name="Equation" r:id="rId13" imgW="609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1374775"/>
                        <a:ext cx="104616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87078"/>
              </p:ext>
            </p:extLst>
          </p:nvPr>
        </p:nvGraphicFramePr>
        <p:xfrm>
          <a:off x="736600" y="2590800"/>
          <a:ext cx="3192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" name="Equation" r:id="rId15" imgW="1816100" imgH="520700" progId="Equation.DSMT4">
                  <p:embed/>
                </p:oleObj>
              </mc:Choice>
              <mc:Fallback>
                <p:oleObj name="Equation" r:id="rId15" imgW="18161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90800"/>
                        <a:ext cx="31924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395824"/>
              </p:ext>
            </p:extLst>
          </p:nvPr>
        </p:nvGraphicFramePr>
        <p:xfrm>
          <a:off x="3938588" y="2679700"/>
          <a:ext cx="22764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" name="Equation" r:id="rId17" imgW="1295400" imgH="469900" progId="Equation.DSMT4">
                  <p:embed/>
                </p:oleObj>
              </mc:Choice>
              <mc:Fallback>
                <p:oleObj name="Equation" r:id="rId17" imgW="1295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679700"/>
                        <a:ext cx="22764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91435"/>
              </p:ext>
            </p:extLst>
          </p:nvPr>
        </p:nvGraphicFramePr>
        <p:xfrm>
          <a:off x="6335713" y="2590800"/>
          <a:ext cx="1763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" name="Equation" r:id="rId19" imgW="1003300" imgH="520700" progId="Equation.DSMT4">
                  <p:embed/>
                </p:oleObj>
              </mc:Choice>
              <mc:Fallback>
                <p:oleObj name="Equation" r:id="rId19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2590800"/>
                        <a:ext cx="17637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099350"/>
              </p:ext>
            </p:extLst>
          </p:nvPr>
        </p:nvGraphicFramePr>
        <p:xfrm>
          <a:off x="4340225" y="3581400"/>
          <a:ext cx="25034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" name="Equation" r:id="rId21" imgW="1219200" imgH="393700" progId="Equation.DSMT4">
                  <p:embed/>
                </p:oleObj>
              </mc:Choice>
              <mc:Fallback>
                <p:oleObj name="Equation" r:id="rId21" imgW="1219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3581400"/>
                        <a:ext cx="25034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117560"/>
              </p:ext>
            </p:extLst>
          </p:nvPr>
        </p:nvGraphicFramePr>
        <p:xfrm>
          <a:off x="2473325" y="4433888"/>
          <a:ext cx="17478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6" name="Equation" r:id="rId23" imgW="850900" imgH="393700" progId="Equation.DSMT4">
                  <p:embed/>
                </p:oleObj>
              </mc:Choice>
              <mc:Fallback>
                <p:oleObj name="Equation" r:id="rId2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4433888"/>
                        <a:ext cx="17478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89611"/>
              </p:ext>
            </p:extLst>
          </p:nvPr>
        </p:nvGraphicFramePr>
        <p:xfrm>
          <a:off x="4311650" y="4356100"/>
          <a:ext cx="21129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" name="Equation" r:id="rId25" imgW="1028700" imgH="469900" progId="Equation.DSMT4">
                  <p:embed/>
                </p:oleObj>
              </mc:Choice>
              <mc:Fallback>
                <p:oleObj name="Equation" r:id="rId25" imgW="1028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4356100"/>
                        <a:ext cx="211296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98411"/>
              </p:ext>
            </p:extLst>
          </p:nvPr>
        </p:nvGraphicFramePr>
        <p:xfrm>
          <a:off x="6399213" y="4370388"/>
          <a:ext cx="12509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6" name="Equation" r:id="rId27" imgW="609600" imgH="469900" progId="Equation.DSMT4">
                  <p:embed/>
                </p:oleObj>
              </mc:Choice>
              <mc:Fallback>
                <p:oleObj name="Equation" r:id="rId27" imgW="609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4370388"/>
                        <a:ext cx="125095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005789"/>
              </p:ext>
            </p:extLst>
          </p:nvPr>
        </p:nvGraphicFramePr>
        <p:xfrm>
          <a:off x="7740650" y="4648200"/>
          <a:ext cx="11747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7" name="Equation" r:id="rId29" imgW="571500" imgH="203200" progId="Equation.DSMT4">
                  <p:embed/>
                </p:oleObj>
              </mc:Choice>
              <mc:Fallback>
                <p:oleObj name="Equation" r:id="rId29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648200"/>
                        <a:ext cx="117475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245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 smtClean="0"/>
              <a:t>Importance of 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 smtClean="0"/>
              <a:t>Demonstrated the need for Plank’s constant in understanding the atomic structure</a:t>
            </a:r>
          </a:p>
          <a:p>
            <a:r>
              <a:rPr lang="en-US" dirty="0" smtClean="0"/>
              <a:t>Assumption of quantized angular momentum which led to quantization of other quantities, </a:t>
            </a:r>
            <a:r>
              <a:rPr lang="en-US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smtClean="0"/>
              <a:t> and E as follows</a:t>
            </a:r>
          </a:p>
          <a:p>
            <a:r>
              <a:rPr lang="en-US" dirty="0" smtClean="0"/>
              <a:t>Orbital Radius:</a:t>
            </a:r>
          </a:p>
          <a:p>
            <a:endParaRPr lang="en-US" dirty="0" smtClean="0"/>
          </a:p>
          <a:p>
            <a:r>
              <a:rPr lang="en-US" dirty="0" smtClean="0"/>
              <a:t>Orbital Speed:</a:t>
            </a:r>
          </a:p>
          <a:p>
            <a:endParaRPr lang="en-US" dirty="0" smtClean="0"/>
          </a:p>
          <a:p>
            <a:r>
              <a:rPr lang="en-US" dirty="0" smtClean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13682"/>
              </p:ext>
            </p:extLst>
          </p:nvPr>
        </p:nvGraphicFramePr>
        <p:xfrm>
          <a:off x="5791200" y="3228975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0" name="Equation" r:id="rId3" imgW="304800" imgH="228600" progId="Equation.DSMT4">
                  <p:embed/>
                </p:oleObj>
              </mc:Choice>
              <mc:Fallback>
                <p:oleObj name="Equation" r:id="rId3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28975"/>
                        <a:ext cx="685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92809"/>
              </p:ext>
            </p:extLst>
          </p:nvPr>
        </p:nvGraphicFramePr>
        <p:xfrm>
          <a:off x="3519488" y="4216400"/>
          <a:ext cx="1476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1" name="Equation" r:id="rId5" imgW="622300" imgH="431800" progId="Equation.DSMT4">
                  <p:embed/>
                </p:oleObj>
              </mc:Choice>
              <mc:Fallback>
                <p:oleObj name="Equation" r:id="rId5" imgW="622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216400"/>
                        <a:ext cx="14763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329643"/>
              </p:ext>
            </p:extLst>
          </p:nvPr>
        </p:nvGraphicFramePr>
        <p:xfrm>
          <a:off x="3471863" y="5181600"/>
          <a:ext cx="24558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2" name="Equation" r:id="rId7" imgW="1054100" imgH="457200" progId="Equation.DSMT4">
                  <p:embed/>
                </p:oleObj>
              </mc:Choice>
              <mc:Fallback>
                <p:oleObj name="Equation" r:id="rId7" imgW="1054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5181600"/>
                        <a:ext cx="24558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03905"/>
              </p:ext>
            </p:extLst>
          </p:nvPr>
        </p:nvGraphicFramePr>
        <p:xfrm>
          <a:off x="3443288" y="3048000"/>
          <a:ext cx="2343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3" name="Equation" r:id="rId9" imgW="1041400" imgH="457200" progId="Equation.DSMT4">
                  <p:embed/>
                </p:oleObj>
              </mc:Choice>
              <mc:Fallback>
                <p:oleObj name="Equation" r:id="rId9" imgW="104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048000"/>
                        <a:ext cx="23431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20650"/>
              </p:ext>
            </p:extLst>
          </p:nvPr>
        </p:nvGraphicFramePr>
        <p:xfrm>
          <a:off x="4978400" y="4267200"/>
          <a:ext cx="1025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4" name="Equation" r:id="rId11" imgW="431800" imgH="431800" progId="Equation.DSMT4">
                  <p:embed/>
                </p:oleObj>
              </mc:Choice>
              <mc:Fallback>
                <p:oleObj name="Equation" r:id="rId11" imgW="431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267200"/>
                        <a:ext cx="10255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490512"/>
              </p:ext>
            </p:extLst>
          </p:nvPr>
        </p:nvGraphicFramePr>
        <p:xfrm>
          <a:off x="5943600" y="5253037"/>
          <a:ext cx="533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5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53037"/>
                        <a:ext cx="5334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96000" y="32766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38800" y="4724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3600" y="5715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3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Successes </a:t>
            </a:r>
            <a:r>
              <a:rPr lang="en-US" sz="4000" dirty="0"/>
              <a:t>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</a:t>
            </a:r>
            <a:r>
              <a:rPr lang="en-US" sz="2800" dirty="0" smtClean="0"/>
              <a:t>revolve </a:t>
            </a:r>
            <a:r>
              <a:rPr lang="en-US" sz="2800" dirty="0"/>
              <a:t>about their mutual center of </a:t>
            </a:r>
            <a:r>
              <a:rPr lang="en-US" sz="2800" dirty="0" smtClean="0"/>
              <a:t>mass </a:t>
            </a:r>
            <a:r>
              <a:rPr lang="en-US" sz="2800" dirty="0" smtClean="0">
                <a:sym typeface="Wingdings"/>
              </a:rPr>
              <a:t> reduced mass correction!!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All we need is to replace m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</a:t>
            </a:r>
            <a:r>
              <a:rPr lang="en-US" sz="2800" dirty="0" smtClean="0"/>
              <a:t>mass, R</a:t>
            </a:r>
            <a:r>
              <a:rPr lang="en-US" sz="2800" baseline="-25000" dirty="0" smtClean="0"/>
              <a:t>∞  </a:t>
            </a:r>
            <a:r>
              <a:rPr lang="en-US" sz="2800" dirty="0" smtClean="0"/>
              <a:t>is </a:t>
            </a:r>
            <a:r>
              <a:rPr lang="en-US" sz="2800" dirty="0"/>
              <a:t>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88312"/>
              </p:ext>
            </p:extLst>
          </p:nvPr>
        </p:nvGraphicFramePr>
        <p:xfrm>
          <a:off x="2932113" y="3276600"/>
          <a:ext cx="2219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4" name="Equation" r:id="rId4" imgW="952500" imgH="431800" progId="Equation.DSMT4">
                  <p:embed/>
                </p:oleObj>
              </mc:Choice>
              <mc:Fallback>
                <p:oleObj name="Equation" r:id="rId4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3276600"/>
                        <a:ext cx="22193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545816"/>
              </p:ext>
            </p:extLst>
          </p:nvPr>
        </p:nvGraphicFramePr>
        <p:xfrm>
          <a:off x="5181600" y="3276600"/>
          <a:ext cx="15097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5"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509713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72831"/>
              </p:ext>
            </p:extLst>
          </p:nvPr>
        </p:nvGraphicFramePr>
        <p:xfrm>
          <a:off x="1995488" y="4859338"/>
          <a:ext cx="1863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6" name="Equation" r:id="rId8" imgW="800100" imgH="431800" progId="Equation.DSMT4">
                  <p:embed/>
                </p:oleObj>
              </mc:Choice>
              <mc:Fallback>
                <p:oleObj name="Equation" r:id="rId8" imgW="80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4859338"/>
                        <a:ext cx="18637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695287"/>
              </p:ext>
            </p:extLst>
          </p:nvPr>
        </p:nvGraphicFramePr>
        <p:xfrm>
          <a:off x="3840163" y="4876800"/>
          <a:ext cx="22177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7" name="Equation" r:id="rId10" imgW="952500" imgH="431800" progId="Equation.DSMT4">
                  <p:embed/>
                </p:oleObj>
              </mc:Choice>
              <mc:Fallback>
                <p:oleObj name="Equation" r:id="rId10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876800"/>
                        <a:ext cx="22177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75016"/>
              </p:ext>
            </p:extLst>
          </p:nvPr>
        </p:nvGraphicFramePr>
        <p:xfrm>
          <a:off x="6086475" y="4818062"/>
          <a:ext cx="22193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8" name="Equation" r:id="rId12" imgW="952500" imgH="482600" progId="Equation.DSMT4">
                  <p:embed/>
                </p:oleObj>
              </mc:Choice>
              <mc:Fallback>
                <p:oleObj name="Equation" r:id="rId12" imgW="952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818062"/>
                        <a:ext cx="2219325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9" name="Equation" r:id="rId14" imgW="1955800" imgH="228600" progId="Equation.DSMT4">
                  <p:embed/>
                </p:oleObj>
              </mc:Choice>
              <mc:Fallback>
                <p:oleObj name="Equation" r:id="rId14" imgW="195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2" y="5943600"/>
                        <a:ext cx="303053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357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7630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</a:t>
            </a:r>
            <a:r>
              <a:rPr lang="en-US" dirty="0" smtClean="0"/>
              <a:t> but </a:t>
            </a:r>
            <a:r>
              <a:rPr lang="en-US" dirty="0"/>
              <a:t>it had its limitations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</a:t>
            </a:r>
            <a:r>
              <a:rPr lang="en-US" dirty="0" smtClean="0"/>
              <a:t>atoms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Works even for ions </a:t>
            </a:r>
            <a:r>
              <a:rPr lang="en-US" dirty="0" smtClean="0">
                <a:sym typeface="Wingdings"/>
              </a:rPr>
              <a:t>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>
                <a:sym typeface="Wingdings"/>
              </a:rPr>
              <a:t>The charge of the nucleus</a:t>
            </a: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</a:t>
            </a:r>
            <a:r>
              <a:rPr lang="en-US" dirty="0" smtClean="0"/>
              <a:t>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Fine structure is caused by the electron spin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Under a magnetic field, the spectrum splits by the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</a:t>
            </a:r>
            <a:r>
              <a:rPr lang="en-US" dirty="0" smtClean="0"/>
              <a:t>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1757"/>
              </p:ext>
            </p:extLst>
          </p:nvPr>
        </p:nvGraphicFramePr>
        <p:xfrm>
          <a:off x="5648325" y="2905125"/>
          <a:ext cx="1962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8" name="Equation" r:id="rId3" imgW="1219200" imgH="469900" progId="Equation.DSMT4">
                  <p:embed/>
                </p:oleObj>
              </mc:Choice>
              <mc:Fallback>
                <p:oleObj name="Equation" r:id="rId3" imgW="1219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905125"/>
                        <a:ext cx="19621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26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Homework #3</a:t>
            </a:r>
          </a:p>
          <a:p>
            <a:pPr lvl="1" eaLnBrk="1" hangingPunct="1"/>
            <a:r>
              <a:rPr lang="en-US" dirty="0" smtClean="0"/>
              <a:t>End of chapter problems on CH4: 5, 14, 17, 21, 23 and 45</a:t>
            </a:r>
          </a:p>
          <a:p>
            <a:pPr lvl="1" eaLnBrk="1" hangingPunct="1"/>
            <a:r>
              <a:rPr lang="en-US" dirty="0" smtClean="0"/>
              <a:t>Due: Monday, March 30</a:t>
            </a:r>
          </a:p>
          <a:p>
            <a:pPr eaLnBrk="1" hangingPunct="1"/>
            <a:r>
              <a:rPr lang="en-US" dirty="0" smtClean="0"/>
              <a:t>Quiz Wednesday, April 1</a:t>
            </a:r>
          </a:p>
          <a:p>
            <a:pPr lvl="1" eaLnBrk="1" hangingPunct="1"/>
            <a:r>
              <a:rPr lang="en-US" dirty="0" smtClean="0"/>
              <a:t>At the beginning of the class</a:t>
            </a:r>
          </a:p>
          <a:p>
            <a:pPr lvl="1" eaLnBrk="1" hangingPunct="1"/>
            <a:r>
              <a:rPr lang="en-US" dirty="0" smtClean="0"/>
              <a:t>Covers CH4.1 through what we finish Monday, March 30</a:t>
            </a:r>
          </a:p>
          <a:p>
            <a:pPr lvl="1" eaLnBrk="1" hangingPunct="1"/>
            <a:r>
              <a:rPr lang="en-US" dirty="0" smtClean="0"/>
              <a:t>BYOF with the </a:t>
            </a:r>
            <a:r>
              <a:rPr lang="en-US" smtClean="0"/>
              <a:t>same rule </a:t>
            </a:r>
            <a:r>
              <a:rPr lang="en-US" dirty="0" smtClean="0"/>
              <a:t>as before</a:t>
            </a:r>
          </a:p>
          <a:p>
            <a:pPr eaLnBrk="1" hangingPunct="1"/>
            <a:r>
              <a:rPr lang="en-US" dirty="0" smtClean="0"/>
              <a:t>Colloquium at 4pm this Wednesday, in SH101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 smtClean="0"/>
              <a:t>Statistical Uncertainty: A naturally occurring uncertainty due to the number of measurements</a:t>
            </a:r>
          </a:p>
          <a:p>
            <a:pPr lvl="1"/>
            <a:r>
              <a:rPr lang="en-US" dirty="0" smtClean="0"/>
              <a:t>Usually estimated by taking the square root of the number of measurements or samples, √N</a:t>
            </a:r>
          </a:p>
          <a:p>
            <a:r>
              <a:rPr lang="en-US" dirty="0" smtClean="0"/>
              <a:t>Systematic Uncertainty: Uncertainty occurring due to unintended biases or unknown sources</a:t>
            </a:r>
          </a:p>
          <a:p>
            <a:pPr lvl="1"/>
            <a:r>
              <a:rPr lang="en-US" dirty="0" smtClean="0"/>
              <a:t>Biases made by personal measurement habits</a:t>
            </a:r>
          </a:p>
          <a:p>
            <a:pPr lvl="1"/>
            <a:r>
              <a:rPr lang="en-US" dirty="0" smtClean="0"/>
              <a:t>Some sources that could impact the measurements</a:t>
            </a:r>
          </a:p>
          <a:p>
            <a:r>
              <a:rPr lang="en-US" dirty="0" smtClean="0"/>
              <a:t>In any measurement, the uncertainties provide the significance to the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2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234901"/>
              </p:ext>
            </p:extLst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8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175303"/>
              </p:ext>
            </p:extLst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9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796620"/>
              </p:ext>
            </p:extLst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0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23275"/>
              </p:ext>
            </p:extLst>
          </p:nvPr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1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570495"/>
              </p:ext>
            </p:extLst>
          </p:nvPr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2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27071"/>
              </p:ext>
            </p:extLst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3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98085"/>
              </p:ext>
            </p:extLst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4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49113"/>
              </p:ext>
            </p:extLst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5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519881"/>
              </p:ext>
            </p:extLst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6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09557"/>
              </p:ext>
            </p:extLst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7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8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20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</a:t>
            </a:r>
            <a:r>
              <a:rPr lang="en-US" sz="2800" dirty="0" smtClean="0"/>
              <a:t>the n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stationary state </a:t>
            </a:r>
            <a:r>
              <a:rPr lang="en-US" sz="2800" dirty="0"/>
              <a:t>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</a:t>
            </a:r>
            <a:r>
              <a:rPr lang="en-US" sz="2800" b="1" u="sng" dirty="0">
                <a:solidFill>
                  <a:srgbClr val="800000"/>
                </a:solidFill>
              </a:rPr>
              <a:t>“ground”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496286"/>
              </p:ext>
            </p:extLst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6" name="Equation" r:id="rId3" imgW="304800" imgH="203200" progId="Equation.DSMT4">
                  <p:embed/>
                </p:oleObj>
              </mc:Choice>
              <mc:Fallback>
                <p:oleObj name="Equation" r:id="rId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362025"/>
              </p:ext>
            </p:extLst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7" name="Equation" r:id="rId5" imgW="622300" imgH="457200" progId="Equation.DSMT4">
                  <p:embed/>
                </p:oleObj>
              </mc:Choice>
              <mc:Fallback>
                <p:oleObj name="Equation" r:id="rId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044583"/>
              </p:ext>
            </p:extLst>
          </p:nvPr>
        </p:nvGraphicFramePr>
        <p:xfrm>
          <a:off x="2057400" y="2934716"/>
          <a:ext cx="5404808" cy="87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8" name="Equation" r:id="rId7" imgW="3530600" imgH="571500" progId="Equation.DSMT4">
                  <p:embed/>
                </p:oleObj>
              </mc:Choice>
              <mc:Fallback>
                <p:oleObj name="Equation" r:id="rId7" imgW="35306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34716"/>
                        <a:ext cx="5404808" cy="8752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997395"/>
              </p:ext>
            </p:extLst>
          </p:nvPr>
        </p:nvGraphicFramePr>
        <p:xfrm>
          <a:off x="7543800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9" name="Equation" r:id="rId9" imgW="863600" imgH="190500" progId="Equation.DSMT4">
                  <p:embed/>
                </p:oleObj>
              </mc:Choice>
              <mc:Fallback>
                <p:oleObj name="Equation" r:id="rId9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45337"/>
              </p:ext>
            </p:extLst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0" name="Equation" r:id="rId11" imgW="254000" imgH="165100" progId="Equation.DSMT4">
                  <p:embed/>
                </p:oleObj>
              </mc:Choice>
              <mc:Fallback>
                <p:oleObj name="Equation" r:id="rId11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38673"/>
              </p:ext>
            </p:extLst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1" name="Equation" r:id="rId13" imgW="342900" imgH="203200" progId="Equation.DSMT4">
                  <p:embed/>
                </p:oleObj>
              </mc:Choice>
              <mc:Fallback>
                <p:oleObj name="Equation" r:id="rId13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69032"/>
              </p:ext>
            </p:extLst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2" name="Equation" r:id="rId15" imgW="381000" imgH="203200" progId="Equation.DSMT4">
                  <p:embed/>
                </p:oleObj>
              </mc:Choice>
              <mc:Fallback>
                <p:oleObj name="Equation" r:id="rId1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669680"/>
              </p:ext>
            </p:extLst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3" name="Equation" r:id="rId17" imgW="584200" imgH="190500" progId="Equation.DSMT4">
                  <p:embed/>
                </p:oleObj>
              </mc:Choice>
              <mc:Fallback>
                <p:oleObj name="Equation" r:id="rId17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05401"/>
              </p:ext>
            </p:extLst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4" name="Equation" r:id="rId19" imgW="215900" imgH="254000" progId="Equation.DSMT4">
                  <p:embed/>
                </p:oleObj>
              </mc:Choice>
              <mc:Fallback>
                <p:oleObj name="Equation" r:id="rId19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879895"/>
              </p:ext>
            </p:extLst>
          </p:nvPr>
        </p:nvGraphicFramePr>
        <p:xfrm>
          <a:off x="2514600" y="1238250"/>
          <a:ext cx="24955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5" name="Equation" r:id="rId21" imgW="1016000" imgH="457200" progId="Equation.DSMT4">
                  <p:embed/>
                </p:oleObj>
              </mc:Choice>
              <mc:Fallback>
                <p:oleObj name="Equation" r:id="rId21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38250"/>
                        <a:ext cx="249555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61341"/>
              </p:ext>
            </p:extLst>
          </p:nvPr>
        </p:nvGraphicFramePr>
        <p:xfrm>
          <a:off x="4965700" y="1524000"/>
          <a:ext cx="749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6" name="Equation" r:id="rId23" imgW="304800" imgH="228600" progId="Equation.DSMT4">
                  <p:embed/>
                </p:oleObj>
              </mc:Choice>
              <mc:Fallback>
                <p:oleObj name="Equation" r:id="rId23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524000"/>
                        <a:ext cx="7493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100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Ex. 4.6 Justification for non-relativistic treatment of orbital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Are we justified for the non-relativistic treatment of the orbital electrons?</a:t>
            </a:r>
          </a:p>
          <a:p>
            <a:pPr lvl="1"/>
            <a:r>
              <a:rPr lang="en-US" dirty="0" smtClean="0"/>
              <a:t>When do we apply relativistic treatment?</a:t>
            </a:r>
          </a:p>
          <a:p>
            <a:pPr lvl="2"/>
            <a:r>
              <a:rPr lang="en-US" dirty="0" smtClean="0"/>
              <a:t>When v/c&gt;0.1</a:t>
            </a:r>
          </a:p>
          <a:p>
            <a:r>
              <a:rPr lang="en-US" dirty="0" smtClean="0"/>
              <a:t>Orbital speed: </a:t>
            </a:r>
          </a:p>
          <a:p>
            <a:r>
              <a:rPr lang="en-US" dirty="0" smtClean="0"/>
              <a:t>Thus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39093"/>
              </p:ext>
            </p:extLst>
          </p:nvPr>
        </p:nvGraphicFramePr>
        <p:xfrm>
          <a:off x="3429000" y="3352800"/>
          <a:ext cx="2008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4" name="Equation" r:id="rId3" imgW="977900" imgH="444500" progId="Equation.DSMT4">
                  <p:embed/>
                </p:oleObj>
              </mc:Choice>
              <mc:Fallback>
                <p:oleObj name="Equation" r:id="rId3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008188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60451"/>
              </p:ext>
            </p:extLst>
          </p:nvPr>
        </p:nvGraphicFramePr>
        <p:xfrm>
          <a:off x="762000" y="4648200"/>
          <a:ext cx="40687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5" name="Equation" r:id="rId5" imgW="1981200" imgH="571500" progId="Equation.DSMT4">
                  <p:embed/>
                </p:oleObj>
              </mc:Choice>
              <mc:Fallback>
                <p:oleObj name="Equation" r:id="rId5" imgW="19812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4068762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39076"/>
              </p:ext>
            </p:extLst>
          </p:nvPr>
        </p:nvGraphicFramePr>
        <p:xfrm>
          <a:off x="4819650" y="4989513"/>
          <a:ext cx="21907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6" name="Equation" r:id="rId7" imgW="1066800" imgH="241300" progId="Equation.DSMT4">
                  <p:embed/>
                </p:oleObj>
              </mc:Choice>
              <mc:Fallback>
                <p:oleObj name="Equation" r:id="rId7" imgW="1066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989513"/>
                        <a:ext cx="219075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716194"/>
              </p:ext>
            </p:extLst>
          </p:nvPr>
        </p:nvGraphicFramePr>
        <p:xfrm>
          <a:off x="6934200" y="5105400"/>
          <a:ext cx="1017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7" name="Equation" r:id="rId9" imgW="495300" imgH="152400" progId="Equation.DSMT4">
                  <p:embed/>
                </p:oleObj>
              </mc:Choice>
              <mc:Fallback>
                <p:oleObj name="Equation" r:id="rId9" imgW="495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1017588" cy="312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16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Recalling the total E of an e in an atom, the n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stationary states En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83530"/>
              </p:ext>
            </p:extLst>
          </p:nvPr>
        </p:nvGraphicFramePr>
        <p:xfrm>
          <a:off x="152400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08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943315"/>
              </p:ext>
            </p:extLst>
          </p:nvPr>
        </p:nvGraphicFramePr>
        <p:xfrm>
          <a:off x="42672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09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95359"/>
              </p:ext>
            </p:extLst>
          </p:nvPr>
        </p:nvGraphicFramePr>
        <p:xfrm>
          <a:off x="1905000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0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130564"/>
              </p:ext>
            </p:extLst>
          </p:nvPr>
        </p:nvGraphicFramePr>
        <p:xfrm>
          <a:off x="3440113" y="1154113"/>
          <a:ext cx="5445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1" name="Equation" r:id="rId10" imgW="317500" imgH="393700" progId="Equation.DSMT4">
                  <p:embed/>
                </p:oleObj>
              </mc:Choice>
              <mc:Fallback>
                <p:oleObj name="Equation" r:id="rId10" imgW="31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154113"/>
                        <a:ext cx="544512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642229"/>
              </p:ext>
            </p:extLst>
          </p:nvPr>
        </p:nvGraphicFramePr>
        <p:xfrm>
          <a:off x="4659313" y="1219200"/>
          <a:ext cx="806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2" name="Equation" r:id="rId12" imgW="723900" imgH="457200" progId="Equation.DSMT4">
                  <p:embed/>
                </p:oleObj>
              </mc:Choice>
              <mc:Fallback>
                <p:oleObj name="Equation" r:id="rId12" imgW="723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19200"/>
                        <a:ext cx="8064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44342"/>
              </p:ext>
            </p:extLst>
          </p:nvPr>
        </p:nvGraphicFramePr>
        <p:xfrm>
          <a:off x="5535613" y="1219200"/>
          <a:ext cx="3544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3" name="Equation" r:id="rId14" imgW="3175000" imgH="546100" progId="Equation.DSMT4">
                  <p:embed/>
                </p:oleObj>
              </mc:Choice>
              <mc:Fallback>
                <p:oleObj name="Equation" r:id="rId14" imgW="3175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219200"/>
                        <a:ext cx="35448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05138"/>
              </p:ext>
            </p:extLst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4" name="Equation" r:id="rId16" imgW="317500" imgH="203200" progId="Equation.DSMT4">
                  <p:embed/>
                </p:oleObj>
              </mc:Choice>
              <mc:Fallback>
                <p:oleObj name="Equation" r:id="rId16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31833"/>
              </p:ext>
            </p:extLst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5" name="Equation" r:id="rId18" imgW="469900" imgH="203200" progId="Equation.DSMT4">
                  <p:embed/>
                </p:oleObj>
              </mc:Choice>
              <mc:Fallback>
                <p:oleObj name="Equation" r:id="rId18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088899"/>
              </p:ext>
            </p:extLst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6" name="Equation" r:id="rId20" imgW="292100" imgH="393700" progId="Equation.DSMT4">
                  <p:embed/>
                </p:oleObj>
              </mc:Choice>
              <mc:Fallback>
                <p:oleObj name="Equation" r:id="rId2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617477"/>
              </p:ext>
            </p:extLst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7" name="Equation" r:id="rId22" imgW="292100" imgH="393700" progId="Equation.DSMT4">
                  <p:embed/>
                </p:oleObj>
              </mc:Choice>
              <mc:Fallback>
                <p:oleObj name="Equation" r:id="rId22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30940"/>
              </p:ext>
            </p:extLst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8" name="Equation" r:id="rId24" imgW="622300" imgH="393700" progId="Equation.DSMT4">
                  <p:embed/>
                </p:oleObj>
              </mc:Choice>
              <mc:Fallback>
                <p:oleObj name="Equation" r:id="rId2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5236"/>
              </p:ext>
            </p:extLst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9" name="Equation" r:id="rId26" imgW="990600" imgH="469900" progId="Equation.DSMT4">
                  <p:embed/>
                </p:oleObj>
              </mc:Choice>
              <mc:Fallback>
                <p:oleObj name="Equation" r:id="rId26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43491"/>
              </p:ext>
            </p:extLst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2" name="Equation" r:id="rId28" imgW="863600" imgH="469900" progId="Equation.DSMT4">
                  <p:embed/>
                </p:oleObj>
              </mc:Choice>
              <mc:Fallback>
                <p:oleObj name="Equation" r:id="rId28" imgW="86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860475"/>
              </p:ext>
            </p:extLst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3" name="Equation" r:id="rId30" imgW="749300" imgH="203200" progId="Equation.DSMT4">
                  <p:embed/>
                </p:oleObj>
              </mc:Choice>
              <mc:Fallback>
                <p:oleObj name="Equation" r:id="rId30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62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712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</a:t>
            </a:r>
            <a:r>
              <a:rPr lang="en-US" dirty="0" smtClean="0"/>
              <a:t> speed on an orbit </a:t>
            </a:r>
            <a:r>
              <a:rPr lang="en-US" dirty="0"/>
              <a:t>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</a:t>
            </a:r>
            <a:r>
              <a:rPr lang="en-US" dirty="0" smtClean="0"/>
              <a:t>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800000"/>
                </a:solidFill>
              </a:rPr>
              <a:t>fine structure </a:t>
            </a:r>
            <a:r>
              <a:rPr lang="en-US" b="1" dirty="0" smtClean="0">
                <a:solidFill>
                  <a:srgbClr val="800000"/>
                </a:solidFill>
              </a:rPr>
              <a:t>constant, </a:t>
            </a:r>
            <a:r>
              <a:rPr lang="en-US" b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382675"/>
              </p:ext>
            </p:extLst>
          </p:nvPr>
        </p:nvGraphicFramePr>
        <p:xfrm>
          <a:off x="1614488" y="1295400"/>
          <a:ext cx="17176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2" name="Equation" r:id="rId3" imgW="723900" imgH="431800" progId="Equation.DSMT4">
                  <p:embed/>
                </p:oleObj>
              </mc:Choice>
              <mc:Fallback>
                <p:oleObj name="Equation" r:id="rId3" imgW="72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295400"/>
                        <a:ext cx="17176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79912"/>
              </p:ext>
            </p:extLst>
          </p:nvPr>
        </p:nvGraphicFramePr>
        <p:xfrm>
          <a:off x="3408363" y="1323975"/>
          <a:ext cx="22907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3" name="Equation" r:id="rId5" imgW="965200" imgH="635000" progId="Equation.DSMT4">
                  <p:embed/>
                </p:oleObj>
              </mc:Choice>
              <mc:Fallback>
                <p:oleObj name="Equation" r:id="rId5" imgW="9652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1323975"/>
                        <a:ext cx="2290762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138897"/>
              </p:ext>
            </p:extLst>
          </p:nvPr>
        </p:nvGraphicFramePr>
        <p:xfrm>
          <a:off x="5684837" y="1295400"/>
          <a:ext cx="1325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4" name="Equation" r:id="rId7" imgW="558800" imgH="457200" progId="Equation.DSMT4">
                  <p:embed/>
                </p:oleObj>
              </mc:Choice>
              <mc:Fallback>
                <p:oleObj name="Equation" r:id="rId7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1295400"/>
                        <a:ext cx="1325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14420"/>
              </p:ext>
            </p:extLst>
          </p:nvPr>
        </p:nvGraphicFramePr>
        <p:xfrm>
          <a:off x="1669636" y="4495800"/>
          <a:ext cx="768764" cy="37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5" name="Equation" r:id="rId9" imgW="266700" imgH="139700" progId="Equation.DSMT4">
                  <p:embed/>
                </p:oleObj>
              </mc:Choice>
              <mc:Fallback>
                <p:oleObj name="Equation" r:id="rId9" imgW="266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36" y="4495800"/>
                        <a:ext cx="768764" cy="37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17016"/>
              </p:ext>
            </p:extLst>
          </p:nvPr>
        </p:nvGraphicFramePr>
        <p:xfrm>
          <a:off x="2626612" y="4114800"/>
          <a:ext cx="878588" cy="10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6" name="Equation" r:id="rId11" imgW="304800" imgH="393700" progId="Equation.DSMT4">
                  <p:embed/>
                </p:oleObj>
              </mc:Choice>
              <mc:Fallback>
                <p:oleObj name="Equation" r:id="rId11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612" y="4114800"/>
                        <a:ext cx="878588" cy="1069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617453"/>
              </p:ext>
            </p:extLst>
          </p:nvPr>
        </p:nvGraphicFramePr>
        <p:xfrm>
          <a:off x="3582988" y="4114800"/>
          <a:ext cx="14271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7" name="Equation" r:id="rId13" imgW="495300" imgH="431800" progId="Equation.DSMT4">
                  <p:embed/>
                </p:oleObj>
              </mc:Choice>
              <mc:Fallback>
                <p:oleObj name="Equation" r:id="rId13" imgW="495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114800"/>
                        <a:ext cx="142716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38410"/>
              </p:ext>
            </p:extLst>
          </p:nvPr>
        </p:nvGraphicFramePr>
        <p:xfrm>
          <a:off x="5105400" y="4038600"/>
          <a:ext cx="1828800" cy="124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8" name="Equation" r:id="rId15" imgW="635000" imgH="457200" progId="Equation.DSMT4">
                  <p:embed/>
                </p:oleObj>
              </mc:Choice>
              <mc:Fallback>
                <p:oleObj name="Equation" r:id="rId15" imgW="63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1828800" cy="1241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52614"/>
              </p:ext>
            </p:extLst>
          </p:nvPr>
        </p:nvGraphicFramePr>
        <p:xfrm>
          <a:off x="2139950" y="5257800"/>
          <a:ext cx="44529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9" name="Equation" r:id="rId17" imgW="2501900" imgH="546100" progId="Equation.DSMT4">
                  <p:embed/>
                </p:oleObj>
              </mc:Choice>
              <mc:Fallback>
                <p:oleObj name="Equation" r:id="rId17" imgW="25019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257800"/>
                        <a:ext cx="445293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90095"/>
              </p:ext>
            </p:extLst>
          </p:nvPr>
        </p:nvGraphicFramePr>
        <p:xfrm>
          <a:off x="6629400" y="5384800"/>
          <a:ext cx="560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0" name="Equation" r:id="rId19" imgW="292100" imgH="393700" progId="Equation.DSMT4">
                  <p:embed/>
                </p:oleObj>
              </mc:Choice>
              <mc:Fallback>
                <p:oleObj name="Equation" r:id="rId19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84800"/>
                        <a:ext cx="560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386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44707</TotalTime>
  <Words>947</Words>
  <Application>Microsoft Macintosh PowerPoint</Application>
  <PresentationFormat>On-screen Show (4:3)</PresentationFormat>
  <Paragraphs>162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phys1443-spring02</vt:lpstr>
      <vt:lpstr>Equation</vt:lpstr>
      <vt:lpstr>MathType 6.0 Equation</vt:lpstr>
      <vt:lpstr>PHYS 3313 – Section 001 Lecture #13</vt:lpstr>
      <vt:lpstr>Announcements</vt:lpstr>
      <vt:lpstr>Uncertainties</vt:lpstr>
      <vt:lpstr>Bohr’s Quantized Radius of Hydrogen</vt:lpstr>
      <vt:lpstr>Bohr Radius</vt:lpstr>
      <vt:lpstr>Ex. 4.6 Justification for non-relativistic treatment of orbital e</vt:lpstr>
      <vt:lpstr>The Hydrogen Atom</vt:lpstr>
      <vt:lpstr>Transitions in the Hydrogen Atom</vt:lpstr>
      <vt:lpstr>Fine Structure Constant</vt:lpstr>
      <vt:lpstr>The Correspondence Principle</vt:lpstr>
      <vt:lpstr>The Correspondence Principle</vt:lpstr>
      <vt:lpstr>Importance of Bohr’s Model</vt:lpstr>
      <vt:lpstr>Successes and Failures of the Bohr Model</vt:lpstr>
      <vt:lpstr>Limitations of the Bohr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737</cp:revision>
  <cp:lastPrinted>2013-08-26T21:25:15Z</cp:lastPrinted>
  <dcterms:created xsi:type="dcterms:W3CDTF">2012-08-27T21:13:02Z</dcterms:created>
  <dcterms:modified xsi:type="dcterms:W3CDTF">2015-03-23T20:20:11Z</dcterms:modified>
</cp:coreProperties>
</file>