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oleObject10.bin" ContentType="application/vnd.openxmlformats-officedocument.oleObject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oleObject52.bin" ContentType="application/vnd.openxmlformats-officedocument.oleObject"/>
  <Override PartName="/ppt/embeddings/oleObject53.bin" ContentType="application/vnd.openxmlformats-officedocument.oleObject"/>
  <Override PartName="/ppt/embeddings/oleObject54.bin" ContentType="application/vnd.openxmlformats-officedocument.oleObject"/>
  <Override PartName="/ppt/embeddings/oleObject55.bin" ContentType="application/vnd.openxmlformats-officedocument.oleObject"/>
  <Override PartName="/ppt/embeddings/oleObject56.bin" ContentType="application/vnd.openxmlformats-officedocument.oleObject"/>
  <Override PartName="/ppt/embeddings/oleObject57.bin" ContentType="application/vnd.openxmlformats-officedocument.oleObject"/>
  <Override PartName="/ppt/embeddings/oleObject58.bin" ContentType="application/vnd.openxmlformats-officedocument.oleObject"/>
  <Override PartName="/ppt/embeddings/oleObject59.bin" ContentType="application/vnd.openxmlformats-officedocument.oleObject"/>
  <Override PartName="/ppt/embeddings/oleObject60.bin" ContentType="application/vnd.openxmlformats-officedocument.oleObject"/>
  <Override PartName="/ppt/embeddings/oleObject61.bin" ContentType="application/vnd.openxmlformats-officedocument.oleObject"/>
  <Override PartName="/ppt/embeddings/oleObject62.bin" ContentType="application/vnd.openxmlformats-officedocument.oleObject"/>
  <Override PartName="/ppt/embeddings/oleObject63.bin" ContentType="application/vnd.openxmlformats-officedocument.oleObject"/>
  <Override PartName="/ppt/embeddings/oleObject64.bin" ContentType="application/vnd.openxmlformats-officedocument.oleObject"/>
  <Override PartName="/ppt/embeddings/oleObject65.bin" ContentType="application/vnd.openxmlformats-officedocument.oleObject"/>
  <Override PartName="/ppt/embeddings/oleObject66.bin" ContentType="application/vnd.openxmlformats-officedocument.oleObject"/>
  <Override PartName="/ppt/embeddings/oleObject67.bin" ContentType="application/vnd.openxmlformats-officedocument.oleObject"/>
  <Override PartName="/ppt/embeddings/oleObject68.bin" ContentType="application/vnd.openxmlformats-officedocument.oleObject"/>
  <Override PartName="/ppt/embeddings/oleObject69.bin" ContentType="application/vnd.openxmlformats-officedocument.oleObject"/>
  <Override PartName="/ppt/embeddings/oleObject70.bin" ContentType="application/vnd.openxmlformats-officedocument.oleObject"/>
  <Override PartName="/ppt/embeddings/oleObject71.bin" ContentType="application/vnd.openxmlformats-officedocument.oleObject"/>
  <Override PartName="/ppt/embeddings/oleObject72.bin" ContentType="application/vnd.openxmlformats-officedocument.oleObject"/>
  <Override PartName="/ppt/embeddings/oleObject73.bin" ContentType="application/vnd.openxmlformats-officedocument.oleObject"/>
  <Override PartName="/ppt/embeddings/oleObject74.bin" ContentType="application/vnd.openxmlformats-officedocument.oleObject"/>
  <Override PartName="/ppt/embeddings/oleObject75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636" r:id="rId3"/>
    <p:sldId id="718" r:id="rId4"/>
    <p:sldId id="719" r:id="rId5"/>
    <p:sldId id="720" r:id="rId6"/>
    <p:sldId id="721" r:id="rId7"/>
    <p:sldId id="722" r:id="rId8"/>
    <p:sldId id="723" r:id="rId9"/>
    <p:sldId id="724" r:id="rId10"/>
    <p:sldId id="710" r:id="rId11"/>
    <p:sldId id="711" r:id="rId12"/>
    <p:sldId id="712" r:id="rId13"/>
    <p:sldId id="713" r:id="rId14"/>
    <p:sldId id="714" r:id="rId15"/>
  </p:sldIdLst>
  <p:sldSz cx="9144000" cy="6858000" type="screen4x3"/>
  <p:notesSz cx="6877050" cy="916305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pitchFamily="-8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 useTimings="0">
    <p:present/>
    <p:sldAll/>
    <p:penClr>
      <a:srgbClr val="0033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1CEEF"/>
    <a:srgbClr val="8EDBEF"/>
    <a:srgbClr val="7FC4D6"/>
    <a:srgbClr val="99FFCC"/>
    <a:srgbClr val="FFFFCC"/>
    <a:srgbClr val="CC6600"/>
    <a:srgbClr val="FF0066"/>
    <a:srgbClr val="CC00CC"/>
    <a:srgbClr val="0033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4" y="-4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45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notesMaster" Target="notesMasters/notesMaster1.xml"/><Relationship Id="rId17" Type="http://schemas.openxmlformats.org/officeDocument/2006/relationships/handoutMaster" Target="handoutMasters/handoutMaster1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4" Type="http://schemas.openxmlformats.org/officeDocument/2006/relationships/image" Target="../media/image5.emf"/><Relationship Id="rId5" Type="http://schemas.openxmlformats.org/officeDocument/2006/relationships/image" Target="../media/image6.emf"/><Relationship Id="rId6" Type="http://schemas.openxmlformats.org/officeDocument/2006/relationships/image" Target="../media/image7.emf"/><Relationship Id="rId7" Type="http://schemas.openxmlformats.org/officeDocument/2006/relationships/image" Target="../media/image8.emf"/><Relationship Id="rId8" Type="http://schemas.openxmlformats.org/officeDocument/2006/relationships/image" Target="../media/image9.emf"/><Relationship Id="rId9" Type="http://schemas.openxmlformats.org/officeDocument/2006/relationships/image" Target="../media/image10.emf"/><Relationship Id="rId10" Type="http://schemas.openxmlformats.org/officeDocument/2006/relationships/image" Target="../media/image11.emf"/><Relationship Id="rId1" Type="http://schemas.openxmlformats.org/officeDocument/2006/relationships/image" Target="../media/image2.emf"/><Relationship Id="rId2" Type="http://schemas.openxmlformats.org/officeDocument/2006/relationships/image" Target="../media/image3.e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4" Type="http://schemas.openxmlformats.org/officeDocument/2006/relationships/image" Target="../media/image15.emf"/><Relationship Id="rId5" Type="http://schemas.openxmlformats.org/officeDocument/2006/relationships/image" Target="../media/image16.emf"/><Relationship Id="rId6" Type="http://schemas.openxmlformats.org/officeDocument/2006/relationships/image" Target="../media/image17.emf"/><Relationship Id="rId7" Type="http://schemas.openxmlformats.org/officeDocument/2006/relationships/image" Target="../media/image18.emf"/><Relationship Id="rId8" Type="http://schemas.openxmlformats.org/officeDocument/2006/relationships/image" Target="../media/image19.emf"/><Relationship Id="rId9" Type="http://schemas.openxmlformats.org/officeDocument/2006/relationships/image" Target="../media/image20.emf"/><Relationship Id="rId10" Type="http://schemas.openxmlformats.org/officeDocument/2006/relationships/image" Target="../media/image21.emf"/><Relationship Id="rId11" Type="http://schemas.openxmlformats.org/officeDocument/2006/relationships/image" Target="../media/image22.emf"/><Relationship Id="rId1" Type="http://schemas.openxmlformats.org/officeDocument/2006/relationships/image" Target="../media/image12.emf"/><Relationship Id="rId2" Type="http://schemas.openxmlformats.org/officeDocument/2006/relationships/image" Target="../media/image13.e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4" Type="http://schemas.openxmlformats.org/officeDocument/2006/relationships/image" Target="../media/image26.emf"/><Relationship Id="rId1" Type="http://schemas.openxmlformats.org/officeDocument/2006/relationships/image" Target="../media/image23.emf"/><Relationship Id="rId2" Type="http://schemas.openxmlformats.org/officeDocument/2006/relationships/image" Target="../media/image24.emf"/></Relationships>
</file>

<file path=ppt/drawings/_rels/vmlDrawing4.vml.rels><?xml version="1.0" encoding="UTF-8" standalone="yes"?>
<Relationships xmlns="http://schemas.openxmlformats.org/package/2006/relationships"><Relationship Id="rId11" Type="http://schemas.openxmlformats.org/officeDocument/2006/relationships/image" Target="../media/image37.emf"/><Relationship Id="rId12" Type="http://schemas.openxmlformats.org/officeDocument/2006/relationships/image" Target="../media/image38.emf"/><Relationship Id="rId13" Type="http://schemas.openxmlformats.org/officeDocument/2006/relationships/image" Target="../media/image39.emf"/><Relationship Id="rId14" Type="http://schemas.openxmlformats.org/officeDocument/2006/relationships/image" Target="../media/image40.emf"/><Relationship Id="rId1" Type="http://schemas.openxmlformats.org/officeDocument/2006/relationships/image" Target="../media/image27.emf"/><Relationship Id="rId2" Type="http://schemas.openxmlformats.org/officeDocument/2006/relationships/image" Target="../media/image28.emf"/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5" Type="http://schemas.openxmlformats.org/officeDocument/2006/relationships/image" Target="../media/image31.emf"/><Relationship Id="rId6" Type="http://schemas.openxmlformats.org/officeDocument/2006/relationships/image" Target="../media/image32.emf"/><Relationship Id="rId7" Type="http://schemas.openxmlformats.org/officeDocument/2006/relationships/image" Target="../media/image33.emf"/><Relationship Id="rId8" Type="http://schemas.openxmlformats.org/officeDocument/2006/relationships/image" Target="../media/image34.emf"/><Relationship Id="rId9" Type="http://schemas.openxmlformats.org/officeDocument/2006/relationships/image" Target="../media/image35.emf"/><Relationship Id="rId10" Type="http://schemas.openxmlformats.org/officeDocument/2006/relationships/image" Target="../media/image36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4" Type="http://schemas.openxmlformats.org/officeDocument/2006/relationships/image" Target="../media/image46.emf"/><Relationship Id="rId5" Type="http://schemas.openxmlformats.org/officeDocument/2006/relationships/image" Target="../media/image47.emf"/><Relationship Id="rId6" Type="http://schemas.openxmlformats.org/officeDocument/2006/relationships/image" Target="../media/image48.emf"/><Relationship Id="rId7" Type="http://schemas.openxmlformats.org/officeDocument/2006/relationships/image" Target="../media/image49.emf"/><Relationship Id="rId8" Type="http://schemas.openxmlformats.org/officeDocument/2006/relationships/image" Target="../media/image50.emf"/><Relationship Id="rId9" Type="http://schemas.openxmlformats.org/officeDocument/2006/relationships/image" Target="../media/image51.emf"/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drawings/_rels/vmlDrawing6.vml.rels><?xml version="1.0" encoding="UTF-8" standalone="yes"?>
<Relationships xmlns="http://schemas.openxmlformats.org/package/2006/relationships"><Relationship Id="rId11" Type="http://schemas.openxmlformats.org/officeDocument/2006/relationships/image" Target="../media/image62.emf"/><Relationship Id="rId12" Type="http://schemas.openxmlformats.org/officeDocument/2006/relationships/image" Target="../media/image63.emf"/><Relationship Id="rId13" Type="http://schemas.openxmlformats.org/officeDocument/2006/relationships/image" Target="../media/image64.emf"/><Relationship Id="rId14" Type="http://schemas.openxmlformats.org/officeDocument/2006/relationships/image" Target="../media/image65.emf"/><Relationship Id="rId1" Type="http://schemas.openxmlformats.org/officeDocument/2006/relationships/image" Target="../media/image52.emf"/><Relationship Id="rId2" Type="http://schemas.openxmlformats.org/officeDocument/2006/relationships/image" Target="../media/image53.emf"/><Relationship Id="rId3" Type="http://schemas.openxmlformats.org/officeDocument/2006/relationships/image" Target="../media/image54.emf"/><Relationship Id="rId4" Type="http://schemas.openxmlformats.org/officeDocument/2006/relationships/image" Target="../media/image55.emf"/><Relationship Id="rId5" Type="http://schemas.openxmlformats.org/officeDocument/2006/relationships/image" Target="../media/image56.emf"/><Relationship Id="rId6" Type="http://schemas.openxmlformats.org/officeDocument/2006/relationships/image" Target="../media/image57.emf"/><Relationship Id="rId7" Type="http://schemas.openxmlformats.org/officeDocument/2006/relationships/image" Target="../media/image58.emf"/><Relationship Id="rId8" Type="http://schemas.openxmlformats.org/officeDocument/2006/relationships/image" Target="../media/image59.emf"/><Relationship Id="rId9" Type="http://schemas.openxmlformats.org/officeDocument/2006/relationships/image" Target="../media/image60.emf"/><Relationship Id="rId10" Type="http://schemas.openxmlformats.org/officeDocument/2006/relationships/image" Target="../media/image6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8.emf"/><Relationship Id="rId4" Type="http://schemas.openxmlformats.org/officeDocument/2006/relationships/image" Target="../media/image69.emf"/><Relationship Id="rId5" Type="http://schemas.openxmlformats.org/officeDocument/2006/relationships/image" Target="../media/image70.emf"/><Relationship Id="rId6" Type="http://schemas.openxmlformats.org/officeDocument/2006/relationships/image" Target="../media/image71.emf"/><Relationship Id="rId1" Type="http://schemas.openxmlformats.org/officeDocument/2006/relationships/image" Target="../media/image66.emf"/><Relationship Id="rId2" Type="http://schemas.openxmlformats.org/officeDocument/2006/relationships/image" Target="../media/image67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emf"/><Relationship Id="rId4" Type="http://schemas.openxmlformats.org/officeDocument/2006/relationships/image" Target="../media/image75.emf"/><Relationship Id="rId5" Type="http://schemas.openxmlformats.org/officeDocument/2006/relationships/image" Target="../media/image76.emf"/><Relationship Id="rId6" Type="http://schemas.openxmlformats.org/officeDocument/2006/relationships/image" Target="../media/image77.emf"/><Relationship Id="rId1" Type="http://schemas.openxmlformats.org/officeDocument/2006/relationships/image" Target="../media/image72.emf"/><Relationship Id="rId2" Type="http://schemas.openxmlformats.org/officeDocument/2006/relationships/image" Target="../media/image7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7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383069AB-0B70-3E4B-9CBA-A7E1F3E0FC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124549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9738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97313" y="0"/>
            <a:ext cx="2979737" cy="45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9350" y="687388"/>
            <a:ext cx="4579938" cy="34353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7575" y="4352925"/>
            <a:ext cx="5041900" cy="412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704263"/>
            <a:ext cx="2979738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97313" y="8704263"/>
            <a:ext cx="2979737" cy="45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650" tIns="45825" rIns="91650" bIns="45825" numCol="1" anchor="b" anchorCtr="0" compatLnSpc="1">
            <a:prstTxWarp prst="textNoShape">
              <a:avLst/>
            </a:prstTxWarp>
          </a:bodyPr>
          <a:lstStyle>
            <a:lvl1pPr algn="r" defTabSz="915988">
              <a:defRPr sz="1200">
                <a:latin typeface="Times New Roman" charset="0"/>
              </a:defRPr>
            </a:lvl1pPr>
          </a:lstStyle>
          <a:p>
            <a:pPr>
              <a:defRPr/>
            </a:pPr>
            <a:fld id="{1E34483E-5B5B-BD45-A08D-10B8C52212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37021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pitchFamily="-1" charset="-128"/>
        <a:cs typeface="ＭＳ Ｐゴシック" pitchFamily="-1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UTA_color_sea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219200"/>
            <a:ext cx="77724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2971800"/>
            <a:ext cx="6400800" cy="2590800"/>
          </a:xfrm>
        </p:spPr>
        <p:txBody>
          <a:bodyPr/>
          <a:lstStyle>
            <a:lvl1pPr marL="0" indent="0" algn="ctr"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774B2-BEFC-0F4C-8EFB-A9A3D81A59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28B57A-27A1-3D4C-A6D4-801C028D88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959B54-6614-314D-82E3-D63DF83F53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858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6858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3D2C0A-C00C-6D49-85C5-A00CF6C3B0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D45CD-16A2-224C-B70A-0D1B04896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3CED5A-781C-B54B-9DCC-46150F17B7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000C52-892A-734C-9735-DFA415D8DA4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608EF3-45E5-0542-9CB7-247C5541AE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2F9CF5-C078-EB47-929F-B0A3FA3F95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CCF901-3B1D-5D4E-8AD7-5D66FB4A0B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B26439-A107-B54D-9685-245DFB0AD8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2880F3-5039-AD40-B51A-C61F35823AB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FF0066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3300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1">
                <a:solidFill>
                  <a:srgbClr val="A50021"/>
                </a:solidFill>
                <a:latin typeface="Arial Narrow" charset="0"/>
              </a:defRPr>
            </a:lvl1pPr>
          </a:lstStyle>
          <a:p>
            <a:pPr>
              <a:defRPr/>
            </a:pPr>
            <a:fld id="{940792B5-4286-5042-9E96-9D0E8EB76C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pic>
        <p:nvPicPr>
          <p:cNvPr id="1031" name="Picture 7" descr="UTA_color_seal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3124200" y="6253163"/>
            <a:ext cx="457200" cy="452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  <p:sldLayoutId id="2147483707" r:id="rId2"/>
    <p:sldLayoutId id="2147483708" r:id="rId3"/>
    <p:sldLayoutId id="2147483709" r:id="rId4"/>
    <p:sldLayoutId id="2147483710" r:id="rId5"/>
    <p:sldLayoutId id="2147483711" r:id="rId6"/>
    <p:sldLayoutId id="2147483712" r:id="rId7"/>
    <p:sldLayoutId id="2147483713" r:id="rId8"/>
    <p:sldLayoutId id="2147483714" r:id="rId9"/>
    <p:sldLayoutId id="2147483715" r:id="rId10"/>
    <p:sldLayoutId id="2147483716" r:id="rId11"/>
    <p:sldLayoutId id="2147483717" r:id="rId12"/>
  </p:sldLayoutIdLst>
  <p:timing>
    <p:tnLst>
      <p:par>
        <p:cTn xmlns:p14="http://schemas.microsoft.com/office/powerpoint/2010/main" id="1" dur="indefinite" restart="never" nodeType="tmRoot"/>
      </p:par>
    </p:tnLst>
  </p:timing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+mj-lt"/>
          <a:ea typeface="ＭＳ Ｐゴシック" pitchFamily="-1" charset="-128"/>
          <a:cs typeface="ＭＳ Ｐゴシック" pitchFamily="-1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  <a:ea typeface="ＭＳ Ｐゴシック" pitchFamily="-1" charset="-128"/>
          <a:cs typeface="ＭＳ Ｐゴシック" pitchFamily="-1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rgbClr val="A50021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ＭＳ Ｐゴシック" pitchFamily="-1" charset="-128"/>
          <a:cs typeface="ＭＳ Ｐゴシック" pitchFamily="-1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rgbClr val="660066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rgbClr val="003300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rgbClr val="CC00CC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rgbClr val="FF0066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52.bin"/><Relationship Id="rId20" Type="http://schemas.openxmlformats.org/officeDocument/2006/relationships/image" Target="../media/image60.emf"/><Relationship Id="rId21" Type="http://schemas.openxmlformats.org/officeDocument/2006/relationships/oleObject" Target="../embeddings/oleObject58.bin"/><Relationship Id="rId22" Type="http://schemas.openxmlformats.org/officeDocument/2006/relationships/image" Target="../media/image61.emf"/><Relationship Id="rId23" Type="http://schemas.openxmlformats.org/officeDocument/2006/relationships/oleObject" Target="../embeddings/oleObject59.bin"/><Relationship Id="rId24" Type="http://schemas.openxmlformats.org/officeDocument/2006/relationships/image" Target="../media/image62.emf"/><Relationship Id="rId25" Type="http://schemas.openxmlformats.org/officeDocument/2006/relationships/oleObject" Target="../embeddings/oleObject60.bin"/><Relationship Id="rId26" Type="http://schemas.openxmlformats.org/officeDocument/2006/relationships/image" Target="../media/image63.emf"/><Relationship Id="rId27" Type="http://schemas.openxmlformats.org/officeDocument/2006/relationships/oleObject" Target="../embeddings/oleObject61.bin"/><Relationship Id="rId28" Type="http://schemas.openxmlformats.org/officeDocument/2006/relationships/image" Target="../media/image64.emf"/><Relationship Id="rId29" Type="http://schemas.openxmlformats.org/officeDocument/2006/relationships/oleObject" Target="../embeddings/oleObject62.bin"/><Relationship Id="rId30" Type="http://schemas.openxmlformats.org/officeDocument/2006/relationships/image" Target="../media/image65.emf"/><Relationship Id="rId10" Type="http://schemas.openxmlformats.org/officeDocument/2006/relationships/image" Target="../media/image55.emf"/><Relationship Id="rId11" Type="http://schemas.openxmlformats.org/officeDocument/2006/relationships/oleObject" Target="../embeddings/oleObject53.bin"/><Relationship Id="rId12" Type="http://schemas.openxmlformats.org/officeDocument/2006/relationships/image" Target="../media/image56.emf"/><Relationship Id="rId13" Type="http://schemas.openxmlformats.org/officeDocument/2006/relationships/oleObject" Target="../embeddings/oleObject54.bin"/><Relationship Id="rId14" Type="http://schemas.openxmlformats.org/officeDocument/2006/relationships/image" Target="../media/image57.emf"/><Relationship Id="rId15" Type="http://schemas.openxmlformats.org/officeDocument/2006/relationships/oleObject" Target="../embeddings/oleObject55.bin"/><Relationship Id="rId16" Type="http://schemas.openxmlformats.org/officeDocument/2006/relationships/image" Target="../media/image58.emf"/><Relationship Id="rId17" Type="http://schemas.openxmlformats.org/officeDocument/2006/relationships/oleObject" Target="../embeddings/oleObject56.bin"/><Relationship Id="rId18" Type="http://schemas.openxmlformats.org/officeDocument/2006/relationships/image" Target="../media/image59.emf"/><Relationship Id="rId19" Type="http://schemas.openxmlformats.org/officeDocument/2006/relationships/oleObject" Target="../embeddings/oleObject57.bin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9.bin"/><Relationship Id="rId4" Type="http://schemas.openxmlformats.org/officeDocument/2006/relationships/image" Target="../media/image52.emf"/><Relationship Id="rId5" Type="http://schemas.openxmlformats.org/officeDocument/2006/relationships/oleObject" Target="../embeddings/oleObject50.bin"/><Relationship Id="rId6" Type="http://schemas.openxmlformats.org/officeDocument/2006/relationships/image" Target="../media/image53.emf"/><Relationship Id="rId7" Type="http://schemas.openxmlformats.org/officeDocument/2006/relationships/oleObject" Target="../embeddings/oleObject51.bin"/><Relationship Id="rId8" Type="http://schemas.openxmlformats.org/officeDocument/2006/relationships/image" Target="../media/image54.emf"/></Relationships>
</file>

<file path=ppt/slides/_rels/slide12.xml.rels><?xml version="1.0" encoding="UTF-8" standalone="yes"?>
<Relationships xmlns="http://schemas.openxmlformats.org/package/2006/relationships"><Relationship Id="rId11" Type="http://schemas.openxmlformats.org/officeDocument/2006/relationships/oleObject" Target="../embeddings/oleObject67.bin"/><Relationship Id="rId12" Type="http://schemas.openxmlformats.org/officeDocument/2006/relationships/image" Target="../media/image70.emf"/><Relationship Id="rId13" Type="http://schemas.openxmlformats.org/officeDocument/2006/relationships/oleObject" Target="../embeddings/oleObject68.bin"/><Relationship Id="rId14" Type="http://schemas.openxmlformats.org/officeDocument/2006/relationships/image" Target="../media/image71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63.bin"/><Relationship Id="rId4" Type="http://schemas.openxmlformats.org/officeDocument/2006/relationships/image" Target="../media/image66.emf"/><Relationship Id="rId5" Type="http://schemas.openxmlformats.org/officeDocument/2006/relationships/oleObject" Target="../embeddings/oleObject64.bin"/><Relationship Id="rId6" Type="http://schemas.openxmlformats.org/officeDocument/2006/relationships/image" Target="../media/image67.emf"/><Relationship Id="rId7" Type="http://schemas.openxmlformats.org/officeDocument/2006/relationships/oleObject" Target="../embeddings/oleObject65.bin"/><Relationship Id="rId8" Type="http://schemas.openxmlformats.org/officeDocument/2006/relationships/image" Target="../media/image68.emf"/><Relationship Id="rId9" Type="http://schemas.openxmlformats.org/officeDocument/2006/relationships/oleObject" Target="../embeddings/oleObject66.bin"/><Relationship Id="rId10" Type="http://schemas.openxmlformats.org/officeDocument/2006/relationships/image" Target="../media/image69.emf"/></Relationships>
</file>

<file path=ppt/slides/_rels/slide13.xml.rels><?xml version="1.0" encoding="UTF-8" standalone="yes"?>
<Relationships xmlns="http://schemas.openxmlformats.org/package/2006/relationships"><Relationship Id="rId11" Type="http://schemas.openxmlformats.org/officeDocument/2006/relationships/image" Target="../media/image75.emf"/><Relationship Id="rId12" Type="http://schemas.openxmlformats.org/officeDocument/2006/relationships/oleObject" Target="../embeddings/oleObject73.bin"/><Relationship Id="rId13" Type="http://schemas.openxmlformats.org/officeDocument/2006/relationships/image" Target="../media/image76.emf"/><Relationship Id="rId14" Type="http://schemas.openxmlformats.org/officeDocument/2006/relationships/oleObject" Target="../embeddings/oleObject74.bin"/><Relationship Id="rId15" Type="http://schemas.openxmlformats.org/officeDocument/2006/relationships/image" Target="../media/image77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78.jpeg"/><Relationship Id="rId4" Type="http://schemas.openxmlformats.org/officeDocument/2006/relationships/oleObject" Target="../embeddings/oleObject69.bin"/><Relationship Id="rId5" Type="http://schemas.openxmlformats.org/officeDocument/2006/relationships/image" Target="../media/image72.emf"/><Relationship Id="rId6" Type="http://schemas.openxmlformats.org/officeDocument/2006/relationships/oleObject" Target="../embeddings/oleObject70.bin"/><Relationship Id="rId7" Type="http://schemas.openxmlformats.org/officeDocument/2006/relationships/image" Target="../media/image73.emf"/><Relationship Id="rId8" Type="http://schemas.openxmlformats.org/officeDocument/2006/relationships/oleObject" Target="../embeddings/oleObject71.bin"/><Relationship Id="rId9" Type="http://schemas.openxmlformats.org/officeDocument/2006/relationships/image" Target="../media/image74.emf"/><Relationship Id="rId10" Type="http://schemas.openxmlformats.org/officeDocument/2006/relationships/oleObject" Target="../embeddings/oleObject7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5.bin"/><Relationship Id="rId4" Type="http://schemas.openxmlformats.org/officeDocument/2006/relationships/image" Target="../media/image7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.bin"/><Relationship Id="rId20" Type="http://schemas.openxmlformats.org/officeDocument/2006/relationships/image" Target="../media/image10.emf"/><Relationship Id="rId21" Type="http://schemas.openxmlformats.org/officeDocument/2006/relationships/oleObject" Target="../embeddings/oleObject10.bin"/><Relationship Id="rId22" Type="http://schemas.openxmlformats.org/officeDocument/2006/relationships/image" Target="../media/image11.emf"/><Relationship Id="rId10" Type="http://schemas.openxmlformats.org/officeDocument/2006/relationships/image" Target="../media/image5.emf"/><Relationship Id="rId11" Type="http://schemas.openxmlformats.org/officeDocument/2006/relationships/oleObject" Target="../embeddings/oleObject5.bin"/><Relationship Id="rId12" Type="http://schemas.openxmlformats.org/officeDocument/2006/relationships/image" Target="../media/image6.emf"/><Relationship Id="rId13" Type="http://schemas.openxmlformats.org/officeDocument/2006/relationships/oleObject" Target="../embeddings/oleObject6.bin"/><Relationship Id="rId14" Type="http://schemas.openxmlformats.org/officeDocument/2006/relationships/image" Target="../media/image7.emf"/><Relationship Id="rId15" Type="http://schemas.openxmlformats.org/officeDocument/2006/relationships/oleObject" Target="../embeddings/oleObject7.bin"/><Relationship Id="rId16" Type="http://schemas.openxmlformats.org/officeDocument/2006/relationships/image" Target="../media/image8.emf"/><Relationship Id="rId17" Type="http://schemas.openxmlformats.org/officeDocument/2006/relationships/oleObject" Target="../embeddings/oleObject8.bin"/><Relationship Id="rId18" Type="http://schemas.openxmlformats.org/officeDocument/2006/relationships/image" Target="../media/image9.emf"/><Relationship Id="rId19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.bin"/><Relationship Id="rId4" Type="http://schemas.openxmlformats.org/officeDocument/2006/relationships/image" Target="../media/image2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3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4.emf"/></Relationships>
</file>

<file path=ppt/slides/_rels/slide5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14.bin"/><Relationship Id="rId20" Type="http://schemas.openxmlformats.org/officeDocument/2006/relationships/image" Target="../media/image20.emf"/><Relationship Id="rId21" Type="http://schemas.openxmlformats.org/officeDocument/2006/relationships/oleObject" Target="../embeddings/oleObject20.bin"/><Relationship Id="rId22" Type="http://schemas.openxmlformats.org/officeDocument/2006/relationships/image" Target="../media/image21.emf"/><Relationship Id="rId23" Type="http://schemas.openxmlformats.org/officeDocument/2006/relationships/oleObject" Target="../embeddings/oleObject21.bin"/><Relationship Id="rId24" Type="http://schemas.openxmlformats.org/officeDocument/2006/relationships/image" Target="../media/image22.emf"/><Relationship Id="rId10" Type="http://schemas.openxmlformats.org/officeDocument/2006/relationships/image" Target="../media/image15.emf"/><Relationship Id="rId11" Type="http://schemas.openxmlformats.org/officeDocument/2006/relationships/oleObject" Target="../embeddings/oleObject15.bin"/><Relationship Id="rId12" Type="http://schemas.openxmlformats.org/officeDocument/2006/relationships/image" Target="../media/image16.emf"/><Relationship Id="rId13" Type="http://schemas.openxmlformats.org/officeDocument/2006/relationships/oleObject" Target="../embeddings/oleObject16.bin"/><Relationship Id="rId14" Type="http://schemas.openxmlformats.org/officeDocument/2006/relationships/image" Target="../media/image17.emf"/><Relationship Id="rId15" Type="http://schemas.openxmlformats.org/officeDocument/2006/relationships/oleObject" Target="../embeddings/oleObject17.bin"/><Relationship Id="rId16" Type="http://schemas.openxmlformats.org/officeDocument/2006/relationships/image" Target="../media/image18.emf"/><Relationship Id="rId17" Type="http://schemas.openxmlformats.org/officeDocument/2006/relationships/oleObject" Target="../embeddings/oleObject18.bin"/><Relationship Id="rId18" Type="http://schemas.openxmlformats.org/officeDocument/2006/relationships/image" Target="../media/image19.emf"/><Relationship Id="rId19" Type="http://schemas.openxmlformats.org/officeDocument/2006/relationships/oleObject" Target="../embeddings/oleObject19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11.bin"/><Relationship Id="rId4" Type="http://schemas.openxmlformats.org/officeDocument/2006/relationships/image" Target="../media/image12.emf"/><Relationship Id="rId5" Type="http://schemas.openxmlformats.org/officeDocument/2006/relationships/oleObject" Target="../embeddings/oleObject12.bin"/><Relationship Id="rId6" Type="http://schemas.openxmlformats.org/officeDocument/2006/relationships/image" Target="../media/image13.emf"/><Relationship Id="rId7" Type="http://schemas.openxmlformats.org/officeDocument/2006/relationships/oleObject" Target="../embeddings/oleObject13.bin"/><Relationship Id="rId8" Type="http://schemas.openxmlformats.org/officeDocument/2006/relationships/image" Target="../media/image14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3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4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25.e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26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9" Type="http://schemas.openxmlformats.org/officeDocument/2006/relationships/image" Target="../media/image29.emf"/><Relationship Id="rId20" Type="http://schemas.openxmlformats.org/officeDocument/2006/relationships/oleObject" Target="../embeddings/oleObject34.bin"/><Relationship Id="rId21" Type="http://schemas.openxmlformats.org/officeDocument/2006/relationships/image" Target="../media/image35.emf"/><Relationship Id="rId22" Type="http://schemas.openxmlformats.org/officeDocument/2006/relationships/oleObject" Target="../embeddings/oleObject35.bin"/><Relationship Id="rId23" Type="http://schemas.openxmlformats.org/officeDocument/2006/relationships/image" Target="../media/image36.emf"/><Relationship Id="rId24" Type="http://schemas.openxmlformats.org/officeDocument/2006/relationships/oleObject" Target="../embeddings/oleObject36.bin"/><Relationship Id="rId25" Type="http://schemas.openxmlformats.org/officeDocument/2006/relationships/image" Target="../media/image37.emf"/><Relationship Id="rId26" Type="http://schemas.openxmlformats.org/officeDocument/2006/relationships/oleObject" Target="../embeddings/oleObject37.bin"/><Relationship Id="rId27" Type="http://schemas.openxmlformats.org/officeDocument/2006/relationships/image" Target="../media/image38.emf"/><Relationship Id="rId28" Type="http://schemas.openxmlformats.org/officeDocument/2006/relationships/oleObject" Target="../embeddings/oleObject38.bin"/><Relationship Id="rId29" Type="http://schemas.openxmlformats.org/officeDocument/2006/relationships/image" Target="../media/image39.emf"/><Relationship Id="rId30" Type="http://schemas.openxmlformats.org/officeDocument/2006/relationships/oleObject" Target="../embeddings/oleObject39.bin"/><Relationship Id="rId31" Type="http://schemas.openxmlformats.org/officeDocument/2006/relationships/image" Target="../media/image40.emf"/><Relationship Id="rId10" Type="http://schemas.openxmlformats.org/officeDocument/2006/relationships/oleObject" Target="../embeddings/oleObject29.bin"/><Relationship Id="rId11" Type="http://schemas.openxmlformats.org/officeDocument/2006/relationships/image" Target="../media/image30.emf"/><Relationship Id="rId12" Type="http://schemas.openxmlformats.org/officeDocument/2006/relationships/oleObject" Target="../embeddings/oleObject30.bin"/><Relationship Id="rId13" Type="http://schemas.openxmlformats.org/officeDocument/2006/relationships/image" Target="../media/image31.emf"/><Relationship Id="rId14" Type="http://schemas.openxmlformats.org/officeDocument/2006/relationships/oleObject" Target="../embeddings/oleObject31.bin"/><Relationship Id="rId15" Type="http://schemas.openxmlformats.org/officeDocument/2006/relationships/image" Target="../media/image32.emf"/><Relationship Id="rId16" Type="http://schemas.openxmlformats.org/officeDocument/2006/relationships/oleObject" Target="../embeddings/oleObject32.bin"/><Relationship Id="rId17" Type="http://schemas.openxmlformats.org/officeDocument/2006/relationships/image" Target="../media/image33.emf"/><Relationship Id="rId18" Type="http://schemas.openxmlformats.org/officeDocument/2006/relationships/oleObject" Target="../embeddings/oleObject33.bin"/><Relationship Id="rId19" Type="http://schemas.openxmlformats.org/officeDocument/2006/relationships/image" Target="../media/image34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41.jpeg"/><Relationship Id="rId4" Type="http://schemas.openxmlformats.org/officeDocument/2006/relationships/oleObject" Target="../embeddings/oleObject26.bin"/><Relationship Id="rId5" Type="http://schemas.openxmlformats.org/officeDocument/2006/relationships/image" Target="../media/image27.e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28.emf"/><Relationship Id="rId8" Type="http://schemas.openxmlformats.org/officeDocument/2006/relationships/oleObject" Target="../embeddings/oleObject28.bin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2.jpeg"/></Relationships>
</file>

<file path=ppt/slides/_rels/slide9.xml.rels><?xml version="1.0" encoding="UTF-8" standalone="yes"?>
<Relationships xmlns="http://schemas.openxmlformats.org/package/2006/relationships"><Relationship Id="rId9" Type="http://schemas.openxmlformats.org/officeDocument/2006/relationships/oleObject" Target="../embeddings/oleObject43.bin"/><Relationship Id="rId20" Type="http://schemas.openxmlformats.org/officeDocument/2006/relationships/image" Target="../media/image51.emf"/><Relationship Id="rId10" Type="http://schemas.openxmlformats.org/officeDocument/2006/relationships/image" Target="../media/image46.emf"/><Relationship Id="rId11" Type="http://schemas.openxmlformats.org/officeDocument/2006/relationships/oleObject" Target="../embeddings/oleObject44.bin"/><Relationship Id="rId12" Type="http://schemas.openxmlformats.org/officeDocument/2006/relationships/image" Target="../media/image47.emf"/><Relationship Id="rId13" Type="http://schemas.openxmlformats.org/officeDocument/2006/relationships/oleObject" Target="../embeddings/oleObject45.bin"/><Relationship Id="rId14" Type="http://schemas.openxmlformats.org/officeDocument/2006/relationships/image" Target="../media/image48.emf"/><Relationship Id="rId15" Type="http://schemas.openxmlformats.org/officeDocument/2006/relationships/oleObject" Target="../embeddings/oleObject46.bin"/><Relationship Id="rId16" Type="http://schemas.openxmlformats.org/officeDocument/2006/relationships/image" Target="../media/image49.emf"/><Relationship Id="rId17" Type="http://schemas.openxmlformats.org/officeDocument/2006/relationships/oleObject" Target="../embeddings/oleObject47.bin"/><Relationship Id="rId18" Type="http://schemas.openxmlformats.org/officeDocument/2006/relationships/image" Target="../media/image50.emf"/><Relationship Id="rId19" Type="http://schemas.openxmlformats.org/officeDocument/2006/relationships/oleObject" Target="../embeddings/oleObject48.bin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Relationship Id="rId3" Type="http://schemas.openxmlformats.org/officeDocument/2006/relationships/oleObject" Target="../embeddings/oleObject40.bin"/><Relationship Id="rId4" Type="http://schemas.openxmlformats.org/officeDocument/2006/relationships/image" Target="../media/image43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44.emf"/><Relationship Id="rId7" Type="http://schemas.openxmlformats.org/officeDocument/2006/relationships/oleObject" Target="../embeddings/oleObject42.bin"/><Relationship Id="rId8" Type="http://schemas.openxmlformats.org/officeDocument/2006/relationships/image" Target="../media/image4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8436" name="Rectangle 6"/>
          <p:cNvSpPr>
            <a:spLocks noGrp="1" noChangeArrowheads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395A3770-54C9-3149-A664-D038CC3CB949}" type="slidenum">
              <a:rPr lang="en-US">
                <a:latin typeface="Arial Narrow" pitchFamily="-84" charset="0"/>
              </a:rPr>
              <a:pPr/>
              <a:t>1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8437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449263"/>
            <a:ext cx="7772400" cy="8382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PHYS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 3313 </a:t>
            </a: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– Section 001</a:t>
            </a:r>
            <a:br>
              <a:rPr lang="en-US" dirty="0">
                <a:ea typeface="ＭＳ Ｐゴシック" pitchFamily="-84" charset="-128"/>
                <a:cs typeface="ＭＳ Ｐゴシック" pitchFamily="-84" charset="-128"/>
              </a:rPr>
            </a:br>
            <a:r>
              <a:rPr lang="en-US" dirty="0">
                <a:ea typeface="ＭＳ Ｐゴシック" pitchFamily="-84" charset="-128"/>
                <a:cs typeface="ＭＳ Ｐゴシック" pitchFamily="-84" charset="-128"/>
              </a:rPr>
              <a:t>Lecture </a:t>
            </a:r>
            <a:r>
              <a:rPr lang="en-US" dirty="0" smtClean="0">
                <a:ea typeface="ＭＳ Ｐゴシック" pitchFamily="-84" charset="-128"/>
                <a:cs typeface="ＭＳ Ｐゴシック" pitchFamily="-84" charset="-128"/>
              </a:rPr>
              <a:t>#13</a:t>
            </a:r>
            <a:endParaRPr lang="en-US" dirty="0">
              <a:ea typeface="ＭＳ Ｐゴシック" pitchFamily="-84" charset="-128"/>
              <a:cs typeface="ＭＳ Ｐゴシック" pitchFamily="-84" charset="-128"/>
            </a:endParaRPr>
          </a:p>
        </p:txBody>
      </p:sp>
      <p:sp>
        <p:nvSpPr>
          <p:cNvPr id="18438" name="Text Box 4"/>
          <p:cNvSpPr txBox="1">
            <a:spLocks noChangeArrowheads="1"/>
          </p:cNvSpPr>
          <p:nvPr/>
        </p:nvSpPr>
        <p:spPr bwMode="auto">
          <a:xfrm>
            <a:off x="2891325" y="1524000"/>
            <a:ext cx="3053374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Monday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,</a:t>
            </a:r>
            <a:r>
              <a:rPr lang="en-US" dirty="0" smtClean="0">
                <a:solidFill>
                  <a:schemeClr val="accent2"/>
                </a:solidFill>
                <a:latin typeface="Monotype Corsiva" pitchFamily="-84" charset="0"/>
              </a:rPr>
              <a:t> March 23, 2015</a:t>
            </a:r>
            <a:endParaRPr lang="en-US" dirty="0">
              <a:solidFill>
                <a:schemeClr val="accent2"/>
              </a:solidFill>
              <a:latin typeface="Monotype Corsiva" pitchFamily="-84" charset="0"/>
            </a:endParaRPr>
          </a:p>
          <a:p>
            <a:pPr algn="ctr"/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Dr.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Jae</a:t>
            </a:r>
            <a:r>
              <a:rPr lang="en-US" dirty="0">
                <a:solidFill>
                  <a:schemeClr val="accent2"/>
                </a:solidFill>
                <a:latin typeface="Monotype Corsiva" pitchFamily="-84" charset="0"/>
              </a:rPr>
              <a:t>hoon </a:t>
            </a:r>
            <a:r>
              <a:rPr lang="en-US" b="1" dirty="0">
                <a:solidFill>
                  <a:srgbClr val="FF0066"/>
                </a:solidFill>
                <a:latin typeface="Monotype Corsiva" pitchFamily="-84" charset="0"/>
              </a:rPr>
              <a:t>Yu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371600" y="2514600"/>
            <a:ext cx="7162800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ＭＳ Ｐゴシック" pitchFamily="-1" charset="-128"/>
                <a:cs typeface="ＭＳ Ｐゴシック" pitchFamily="-1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660066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3300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CC00CC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rgbClr val="FF0066"/>
                </a:solidFill>
                <a:latin typeface="+mn-lt"/>
              </a:defRPr>
            </a:lvl9pPr>
          </a:lstStyle>
          <a:p>
            <a:pPr marL="609600" indent="-609600" algn="l"/>
            <a:r>
              <a:rPr lang="en-US" dirty="0" smtClean="0">
                <a:latin typeface="Arial Narrow" pitchFamily="-84" charset="0"/>
              </a:rPr>
              <a:t>Bohr </a:t>
            </a:r>
            <a:r>
              <a:rPr lang="en-US" dirty="0">
                <a:latin typeface="Arial Narrow" pitchFamily="-84" charset="0"/>
              </a:rPr>
              <a:t>Radius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Bohr’s Hydrogen Model and Its Limitations</a:t>
            </a:r>
          </a:p>
          <a:p>
            <a:pPr marL="609600" indent="-609600" algn="l"/>
            <a:r>
              <a:rPr lang="en-US" dirty="0">
                <a:latin typeface="Arial Narrow" pitchFamily="-84" charset="0"/>
              </a:rPr>
              <a:t>Characteristic X-ray </a:t>
            </a:r>
            <a:r>
              <a:rPr lang="en-US" dirty="0" smtClean="0">
                <a:latin typeface="Arial Narrow" pitchFamily="-84" charset="0"/>
              </a:rPr>
              <a:t>Spectra</a:t>
            </a:r>
            <a:endParaRPr lang="en-US" dirty="0" smtClean="0">
              <a:latin typeface="Arial Narrow" pitchFamily="-8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9213"/>
            <a:ext cx="8383588" cy="788987"/>
          </a:xfrm>
        </p:spPr>
        <p:txBody>
          <a:bodyPr/>
          <a:lstStyle/>
          <a:p>
            <a:pPr eaLnBrk="1" hangingPunct="1"/>
            <a:r>
              <a:rPr lang="en-US" sz="4000" dirty="0">
                <a:solidFill>
                  <a:srgbClr val="800000"/>
                </a:solidFill>
                <a:latin typeface="+mn-lt"/>
              </a:rPr>
              <a:t>The Correspondence Principle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384175" y="3733800"/>
            <a:ext cx="8226425" cy="965200"/>
          </a:xfrm>
        </p:spPr>
        <p:txBody>
          <a:bodyPr/>
          <a:lstStyle/>
          <a:p>
            <a:pPr marL="0" indent="0" eaLnBrk="1" hangingPunct="1">
              <a:buFont typeface="Wingdings" pitchFamily="-84" charset="2"/>
              <a:buNone/>
            </a:pPr>
            <a:r>
              <a:rPr lang="en-US" sz="2400" dirty="0">
                <a:solidFill>
                  <a:srgbClr val="3333CC"/>
                </a:solidFill>
              </a:rPr>
              <a:t>Need a principle to relate the new modern results with classical ones.</a:t>
            </a:r>
          </a:p>
        </p:txBody>
      </p:sp>
      <p:sp>
        <p:nvSpPr>
          <p:cNvPr id="38916" name="Oval 4"/>
          <p:cNvSpPr>
            <a:spLocks noChangeArrowheads="1"/>
          </p:cNvSpPr>
          <p:nvPr/>
        </p:nvSpPr>
        <p:spPr bwMode="auto">
          <a:xfrm>
            <a:off x="609600" y="914400"/>
            <a:ext cx="3657600" cy="11430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3333CC"/>
                </a:solidFill>
                <a:latin typeface="+mn-lt"/>
              </a:rPr>
              <a:t>Classical electrodynamics</a:t>
            </a:r>
          </a:p>
        </p:txBody>
      </p:sp>
      <p:sp>
        <p:nvSpPr>
          <p:cNvPr id="38917" name="Oval 5"/>
          <p:cNvSpPr>
            <a:spLocks noChangeArrowheads="1"/>
          </p:cNvSpPr>
          <p:nvPr/>
        </p:nvSpPr>
        <p:spPr bwMode="auto">
          <a:xfrm>
            <a:off x="4800600" y="990600"/>
            <a:ext cx="3505200" cy="990600"/>
          </a:xfrm>
          <a:prstGeom prst="ellipse">
            <a:avLst/>
          </a:prstGeom>
          <a:solidFill>
            <a:srgbClr val="00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3333CC"/>
                </a:solidFill>
                <a:latin typeface="+mn-lt"/>
              </a:rPr>
              <a:t>Bohr’s atomic model</a:t>
            </a:r>
          </a:p>
        </p:txBody>
      </p:sp>
      <p:sp>
        <p:nvSpPr>
          <p:cNvPr id="38918" name="AutoShape 6"/>
          <p:cNvSpPr>
            <a:spLocks noChangeArrowheads="1"/>
          </p:cNvSpPr>
          <p:nvPr/>
        </p:nvSpPr>
        <p:spPr bwMode="auto">
          <a:xfrm>
            <a:off x="2209800" y="2257425"/>
            <a:ext cx="4648200" cy="1095375"/>
          </a:xfrm>
          <a:prstGeom prst="downArrow">
            <a:avLst>
              <a:gd name="adj1" fmla="val 64750"/>
              <a:gd name="adj2" fmla="val 40681"/>
            </a:avLst>
          </a:pr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dirty="0">
                <a:solidFill>
                  <a:srgbClr val="3333CC"/>
                </a:solidFill>
                <a:latin typeface="+mn-lt"/>
              </a:rPr>
              <a:t>Determine the properties </a:t>
            </a:r>
          </a:p>
          <a:p>
            <a:pPr algn="ctr"/>
            <a:r>
              <a:rPr lang="en-US" dirty="0">
                <a:solidFill>
                  <a:srgbClr val="3333CC"/>
                </a:solidFill>
                <a:latin typeface="+mn-lt"/>
              </a:rPr>
              <a:t>of radiation</a:t>
            </a:r>
          </a:p>
        </p:txBody>
      </p:sp>
      <p:sp>
        <p:nvSpPr>
          <p:cNvPr id="38919" name="AutoShape 8"/>
          <p:cNvSpPr>
            <a:spLocks noChangeArrowheads="1"/>
          </p:cNvSpPr>
          <p:nvPr/>
        </p:nvSpPr>
        <p:spPr bwMode="auto">
          <a:xfrm>
            <a:off x="304800" y="4619625"/>
            <a:ext cx="3289300" cy="990600"/>
          </a:xfrm>
          <a:prstGeom prst="rightArrow">
            <a:avLst>
              <a:gd name="adj1" fmla="val 75639"/>
              <a:gd name="adj2" fmla="val 96154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 algn="ctr"/>
            <a:r>
              <a:rPr lang="en-US" b="1" dirty="0">
                <a:solidFill>
                  <a:srgbClr val="FFFF00"/>
                </a:solidFill>
                <a:latin typeface="+mn-lt"/>
              </a:rPr>
              <a:t>      Bohr’s correspondence </a:t>
            </a:r>
          </a:p>
          <a:p>
            <a:pPr algn="ctr"/>
            <a:r>
              <a:rPr lang="en-US" b="1" dirty="0">
                <a:solidFill>
                  <a:srgbClr val="FFFF00"/>
                </a:solidFill>
                <a:latin typeface="+mn-lt"/>
              </a:rPr>
              <a:t>principle</a:t>
            </a:r>
          </a:p>
        </p:txBody>
      </p:sp>
      <p:sp>
        <p:nvSpPr>
          <p:cNvPr id="38920" name="Rectangle 10"/>
          <p:cNvSpPr>
            <a:spLocks noChangeArrowheads="1"/>
          </p:cNvSpPr>
          <p:nvPr/>
        </p:nvSpPr>
        <p:spPr bwMode="auto">
          <a:xfrm>
            <a:off x="3765550" y="4579938"/>
            <a:ext cx="5149850" cy="1200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  <a:spAutoFit/>
          </a:bodyPr>
          <a:lstStyle/>
          <a:p>
            <a:r>
              <a:rPr lang="en-US" dirty="0">
                <a:solidFill>
                  <a:srgbClr val="3333CC"/>
                </a:solidFill>
                <a:latin typeface="+mn-lt"/>
              </a:rPr>
              <a:t>In the limits where classical and quantum theories should agree, the quantum theory must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 produce the </a:t>
            </a:r>
            <a:r>
              <a:rPr lang="en-US" dirty="0">
                <a:solidFill>
                  <a:srgbClr val="3333CC"/>
                </a:solidFill>
                <a:latin typeface="+mn-lt"/>
              </a:rPr>
              <a:t>classical </a:t>
            </a:r>
            <a:r>
              <a:rPr lang="en-US" dirty="0" smtClean="0">
                <a:solidFill>
                  <a:srgbClr val="3333CC"/>
                </a:solidFill>
                <a:latin typeface="+mn-lt"/>
              </a:rPr>
              <a:t>results.</a:t>
            </a:r>
            <a:endParaRPr lang="en-US" dirty="0">
              <a:solidFill>
                <a:srgbClr val="3333CC"/>
              </a:solidFill>
              <a:latin typeface="+mn-lt"/>
            </a:endParaRPr>
          </a:p>
        </p:txBody>
      </p:sp>
      <p:sp>
        <p:nvSpPr>
          <p:cNvPr id="38921" name="Rectangle 11"/>
          <p:cNvSpPr>
            <a:spLocks noChangeArrowheads="1"/>
          </p:cNvSpPr>
          <p:nvPr/>
        </p:nvSpPr>
        <p:spPr bwMode="auto">
          <a:xfrm>
            <a:off x="4313238" y="1171575"/>
            <a:ext cx="4154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prstTxWarp prst="textNoShape">
              <a:avLst/>
            </a:prstTxWarp>
            <a:spAutoFit/>
          </a:bodyPr>
          <a:lstStyle/>
          <a:p>
            <a:r>
              <a:rPr lang="en-US" sz="3600" dirty="0">
                <a:solidFill>
                  <a:srgbClr val="3333CC"/>
                </a:solidFill>
                <a:latin typeface="+mn-lt"/>
              </a:rPr>
              <a:t>+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>
                <a:solidFill>
                  <a:srgbClr val="3333CC"/>
                </a:solidFill>
              </a:rPr>
              <a:t>Monday, March 23, 2015</a:t>
            </a:r>
            <a:endParaRPr lang="en-US">
              <a:solidFill>
                <a:srgbClr val="3333CC"/>
              </a:solidFill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>
                <a:solidFill>
                  <a:srgbClr val="3333CC"/>
                </a:solidFill>
                <a:latin typeface="+mn-lt"/>
              </a:rPr>
              <a:pPr>
                <a:defRPr/>
              </a:pPr>
              <a:t>10</a:t>
            </a:fld>
            <a:endParaRPr lang="en-US">
              <a:solidFill>
                <a:srgbClr val="3333CC"/>
              </a:solidFill>
              <a:latin typeface="+mn-lt"/>
            </a:endParaRPr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>
                <a:solidFill>
                  <a:srgbClr val="3333CC"/>
                </a:solidFill>
              </a:rPr>
              <a:t>PHYS 3313-001, Spring 2014                      Dr. Jaehoon Yu</a:t>
            </a:r>
            <a:endParaRPr lang="en-US">
              <a:solidFill>
                <a:srgbClr val="3333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280206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89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89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89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9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389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9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89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915" grpId="0" build="p"/>
      <p:bldP spid="38916" grpId="0" animBg="1"/>
      <p:bldP spid="38917" grpId="0" animBg="1"/>
      <p:bldP spid="38918" grpId="0" animBg="1"/>
      <p:bldP spid="38919" grpId="0" animBg="1"/>
      <p:bldP spid="38920" grpId="0"/>
      <p:bldP spid="3892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17"/>
          <p:cNvSpPr>
            <a:spLocks noGrp="1" noChangeArrowheads="1"/>
          </p:cNvSpPr>
          <p:nvPr>
            <p:ph type="title"/>
          </p:nvPr>
        </p:nvSpPr>
        <p:spPr>
          <a:xfrm>
            <a:off x="685800" y="-76200"/>
            <a:ext cx="7772400" cy="838200"/>
          </a:xfrm>
        </p:spPr>
        <p:txBody>
          <a:bodyPr/>
          <a:lstStyle/>
          <a:p>
            <a:pPr eaLnBrk="1" hangingPunct="1"/>
            <a:r>
              <a:rPr lang="en-US" sz="4000" dirty="0"/>
              <a:t>The Correspondence Principle</a:t>
            </a:r>
          </a:p>
        </p:txBody>
      </p:sp>
      <p:sp>
        <p:nvSpPr>
          <p:cNvPr id="39939" name="Rectangle 2"/>
          <p:cNvSpPr>
            <a:spLocks noGrp="1" noChangeArrowheads="1"/>
          </p:cNvSpPr>
          <p:nvPr>
            <p:ph idx="1"/>
          </p:nvPr>
        </p:nvSpPr>
        <p:spPr>
          <a:xfrm>
            <a:off x="457200" y="533400"/>
            <a:ext cx="8229600" cy="5562600"/>
          </a:xfrm>
        </p:spPr>
        <p:txBody>
          <a:bodyPr/>
          <a:lstStyle/>
          <a:p>
            <a:pPr eaLnBrk="1" hangingPunct="1"/>
            <a:r>
              <a:rPr lang="en-US" sz="2400" dirty="0" smtClean="0"/>
              <a:t>The </a:t>
            </a:r>
            <a:r>
              <a:rPr lang="en-US" sz="2400" dirty="0"/>
              <a:t>frequency of the radiation emitted </a:t>
            </a:r>
            <a:r>
              <a:rPr lang="en-US" sz="2400" i="1" dirty="0" err="1"/>
              <a:t>f</a:t>
            </a:r>
            <a:r>
              <a:rPr lang="en-US" sz="2400" baseline="-25000" dirty="0" err="1"/>
              <a:t>classical</a:t>
            </a:r>
            <a:r>
              <a:rPr lang="en-US" sz="2400" dirty="0"/>
              <a:t> is equal to the orbital frequency </a:t>
            </a:r>
            <a:r>
              <a:rPr lang="en-US" sz="2400" i="1" dirty="0" err="1"/>
              <a:t>f</a:t>
            </a:r>
            <a:r>
              <a:rPr lang="en-US" sz="2400" baseline="-25000" dirty="0" err="1"/>
              <a:t>orb</a:t>
            </a:r>
            <a:r>
              <a:rPr lang="en-US" sz="2400" dirty="0"/>
              <a:t> of the electron around the nucleus.</a:t>
            </a:r>
            <a:endParaRPr lang="en-US" sz="24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endParaRPr lang="en-US" sz="2400" dirty="0" smtClean="0"/>
          </a:p>
          <a:p>
            <a:pPr eaLnBrk="1" hangingPunct="1"/>
            <a:r>
              <a:rPr lang="en-US" sz="2400" dirty="0" smtClean="0"/>
              <a:t>The </a:t>
            </a:r>
            <a:r>
              <a:rPr lang="en-US" sz="2400" dirty="0"/>
              <a:t>frequency of </a:t>
            </a:r>
            <a:r>
              <a:rPr lang="en-US" sz="2400" dirty="0" smtClean="0"/>
              <a:t>the photon in the </a:t>
            </a:r>
            <a:r>
              <a:rPr lang="en-US" sz="2400" dirty="0"/>
              <a:t>transition from </a:t>
            </a:r>
            <a:r>
              <a:rPr lang="en-US" sz="2400" i="1" dirty="0"/>
              <a:t>n</a:t>
            </a:r>
            <a:r>
              <a:rPr lang="en-US" sz="2400" dirty="0"/>
              <a:t> + 1 to </a:t>
            </a:r>
            <a:r>
              <a:rPr lang="en-US" sz="2400" i="1" dirty="0"/>
              <a:t>n</a:t>
            </a:r>
            <a:r>
              <a:rPr lang="en-US" sz="2400" dirty="0"/>
              <a:t> is</a:t>
            </a:r>
            <a:endParaRPr lang="en-US" sz="24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>
              <a:buNone/>
            </a:pPr>
            <a:endParaRPr lang="en-US" sz="2400" dirty="0" smtClean="0"/>
          </a:p>
          <a:p>
            <a:pPr eaLnBrk="1" hangingPunct="1"/>
            <a:r>
              <a:rPr lang="en-US" sz="2400" dirty="0" smtClean="0"/>
              <a:t>For </a:t>
            </a:r>
            <a:r>
              <a:rPr lang="en-US" sz="2400" dirty="0"/>
              <a:t>large </a:t>
            </a:r>
            <a:r>
              <a:rPr lang="en-US" sz="2400" i="1" dirty="0" err="1" smtClean="0"/>
              <a:t>n</a:t>
            </a:r>
            <a:r>
              <a:rPr lang="en-US" sz="2400" i="1" dirty="0" smtClean="0"/>
              <a:t> the classical limit</a:t>
            </a:r>
            <a:r>
              <a:rPr lang="en-US" sz="2400" dirty="0" smtClean="0"/>
              <a:t>,</a:t>
            </a:r>
            <a:r>
              <a:rPr lang="en-US" sz="2400" dirty="0"/>
              <a:t>		         </a:t>
            </a:r>
          </a:p>
          <a:p>
            <a:pPr eaLnBrk="1" hangingPunct="1"/>
            <a:endParaRPr lang="en-US" sz="2400" i="1" dirty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Substitute </a:t>
            </a:r>
            <a:r>
              <a:rPr lang="en-US" sz="2400" i="1" dirty="0"/>
              <a:t>E</a:t>
            </a:r>
            <a:r>
              <a:rPr lang="en-US" sz="2400" baseline="-25000" dirty="0"/>
              <a:t>0</a:t>
            </a:r>
            <a:r>
              <a:rPr lang="en-US" sz="2400" dirty="0"/>
              <a:t>:</a:t>
            </a:r>
            <a:r>
              <a:rPr lang="en-US" sz="2400" dirty="0" smtClean="0"/>
              <a:t> </a:t>
            </a:r>
          </a:p>
          <a:p>
            <a:pPr eaLnBrk="1" hangingPunct="1">
              <a:buFont typeface="Wingdings" pitchFamily="-84" charset="2"/>
              <a:buNone/>
            </a:pPr>
            <a:endParaRPr lang="en-US" sz="2400" dirty="0" smtClean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 smtClean="0"/>
              <a:t>	So the frequency of the radiated E between classical theory and Bohr model agrees in large </a:t>
            </a:r>
            <a:r>
              <a:rPr lang="en-US" sz="2400" dirty="0" err="1" smtClean="0"/>
              <a:t>n</a:t>
            </a:r>
            <a:r>
              <a:rPr lang="en-US" sz="2400" dirty="0" smtClean="0"/>
              <a:t> case!!</a:t>
            </a:r>
            <a:endParaRPr lang="en-US" sz="24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8195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685877"/>
              </p:ext>
            </p:extLst>
          </p:nvPr>
        </p:nvGraphicFramePr>
        <p:xfrm>
          <a:off x="630238" y="1579563"/>
          <a:ext cx="1568450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8" name="Equation" r:id="rId3" imgW="914400" imgH="203200" progId="Equation.DSMT4">
                  <p:embed/>
                </p:oleObj>
              </mc:Choice>
              <mc:Fallback>
                <p:oleObj name="Equation" r:id="rId3" imgW="9144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238" y="1579563"/>
                        <a:ext cx="1568450" cy="328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6005915"/>
              </p:ext>
            </p:extLst>
          </p:nvPr>
        </p:nvGraphicFramePr>
        <p:xfrm>
          <a:off x="2187575" y="1423987"/>
          <a:ext cx="631825" cy="63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9" name="Equation" r:id="rId5" imgW="368300" imgH="393700" progId="Equation.DSMT4">
                  <p:embed/>
                </p:oleObj>
              </mc:Choice>
              <mc:Fallback>
                <p:oleObj name="Equation" r:id="rId5" imgW="368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87575" y="1423987"/>
                        <a:ext cx="631825" cy="63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0764540"/>
              </p:ext>
            </p:extLst>
          </p:nvPr>
        </p:nvGraphicFramePr>
        <p:xfrm>
          <a:off x="2830512" y="1425575"/>
          <a:ext cx="827088" cy="63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0" name="Equation" r:id="rId7" imgW="482600" imgH="393700" progId="Equation.DSMT4">
                  <p:embed/>
                </p:oleObj>
              </mc:Choice>
              <mc:Fallback>
                <p:oleObj name="Equation" r:id="rId7" imgW="482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2" y="1425575"/>
                        <a:ext cx="827088" cy="635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60449270"/>
              </p:ext>
            </p:extLst>
          </p:nvPr>
        </p:nvGraphicFramePr>
        <p:xfrm>
          <a:off x="3581400" y="1374775"/>
          <a:ext cx="1897062" cy="717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1" name="Equation" r:id="rId9" imgW="1104900" imgH="444500" progId="Equation.DSMT4">
                  <p:embed/>
                </p:oleObj>
              </mc:Choice>
              <mc:Fallback>
                <p:oleObj name="Equation" r:id="rId9" imgW="11049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1374775"/>
                        <a:ext cx="1897062" cy="717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5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1323185"/>
              </p:ext>
            </p:extLst>
          </p:nvPr>
        </p:nvGraphicFramePr>
        <p:xfrm>
          <a:off x="5486400" y="1308100"/>
          <a:ext cx="2179638" cy="800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2" name="Equation" r:id="rId11" imgW="1270000" imgH="495300" progId="Equation.DSMT4">
                  <p:embed/>
                </p:oleObj>
              </mc:Choice>
              <mc:Fallback>
                <p:oleObj name="Equation" r:id="rId11" imgW="1270000" imgH="495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6400" y="1308100"/>
                        <a:ext cx="2179638" cy="800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17017460"/>
              </p:ext>
            </p:extLst>
          </p:nvPr>
        </p:nvGraphicFramePr>
        <p:xfrm>
          <a:off x="7705725" y="1374775"/>
          <a:ext cx="1046163" cy="75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3" name="Equation" r:id="rId13" imgW="609600" imgH="469900" progId="Equation.DSMT4">
                  <p:embed/>
                </p:oleObj>
              </mc:Choice>
              <mc:Fallback>
                <p:oleObj name="Equation" r:id="rId13" imgW="609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05725" y="1374775"/>
                        <a:ext cx="1046163" cy="758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0187078"/>
              </p:ext>
            </p:extLst>
          </p:nvPr>
        </p:nvGraphicFramePr>
        <p:xfrm>
          <a:off x="736600" y="2590800"/>
          <a:ext cx="3192463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4" name="Equation" r:id="rId15" imgW="1816100" imgH="520700" progId="Equation.DSMT4">
                  <p:embed/>
                </p:oleObj>
              </mc:Choice>
              <mc:Fallback>
                <p:oleObj name="Equation" r:id="rId15" imgW="18161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6600" y="2590800"/>
                        <a:ext cx="3192463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9395824"/>
              </p:ext>
            </p:extLst>
          </p:nvPr>
        </p:nvGraphicFramePr>
        <p:xfrm>
          <a:off x="3938588" y="2679700"/>
          <a:ext cx="2276475" cy="82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5" name="Equation" r:id="rId17" imgW="1295400" imgH="469900" progId="Equation.DSMT4">
                  <p:embed/>
                </p:oleObj>
              </mc:Choice>
              <mc:Fallback>
                <p:oleObj name="Equation" r:id="rId17" imgW="12954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38588" y="2679700"/>
                        <a:ext cx="2276475" cy="825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0291435"/>
              </p:ext>
            </p:extLst>
          </p:nvPr>
        </p:nvGraphicFramePr>
        <p:xfrm>
          <a:off x="6335713" y="2590800"/>
          <a:ext cx="1763712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6" name="Equation" r:id="rId19" imgW="1003300" imgH="520700" progId="Equation.DSMT4">
                  <p:embed/>
                </p:oleObj>
              </mc:Choice>
              <mc:Fallback>
                <p:oleObj name="Equation" r:id="rId19" imgW="1003300" imgH="520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5713" y="2590800"/>
                        <a:ext cx="1763712" cy="914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5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3099350"/>
              </p:ext>
            </p:extLst>
          </p:nvPr>
        </p:nvGraphicFramePr>
        <p:xfrm>
          <a:off x="4340225" y="3581400"/>
          <a:ext cx="2503488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" name="Equation" r:id="rId21" imgW="1219200" imgH="393700" progId="Equation.DSMT4">
                  <p:embed/>
                </p:oleObj>
              </mc:Choice>
              <mc:Fallback>
                <p:oleObj name="Equation" r:id="rId21" imgW="12192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40225" y="3581400"/>
                        <a:ext cx="2503488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6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8117560"/>
              </p:ext>
            </p:extLst>
          </p:nvPr>
        </p:nvGraphicFramePr>
        <p:xfrm>
          <a:off x="2473325" y="4433888"/>
          <a:ext cx="1747838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8" name="Equation" r:id="rId23" imgW="850900" imgH="393700" progId="Equation.DSMT4">
                  <p:embed/>
                </p:oleObj>
              </mc:Choice>
              <mc:Fallback>
                <p:oleObj name="Equation" r:id="rId23" imgW="8509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73325" y="4433888"/>
                        <a:ext cx="1747838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7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789611"/>
              </p:ext>
            </p:extLst>
          </p:nvPr>
        </p:nvGraphicFramePr>
        <p:xfrm>
          <a:off x="4311650" y="4356100"/>
          <a:ext cx="2112963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9" name="Equation" r:id="rId25" imgW="1028700" imgH="469900" progId="Equation.DSMT4">
                  <p:embed/>
                </p:oleObj>
              </mc:Choice>
              <mc:Fallback>
                <p:oleObj name="Equation" r:id="rId25" imgW="10287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1650" y="4356100"/>
                        <a:ext cx="2112963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8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90098411"/>
              </p:ext>
            </p:extLst>
          </p:nvPr>
        </p:nvGraphicFramePr>
        <p:xfrm>
          <a:off x="6399213" y="4370388"/>
          <a:ext cx="1250950" cy="963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0" name="Equation" r:id="rId27" imgW="609600" imgH="469900" progId="Equation.DSMT4">
                  <p:embed/>
                </p:oleObj>
              </mc:Choice>
              <mc:Fallback>
                <p:oleObj name="Equation" r:id="rId27" imgW="609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99213" y="4370388"/>
                        <a:ext cx="1250950" cy="963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1969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8005789"/>
              </p:ext>
            </p:extLst>
          </p:nvPr>
        </p:nvGraphicFramePr>
        <p:xfrm>
          <a:off x="7740650" y="4648200"/>
          <a:ext cx="1174750" cy="417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1" name="Equation" r:id="rId29" imgW="571500" imgH="203200" progId="Equation.DSMT4">
                  <p:embed/>
                </p:oleObj>
              </mc:Choice>
              <mc:Fallback>
                <p:oleObj name="Equation" r:id="rId29" imgW="571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740650" y="4648200"/>
                        <a:ext cx="1174750" cy="4175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49524587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9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819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819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81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19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81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819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99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819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81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819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99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81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99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81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81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81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81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399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39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152400"/>
            <a:ext cx="7772400" cy="838200"/>
          </a:xfrm>
        </p:spPr>
        <p:txBody>
          <a:bodyPr/>
          <a:lstStyle/>
          <a:p>
            <a:r>
              <a:rPr lang="en-US" dirty="0" smtClean="0"/>
              <a:t>Importance of Bohr’s Model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533400"/>
            <a:ext cx="8305800" cy="5257800"/>
          </a:xfrm>
        </p:spPr>
        <p:txBody>
          <a:bodyPr/>
          <a:lstStyle/>
          <a:p>
            <a:r>
              <a:rPr lang="en-US" dirty="0" smtClean="0"/>
              <a:t>Demonstrated the need for Plank’s constant in understanding the atomic structure</a:t>
            </a:r>
          </a:p>
          <a:p>
            <a:r>
              <a:rPr lang="en-US" dirty="0" smtClean="0"/>
              <a:t>Assumption of quantized angular momentum which led to quantization of other quantities, </a:t>
            </a:r>
            <a:r>
              <a:rPr lang="en-US" dirty="0" err="1" smtClean="0"/>
              <a:t>r</a:t>
            </a:r>
            <a:r>
              <a:rPr lang="en-US" dirty="0" smtClean="0"/>
              <a:t>, </a:t>
            </a:r>
            <a:r>
              <a:rPr lang="en-US" dirty="0" err="1" smtClean="0"/>
              <a:t>v</a:t>
            </a:r>
            <a:r>
              <a:rPr lang="en-US" dirty="0" smtClean="0"/>
              <a:t> and E as follows</a:t>
            </a:r>
          </a:p>
          <a:p>
            <a:r>
              <a:rPr lang="en-US" dirty="0" smtClean="0"/>
              <a:t>Orbital Radius:</a:t>
            </a:r>
          </a:p>
          <a:p>
            <a:endParaRPr lang="en-US" dirty="0" smtClean="0"/>
          </a:p>
          <a:p>
            <a:r>
              <a:rPr lang="en-US" dirty="0" smtClean="0"/>
              <a:t>Orbital Speed:</a:t>
            </a:r>
          </a:p>
          <a:p>
            <a:endParaRPr lang="en-US" dirty="0" smtClean="0"/>
          </a:p>
          <a:p>
            <a:r>
              <a:rPr lang="en-US" dirty="0" smtClean="0"/>
              <a:t>Energy levels: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graphicFrame>
        <p:nvGraphicFramePr>
          <p:cNvPr id="4198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513682"/>
              </p:ext>
            </p:extLst>
          </p:nvPr>
        </p:nvGraphicFramePr>
        <p:xfrm>
          <a:off x="5791200" y="3228975"/>
          <a:ext cx="685800" cy="514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728" name="Equation" r:id="rId3" imgW="304800" imgH="228600" progId="Equation.DSMT4">
                  <p:embed/>
                </p:oleObj>
              </mc:Choice>
              <mc:Fallback>
                <p:oleObj name="Equation" r:id="rId3" imgW="304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228975"/>
                        <a:ext cx="685800" cy="514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3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2492809"/>
              </p:ext>
            </p:extLst>
          </p:nvPr>
        </p:nvGraphicFramePr>
        <p:xfrm>
          <a:off x="3519488" y="4216400"/>
          <a:ext cx="14763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729" name="Equation" r:id="rId5" imgW="622300" imgH="431800" progId="Equation.DSMT4">
                  <p:embed/>
                </p:oleObj>
              </mc:Choice>
              <mc:Fallback>
                <p:oleObj name="Equation" r:id="rId5" imgW="6223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9488" y="4216400"/>
                        <a:ext cx="1476375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4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33329643"/>
              </p:ext>
            </p:extLst>
          </p:nvPr>
        </p:nvGraphicFramePr>
        <p:xfrm>
          <a:off x="3471863" y="5181600"/>
          <a:ext cx="2455862" cy="1066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730" name="Equation" r:id="rId7" imgW="1054100" imgH="457200" progId="Equation.DSMT4">
                  <p:embed/>
                </p:oleObj>
              </mc:Choice>
              <mc:Fallback>
                <p:oleObj name="Equation" r:id="rId7" imgW="10541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1863" y="5181600"/>
                        <a:ext cx="2455862" cy="1066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5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5103905"/>
              </p:ext>
            </p:extLst>
          </p:nvPr>
        </p:nvGraphicFramePr>
        <p:xfrm>
          <a:off x="3443288" y="3048000"/>
          <a:ext cx="2343150" cy="1028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731" name="Equation" r:id="rId9" imgW="1041400" imgH="457200" progId="Equation.DSMT4">
                  <p:embed/>
                </p:oleObj>
              </mc:Choice>
              <mc:Fallback>
                <p:oleObj name="Equation" r:id="rId9" imgW="10414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3288" y="3048000"/>
                        <a:ext cx="2343150" cy="1028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6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8520650"/>
              </p:ext>
            </p:extLst>
          </p:nvPr>
        </p:nvGraphicFramePr>
        <p:xfrm>
          <a:off x="4978400" y="4267200"/>
          <a:ext cx="102552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732" name="Equation" r:id="rId11" imgW="431800" imgH="431800" progId="Equation.DSMT4">
                  <p:embed/>
                </p:oleObj>
              </mc:Choice>
              <mc:Fallback>
                <p:oleObj name="Equation" r:id="rId11" imgW="4318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4267200"/>
                        <a:ext cx="1025525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47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5490512"/>
              </p:ext>
            </p:extLst>
          </p:nvPr>
        </p:nvGraphicFramePr>
        <p:xfrm>
          <a:off x="5943600" y="5253037"/>
          <a:ext cx="533400" cy="919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733" name="Equation" r:id="rId13" imgW="228600" imgH="393700" progId="Equation.DSMT4">
                  <p:embed/>
                </p:oleObj>
              </mc:Choice>
              <mc:Fallback>
                <p:oleObj name="Equation" r:id="rId13" imgW="2286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3600" y="5253037"/>
                        <a:ext cx="533400" cy="9191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Oval 12"/>
          <p:cNvSpPr/>
          <p:nvPr/>
        </p:nvSpPr>
        <p:spPr bwMode="auto">
          <a:xfrm>
            <a:off x="6096000" y="32766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Oval 13"/>
          <p:cNvSpPr/>
          <p:nvPr/>
        </p:nvSpPr>
        <p:spPr bwMode="auto">
          <a:xfrm>
            <a:off x="5638800" y="47244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 bwMode="auto">
          <a:xfrm>
            <a:off x="5943600" y="57150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01349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98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1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419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19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9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98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13" grpId="0" animBg="1"/>
      <p:bldP spid="14" grpId="0" animBg="1"/>
      <p:bldP spid="1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76200"/>
            <a:ext cx="8458200" cy="9144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Successes </a:t>
            </a:r>
            <a:r>
              <a:rPr lang="en-US" sz="4000" dirty="0"/>
              <a:t>and Failures of the Bohr Model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idx="1"/>
          </p:nvPr>
        </p:nvSpPr>
        <p:spPr>
          <a:xfrm>
            <a:off x="-76200" y="762000"/>
            <a:ext cx="8915399" cy="5486400"/>
          </a:xfrm>
        </p:spPr>
        <p:txBody>
          <a:bodyPr/>
          <a:lstStyle/>
          <a:p>
            <a:pPr eaLnBrk="1" hangingPunct="1"/>
            <a:r>
              <a:rPr lang="en-US" sz="2800" dirty="0"/>
              <a:t>The electron and hydrogen nucleus actually </a:t>
            </a:r>
            <a:r>
              <a:rPr lang="en-US" sz="2800" dirty="0" smtClean="0"/>
              <a:t>revolve </a:t>
            </a:r>
            <a:r>
              <a:rPr lang="en-US" sz="2800" dirty="0"/>
              <a:t>about their mutual center of </a:t>
            </a:r>
            <a:r>
              <a:rPr lang="en-US" sz="2800" dirty="0" smtClean="0"/>
              <a:t>mass </a:t>
            </a:r>
            <a:r>
              <a:rPr lang="en-US" sz="2800" dirty="0" smtClean="0">
                <a:sym typeface="Wingdings"/>
              </a:rPr>
              <a:t> reduced mass correction!!</a:t>
            </a:r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All we need is to replace m</a:t>
            </a:r>
            <a:r>
              <a:rPr lang="en-US" sz="2800" baseline="-25000" dirty="0" smtClean="0"/>
              <a:t>e</a:t>
            </a:r>
            <a:r>
              <a:rPr lang="en-US" sz="2800" dirty="0" smtClean="0"/>
              <a:t> with atom’s </a:t>
            </a:r>
            <a:r>
              <a:rPr lang="en-US" sz="2800" b="1" dirty="0">
                <a:solidFill>
                  <a:srgbClr val="000000"/>
                </a:solidFill>
              </a:rPr>
              <a:t>reduced mass</a:t>
            </a:r>
            <a:r>
              <a:rPr lang="en-US" sz="2800" dirty="0"/>
              <a:t>.</a:t>
            </a:r>
          </a:p>
          <a:p>
            <a:pPr eaLnBrk="1" hangingPunct="1"/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dirty="0"/>
              <a:t>The </a:t>
            </a:r>
            <a:r>
              <a:rPr lang="en-US" sz="2800" dirty="0" err="1"/>
              <a:t>Rydberg</a:t>
            </a:r>
            <a:r>
              <a:rPr lang="en-US" sz="2800" dirty="0"/>
              <a:t> constant for infinite nuclear </a:t>
            </a:r>
            <a:r>
              <a:rPr lang="en-US" sz="2800" dirty="0" smtClean="0"/>
              <a:t>mass, R</a:t>
            </a:r>
            <a:r>
              <a:rPr lang="en-US" sz="2800" baseline="-25000" dirty="0" smtClean="0"/>
              <a:t>∞  </a:t>
            </a:r>
            <a:r>
              <a:rPr lang="en-US" sz="2800" dirty="0" smtClean="0"/>
              <a:t>is </a:t>
            </a:r>
            <a:r>
              <a:rPr lang="en-US" sz="2800" dirty="0"/>
              <a:t>replaced by </a:t>
            </a:r>
            <a:r>
              <a:rPr lang="en-US" sz="2800" i="1" dirty="0"/>
              <a:t>R</a:t>
            </a:r>
            <a:r>
              <a:rPr lang="en-US" sz="2800" dirty="0"/>
              <a:t>.</a:t>
            </a:r>
          </a:p>
          <a:p>
            <a:pPr eaLnBrk="1" hangingPunct="1"/>
            <a:endParaRPr lang="en-US" sz="2800" dirty="0"/>
          </a:p>
        </p:txBody>
      </p:sp>
      <p:pic>
        <p:nvPicPr>
          <p:cNvPr id="40964" name="Picture 11" descr="0417"/>
          <p:cNvPicPr preferRelativeResize="0">
            <a:picLocks noChangeAspect="1" noChangeArrowheads="1"/>
          </p:cNvPicPr>
          <p:nvPr/>
        </p:nvPicPr>
        <p:blipFill>
          <a:blip r:embed="rId3"/>
          <a:srcRect b="5940"/>
          <a:stretch>
            <a:fillRect/>
          </a:stretch>
        </p:blipFill>
        <p:spPr bwMode="auto">
          <a:xfrm>
            <a:off x="3021013" y="1676400"/>
            <a:ext cx="3101975" cy="120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8297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7088312"/>
              </p:ext>
            </p:extLst>
          </p:nvPr>
        </p:nvGraphicFramePr>
        <p:xfrm>
          <a:off x="2932113" y="3276600"/>
          <a:ext cx="22193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52" name="Equation" r:id="rId4" imgW="952500" imgH="431800" progId="Equation.DSMT4">
                  <p:embed/>
                </p:oleObj>
              </mc:Choice>
              <mc:Fallback>
                <p:oleObj name="Equation" r:id="rId4" imgW="952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32113" y="3276600"/>
                        <a:ext cx="2219325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7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1545816"/>
              </p:ext>
            </p:extLst>
          </p:nvPr>
        </p:nvGraphicFramePr>
        <p:xfrm>
          <a:off x="5181600" y="3276600"/>
          <a:ext cx="1509713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53" name="Equation" r:id="rId6" imgW="647700" imgH="431800" progId="Equation.DSMT4">
                  <p:embed/>
                </p:oleObj>
              </mc:Choice>
              <mc:Fallback>
                <p:oleObj name="Equation" r:id="rId6" imgW="6477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81600" y="3276600"/>
                        <a:ext cx="1509713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9672831"/>
              </p:ext>
            </p:extLst>
          </p:nvPr>
        </p:nvGraphicFramePr>
        <p:xfrm>
          <a:off x="1995488" y="4859338"/>
          <a:ext cx="1863725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54" name="Equation" r:id="rId8" imgW="800100" imgH="431800" progId="Equation.DSMT4">
                  <p:embed/>
                </p:oleObj>
              </mc:Choice>
              <mc:Fallback>
                <p:oleObj name="Equation" r:id="rId8" imgW="800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5488" y="4859338"/>
                        <a:ext cx="1863725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63695287"/>
              </p:ext>
            </p:extLst>
          </p:nvPr>
        </p:nvGraphicFramePr>
        <p:xfrm>
          <a:off x="3840163" y="4876800"/>
          <a:ext cx="2217737" cy="1006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55" name="Equation" r:id="rId10" imgW="952500" imgH="431800" progId="Equation.DSMT4">
                  <p:embed/>
                </p:oleObj>
              </mc:Choice>
              <mc:Fallback>
                <p:oleObj name="Equation" r:id="rId10" imgW="9525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40163" y="4876800"/>
                        <a:ext cx="2217737" cy="10064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4175016"/>
              </p:ext>
            </p:extLst>
          </p:nvPr>
        </p:nvGraphicFramePr>
        <p:xfrm>
          <a:off x="6086475" y="4818062"/>
          <a:ext cx="2219325" cy="1125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56" name="Equation" r:id="rId12" imgW="952500" imgH="482600" progId="Equation.DSMT4">
                  <p:embed/>
                </p:oleObj>
              </mc:Choice>
              <mc:Fallback>
                <p:oleObj name="Equation" r:id="rId12" imgW="952500" imgH="482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6475" y="4818062"/>
                        <a:ext cx="2219325" cy="1125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2983" name="Object 7"/>
          <p:cNvGraphicFramePr>
            <a:graphicFrameLocks noChangeAspect="1"/>
          </p:cNvGraphicFramePr>
          <p:nvPr/>
        </p:nvGraphicFramePr>
        <p:xfrm>
          <a:off x="5808662" y="5943600"/>
          <a:ext cx="3030538" cy="35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9757" name="Equation" r:id="rId14" imgW="1955800" imgH="228600" progId="Equation.DSMT4">
                  <p:embed/>
                </p:oleObj>
              </mc:Choice>
              <mc:Fallback>
                <p:oleObj name="Equation" r:id="rId14" imgW="1955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08662" y="5943600"/>
                        <a:ext cx="3030538" cy="354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7735795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0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09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382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82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4096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382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382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82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2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82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762000"/>
          </a:xfrm>
        </p:spPr>
        <p:txBody>
          <a:bodyPr/>
          <a:lstStyle/>
          <a:p>
            <a:pPr eaLnBrk="1" hangingPunct="1"/>
            <a:r>
              <a:rPr lang="en-US" sz="4000" dirty="0"/>
              <a:t>Limitations of the Bohr Model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838200"/>
            <a:ext cx="8763000" cy="5181600"/>
          </a:xfrm>
        </p:spPr>
        <p:txBody>
          <a:bodyPr/>
          <a:lstStyle/>
          <a:p>
            <a:pPr marL="609600" indent="-609600" eaLnBrk="1" hangingPunct="1">
              <a:spcBef>
                <a:spcPct val="0"/>
              </a:spcBef>
              <a:buFont typeface="Wingdings" pitchFamily="-84" charset="2"/>
              <a:buNone/>
            </a:pPr>
            <a:r>
              <a:rPr lang="en-US" dirty="0"/>
              <a:t>The Bohr model was a great step of the new quantum theory,</a:t>
            </a:r>
            <a:r>
              <a:rPr lang="en-US" dirty="0" smtClean="0"/>
              <a:t> but </a:t>
            </a:r>
            <a:r>
              <a:rPr lang="en-US" dirty="0"/>
              <a:t>it had its limitations</a:t>
            </a:r>
            <a:r>
              <a:rPr lang="en-US" dirty="0" smtClean="0"/>
              <a:t>.</a:t>
            </a: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dirty="0"/>
              <a:t>Works only to single-electron </a:t>
            </a:r>
            <a:r>
              <a:rPr lang="en-US" dirty="0" smtClean="0"/>
              <a:t>atoms</a:t>
            </a:r>
          </a:p>
          <a:p>
            <a:pPr marL="1009650" lvl="1" indent="-609600" eaLnBrk="1" hangingPunct="1">
              <a:buClr>
                <a:schemeClr val="tx1"/>
              </a:buClr>
              <a:buSzPct val="90000"/>
            </a:pPr>
            <a:r>
              <a:rPr lang="en-US" dirty="0" smtClean="0"/>
              <a:t>Works even for ions </a:t>
            </a:r>
            <a:r>
              <a:rPr lang="en-US" dirty="0" smtClean="0">
                <a:sym typeface="Wingdings"/>
              </a:rPr>
              <a:t> What would change?</a:t>
            </a:r>
          </a:p>
          <a:p>
            <a:pPr marL="1009650" lvl="1" indent="-609600" eaLnBrk="1" hangingPunct="1">
              <a:buClr>
                <a:schemeClr val="tx1"/>
              </a:buClr>
              <a:buSzPct val="90000"/>
            </a:pPr>
            <a:r>
              <a:rPr lang="en-US" dirty="0" smtClean="0">
                <a:sym typeface="Wingdings"/>
              </a:rPr>
              <a:t>The charge of the nucleus</a:t>
            </a:r>
            <a:endParaRPr lang="en-US" dirty="0" smtClean="0"/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dirty="0"/>
              <a:t>Could not account for the intensities or the fine structure of the spectral </a:t>
            </a:r>
            <a:r>
              <a:rPr lang="en-US" dirty="0" smtClean="0"/>
              <a:t>lines</a:t>
            </a:r>
          </a:p>
          <a:p>
            <a:pPr marL="1009650" lvl="1" indent="-609600" eaLnBrk="1" hangingPunct="1">
              <a:buClr>
                <a:schemeClr val="tx1"/>
              </a:buClr>
              <a:buSzPct val="90000"/>
            </a:pPr>
            <a:r>
              <a:rPr lang="en-US" dirty="0" smtClean="0"/>
              <a:t>Fine structure is caused by the electron spin</a:t>
            </a:r>
          </a:p>
          <a:p>
            <a:pPr marL="1009650" lvl="1" indent="-609600" eaLnBrk="1" hangingPunct="1">
              <a:buClr>
                <a:schemeClr val="tx1"/>
              </a:buClr>
              <a:buSzPct val="90000"/>
            </a:pPr>
            <a:r>
              <a:rPr lang="en-US" dirty="0" smtClean="0"/>
              <a:t>Under a magnetic field, the spectrum splits by the spin</a:t>
            </a:r>
          </a:p>
          <a:p>
            <a:pPr marL="609600" indent="-609600" eaLnBrk="1" hangingPunct="1">
              <a:buClr>
                <a:schemeClr val="tx1"/>
              </a:buClr>
              <a:buSzPct val="90000"/>
              <a:buFont typeface="Wingdings" pitchFamily="-84" charset="2"/>
              <a:buAutoNum type="arabicParenR"/>
            </a:pPr>
            <a:r>
              <a:rPr lang="en-US" dirty="0"/>
              <a:t>Could not explain the binding of atoms into </a:t>
            </a:r>
            <a:r>
              <a:rPr lang="en-US" dirty="0" smtClean="0"/>
              <a:t>molecules</a:t>
            </a:r>
          </a:p>
          <a:p>
            <a:pPr marL="609600" indent="-609600" eaLnBrk="1" hangingPunct="1">
              <a:buFont typeface="Wingdings" pitchFamily="-84" charset="2"/>
              <a:buNone/>
            </a:pPr>
            <a:endParaRPr lang="en-US" dirty="0"/>
          </a:p>
          <a:p>
            <a:pPr marL="609600" indent="-609600" eaLnBrk="1" hangingPunct="1">
              <a:buFont typeface="Wingdings" pitchFamily="-84" charset="2"/>
              <a:buNone/>
            </a:pPr>
            <a:endParaRPr lang="en-US" dirty="0"/>
          </a:p>
          <a:p>
            <a:pPr marL="609600" indent="-609600" eaLnBrk="1" hangingPunct="1">
              <a:buFont typeface="Wingdings" pitchFamily="-84" charset="2"/>
              <a:buNone/>
            </a:pPr>
            <a:endParaRPr lang="en-US" dirty="0"/>
          </a:p>
          <a:p>
            <a:pPr marL="609600" indent="-609600" eaLnBrk="1" hangingPunct="1">
              <a:buFont typeface="Wingdings" pitchFamily="-84" charset="2"/>
              <a:buNone/>
            </a:pP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8400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4531757"/>
              </p:ext>
            </p:extLst>
          </p:nvPr>
        </p:nvGraphicFramePr>
        <p:xfrm>
          <a:off x="5648325" y="2905125"/>
          <a:ext cx="1962150" cy="755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426" name="Equation" r:id="rId3" imgW="1219200" imgH="469900" progId="Equation.DSMT4">
                  <p:embed/>
                </p:oleObj>
              </mc:Choice>
              <mc:Fallback>
                <p:oleObj name="Equation" r:id="rId3" imgW="1219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48325" y="2905125"/>
                        <a:ext cx="1962150" cy="755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362670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9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198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198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198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0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840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4198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4198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4198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4198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1946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7350146-5D12-0E44-B4F6-28409F345D49}" type="slidenum">
              <a:rPr lang="en-US">
                <a:latin typeface="Arial Narrow" pitchFamily="-84" charset="0"/>
              </a:rPr>
              <a:pPr/>
              <a:t>2</a:t>
            </a:fld>
            <a:endParaRPr lang="en-US">
              <a:latin typeface="Arial Narrow" pitchFamily="-84" charset="0"/>
            </a:endParaRPr>
          </a:p>
        </p:txBody>
      </p:sp>
      <p:sp>
        <p:nvSpPr>
          <p:cNvPr id="19461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838200"/>
          </a:xfrm>
        </p:spPr>
        <p:txBody>
          <a:bodyPr/>
          <a:lstStyle/>
          <a:p>
            <a:pPr eaLnBrk="1" hangingPunct="1"/>
            <a:r>
              <a:rPr lang="en-US" sz="4800" dirty="0">
                <a:ea typeface="ＭＳ Ｐゴシック" pitchFamily="-84" charset="-128"/>
                <a:cs typeface="ＭＳ Ｐゴシック" pitchFamily="-84" charset="-128"/>
              </a:rPr>
              <a:t>Announcements</a:t>
            </a:r>
          </a:p>
        </p:txBody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762000"/>
            <a:ext cx="8686800" cy="5486400"/>
          </a:xfrm>
        </p:spPr>
        <p:txBody>
          <a:bodyPr/>
          <a:lstStyle/>
          <a:p>
            <a:pPr eaLnBrk="1" hangingPunct="1"/>
            <a:r>
              <a:rPr lang="en-US" dirty="0" smtClean="0"/>
              <a:t>Homework #3</a:t>
            </a:r>
          </a:p>
          <a:p>
            <a:pPr lvl="1" eaLnBrk="1" hangingPunct="1"/>
            <a:r>
              <a:rPr lang="en-US" dirty="0" smtClean="0"/>
              <a:t>End of chapter problems on CH4: 5, 14, 17, 21, 23 and 45</a:t>
            </a:r>
          </a:p>
          <a:p>
            <a:pPr lvl="1" eaLnBrk="1" hangingPunct="1"/>
            <a:r>
              <a:rPr lang="en-US" dirty="0" smtClean="0"/>
              <a:t>Due: Monday, March 30</a:t>
            </a:r>
          </a:p>
          <a:p>
            <a:pPr eaLnBrk="1" hangingPunct="1"/>
            <a:r>
              <a:rPr lang="en-US" dirty="0" smtClean="0"/>
              <a:t>Quiz Wednesday, April 1</a:t>
            </a:r>
          </a:p>
          <a:p>
            <a:pPr lvl="1" eaLnBrk="1" hangingPunct="1"/>
            <a:r>
              <a:rPr lang="en-US" dirty="0" smtClean="0"/>
              <a:t>At the beginning of the class</a:t>
            </a:r>
          </a:p>
          <a:p>
            <a:pPr lvl="1" eaLnBrk="1" hangingPunct="1"/>
            <a:r>
              <a:rPr lang="en-US" dirty="0" smtClean="0"/>
              <a:t>Covers CH4.1 through what we finish Monday, March 30</a:t>
            </a:r>
          </a:p>
          <a:p>
            <a:pPr lvl="1" eaLnBrk="1" hangingPunct="1"/>
            <a:r>
              <a:rPr lang="en-US" dirty="0" smtClean="0"/>
              <a:t>BYOF with the </a:t>
            </a:r>
            <a:r>
              <a:rPr lang="en-US" smtClean="0"/>
              <a:t>same rule </a:t>
            </a:r>
            <a:r>
              <a:rPr lang="en-US" dirty="0" smtClean="0"/>
              <a:t>as before</a:t>
            </a:r>
          </a:p>
          <a:p>
            <a:pPr eaLnBrk="1" hangingPunct="1"/>
            <a:r>
              <a:rPr lang="en-US" dirty="0" smtClean="0"/>
              <a:t>Colloquium at 4pm this Wednesday, in SH101</a:t>
            </a: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7547546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16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16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116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16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1161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1161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16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1161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1619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-76200"/>
            <a:ext cx="7772400" cy="838200"/>
          </a:xfrm>
        </p:spPr>
        <p:txBody>
          <a:bodyPr/>
          <a:lstStyle/>
          <a:p>
            <a:r>
              <a:rPr lang="en-US" dirty="0" smtClean="0"/>
              <a:t>Uncertainties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762000"/>
            <a:ext cx="7772400" cy="5334000"/>
          </a:xfrm>
        </p:spPr>
        <p:txBody>
          <a:bodyPr/>
          <a:lstStyle/>
          <a:p>
            <a:r>
              <a:rPr lang="en-US" dirty="0" smtClean="0"/>
              <a:t>Statistical Uncertainty: A naturally occurring uncertainty due to the number of measurements</a:t>
            </a:r>
          </a:p>
          <a:p>
            <a:pPr lvl="1"/>
            <a:r>
              <a:rPr lang="en-US" dirty="0" smtClean="0"/>
              <a:t>Usually estimated by taking the square root of the number of measurements or samples, √N</a:t>
            </a:r>
          </a:p>
          <a:p>
            <a:r>
              <a:rPr lang="en-US" dirty="0" smtClean="0"/>
              <a:t>Systematic Uncertainty: Uncertainty occurring due to unintended biases or unknown sources</a:t>
            </a:r>
          </a:p>
          <a:p>
            <a:pPr lvl="1"/>
            <a:r>
              <a:rPr lang="en-US" dirty="0" smtClean="0"/>
              <a:t>Biases made by personal measurement habits</a:t>
            </a:r>
          </a:p>
          <a:p>
            <a:pPr lvl="1"/>
            <a:r>
              <a:rPr lang="en-US" dirty="0" smtClean="0"/>
              <a:t>Some sources that could impact the measurements</a:t>
            </a:r>
          </a:p>
          <a:p>
            <a:r>
              <a:rPr lang="en-US" dirty="0" smtClean="0"/>
              <a:t>In any measurement, the uncertainties provide the significance to the measurement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2929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dirty="0" smtClean="0"/>
              <a:t>Bohr’s Quantized Radius of Hydrogen</a:t>
            </a:r>
            <a:endParaRPr lang="en-US" sz="4000" dirty="0"/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461963" y="762000"/>
            <a:ext cx="8529637" cy="5106988"/>
          </a:xfrm>
        </p:spPr>
        <p:txBody>
          <a:bodyPr/>
          <a:lstStyle/>
          <a:p>
            <a:pPr eaLnBrk="1" hangingPunct="1"/>
            <a:r>
              <a:rPr lang="en-US" sz="2800" dirty="0" smtClean="0"/>
              <a:t>The angular momentum is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So the speed of an orbiting </a:t>
            </a:r>
            <a:r>
              <a:rPr lang="en-US" sz="2800" dirty="0" err="1" smtClean="0"/>
              <a:t>e</a:t>
            </a:r>
            <a:r>
              <a:rPr lang="en-US" sz="2800" dirty="0" smtClean="0"/>
              <a:t> can be written</a:t>
            </a:r>
          </a:p>
          <a:p>
            <a:pPr eaLnBrk="1" hangingPunct="1"/>
            <a:r>
              <a:rPr lang="en-US" sz="2800" dirty="0" smtClean="0"/>
              <a:t>From the Newton’s law for a circular motion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/>
            <a:r>
              <a:rPr lang="en-US" sz="2800" dirty="0" smtClean="0"/>
              <a:t>So from above two equations, we can get</a:t>
            </a:r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 smtClean="0"/>
          </a:p>
          <a:p>
            <a:pPr eaLnBrk="1" hangingPunct="1"/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76834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1234901"/>
              </p:ext>
            </p:extLst>
          </p:nvPr>
        </p:nvGraphicFramePr>
        <p:xfrm>
          <a:off x="4541838" y="762000"/>
          <a:ext cx="1993900" cy="715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28" name="Equation" r:id="rId3" imgW="812800" imgH="292100" progId="Equation.DSMT4">
                  <p:embed/>
                </p:oleObj>
              </mc:Choice>
              <mc:Fallback>
                <p:oleObj name="Equation" r:id="rId3" imgW="812800" imgH="292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1838" y="762000"/>
                        <a:ext cx="1993900" cy="7159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5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28175303"/>
              </p:ext>
            </p:extLst>
          </p:nvPr>
        </p:nvGraphicFramePr>
        <p:xfrm>
          <a:off x="6477000" y="990600"/>
          <a:ext cx="717550" cy="311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29" name="Equation" r:id="rId5" imgW="292100" imgH="127000" progId="Equation.DSMT4">
                  <p:embed/>
                </p:oleObj>
              </mc:Choice>
              <mc:Fallback>
                <p:oleObj name="Equation" r:id="rId5" imgW="292100" imgH="127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990600"/>
                        <a:ext cx="717550" cy="311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86796620"/>
              </p:ext>
            </p:extLst>
          </p:nvPr>
        </p:nvGraphicFramePr>
        <p:xfrm>
          <a:off x="7207250" y="889000"/>
          <a:ext cx="777875" cy="40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30" name="Equation" r:id="rId7" imgW="317500" imgH="165100" progId="Equation.DSMT4">
                  <p:embed/>
                </p:oleObj>
              </mc:Choice>
              <mc:Fallback>
                <p:oleObj name="Equation" r:id="rId7" imgW="3175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0" y="889000"/>
                        <a:ext cx="777875" cy="406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7723275"/>
              </p:ext>
            </p:extLst>
          </p:nvPr>
        </p:nvGraphicFramePr>
        <p:xfrm>
          <a:off x="6567488" y="1811338"/>
          <a:ext cx="717550" cy="500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31" name="Equation" r:id="rId9" imgW="292100" imgH="203200" progId="Equation.DSMT4">
                  <p:embed/>
                </p:oleObj>
              </mc:Choice>
              <mc:Fallback>
                <p:oleObj name="Equation" r:id="rId9" imgW="292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67488" y="1811338"/>
                        <a:ext cx="717550" cy="5000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1570495"/>
              </p:ext>
            </p:extLst>
          </p:nvPr>
        </p:nvGraphicFramePr>
        <p:xfrm>
          <a:off x="7207250" y="1604962"/>
          <a:ext cx="717550" cy="1062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32" name="Equation" r:id="rId11" imgW="292100" imgH="431800" progId="Equation.DSMT4">
                  <p:embed/>
                </p:oleObj>
              </mc:Choice>
              <mc:Fallback>
                <p:oleObj name="Equation" r:id="rId11" imgW="2921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07250" y="1604962"/>
                        <a:ext cx="717550" cy="1062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3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5427071"/>
              </p:ext>
            </p:extLst>
          </p:nvPr>
        </p:nvGraphicFramePr>
        <p:xfrm>
          <a:off x="1612900" y="2819400"/>
          <a:ext cx="2016125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33" name="Equation" r:id="rId13" imgW="952500" imgH="457200" progId="Equation.DSMT4">
                  <p:embed/>
                </p:oleObj>
              </mc:Choice>
              <mc:Fallback>
                <p:oleObj name="Equation" r:id="rId13" imgW="9525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2900" y="2819400"/>
                        <a:ext cx="2016125" cy="968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0298085"/>
              </p:ext>
            </p:extLst>
          </p:nvPr>
        </p:nvGraphicFramePr>
        <p:xfrm>
          <a:off x="3581400" y="2819400"/>
          <a:ext cx="1155700" cy="887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34" name="Equation" r:id="rId15" imgW="546100" imgH="419100" progId="Equation.DSMT4">
                  <p:embed/>
                </p:oleObj>
              </mc:Choice>
              <mc:Fallback>
                <p:oleObj name="Equation" r:id="rId15" imgW="546100" imgH="419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1400" y="2819400"/>
                        <a:ext cx="1155700" cy="887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8849113"/>
              </p:ext>
            </p:extLst>
          </p:nvPr>
        </p:nvGraphicFramePr>
        <p:xfrm>
          <a:off x="4724400" y="2868613"/>
          <a:ext cx="2070100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35" name="Equation" r:id="rId17" imgW="977900" imgH="444500" progId="Equation.DSMT4">
                  <p:embed/>
                </p:oleObj>
              </mc:Choice>
              <mc:Fallback>
                <p:oleObj name="Equation" r:id="rId17" imgW="9779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868613"/>
                        <a:ext cx="2070100" cy="941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31519881"/>
              </p:ext>
            </p:extLst>
          </p:nvPr>
        </p:nvGraphicFramePr>
        <p:xfrm>
          <a:off x="1020763" y="4525963"/>
          <a:ext cx="3806825" cy="109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36" name="Equation" r:id="rId19" imgW="1549400" imgH="444500" progId="Equation.DSMT4">
                  <p:embed/>
                </p:oleObj>
              </mc:Choice>
              <mc:Fallback>
                <p:oleObj name="Equation" r:id="rId19" imgW="15494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0763" y="4525963"/>
                        <a:ext cx="3806825" cy="1093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684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3909557"/>
              </p:ext>
            </p:extLst>
          </p:nvPr>
        </p:nvGraphicFramePr>
        <p:xfrm>
          <a:off x="4887912" y="4495800"/>
          <a:ext cx="2122488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137" name="Equation" r:id="rId21" imgW="863600" imgH="457200" progId="Equation.DSMT4">
                  <p:embed/>
                </p:oleObj>
              </mc:Choice>
              <mc:Fallback>
                <p:oleObj name="Equation" r:id="rId21" imgW="863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87912" y="4495800"/>
                        <a:ext cx="2122488" cy="112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" name="Oval 21"/>
          <p:cNvSpPr/>
          <p:nvPr/>
        </p:nvSpPr>
        <p:spPr bwMode="auto">
          <a:xfrm>
            <a:off x="7315200" y="1676400"/>
            <a:ext cx="304800" cy="3810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77817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68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6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6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48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6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6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3768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6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376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9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376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6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76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2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09600"/>
          </a:xfrm>
        </p:spPr>
        <p:txBody>
          <a:bodyPr/>
          <a:lstStyle/>
          <a:p>
            <a:pPr eaLnBrk="1" hangingPunct="1"/>
            <a:r>
              <a:rPr lang="en-US" sz="4000" dirty="0"/>
              <a:t>Bohr Radius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762000"/>
            <a:ext cx="8682037" cy="5106988"/>
          </a:xfrm>
        </p:spPr>
        <p:txBody>
          <a:bodyPr/>
          <a:lstStyle/>
          <a:p>
            <a:pPr eaLnBrk="1" hangingPunct="1"/>
            <a:r>
              <a:rPr lang="en-US" sz="2800" dirty="0"/>
              <a:t>The</a:t>
            </a:r>
            <a:r>
              <a:rPr lang="en-US" sz="2800" dirty="0" smtClean="0"/>
              <a:t> radius </a:t>
            </a:r>
            <a:r>
              <a:rPr lang="en-US" sz="2800" dirty="0"/>
              <a:t>of the hydrogen atom for </a:t>
            </a:r>
            <a:r>
              <a:rPr lang="en-US" sz="2800" dirty="0" smtClean="0"/>
              <a:t>the n</a:t>
            </a:r>
            <a:r>
              <a:rPr lang="en-US" sz="2800" baseline="30000" dirty="0" smtClean="0"/>
              <a:t>th</a:t>
            </a:r>
            <a:r>
              <a:rPr lang="en-US" sz="2800" dirty="0" smtClean="0"/>
              <a:t> stationary state </a:t>
            </a:r>
            <a:r>
              <a:rPr lang="en-US" sz="2800" dirty="0"/>
              <a:t>is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  <a:p>
            <a:pPr eaLnBrk="1" hangingPunct="1">
              <a:buFont typeface="Wingdings" pitchFamily="-84" charset="2"/>
              <a:buNone/>
            </a:pPr>
            <a:r>
              <a:rPr lang="en-US" sz="2800" dirty="0"/>
              <a:t>	Where the </a:t>
            </a:r>
            <a:r>
              <a:rPr lang="en-US" sz="2800" b="1" dirty="0">
                <a:solidFill>
                  <a:srgbClr val="000000"/>
                </a:solidFill>
              </a:rPr>
              <a:t>Bohr radius</a:t>
            </a:r>
            <a:r>
              <a:rPr lang="en-US" sz="2800" dirty="0" smtClean="0"/>
              <a:t> for a given stationary state is:</a:t>
            </a:r>
          </a:p>
          <a:p>
            <a:pPr eaLnBrk="1" hangingPunct="1"/>
            <a:endParaRPr lang="en-US" sz="2800" dirty="0" smtClean="0"/>
          </a:p>
          <a:p>
            <a:pPr eaLnBrk="1" hangingPunct="1">
              <a:buNone/>
            </a:pPr>
            <a:endParaRPr lang="en-US" sz="2800" dirty="0" smtClean="0"/>
          </a:p>
          <a:p>
            <a:pPr eaLnBrk="1" hangingPunct="1"/>
            <a:r>
              <a:rPr lang="en-US" sz="2800" dirty="0" smtClean="0"/>
              <a:t>The </a:t>
            </a:r>
            <a:r>
              <a:rPr lang="en-US" sz="2800" dirty="0"/>
              <a:t>smallest diameter of the hydrogen atom </a:t>
            </a:r>
            <a:r>
              <a:rPr lang="en-US" sz="2800" dirty="0" smtClean="0"/>
              <a:t>is</a:t>
            </a:r>
          </a:p>
          <a:p>
            <a:pPr lvl="1" eaLnBrk="1" hangingPunct="1"/>
            <a:endParaRPr lang="en-US" sz="2400" dirty="0" smtClean="0"/>
          </a:p>
          <a:p>
            <a:pPr lvl="1" eaLnBrk="1" hangingPunct="1"/>
            <a:r>
              <a:rPr lang="en-US" sz="2400" dirty="0" smtClean="0"/>
              <a:t>OMG!!  The fundamental length!!</a:t>
            </a:r>
            <a:endParaRPr lang="en-US" sz="2800" dirty="0" smtClean="0"/>
          </a:p>
          <a:p>
            <a:pPr eaLnBrk="1" hangingPunct="1"/>
            <a:r>
              <a:rPr lang="en-US" sz="2800" i="1" dirty="0" err="1"/>
              <a:t>n</a:t>
            </a:r>
            <a:r>
              <a:rPr lang="en-US" sz="2800" dirty="0"/>
              <a:t> = 1 gives its lowest energy state (called the </a:t>
            </a:r>
            <a:r>
              <a:rPr lang="en-US" sz="2800" b="1" u="sng" dirty="0">
                <a:solidFill>
                  <a:srgbClr val="800000"/>
                </a:solidFill>
              </a:rPr>
              <a:t>“ground” state</a:t>
            </a:r>
            <a:r>
              <a:rPr lang="en-US" sz="2800" dirty="0"/>
              <a:t>)</a:t>
            </a:r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41779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0496286"/>
              </p:ext>
            </p:extLst>
          </p:nvPr>
        </p:nvGraphicFramePr>
        <p:xfrm>
          <a:off x="290513" y="3216275"/>
          <a:ext cx="5476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84" name="Equation" r:id="rId3" imgW="304800" imgH="203200" progId="Equation.DSMT4">
                  <p:embed/>
                </p:oleObj>
              </mc:Choice>
              <mc:Fallback>
                <p:oleObj name="Equation" r:id="rId3" imgW="3048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0513" y="3216275"/>
                        <a:ext cx="547687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7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7362025"/>
              </p:ext>
            </p:extLst>
          </p:nvPr>
        </p:nvGraphicFramePr>
        <p:xfrm>
          <a:off x="852488" y="2971800"/>
          <a:ext cx="1117600" cy="820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85" name="Equation" r:id="rId5" imgW="622300" imgH="457200" progId="Equation.DSMT4">
                  <p:embed/>
                </p:oleObj>
              </mc:Choice>
              <mc:Fallback>
                <p:oleObj name="Equation" r:id="rId5" imgW="6223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52488" y="2971800"/>
                        <a:ext cx="1117600" cy="8207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8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044583"/>
              </p:ext>
            </p:extLst>
          </p:nvPr>
        </p:nvGraphicFramePr>
        <p:xfrm>
          <a:off x="2057400" y="2934716"/>
          <a:ext cx="5404808" cy="8752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86" name="Equation" r:id="rId7" imgW="3530600" imgH="571500" progId="Equation.DSMT4">
                  <p:embed/>
                </p:oleObj>
              </mc:Choice>
              <mc:Fallback>
                <p:oleObj name="Equation" r:id="rId7" imgW="35306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934716"/>
                        <a:ext cx="5404808" cy="87528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799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4997395"/>
              </p:ext>
            </p:extLst>
          </p:nvPr>
        </p:nvGraphicFramePr>
        <p:xfrm>
          <a:off x="7543800" y="3163888"/>
          <a:ext cx="1549400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87" name="Equation" r:id="rId9" imgW="863600" imgH="190500" progId="Equation.DSMT4">
                  <p:embed/>
                </p:oleObj>
              </mc:Choice>
              <mc:Fallback>
                <p:oleObj name="Equation" r:id="rId9" imgW="863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43800" y="3163888"/>
                        <a:ext cx="1549400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0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33845337"/>
              </p:ext>
            </p:extLst>
          </p:nvPr>
        </p:nvGraphicFramePr>
        <p:xfrm>
          <a:off x="2514600" y="4425950"/>
          <a:ext cx="457200" cy="2984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88" name="Equation" r:id="rId11" imgW="254000" imgH="165100" progId="Equation.DSMT4">
                  <p:embed/>
                </p:oleObj>
              </mc:Choice>
              <mc:Fallback>
                <p:oleObj name="Equation" r:id="rId11" imgW="254000" imgH="165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425950"/>
                        <a:ext cx="457200" cy="2984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1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9538673"/>
              </p:ext>
            </p:extLst>
          </p:nvPr>
        </p:nvGraphicFramePr>
        <p:xfrm>
          <a:off x="3041650" y="4435475"/>
          <a:ext cx="6159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89" name="Equation" r:id="rId13" imgW="342900" imgH="203200" progId="Equation.DSMT4">
                  <p:embed/>
                </p:oleObj>
              </mc:Choice>
              <mc:Fallback>
                <p:oleObj name="Equation" r:id="rId13" imgW="342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1650" y="4435475"/>
                        <a:ext cx="6159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2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2569032"/>
              </p:ext>
            </p:extLst>
          </p:nvPr>
        </p:nvGraphicFramePr>
        <p:xfrm>
          <a:off x="3657600" y="4419600"/>
          <a:ext cx="6858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90" name="Equation" r:id="rId15" imgW="381000" imgH="203200" progId="Equation.DSMT4">
                  <p:embed/>
                </p:oleObj>
              </mc:Choice>
              <mc:Fallback>
                <p:oleObj name="Equation" r:id="rId15" imgW="3810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57600" y="4419600"/>
                        <a:ext cx="68580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3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1669680"/>
              </p:ext>
            </p:extLst>
          </p:nvPr>
        </p:nvGraphicFramePr>
        <p:xfrm>
          <a:off x="4284662" y="4381500"/>
          <a:ext cx="104933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91" name="Equation" r:id="rId17" imgW="584200" imgH="190500" progId="Equation.DSMT4">
                  <p:embed/>
                </p:oleObj>
              </mc:Choice>
              <mc:Fallback>
                <p:oleObj name="Equation" r:id="rId17" imgW="5842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84662" y="4381500"/>
                        <a:ext cx="1049338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7804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9105401"/>
              </p:ext>
            </p:extLst>
          </p:nvPr>
        </p:nvGraphicFramePr>
        <p:xfrm>
          <a:off x="5327650" y="4267200"/>
          <a:ext cx="387350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92" name="Equation" r:id="rId19" imgW="215900" imgH="254000" progId="Equation.DSMT4">
                  <p:embed/>
                </p:oleObj>
              </mc:Choice>
              <mc:Fallback>
                <p:oleObj name="Equation" r:id="rId19" imgW="2159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27650" y="4267200"/>
                        <a:ext cx="387350" cy="457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3" name="Oval 22"/>
          <p:cNvSpPr/>
          <p:nvPr/>
        </p:nvSpPr>
        <p:spPr bwMode="auto">
          <a:xfrm>
            <a:off x="5257800" y="15240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" name="Oval 23"/>
          <p:cNvSpPr/>
          <p:nvPr/>
        </p:nvSpPr>
        <p:spPr bwMode="auto">
          <a:xfrm>
            <a:off x="4191000" y="1295400"/>
            <a:ext cx="457200" cy="457200"/>
          </a:xfrm>
          <a:prstGeom prst="ellipse">
            <a:avLst/>
          </a:prstGeom>
          <a:noFill/>
          <a:ln w="38100" cap="flat" cmpd="sng" algn="ctr">
            <a:solidFill>
              <a:srgbClr val="80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graphicFrame>
        <p:nvGraphicFramePr>
          <p:cNvPr id="20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6879895"/>
              </p:ext>
            </p:extLst>
          </p:nvPr>
        </p:nvGraphicFramePr>
        <p:xfrm>
          <a:off x="2514600" y="1238250"/>
          <a:ext cx="2495550" cy="1123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93" name="Equation" r:id="rId21" imgW="1016000" imgH="457200" progId="Equation.DSMT4">
                  <p:embed/>
                </p:oleObj>
              </mc:Choice>
              <mc:Fallback>
                <p:oleObj name="Equation" r:id="rId21" imgW="1016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1238250"/>
                        <a:ext cx="2495550" cy="1123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54761341"/>
              </p:ext>
            </p:extLst>
          </p:nvPr>
        </p:nvGraphicFramePr>
        <p:xfrm>
          <a:off x="4965700" y="1524000"/>
          <a:ext cx="749300" cy="56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194" name="Equation" r:id="rId23" imgW="304800" imgH="228600" progId="Equation.DSMT4">
                  <p:embed/>
                </p:oleObj>
              </mc:Choice>
              <mc:Fallback>
                <p:oleObj name="Equation" r:id="rId23" imgW="304800" imgH="228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5700" y="1524000"/>
                        <a:ext cx="749300" cy="561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51100662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48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3481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417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417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4177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4177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3481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4178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417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500"/>
                                        <p:tgtEl>
                                          <p:spTgt spid="4178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1" dur="500"/>
                                        <p:tgtEl>
                                          <p:spTgt spid="4178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4178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9" dur="500"/>
                                        <p:tgtEl>
                                          <p:spTgt spid="3481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3481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819" grpId="0" build="p"/>
      <p:bldP spid="23" grpId="0" animBg="1"/>
      <p:bldP spid="2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6200"/>
            <a:ext cx="7772400" cy="1143000"/>
          </a:xfrm>
        </p:spPr>
        <p:txBody>
          <a:bodyPr/>
          <a:lstStyle/>
          <a:p>
            <a:r>
              <a:rPr lang="en-US" dirty="0" smtClean="0"/>
              <a:t>Ex. 4.6 Justification for non-relativistic treatment of orbital 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447800"/>
            <a:ext cx="7772400" cy="4648200"/>
          </a:xfrm>
        </p:spPr>
        <p:txBody>
          <a:bodyPr/>
          <a:lstStyle/>
          <a:p>
            <a:r>
              <a:rPr lang="en-US" dirty="0" smtClean="0"/>
              <a:t>Are we justified for the non-relativistic treatment of the orbital electrons?</a:t>
            </a:r>
          </a:p>
          <a:p>
            <a:pPr lvl="1"/>
            <a:r>
              <a:rPr lang="en-US" dirty="0" smtClean="0"/>
              <a:t>When do we apply relativistic treatment?</a:t>
            </a:r>
          </a:p>
          <a:p>
            <a:pPr lvl="2"/>
            <a:r>
              <a:rPr lang="en-US" dirty="0" smtClean="0"/>
              <a:t>When v/c&gt;0.1</a:t>
            </a:r>
          </a:p>
          <a:p>
            <a:r>
              <a:rPr lang="en-US" dirty="0" smtClean="0"/>
              <a:t>Orbital speed: </a:t>
            </a:r>
          </a:p>
          <a:p>
            <a:r>
              <a:rPr lang="en-US" dirty="0" smtClean="0"/>
              <a:t>Thus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  <p:graphicFrame>
        <p:nvGraphicFramePr>
          <p:cNvPr id="7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2039093"/>
              </p:ext>
            </p:extLst>
          </p:nvPr>
        </p:nvGraphicFramePr>
        <p:xfrm>
          <a:off x="3429000" y="3352800"/>
          <a:ext cx="2008188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56" name="Equation" r:id="rId3" imgW="977900" imgH="444500" progId="Equation.DSMT4">
                  <p:embed/>
                </p:oleObj>
              </mc:Choice>
              <mc:Fallback>
                <p:oleObj name="Equation" r:id="rId3" imgW="977900" imgH="444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3352800"/>
                        <a:ext cx="2008188" cy="91440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4360451"/>
              </p:ext>
            </p:extLst>
          </p:nvPr>
        </p:nvGraphicFramePr>
        <p:xfrm>
          <a:off x="762000" y="4648200"/>
          <a:ext cx="4068762" cy="1174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57" name="Equation" r:id="rId5" imgW="1981200" imgH="571500" progId="Equation.DSMT4">
                  <p:embed/>
                </p:oleObj>
              </mc:Choice>
              <mc:Fallback>
                <p:oleObj name="Equation" r:id="rId5" imgW="1981200" imgH="571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4648200"/>
                        <a:ext cx="4068762" cy="1174750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939076"/>
              </p:ext>
            </p:extLst>
          </p:nvPr>
        </p:nvGraphicFramePr>
        <p:xfrm>
          <a:off x="4819650" y="4989513"/>
          <a:ext cx="2190750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58" name="Equation" r:id="rId7" imgW="1066800" imgH="241300" progId="Equation.DSMT4">
                  <p:embed/>
                </p:oleObj>
              </mc:Choice>
              <mc:Fallback>
                <p:oleObj name="Equation" r:id="rId7" imgW="1066800" imgH="241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19650" y="4989513"/>
                        <a:ext cx="2190750" cy="49688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6716194"/>
              </p:ext>
            </p:extLst>
          </p:nvPr>
        </p:nvGraphicFramePr>
        <p:xfrm>
          <a:off x="6934200" y="5105400"/>
          <a:ext cx="1017588" cy="312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759" name="Equation" r:id="rId9" imgW="495300" imgH="152400" progId="Equation.DSMT4">
                  <p:embed/>
                </p:oleObj>
              </mc:Choice>
              <mc:Fallback>
                <p:oleObj name="Equation" r:id="rId9" imgW="4953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105400"/>
                        <a:ext cx="1017588" cy="312737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61657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"/>
          <p:cNvSpPr txBox="1">
            <a:spLocks/>
          </p:cNvSpPr>
          <p:nvPr/>
        </p:nvSpPr>
        <p:spPr bwMode="auto">
          <a:xfrm>
            <a:off x="3276600" y="2286000"/>
            <a:ext cx="52578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Wingdings" pitchFamily="-84" charset="2"/>
              <a:buChar char="n"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Emission of light occurs when the atom is in an excited state and decays to a lower energy state (</a:t>
            </a: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n</a:t>
            </a:r>
            <a:r>
              <a:rPr kumimoji="0" lang="en-US" sz="2400" b="0" i="1" u="none" strike="noStrike" kern="0" cap="none" spc="0" normalizeH="0" baseline="-2500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u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Lucida Grande" pitchFamily="-84" charset="0"/>
                <a:cs typeface="Lucida Grande" pitchFamily="-84" charset="0"/>
              </a:rPr>
              <a:t>→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n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ヒラギノ角ゴ Pro W3" pitchFamily="-84" charset="-128"/>
                <a:cs typeface="ヒラギノ角ゴ Pro W3" pitchFamily="-84" charset="-128"/>
              </a:rPr>
              <a:t>ℓ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 typeface="Wingdings" pitchFamily="-84" charset="2"/>
              <a:buChar char="n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	where </a:t>
            </a:r>
            <a:r>
              <a:rPr kumimoji="0" lang="en-US" sz="24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f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is the frequency of a photon.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 smtClean="0">
              <a:ln>
                <a:noFill/>
              </a:ln>
              <a:solidFill>
                <a:srgbClr val="3333CC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3333CC"/>
              </a:buClr>
              <a:buSzPct val="65000"/>
              <a:buFontTx/>
              <a:buNone/>
              <a:tabLst/>
              <a:defRPr/>
            </a:pPr>
            <a:r>
              <a:rPr kumimoji="0" lang="en-US" sz="2400" b="0" i="1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	R</a:t>
            </a:r>
            <a:r>
              <a:rPr kumimoji="0" lang="en-US" sz="2400" b="0" i="0" u="none" strike="noStrike" kern="0" cap="none" spc="0" normalizeH="0" baseline="-2500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∞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Arial" pitchFamily="-84" charset="0"/>
                <a:cs typeface="Arial" pitchFamily="-84" charset="0"/>
              </a:rPr>
              <a:t> 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is the </a:t>
            </a:r>
            <a:r>
              <a:rPr kumimoji="0" lang="en-US" sz="2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Rydberg</a:t>
            </a: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constant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</p:txBody>
      </p:sp>
      <p:sp>
        <p:nvSpPr>
          <p:cNvPr id="35842" name="Rectangle 23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609600"/>
          </a:xfrm>
        </p:spPr>
        <p:txBody>
          <a:bodyPr/>
          <a:lstStyle/>
          <a:p>
            <a:pPr eaLnBrk="1" hangingPunct="1"/>
            <a:r>
              <a:rPr lang="en-US" sz="3600" dirty="0"/>
              <a:t>The Hydrogen Atom</a:t>
            </a:r>
          </a:p>
        </p:txBody>
      </p:sp>
      <p:sp>
        <p:nvSpPr>
          <p:cNvPr id="35843" name="Rectangle 2"/>
          <p:cNvSpPr>
            <a:spLocks noGrp="1" noChangeArrowheads="1"/>
          </p:cNvSpPr>
          <p:nvPr>
            <p:ph idx="1"/>
          </p:nvPr>
        </p:nvSpPr>
        <p:spPr>
          <a:xfrm>
            <a:off x="533400" y="609600"/>
            <a:ext cx="8229600" cy="4530725"/>
          </a:xfrm>
        </p:spPr>
        <p:txBody>
          <a:bodyPr/>
          <a:lstStyle/>
          <a:p>
            <a:pPr eaLnBrk="1" hangingPunct="1"/>
            <a:r>
              <a:rPr lang="en-US" sz="2400" dirty="0" smtClean="0"/>
              <a:t>Recalling the total E of an e in an atom, the n</a:t>
            </a:r>
            <a:r>
              <a:rPr lang="en-US" sz="2400" baseline="30000" dirty="0" smtClean="0"/>
              <a:t>th</a:t>
            </a:r>
            <a:r>
              <a:rPr lang="en-US" sz="2400" dirty="0" smtClean="0"/>
              <a:t> stationary states En</a:t>
            </a:r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/>
            <a:endParaRPr lang="en-US" sz="2400" dirty="0"/>
          </a:p>
          <a:p>
            <a:pPr eaLnBrk="1" hangingPunct="1">
              <a:buFont typeface="Wingdings" pitchFamily="-84" charset="2"/>
              <a:buNone/>
            </a:pPr>
            <a:r>
              <a:rPr lang="en-US" sz="2400" dirty="0"/>
              <a:t>	where </a:t>
            </a:r>
            <a:r>
              <a:rPr lang="en-US" sz="2400" i="1" dirty="0"/>
              <a:t>E</a:t>
            </a:r>
            <a:r>
              <a:rPr lang="en-US" sz="2400" baseline="-25000" dirty="0"/>
              <a:t>0</a:t>
            </a:r>
            <a:r>
              <a:rPr lang="en-US" sz="2400" dirty="0" smtClean="0"/>
              <a:t> is the ground state energy</a:t>
            </a:r>
            <a:endParaRPr lang="en-US" sz="2400" dirty="0"/>
          </a:p>
        </p:txBody>
      </p:sp>
      <p:pic>
        <p:nvPicPr>
          <p:cNvPr id="35849" name="Picture 1"/>
          <p:cNvPicPr>
            <a:picLocks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5800" y="2438400"/>
            <a:ext cx="2590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77858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69283530"/>
              </p:ext>
            </p:extLst>
          </p:nvPr>
        </p:nvGraphicFramePr>
        <p:xfrm>
          <a:off x="152400" y="1066800"/>
          <a:ext cx="1698625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80" name="Equation" r:id="rId4" imgW="990600" imgH="457200" progId="Equation.DSMT4">
                  <p:embed/>
                </p:oleObj>
              </mc:Choice>
              <mc:Fallback>
                <p:oleObj name="Equation" r:id="rId4" imgW="9906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1066800"/>
                        <a:ext cx="1698625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59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943315"/>
              </p:ext>
            </p:extLst>
          </p:nvPr>
        </p:nvGraphicFramePr>
        <p:xfrm>
          <a:off x="4267200" y="1373187"/>
          <a:ext cx="368300" cy="227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81" name="Equation" r:id="rId6" imgW="330200" imgH="203200" progId="Equation.DSMT4">
                  <p:embed/>
                </p:oleObj>
              </mc:Choice>
              <mc:Fallback>
                <p:oleObj name="Equation" r:id="rId6" imgW="3302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1373187"/>
                        <a:ext cx="368300" cy="2270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0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895359"/>
              </p:ext>
            </p:extLst>
          </p:nvPr>
        </p:nvGraphicFramePr>
        <p:xfrm>
          <a:off x="1905000" y="1066800"/>
          <a:ext cx="1458913" cy="784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82" name="Equation" r:id="rId8" imgW="850900" imgH="457200" progId="Equation.DSMT4">
                  <p:embed/>
                </p:oleObj>
              </mc:Choice>
              <mc:Fallback>
                <p:oleObj name="Equation" r:id="rId8" imgW="850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5000" y="1066800"/>
                        <a:ext cx="1458913" cy="784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1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4130564"/>
              </p:ext>
            </p:extLst>
          </p:nvPr>
        </p:nvGraphicFramePr>
        <p:xfrm>
          <a:off x="3440113" y="1154113"/>
          <a:ext cx="544512" cy="674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83" name="Equation" r:id="rId10" imgW="317500" imgH="393700" progId="Equation.DSMT4">
                  <p:embed/>
                </p:oleObj>
              </mc:Choice>
              <mc:Fallback>
                <p:oleObj name="Equation" r:id="rId10" imgW="3175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0113" y="1154113"/>
                        <a:ext cx="544512" cy="674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2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1642229"/>
              </p:ext>
            </p:extLst>
          </p:nvPr>
        </p:nvGraphicFramePr>
        <p:xfrm>
          <a:off x="4659313" y="1219200"/>
          <a:ext cx="806450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84" name="Equation" r:id="rId12" imgW="723900" imgH="457200" progId="Equation.DSMT4">
                  <p:embed/>
                </p:oleObj>
              </mc:Choice>
              <mc:Fallback>
                <p:oleObj name="Equation" r:id="rId12" imgW="7239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313" y="1219200"/>
                        <a:ext cx="806450" cy="511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3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9544342"/>
              </p:ext>
            </p:extLst>
          </p:nvPr>
        </p:nvGraphicFramePr>
        <p:xfrm>
          <a:off x="5535613" y="1219200"/>
          <a:ext cx="3544887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85" name="Equation" r:id="rId14" imgW="3175000" imgH="546100" progId="Equation.DSMT4">
                  <p:embed/>
                </p:oleObj>
              </mc:Choice>
              <mc:Fallback>
                <p:oleObj name="Equation" r:id="rId14" imgW="31750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5613" y="1219200"/>
                        <a:ext cx="3544887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4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0605138"/>
              </p:ext>
            </p:extLst>
          </p:nvPr>
        </p:nvGraphicFramePr>
        <p:xfrm>
          <a:off x="4654550" y="3505200"/>
          <a:ext cx="831850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86" name="Equation" r:id="rId16" imgW="317500" imgH="203200" progId="Equation.DSMT4">
                  <p:embed/>
                </p:oleObj>
              </mc:Choice>
              <mc:Fallback>
                <p:oleObj name="Equation" r:id="rId16" imgW="3175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4550" y="3505200"/>
                        <a:ext cx="831850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5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92431833"/>
              </p:ext>
            </p:extLst>
          </p:nvPr>
        </p:nvGraphicFramePr>
        <p:xfrm>
          <a:off x="5454650" y="3505200"/>
          <a:ext cx="1233488" cy="533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87" name="Equation" r:id="rId18" imgW="469900" imgH="203200" progId="Equation.DSMT4">
                  <p:embed/>
                </p:oleObj>
              </mc:Choice>
              <mc:Fallback>
                <p:oleObj name="Equation" r:id="rId18" imgW="4699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54650" y="3505200"/>
                        <a:ext cx="1233488" cy="533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66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16088899"/>
              </p:ext>
            </p:extLst>
          </p:nvPr>
        </p:nvGraphicFramePr>
        <p:xfrm>
          <a:off x="2819400" y="4724400"/>
          <a:ext cx="598487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88" name="Equation" r:id="rId20" imgW="292100" imgH="393700" progId="Equation.DSMT4">
                  <p:embed/>
                </p:oleObj>
              </mc:Choice>
              <mc:Fallback>
                <p:oleObj name="Equation" r:id="rId20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9400" y="4724400"/>
                        <a:ext cx="598487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0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6617477"/>
              </p:ext>
            </p:extLst>
          </p:nvPr>
        </p:nvGraphicFramePr>
        <p:xfrm>
          <a:off x="3363913" y="4724400"/>
          <a:ext cx="598487" cy="8080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89" name="Equation" r:id="rId22" imgW="292100" imgH="393700" progId="Equation.DSMT4">
                  <p:embed/>
                </p:oleObj>
              </mc:Choice>
              <mc:Fallback>
                <p:oleObj name="Equation" r:id="rId22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63913" y="4724400"/>
                        <a:ext cx="598487" cy="8080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1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6330940"/>
              </p:ext>
            </p:extLst>
          </p:nvPr>
        </p:nvGraphicFramePr>
        <p:xfrm>
          <a:off x="3967163" y="4724400"/>
          <a:ext cx="1277937" cy="8080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90" name="Equation" r:id="rId24" imgW="622300" imgH="393700" progId="Equation.DSMT4">
                  <p:embed/>
                </p:oleObj>
              </mc:Choice>
              <mc:Fallback>
                <p:oleObj name="Equation" r:id="rId24" imgW="6223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67163" y="4724400"/>
                        <a:ext cx="1277937" cy="8080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035236"/>
              </p:ext>
            </p:extLst>
          </p:nvPr>
        </p:nvGraphicFramePr>
        <p:xfrm>
          <a:off x="5267325" y="4660900"/>
          <a:ext cx="20351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91" name="Equation" r:id="rId26" imgW="990600" imgH="469900" progId="Equation.DSMT4">
                  <p:embed/>
                </p:oleObj>
              </mc:Choice>
              <mc:Fallback>
                <p:oleObj name="Equation" r:id="rId26" imgW="990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67325" y="4660900"/>
                        <a:ext cx="2035175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3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74543491"/>
              </p:ext>
            </p:extLst>
          </p:nvPr>
        </p:nvGraphicFramePr>
        <p:xfrm>
          <a:off x="7281863" y="4660900"/>
          <a:ext cx="1771650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92" name="Equation" r:id="rId28" imgW="863600" imgH="469900" progId="Equation.DSMT4">
                  <p:embed/>
                </p:oleObj>
              </mc:Choice>
              <mc:Fallback>
                <p:oleObj name="Equation" r:id="rId28" imgW="8636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281863" y="4660900"/>
                        <a:ext cx="1771650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7874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9860475"/>
              </p:ext>
            </p:extLst>
          </p:nvPr>
        </p:nvGraphicFramePr>
        <p:xfrm>
          <a:off x="7072313" y="5830887"/>
          <a:ext cx="1538287" cy="417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493" name="Equation" r:id="rId30" imgW="749300" imgH="203200" progId="Equation.DSMT4">
                  <p:embed/>
                </p:oleObj>
              </mc:Choice>
              <mc:Fallback>
                <p:oleObj name="Equation" r:id="rId30" imgW="7493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72313" y="5830887"/>
                        <a:ext cx="1538287" cy="417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4162293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7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7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78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7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78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78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7" dur="500"/>
                                        <p:tgtEl>
                                          <p:spTgt spid="35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78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7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377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77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3778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377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3778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500"/>
                                        <p:tgtEl>
                                          <p:spTgt spid="2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7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2" dur="500"/>
                                        <p:tgtEl>
                                          <p:spTgt spid="3778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build="p"/>
      <p:bldP spid="3584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10"/>
          <p:cNvSpPr>
            <a:spLocks noGrp="1" noChangeArrowheads="1"/>
          </p:cNvSpPr>
          <p:nvPr>
            <p:ph type="title"/>
          </p:nvPr>
        </p:nvSpPr>
        <p:spPr>
          <a:xfrm>
            <a:off x="685800" y="0"/>
            <a:ext cx="7772400" cy="838200"/>
          </a:xfrm>
        </p:spPr>
        <p:txBody>
          <a:bodyPr/>
          <a:lstStyle/>
          <a:p>
            <a:pPr eaLnBrk="1" hangingPunct="1"/>
            <a:r>
              <a:rPr lang="en-US" sz="3400" dirty="0"/>
              <a:t>Transitions in the Hydrogen Atom</a:t>
            </a:r>
          </a:p>
        </p:txBody>
      </p:sp>
      <p:sp>
        <p:nvSpPr>
          <p:cNvPr id="36867" name="Rectangle 2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n-US"/>
          </a:p>
          <a:p>
            <a:pPr eaLnBrk="1" hangingPunct="1"/>
            <a:endParaRPr lang="en-US"/>
          </a:p>
        </p:txBody>
      </p:sp>
      <p:pic>
        <p:nvPicPr>
          <p:cNvPr id="36870" name="Picture 1"/>
          <p:cNvPicPr>
            <a:picLocks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952500"/>
            <a:ext cx="3505200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4038600" y="1066800"/>
            <a:ext cx="48768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Lyman series: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The atom will remain in the excited state for a short time before emitting a photon and returning to a lower stationary state. All hydrogen atoms exist in </a:t>
            </a:r>
            <a:r>
              <a:rPr kumimoji="0" lang="en-US" sz="28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n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= 1 (invisible).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en-US" sz="28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Balmer</a:t>
            </a:r>
            <a:r>
              <a:rPr kumimoji="0" lang="en-US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 series: 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3333CC"/>
                </a:solidFill>
                <a:effectLst/>
                <a:uLnTx/>
                <a:uFillTx/>
                <a:latin typeface="+mn-lt"/>
                <a:ea typeface="ＭＳ Ｐゴシック" pitchFamily="-1" charset="-128"/>
                <a:cs typeface="ＭＳ Ｐゴシック" pitchFamily="-1" charset="-128"/>
              </a:rPr>
              <a:t>When sunlight passes through the atmosphere, hydrogen atoms in water vapor absorb the wavelengths (visible).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endParaRPr kumimoji="0" lang="en-US" sz="2800" b="0" i="0" u="none" strike="noStrike" kern="0" cap="none" spc="0" normalizeH="0" baseline="0" noProof="0" dirty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ＭＳ Ｐゴシック" pitchFamily="-1" charset="-128"/>
              <a:cs typeface="ＭＳ Ｐゴシック" pitchFamily="-1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27712980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368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685800"/>
          </a:xfrm>
        </p:spPr>
        <p:txBody>
          <a:bodyPr/>
          <a:lstStyle/>
          <a:p>
            <a:pPr eaLnBrk="1" hangingPunct="1"/>
            <a:r>
              <a:rPr lang="en-US" dirty="0"/>
              <a:t>Fine Structure Constant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762000"/>
            <a:ext cx="8382000" cy="5181600"/>
          </a:xfrm>
        </p:spPr>
        <p:txBody>
          <a:bodyPr/>
          <a:lstStyle/>
          <a:p>
            <a:pPr eaLnBrk="1" hangingPunct="1"/>
            <a:r>
              <a:rPr lang="en-US" dirty="0"/>
              <a:t>The electron’s</a:t>
            </a:r>
            <a:r>
              <a:rPr lang="en-US" dirty="0" smtClean="0"/>
              <a:t> speed on an orbit </a:t>
            </a:r>
            <a:r>
              <a:rPr lang="en-US" dirty="0"/>
              <a:t>in the Bohr model:</a:t>
            </a:r>
          </a:p>
          <a:p>
            <a:pPr eaLnBrk="1" hangingPunct="1"/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r>
              <a:rPr lang="en-US" dirty="0"/>
              <a:t>On the ground state</a:t>
            </a:r>
            <a:r>
              <a:rPr lang="en-US" dirty="0" smtClean="0"/>
              <a:t>, </a:t>
            </a:r>
            <a:r>
              <a:rPr lang="en-US" i="1" dirty="0" smtClean="0"/>
              <a:t>v</a:t>
            </a:r>
            <a:r>
              <a:rPr lang="en-US" baseline="-25000" dirty="0" smtClean="0"/>
              <a:t>1</a:t>
            </a:r>
            <a:r>
              <a:rPr lang="en-US" dirty="0" smtClean="0"/>
              <a:t> </a:t>
            </a:r>
            <a:r>
              <a:rPr lang="en-US" dirty="0"/>
              <a:t>= 2.2 </a:t>
            </a:r>
            <a:r>
              <a:rPr lang="en-US" dirty="0">
                <a:ea typeface="Arial" pitchFamily="-84" charset="0"/>
                <a:cs typeface="Arial" pitchFamily="-84" charset="0"/>
              </a:rPr>
              <a:t>× 10</a:t>
            </a:r>
            <a:r>
              <a:rPr lang="en-US" baseline="30000" dirty="0">
                <a:ea typeface="Arial" pitchFamily="-84" charset="0"/>
                <a:cs typeface="Arial" pitchFamily="-84" charset="0"/>
              </a:rPr>
              <a:t>6</a:t>
            </a:r>
            <a:r>
              <a:rPr lang="en-US" dirty="0">
                <a:ea typeface="Arial" pitchFamily="-84" charset="0"/>
                <a:cs typeface="Arial" pitchFamily="-84" charset="0"/>
              </a:rPr>
              <a:t> </a:t>
            </a:r>
            <a:r>
              <a:rPr lang="en-US" dirty="0" err="1">
                <a:ea typeface="Arial" pitchFamily="-84" charset="0"/>
                <a:cs typeface="Arial" pitchFamily="-84" charset="0"/>
              </a:rPr>
              <a:t>m/s</a:t>
            </a:r>
            <a:r>
              <a:rPr lang="en-US" dirty="0"/>
              <a:t> ~ less than 1% of the speed of </a:t>
            </a:r>
            <a:r>
              <a:rPr lang="en-US" dirty="0" smtClean="0"/>
              <a:t>light</a:t>
            </a:r>
          </a:p>
          <a:p>
            <a:pPr eaLnBrk="1" hangingPunct="1"/>
            <a:r>
              <a:rPr lang="en-US" dirty="0"/>
              <a:t>The ratio of </a:t>
            </a:r>
            <a:r>
              <a:rPr lang="en-US" i="1" dirty="0"/>
              <a:t>v</a:t>
            </a:r>
            <a:r>
              <a:rPr lang="en-US" baseline="-25000" dirty="0"/>
              <a:t>1</a:t>
            </a:r>
            <a:r>
              <a:rPr lang="en-US" dirty="0"/>
              <a:t> to </a:t>
            </a:r>
            <a:r>
              <a:rPr lang="en-US" i="1" dirty="0" err="1"/>
              <a:t>c</a:t>
            </a:r>
            <a:r>
              <a:rPr lang="en-US" dirty="0"/>
              <a:t> is the </a:t>
            </a:r>
            <a:r>
              <a:rPr lang="en-US" b="1" dirty="0">
                <a:solidFill>
                  <a:srgbClr val="800000"/>
                </a:solidFill>
              </a:rPr>
              <a:t>fine structure </a:t>
            </a:r>
            <a:r>
              <a:rPr lang="en-US" b="1" dirty="0" smtClean="0">
                <a:solidFill>
                  <a:srgbClr val="800000"/>
                </a:solidFill>
              </a:rPr>
              <a:t>constant, </a:t>
            </a:r>
            <a:r>
              <a:rPr lang="en-US" b="1" dirty="0" err="1" smtClean="0">
                <a:solidFill>
                  <a:srgbClr val="800000"/>
                </a:solidFill>
                <a:latin typeface="Symbol" charset="2"/>
                <a:cs typeface="Symbol" charset="2"/>
              </a:rPr>
              <a:t>α</a:t>
            </a:r>
            <a:r>
              <a:rPr lang="en-US" dirty="0" smtClean="0"/>
              <a:t>.</a:t>
            </a:r>
            <a:endParaRPr lang="en-US" dirty="0"/>
          </a:p>
          <a:p>
            <a:pPr eaLnBrk="1" hangingPunct="1"/>
            <a:endParaRPr lang="en-US" dirty="0"/>
          </a:p>
          <a:p>
            <a:pPr eaLnBrk="1" hangingPunct="1"/>
            <a:endParaRPr lang="en-US" sz="2800" dirty="0"/>
          </a:p>
          <a:p>
            <a:pPr eaLnBrk="1" hangingPunct="1"/>
            <a:endParaRPr lang="en-US" sz="2800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Monday, March 23, 2015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3D45CD-16A2-224C-B70A-0D1B04896262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nl-NL" smtClean="0"/>
              <a:t>PHYS 3313-001, Spring 2014                      Dr. Jaehoon Yu</a:t>
            </a:r>
            <a:endParaRPr lang="en-US"/>
          </a:p>
        </p:txBody>
      </p:sp>
      <p:graphicFrame>
        <p:nvGraphicFramePr>
          <p:cNvPr id="379906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9382675"/>
              </p:ext>
            </p:extLst>
          </p:nvPr>
        </p:nvGraphicFramePr>
        <p:xfrm>
          <a:off x="1614488" y="1295400"/>
          <a:ext cx="1717675" cy="96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54" name="Equation" r:id="rId3" imgW="723900" imgH="431800" progId="Equation.DSMT4">
                  <p:embed/>
                </p:oleObj>
              </mc:Choice>
              <mc:Fallback>
                <p:oleObj name="Equation" r:id="rId3" imgW="7239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14488" y="1295400"/>
                        <a:ext cx="1717675" cy="965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07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279912"/>
              </p:ext>
            </p:extLst>
          </p:nvPr>
        </p:nvGraphicFramePr>
        <p:xfrm>
          <a:off x="3408363" y="1323975"/>
          <a:ext cx="2290762" cy="141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55" name="Equation" r:id="rId5" imgW="965200" imgH="635000" progId="Equation.DSMT4">
                  <p:embed/>
                </p:oleObj>
              </mc:Choice>
              <mc:Fallback>
                <p:oleObj name="Equation" r:id="rId5" imgW="965200" imgH="635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08363" y="1323975"/>
                        <a:ext cx="2290762" cy="141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08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138897"/>
              </p:ext>
            </p:extLst>
          </p:nvPr>
        </p:nvGraphicFramePr>
        <p:xfrm>
          <a:off x="5684837" y="1295400"/>
          <a:ext cx="1325563" cy="102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56" name="Equation" r:id="rId7" imgW="558800" imgH="457200" progId="Equation.DSMT4">
                  <p:embed/>
                </p:oleObj>
              </mc:Choice>
              <mc:Fallback>
                <p:oleObj name="Equation" r:id="rId7" imgW="5588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84837" y="1295400"/>
                        <a:ext cx="1325563" cy="1022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09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58814420"/>
              </p:ext>
            </p:extLst>
          </p:nvPr>
        </p:nvGraphicFramePr>
        <p:xfrm>
          <a:off x="1669636" y="4495800"/>
          <a:ext cx="768764" cy="3796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57" name="Equation" r:id="rId9" imgW="266700" imgH="139700" progId="Equation.DSMT4">
                  <p:embed/>
                </p:oleObj>
              </mc:Choice>
              <mc:Fallback>
                <p:oleObj name="Equation" r:id="rId9" imgW="266700" imgH="139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9636" y="4495800"/>
                        <a:ext cx="768764" cy="3796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0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83217016"/>
              </p:ext>
            </p:extLst>
          </p:nvPr>
        </p:nvGraphicFramePr>
        <p:xfrm>
          <a:off x="2626612" y="4114800"/>
          <a:ext cx="878588" cy="106958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58" name="Equation" r:id="rId11" imgW="304800" imgH="393700" progId="Equation.DSMT4">
                  <p:embed/>
                </p:oleObj>
              </mc:Choice>
              <mc:Fallback>
                <p:oleObj name="Equation" r:id="rId11" imgW="3048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6612" y="4114800"/>
                        <a:ext cx="878588" cy="106958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1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44617453"/>
              </p:ext>
            </p:extLst>
          </p:nvPr>
        </p:nvGraphicFramePr>
        <p:xfrm>
          <a:off x="3582988" y="4114800"/>
          <a:ext cx="1427162" cy="1171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59" name="Equation" r:id="rId13" imgW="495300" imgH="431800" progId="Equation.DSMT4">
                  <p:embed/>
                </p:oleObj>
              </mc:Choice>
              <mc:Fallback>
                <p:oleObj name="Equation" r:id="rId13" imgW="4953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82988" y="4114800"/>
                        <a:ext cx="1427162" cy="1171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2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6038410"/>
              </p:ext>
            </p:extLst>
          </p:nvPr>
        </p:nvGraphicFramePr>
        <p:xfrm>
          <a:off x="5105400" y="4038600"/>
          <a:ext cx="1828800" cy="12414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60" name="Equation" r:id="rId15" imgW="635000" imgH="457200" progId="Equation.DSMT4">
                  <p:embed/>
                </p:oleObj>
              </mc:Choice>
              <mc:Fallback>
                <p:oleObj name="Equation" r:id="rId15" imgW="635000" imgH="457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4038600"/>
                        <a:ext cx="1828800" cy="124148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3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42852614"/>
              </p:ext>
            </p:extLst>
          </p:nvPr>
        </p:nvGraphicFramePr>
        <p:xfrm>
          <a:off x="2139950" y="5257800"/>
          <a:ext cx="4452938" cy="915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61" name="Equation" r:id="rId17" imgW="2501900" imgH="546100" progId="Equation.DSMT4">
                  <p:embed/>
                </p:oleObj>
              </mc:Choice>
              <mc:Fallback>
                <p:oleObj name="Equation" r:id="rId17" imgW="2501900" imgH="5461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39950" y="5257800"/>
                        <a:ext cx="4452938" cy="9159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9914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3690095"/>
              </p:ext>
            </p:extLst>
          </p:nvPr>
        </p:nvGraphicFramePr>
        <p:xfrm>
          <a:off x="6629400" y="5384800"/>
          <a:ext cx="560388" cy="71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162" name="Equation" r:id="rId19" imgW="292100" imgH="393700" progId="Equation.DSMT4">
                  <p:embed/>
                </p:oleObj>
              </mc:Choice>
              <mc:Fallback>
                <p:oleObj name="Equation" r:id="rId19" imgW="292100" imgH="393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5384800"/>
                        <a:ext cx="560388" cy="711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92386628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8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799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799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799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799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799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9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799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799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379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build="p"/>
    </p:bldLst>
  </p:timing>
</p:sld>
</file>

<file path=ppt/theme/theme1.xml><?xml version="1.0" encoding="utf-8"?>
<a:theme xmlns:a="http://schemas.openxmlformats.org/drawingml/2006/main" name="phys1443-spring02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006600"/>
      </a:hlink>
      <a:folHlink>
        <a:srgbClr val="B2B2B2"/>
      </a:folHlink>
    </a:clrScheme>
    <a:fontScheme name="phys1443-spring02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phys1443-spring02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hys1443-spring02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hys1443-spring02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D:\UTA\Classes\1443 Spring 2002\phys1443-spring02.pot</Template>
  <TotalTime>44706</TotalTime>
  <Words>947</Words>
  <Application>Microsoft Macintosh PowerPoint</Application>
  <PresentationFormat>On-screen Show (4:3)</PresentationFormat>
  <Paragraphs>162</Paragraphs>
  <Slides>14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phys1443-spring02</vt:lpstr>
      <vt:lpstr>Equation</vt:lpstr>
      <vt:lpstr>MathType 6.0 Equation</vt:lpstr>
      <vt:lpstr>PHYS 3313 – Section 001 Lecture #13</vt:lpstr>
      <vt:lpstr>Announcements</vt:lpstr>
      <vt:lpstr>Uncertainties</vt:lpstr>
      <vt:lpstr>Bohr’s Quantized Radius of Hydrogen</vt:lpstr>
      <vt:lpstr>Bohr Radius</vt:lpstr>
      <vt:lpstr>Ex. 4.6 Justification for non-relativistic treatment of orbital e</vt:lpstr>
      <vt:lpstr>The Hydrogen Atom</vt:lpstr>
      <vt:lpstr>Transitions in the Hydrogen Atom</vt:lpstr>
      <vt:lpstr>Fine Structure Constant</vt:lpstr>
      <vt:lpstr>The Correspondence Principle</vt:lpstr>
      <vt:lpstr>The Correspondence Principle</vt:lpstr>
      <vt:lpstr>Importance of Bohr’s Model</vt:lpstr>
      <vt:lpstr>Successes and Failures of the Bohr Model</vt:lpstr>
      <vt:lpstr>Limitations of the Bohr Model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 1443 – Section 501 Lecture #1</dc:title>
  <dc:creator>Jae Yu</dc:creator>
  <cp:lastModifiedBy>Jae Yu</cp:lastModifiedBy>
  <cp:revision>736</cp:revision>
  <cp:lastPrinted>2013-08-26T21:25:15Z</cp:lastPrinted>
  <dcterms:created xsi:type="dcterms:W3CDTF">2012-08-27T21:13:02Z</dcterms:created>
  <dcterms:modified xsi:type="dcterms:W3CDTF">2015-03-23T20:19:00Z</dcterms:modified>
</cp:coreProperties>
</file>