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36" r:id="rId3"/>
    <p:sldId id="715" r:id="rId4"/>
    <p:sldId id="716" r:id="rId5"/>
    <p:sldId id="717" r:id="rId6"/>
    <p:sldId id="725" r:id="rId7"/>
    <p:sldId id="726" r:id="rId8"/>
    <p:sldId id="727" r:id="rId9"/>
    <p:sldId id="728" r:id="rId10"/>
    <p:sldId id="729" r:id="rId11"/>
    <p:sldId id="730" r:id="rId12"/>
    <p:sldId id="731" r:id="rId13"/>
    <p:sldId id="733" r:id="rId14"/>
    <p:sldId id="734" r:id="rId15"/>
    <p:sldId id="735" r:id="rId16"/>
    <p:sldId id="73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emf"/><Relationship Id="rId1" Type="http://schemas.openxmlformats.org/officeDocument/2006/relationships/image" Target="../media/image39.emf"/><Relationship Id="rId2"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7365549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81115345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March 25,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bin"/><Relationship Id="rId20" Type="http://schemas.openxmlformats.org/officeDocument/2006/relationships/image" Target="../media/image25.emf"/><Relationship Id="rId10" Type="http://schemas.openxmlformats.org/officeDocument/2006/relationships/image" Target="../media/image20.emf"/><Relationship Id="rId11" Type="http://schemas.openxmlformats.org/officeDocument/2006/relationships/oleObject" Target="../embeddings/oleObject8.bin"/><Relationship Id="rId12" Type="http://schemas.openxmlformats.org/officeDocument/2006/relationships/image" Target="../media/image21.emf"/><Relationship Id="rId13" Type="http://schemas.openxmlformats.org/officeDocument/2006/relationships/oleObject" Target="../embeddings/oleObject9.bin"/><Relationship Id="rId14" Type="http://schemas.openxmlformats.org/officeDocument/2006/relationships/image" Target="../media/image22.emf"/><Relationship Id="rId15" Type="http://schemas.openxmlformats.org/officeDocument/2006/relationships/oleObject" Target="../embeddings/oleObject10.bin"/><Relationship Id="rId16" Type="http://schemas.openxmlformats.org/officeDocument/2006/relationships/image" Target="../media/image23.emf"/><Relationship Id="rId17" Type="http://schemas.openxmlformats.org/officeDocument/2006/relationships/oleObject" Target="../embeddings/oleObject11.bin"/><Relationship Id="rId18" Type="http://schemas.openxmlformats.org/officeDocument/2006/relationships/image" Target="../media/image24.emf"/><Relationship Id="rId19"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4.bin"/><Relationship Id="rId4" Type="http://schemas.openxmlformats.org/officeDocument/2006/relationships/image" Target="../media/image17.emf"/><Relationship Id="rId5" Type="http://schemas.openxmlformats.org/officeDocument/2006/relationships/oleObject" Target="../embeddings/oleObject5.bin"/><Relationship Id="rId6" Type="http://schemas.openxmlformats.org/officeDocument/2006/relationships/image" Target="../media/image18.emf"/><Relationship Id="rId7" Type="http://schemas.openxmlformats.org/officeDocument/2006/relationships/oleObject" Target="../embeddings/oleObject6.bin"/><Relationship Id="rId8" Type="http://schemas.openxmlformats.org/officeDocument/2006/relationships/image" Target="../media/image19.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30.emf"/><Relationship Id="rId13" Type="http://schemas.openxmlformats.org/officeDocument/2006/relationships/oleObject" Target="../embeddings/oleObject18.bin"/><Relationship Id="rId14"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3.bin"/><Relationship Id="rId4" Type="http://schemas.openxmlformats.org/officeDocument/2006/relationships/image" Target="../media/image26.emf"/><Relationship Id="rId5" Type="http://schemas.openxmlformats.org/officeDocument/2006/relationships/oleObject" Target="../embeddings/oleObject14.bin"/><Relationship Id="rId6" Type="http://schemas.openxmlformats.org/officeDocument/2006/relationships/image" Target="../media/image27.emf"/><Relationship Id="rId7" Type="http://schemas.openxmlformats.org/officeDocument/2006/relationships/oleObject" Target="../embeddings/oleObject15.bin"/><Relationship Id="rId8" Type="http://schemas.openxmlformats.org/officeDocument/2006/relationships/image" Target="../media/image28.emf"/><Relationship Id="rId9" Type="http://schemas.openxmlformats.org/officeDocument/2006/relationships/oleObject" Target="../embeddings/oleObject16.bin"/><Relationship Id="rId10" Type="http://schemas.openxmlformats.org/officeDocument/2006/relationships/image" Target="../media/image29.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36.emf"/><Relationship Id="rId13" Type="http://schemas.openxmlformats.org/officeDocument/2006/relationships/oleObject" Target="../embeddings/oleObject24.bin"/><Relationship Id="rId14" Type="http://schemas.openxmlformats.org/officeDocument/2006/relationships/image" Target="../media/image37.emf"/><Relationship Id="rId15" Type="http://schemas.openxmlformats.org/officeDocument/2006/relationships/oleObject" Target="../embeddings/oleObject25.bin"/><Relationship Id="rId16"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32.emf"/><Relationship Id="rId5" Type="http://schemas.openxmlformats.org/officeDocument/2006/relationships/oleObject" Target="../embeddings/oleObject20.bin"/><Relationship Id="rId6" Type="http://schemas.openxmlformats.org/officeDocument/2006/relationships/image" Target="../media/image33.emf"/><Relationship Id="rId7" Type="http://schemas.openxmlformats.org/officeDocument/2006/relationships/oleObject" Target="../embeddings/oleObject21.bin"/><Relationship Id="rId8" Type="http://schemas.openxmlformats.org/officeDocument/2006/relationships/image" Target="../media/image34.emf"/><Relationship Id="rId9" Type="http://schemas.openxmlformats.org/officeDocument/2006/relationships/oleObject" Target="../embeddings/oleObject22.bin"/><Relationship Id="rId10" Type="http://schemas.openxmlformats.org/officeDocument/2006/relationships/image" Target="../media/image35.emf"/></Relationships>
</file>

<file path=ppt/slides/_rels/slide14.xml.rels><?xml version="1.0" encoding="UTF-8" standalone="yes"?>
<Relationships xmlns="http://schemas.openxmlformats.org/package/2006/relationships"><Relationship Id="rId9" Type="http://schemas.openxmlformats.org/officeDocument/2006/relationships/image" Target="../media/image41.emf"/><Relationship Id="rId20" Type="http://schemas.openxmlformats.org/officeDocument/2006/relationships/oleObject" Target="../embeddings/oleObject34.bin"/><Relationship Id="rId21" Type="http://schemas.openxmlformats.org/officeDocument/2006/relationships/image" Target="../media/image47.emf"/><Relationship Id="rId10" Type="http://schemas.openxmlformats.org/officeDocument/2006/relationships/oleObject" Target="../embeddings/oleObject29.bin"/><Relationship Id="rId11" Type="http://schemas.openxmlformats.org/officeDocument/2006/relationships/image" Target="../media/image42.emf"/><Relationship Id="rId12" Type="http://schemas.openxmlformats.org/officeDocument/2006/relationships/oleObject" Target="../embeddings/oleObject30.bin"/><Relationship Id="rId13" Type="http://schemas.openxmlformats.org/officeDocument/2006/relationships/image" Target="../media/image43.emf"/><Relationship Id="rId14" Type="http://schemas.openxmlformats.org/officeDocument/2006/relationships/oleObject" Target="../embeddings/oleObject31.bin"/><Relationship Id="rId15" Type="http://schemas.openxmlformats.org/officeDocument/2006/relationships/image" Target="../media/image44.emf"/><Relationship Id="rId16" Type="http://schemas.openxmlformats.org/officeDocument/2006/relationships/oleObject" Target="../embeddings/oleObject32.bin"/><Relationship Id="rId17" Type="http://schemas.openxmlformats.org/officeDocument/2006/relationships/image" Target="../media/image45.emf"/><Relationship Id="rId18" Type="http://schemas.openxmlformats.org/officeDocument/2006/relationships/oleObject" Target="../embeddings/oleObject33.bin"/><Relationship Id="rId19" Type="http://schemas.openxmlformats.org/officeDocument/2006/relationships/image" Target="../media/image46.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image" Target="../media/image48.jpeg"/><Relationship Id="rId4" Type="http://schemas.openxmlformats.org/officeDocument/2006/relationships/oleObject" Target="../embeddings/oleObject26.bin"/><Relationship Id="rId5" Type="http://schemas.openxmlformats.org/officeDocument/2006/relationships/image" Target="../media/image39.emf"/><Relationship Id="rId6" Type="http://schemas.openxmlformats.org/officeDocument/2006/relationships/oleObject" Target="../embeddings/oleObject27.bin"/><Relationship Id="rId7" Type="http://schemas.openxmlformats.org/officeDocument/2006/relationships/image" Target="../media/image40.emf"/><Relationship Id="rId8"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oleObject" Target="../embeddings/oleObject35.bin"/><Relationship Id="rId8" Type="http://schemas.openxmlformats.org/officeDocument/2006/relationships/image" Target="../media/image49.emf"/><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5" Type="http://schemas.openxmlformats.org/officeDocument/2006/relationships/oleObject" Target="../embeddings/oleObject3.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March 25,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725189" y="1524000"/>
            <a:ext cx="338564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March 25,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371600" y="2286000"/>
            <a:ext cx="7086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pitchFamily="-84" charset="0"/>
              </a:rPr>
              <a:t>Characteristic </a:t>
            </a:r>
            <a:r>
              <a:rPr lang="en-US" dirty="0">
                <a:latin typeface="Arial Narrow" pitchFamily="-84" charset="0"/>
              </a:rPr>
              <a:t>X-ray </a:t>
            </a:r>
            <a:r>
              <a:rPr lang="en-US" dirty="0" smtClean="0">
                <a:latin typeface="Arial Narrow" pitchFamily="-84" charset="0"/>
              </a:rPr>
              <a:t>Spectra</a:t>
            </a:r>
          </a:p>
          <a:p>
            <a:pPr marL="609600" indent="-609600" algn="l"/>
            <a:r>
              <a:rPr lang="en-US" dirty="0" smtClean="0">
                <a:latin typeface="Arial Narrow" pitchFamily="-84" charset="0"/>
              </a:rPr>
              <a:t>Hydrogen Spectrum Series</a:t>
            </a:r>
          </a:p>
          <a:p>
            <a:pPr marL="609600" indent="-609600" algn="l"/>
            <a:r>
              <a:rPr lang="en-US" dirty="0" smtClean="0">
                <a:latin typeface="Arial Narrow" pitchFamily="-84" charset="0"/>
              </a:rPr>
              <a:t>X-ray Scattering</a:t>
            </a:r>
          </a:p>
          <a:p>
            <a:pPr marL="609600" indent="-609600" algn="l"/>
            <a:r>
              <a:rPr lang="en-US" dirty="0" smtClean="0">
                <a:latin typeface="Arial Narrow" pitchFamily="-84" charset="0"/>
              </a:rPr>
              <a:t>Bragg’s Law</a:t>
            </a:r>
          </a:p>
          <a:p>
            <a:pPr marL="609600" indent="-609600" algn="l"/>
            <a:r>
              <a:rPr lang="en-US" dirty="0" smtClean="0">
                <a:latin typeface="Arial Narrow" pitchFamily="-84" charset="0"/>
              </a:rPr>
              <a:t>de </a:t>
            </a:r>
            <a:r>
              <a:rPr lang="en-US" dirty="0">
                <a:latin typeface="Arial Narrow" pitchFamily="-84" charset="0"/>
              </a:rPr>
              <a:t>Broglie Waves</a:t>
            </a:r>
          </a:p>
          <a:p>
            <a:pPr marL="609600" indent="-609600" algn="l"/>
            <a:r>
              <a:rPr lang="en-US" dirty="0">
                <a:latin typeface="Arial Narrow" pitchFamily="-84" charset="0"/>
              </a:rPr>
              <a:t>Bohr’s Quantization Conditions</a:t>
            </a:r>
          </a:p>
          <a:p>
            <a:pPr marL="609600" indent="-609600" algn="l"/>
            <a:r>
              <a:rPr lang="en-US" dirty="0">
                <a:latin typeface="Arial Narrow" pitchFamily="-84" charset="0"/>
              </a:rPr>
              <a:t>Electron </a:t>
            </a:r>
            <a:r>
              <a:rPr lang="en-US" dirty="0" smtClean="0">
                <a:latin typeface="Arial Narrow" pitchFamily="-84" charset="0"/>
              </a:rPr>
              <a:t>Scattering</a:t>
            </a:r>
            <a:endParaRPr lang="en-US" dirty="0">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342900" indent="-342900" algn="l" eaLnBrk="1" hangingPunct="1">
              <a:buFont typeface="Arial"/>
              <a:buChar char="•"/>
            </a:pPr>
            <a:r>
              <a:rPr lang="en-US" sz="2400" dirty="0">
                <a:cs typeface="ＭＳ Ｐゴシック" pitchFamily="-84" charset="-128"/>
              </a:rPr>
              <a:t>A Bragg spectrometer scatters X</a:t>
            </a:r>
            <a:r>
              <a:rPr lang="en-US" sz="2400" dirty="0" smtClean="0">
                <a:cs typeface="ＭＳ Ｐゴシック" pitchFamily="-84" charset="-128"/>
              </a:rPr>
              <a:t> </a:t>
            </a:r>
            <a:r>
              <a:rPr lang="en-US" sz="2400" dirty="0">
                <a:cs typeface="ＭＳ Ｐゴシック" pitchFamily="-84" charset="-128"/>
              </a:rPr>
              <a:t>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342900" indent="-342900" algn="l" eaLnBrk="1" hangingPunct="1">
              <a:buFont typeface="Arial"/>
              <a:buChar char="•"/>
            </a:pPr>
            <a:r>
              <a:rPr lang="en-US" sz="2400" dirty="0">
                <a:cs typeface="ＭＳ Ｐゴシック" pitchFamily="-84" charset="-128"/>
              </a:rPr>
              <a:t>When a beam of X</a:t>
            </a:r>
            <a:r>
              <a:rPr lang="en-US" sz="2400" dirty="0" smtClean="0">
                <a:cs typeface="ＭＳ Ｐゴシック" pitchFamily="-84" charset="-128"/>
              </a:rPr>
              <a:t> </a:t>
            </a:r>
            <a:r>
              <a:rPr lang="en-US" sz="2400" dirty="0">
                <a:cs typeface="ＭＳ Ｐゴシック" pitchFamily="-84" charset="-128"/>
              </a:rPr>
              <a:t>rays passes through the powdered crystal, the dots become a series of </a:t>
            </a:r>
            <a:r>
              <a:rPr lang="en-US" sz="2400" dirty="0" smtClean="0">
                <a:cs typeface="ＭＳ Ｐゴシック" pitchFamily="-84" charset="-128"/>
              </a:rPr>
              <a:t>rings due to random arrangement.</a:t>
            </a:r>
          </a:p>
          <a:p>
            <a:pPr marL="342900" indent="-342900" algn="l" eaLnBrk="1" hangingPunct="1">
              <a:buFont typeface="Arial"/>
              <a:buChar char="•"/>
            </a:pPr>
            <a:endParaRPr lang="en-US" sz="2400" dirty="0">
              <a:cs typeface="ＭＳ Ｐゴシック" pitchFamily="-84" charset="-128"/>
            </a:endParaRPr>
          </a:p>
          <a:p>
            <a:pPr marL="342900" indent="-342900" algn="l" eaLnBrk="1" hangingPunct="1">
              <a:buFont typeface="Arial"/>
              <a:buChar char="•"/>
            </a:pPr>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March 25, 2015</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4101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March 25,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3133190795"/>
              </p:ext>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114369" name="Equation" r:id="rId3" imgW="673100" imgH="393700" progId="Equation.DSMT4">
                  <p:embed/>
                </p:oleObj>
              </mc:Choice>
              <mc:Fallback>
                <p:oleObj name="Equation" r:id="rId3" imgW="673100" imgH="393700" progId="Equation.DSMT4">
                  <p:embed/>
                  <p:pic>
                    <p:nvPicPr>
                      <p:cNvPr id="0" name=""/>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ext uri="{D42A27DB-BD31-4B8C-83A1-F6EECF244321}">
                <p14:modId xmlns:p14="http://schemas.microsoft.com/office/powerpoint/2010/main" val="49234120"/>
              </p:ext>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114370" name="Equation" r:id="rId5" imgW="1435100" imgH="393700" progId="Equation.DSMT4">
                  <p:embed/>
                </p:oleObj>
              </mc:Choice>
              <mc:Fallback>
                <p:oleObj name="Equation" r:id="rId5" imgW="1435100" imgH="393700" progId="Equation.DSMT4">
                  <p:embed/>
                  <p:pic>
                    <p:nvPicPr>
                      <p:cNvPr id="0" name=""/>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ext uri="{D42A27DB-BD31-4B8C-83A1-F6EECF244321}">
                <p14:modId xmlns:p14="http://schemas.microsoft.com/office/powerpoint/2010/main" val="1393099488"/>
              </p:ext>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114371" name="Equation" r:id="rId7" imgW="2552700" imgH="203200" progId="Equation.DSMT4">
                  <p:embed/>
                </p:oleObj>
              </mc:Choice>
              <mc:Fallback>
                <p:oleObj name="Equation" r:id="rId7" imgW="2552700" imgH="203200" progId="Equation.DSMT4">
                  <p:embed/>
                  <p:pic>
                    <p:nvPicPr>
                      <p:cNvPr id="0" name=""/>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ext uri="{D42A27DB-BD31-4B8C-83A1-F6EECF244321}">
                <p14:modId xmlns:p14="http://schemas.microsoft.com/office/powerpoint/2010/main" val="984460071"/>
              </p:ext>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114372" name="Equation" r:id="rId9" imgW="1778000" imgH="431800" progId="Equation.DSMT4">
                  <p:embed/>
                </p:oleObj>
              </mc:Choice>
              <mc:Fallback>
                <p:oleObj name="Equation" r:id="rId9" imgW="1778000" imgH="431800" progId="Equation.DSMT4">
                  <p:embed/>
                  <p:pic>
                    <p:nvPicPr>
                      <p:cNvPr id="0" name=""/>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ext uri="{D42A27DB-BD31-4B8C-83A1-F6EECF244321}">
                <p14:modId xmlns:p14="http://schemas.microsoft.com/office/powerpoint/2010/main" val="1630652652"/>
              </p:ext>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114373" name="Equation" r:id="rId11" imgW="673100" imgH="393700" progId="Equation.DSMT4">
                  <p:embed/>
                </p:oleObj>
              </mc:Choice>
              <mc:Fallback>
                <p:oleObj name="Equation" r:id="rId11" imgW="673100" imgH="393700" progId="Equation.DSMT4">
                  <p:embed/>
                  <p:pic>
                    <p:nvPicPr>
                      <p:cNvPr id="0" name=""/>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ext uri="{D42A27DB-BD31-4B8C-83A1-F6EECF244321}">
                <p14:modId xmlns:p14="http://schemas.microsoft.com/office/powerpoint/2010/main" val="2419006443"/>
              </p:ext>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114374" name="Equation" r:id="rId13" imgW="2730500" imgH="495300" progId="Equation.DSMT4">
                  <p:embed/>
                </p:oleObj>
              </mc:Choice>
              <mc:Fallback>
                <p:oleObj name="Equation" r:id="rId13" imgW="2730500" imgH="495300" progId="Equation.DSMT4">
                  <p:embed/>
                  <p:pic>
                    <p:nvPicPr>
                      <p:cNvPr id="0" name=""/>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ext uri="{D42A27DB-BD31-4B8C-83A1-F6EECF244321}">
                <p14:modId xmlns:p14="http://schemas.microsoft.com/office/powerpoint/2010/main" val="463357347"/>
              </p:ext>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114375" name="Equation" r:id="rId15" imgW="1587500" imgH="393700" progId="Equation.DSMT4">
                  <p:embed/>
                </p:oleObj>
              </mc:Choice>
              <mc:Fallback>
                <p:oleObj name="Equation" r:id="rId15" imgW="1587500" imgH="393700" progId="Equation.DSMT4">
                  <p:embed/>
                  <p:pic>
                    <p:nvPicPr>
                      <p:cNvPr id="0" name=""/>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ext uri="{D42A27DB-BD31-4B8C-83A1-F6EECF244321}">
                <p14:modId xmlns:p14="http://schemas.microsoft.com/office/powerpoint/2010/main" val="3212712323"/>
              </p:ext>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114376" name="Equation" r:id="rId17" imgW="1231900" imgH="393700" progId="Equation.DSMT4">
                  <p:embed/>
                </p:oleObj>
              </mc:Choice>
              <mc:Fallback>
                <p:oleObj name="Equation" r:id="rId17" imgW="1231900" imgH="393700" progId="Equation.DSMT4">
                  <p:embed/>
                  <p:pic>
                    <p:nvPicPr>
                      <p:cNvPr id="0" name=""/>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ext uri="{D42A27DB-BD31-4B8C-83A1-F6EECF244321}">
                <p14:modId xmlns:p14="http://schemas.microsoft.com/office/powerpoint/2010/main" val="4056730595"/>
              </p:ext>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114377" name="Equation" r:id="rId19" imgW="1117600" imgH="393700" progId="Equation.DSMT4">
                  <p:embed/>
                </p:oleObj>
              </mc:Choice>
              <mc:Fallback>
                <p:oleObj name="Equation" r:id="rId19" imgW="1117600" imgH="393700" progId="Equation.DSMT4">
                  <p:embed/>
                  <p:pic>
                    <p:nvPicPr>
                      <p:cNvPr id="0" name=""/>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3859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smtClean="0">
                <a:cs typeface="ＭＳ Ｐゴシック" pitchFamily="-84" charset="-128"/>
              </a:rPr>
              <a:t>Louis </a:t>
            </a:r>
            <a:r>
              <a:rPr lang="en-US" sz="2800" dirty="0">
                <a:cs typeface="ＭＳ Ｐゴシック" pitchFamily="-84" charset="-128"/>
              </a:rPr>
              <a:t>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smtClean="0">
                <a:solidFill>
                  <a:srgbClr val="3333CC"/>
                </a:solidFill>
                <a:cs typeface="ＭＳ Ｐゴシック" pitchFamily="-84" charset="-128"/>
              </a:rPr>
              <a:t>This can be considered as the probing beam length scale </a:t>
            </a:r>
          </a:p>
          <a:p>
            <a:pPr eaLnBrk="1" hangingPunct="1">
              <a:lnSpc>
                <a:spcPct val="90000"/>
              </a:lnSpc>
            </a:pPr>
            <a:r>
              <a:rPr lang="en-US" sz="2800" dirty="0" smtClean="0">
                <a:solidFill>
                  <a:srgbClr val="3333CC"/>
                </a:solidFill>
                <a:cs typeface="ＭＳ Ｐゴシック" pitchFamily="-84" charset="-128"/>
              </a:rPr>
              <a:t>Since </a:t>
            </a:r>
            <a:r>
              <a:rPr lang="en-US" sz="2800" dirty="0">
                <a:solidFill>
                  <a:srgbClr val="3333CC"/>
                </a:solidFill>
                <a:cs typeface="ＭＳ Ｐゴシック" pitchFamily="-84" charset="-128"/>
              </a:rPr>
              <a:t>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2437891396"/>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15159"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105595571"/>
              </p:ext>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115160"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3261366031"/>
              </p:ext>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115161"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567257472"/>
              </p:ext>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115162"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2489414699"/>
              </p:ext>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115163"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4207489271"/>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15164"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581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r>
              <a:rPr lang="en-US" sz="2000" kern="0" dirty="0" err="1" smtClean="0">
                <a:solidFill>
                  <a:srgbClr val="3333CC"/>
                </a:solidFill>
                <a:latin typeface="Symbol" charset="2"/>
                <a:ea typeface="ＭＳ Ｐゴシック" pitchFamily="-1" charset="-128"/>
                <a:cs typeface="Symbol" charset="2"/>
              </a:rPr>
              <a:t>λ</a:t>
            </a:r>
            <a:r>
              <a:rPr lang="en-US" sz="2000" kern="0" dirty="0" smtClean="0">
                <a:solidFill>
                  <a:srgbClr val="3333CC"/>
                </a:solidFill>
                <a:latin typeface="+mn-lt"/>
                <a:ea typeface="ＭＳ Ｐゴシック" pitchFamily="-1" charset="-128"/>
                <a:cs typeface="ＭＳ Ｐゴシック" pitchFamily="-1" charset="-128"/>
              </a:rPr>
              <a:t>=532nm)?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March 25,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355263667"/>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117004"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177976769"/>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17005"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882062002"/>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17006"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197718654"/>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17007"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2642841592"/>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17008"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337641978"/>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17009"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1666141236"/>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17010"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778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2291355423"/>
              </p:ext>
            </p:extLst>
          </p:nvPr>
        </p:nvGraphicFramePr>
        <p:xfrm>
          <a:off x="796925" y="3495675"/>
          <a:ext cx="1108075" cy="390525"/>
        </p:xfrm>
        <a:graphic>
          <a:graphicData uri="http://schemas.openxmlformats.org/presentationml/2006/ole">
            <mc:AlternateContent xmlns:mc="http://schemas.openxmlformats.org/markup-compatibility/2006">
              <mc:Choice xmlns:v="urn:schemas-microsoft-com:vml" Requires="v">
                <p:oleObj spid="_x0000_s118091"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796925"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3908723423"/>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18092"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1194149259"/>
              </p:ext>
            </p:extLst>
          </p:nvPr>
        </p:nvGraphicFramePr>
        <p:xfrm>
          <a:off x="1863725" y="3429000"/>
          <a:ext cx="935038" cy="420687"/>
        </p:xfrm>
        <a:graphic>
          <a:graphicData uri="http://schemas.openxmlformats.org/presentationml/2006/ole">
            <mc:AlternateContent xmlns:mc="http://schemas.openxmlformats.org/markup-compatibility/2006">
              <mc:Choice xmlns:v="urn:schemas-microsoft-com:vml" Requires="v">
                <p:oleObj spid="_x0000_s118093"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1863725"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2679490440"/>
              </p:ext>
            </p:extLst>
          </p:nvPr>
        </p:nvGraphicFramePr>
        <p:xfrm>
          <a:off x="2778125" y="3200400"/>
          <a:ext cx="727075" cy="990600"/>
        </p:xfrm>
        <a:graphic>
          <a:graphicData uri="http://schemas.openxmlformats.org/presentationml/2006/ole">
            <mc:AlternateContent xmlns:mc="http://schemas.openxmlformats.org/markup-compatibility/2006">
              <mc:Choice xmlns:v="urn:schemas-microsoft-com:vml" Requires="v">
                <p:oleObj spid="_x0000_s118094"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2778125"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3326393463"/>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18095"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1040003680"/>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18096"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1596417082"/>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18097"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2229846488"/>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18098"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98680784"/>
              </p:ext>
            </p:extLst>
          </p:nvPr>
        </p:nvGraphicFramePr>
        <p:xfrm>
          <a:off x="3505200" y="3200400"/>
          <a:ext cx="2008187" cy="990600"/>
        </p:xfrm>
        <a:graphic>
          <a:graphicData uri="http://schemas.openxmlformats.org/presentationml/2006/ole">
            <mc:AlternateContent xmlns:mc="http://schemas.openxmlformats.org/markup-compatibility/2006">
              <mc:Choice xmlns:v="urn:schemas-microsoft-com:vml" Requires="v">
                <p:oleObj spid="_x0000_s118099" name="Equation" r:id="rId20" imgW="736600" imgH="419100" progId="Equation.DSMT4">
                  <p:embed/>
                </p:oleObj>
              </mc:Choice>
              <mc:Fallback>
                <p:oleObj name="Equation" r:id="rId20" imgW="736600" imgH="419100" progId="Equation.DSMT4">
                  <p:embed/>
                  <p:pic>
                    <p:nvPicPr>
                      <p:cNvPr id="0" name=""/>
                      <p:cNvPicPr>
                        <a:picLocks noChangeAspect="1" noChangeArrowheads="1"/>
                      </p:cNvPicPr>
                      <p:nvPr/>
                    </p:nvPicPr>
                    <p:blipFill>
                      <a:blip r:embed="rId21"/>
                      <a:srcRect/>
                      <a:stretch>
                        <a:fillRect/>
                      </a:stretch>
                    </p:blipFill>
                    <p:spPr bwMode="auto">
                      <a:xfrm>
                        <a:off x="3505200" y="3200400"/>
                        <a:ext cx="200818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2723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a:solidFill>
                  <a:srgbClr val="3333CC"/>
                </a:solidFill>
                <a:latin typeface="+mn-lt"/>
                <a:ea typeface="ＭＳ Ｐゴシック" charset="0"/>
              </a:rPr>
              <a:t>X</a:t>
            </a:r>
            <a:r>
              <a:rPr lang="en-US" dirty="0" smtClean="0">
                <a:solidFill>
                  <a:srgbClr val="3333CC"/>
                </a:solidFill>
                <a:latin typeface="+mn-lt"/>
                <a:ea typeface="ＭＳ Ｐゴシック" charset="0"/>
                <a:cs typeface="+mn-cs"/>
              </a:rPr>
              <a:t> </a:t>
            </a:r>
            <a:r>
              <a:rPr lang="en-US" dirty="0">
                <a:solidFill>
                  <a:srgbClr val="3333CC"/>
                </a:solidFill>
                <a:latin typeface="+mn-lt"/>
                <a:ea typeface="ＭＳ Ｐゴシック" charset="0"/>
                <a:cs typeface="+mn-cs"/>
              </a:rPr>
              <a:t>rays in nickel crystals</a:t>
            </a:r>
            <a:r>
              <a:rPr lang="en-US" dirty="0" smtClean="0">
                <a:solidFill>
                  <a:srgbClr val="3333CC"/>
                </a:solidFill>
                <a:latin typeface="+mn-lt"/>
                <a:ea typeface="ＭＳ Ｐゴシック" charset="0"/>
                <a:cs typeface="+mn-cs"/>
              </a:rPr>
              <a:t>. </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Wednesday, March 25, 2015</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15</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3331181224"/>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18824"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4134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a:t>
            </a:r>
            <a:r>
              <a:rPr lang="en-US" dirty="0" smtClean="0"/>
              <a:t>wave particle like (</a:t>
            </a:r>
            <a:r>
              <a:rPr lang="en-US" dirty="0" err="1"/>
              <a:t>eg</a:t>
            </a:r>
            <a:r>
              <a:rPr lang="en-US" dirty="0"/>
              <a:t> electron scattering) </a:t>
            </a:r>
            <a:endParaRPr lang="en-US" dirty="0" smtClean="0"/>
          </a:p>
          <a:p>
            <a:r>
              <a:rPr lang="en-US" dirty="0"/>
              <a:t>d</a:t>
            </a:r>
            <a:r>
              <a:rPr lang="en-US" dirty="0" smtClean="0"/>
              <a:t>e Broglie: All matter has intrinsic wavelength.</a:t>
            </a:r>
          </a:p>
          <a:p>
            <a:pPr lvl="1"/>
            <a:r>
              <a:rPr lang="en-US" dirty="0" smtClean="0"/>
              <a:t>Wavelength is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16</a:t>
            </a:fld>
            <a:endParaRPr lang="en-US"/>
          </a:p>
        </p:txBody>
      </p:sp>
    </p:spTree>
    <p:extLst>
      <p:ext uri="{BB962C8B-B14F-4D97-AF65-F5344CB8AC3E}">
        <p14:creationId xmlns:p14="http://schemas.microsoft.com/office/powerpoint/2010/main" val="1311373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March 25,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152400"/>
            <a:ext cx="7772400" cy="8382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04800" y="762000"/>
            <a:ext cx="8686800" cy="5486400"/>
          </a:xfrm>
        </p:spPr>
        <p:txBody>
          <a:bodyPr/>
          <a:lstStyle/>
          <a:p>
            <a:pPr eaLnBrk="1" hangingPunct="1"/>
            <a:r>
              <a:rPr lang="en-US" dirty="0" smtClean="0"/>
              <a:t>Reminder: Homework #3</a:t>
            </a:r>
          </a:p>
          <a:p>
            <a:pPr lvl="1" eaLnBrk="1" hangingPunct="1"/>
            <a:r>
              <a:rPr lang="en-US" dirty="0" smtClean="0"/>
              <a:t>End of chapter problems on CH4: 5, 14, 17, 21, 23 and 45</a:t>
            </a:r>
          </a:p>
          <a:p>
            <a:pPr lvl="1" eaLnBrk="1" hangingPunct="1"/>
            <a:r>
              <a:rPr lang="en-US" dirty="0" smtClean="0"/>
              <a:t>Due: Monday, March 30</a:t>
            </a:r>
          </a:p>
          <a:p>
            <a:pPr eaLnBrk="1" hangingPunct="1"/>
            <a:r>
              <a:rPr lang="en-US" dirty="0" smtClean="0"/>
              <a:t>Quiz Wednesday, April 1</a:t>
            </a:r>
          </a:p>
          <a:p>
            <a:pPr lvl="1" eaLnBrk="1" hangingPunct="1"/>
            <a:r>
              <a:rPr lang="en-US" dirty="0" smtClean="0"/>
              <a:t>At the beginning of the class</a:t>
            </a:r>
          </a:p>
          <a:p>
            <a:pPr lvl="1" eaLnBrk="1" hangingPunct="1"/>
            <a:r>
              <a:rPr lang="en-US" dirty="0" smtClean="0"/>
              <a:t>Covers CH4.1 through what we finish Monday, March 30</a:t>
            </a:r>
          </a:p>
          <a:p>
            <a:pPr lvl="1" eaLnBrk="1" hangingPunct="1"/>
            <a:r>
              <a:rPr lang="en-US" dirty="0" smtClean="0"/>
              <a:t>BYOF with the same rule as before</a:t>
            </a:r>
          </a:p>
          <a:p>
            <a:pPr eaLnBrk="1" hangingPunct="1"/>
            <a:r>
              <a:rPr lang="en-US" dirty="0" smtClean="0"/>
              <a:t>Colloquium at 4pm today in SH101</a:t>
            </a:r>
            <a:endParaRPr lang="en-US" sz="2800" dirty="0" smtClean="0"/>
          </a:p>
        </p:txBody>
      </p:sp>
    </p:spTree>
    <p:extLst>
      <p:ext uri="{BB962C8B-B14F-4D97-AF65-F5344CB8AC3E}">
        <p14:creationId xmlns:p14="http://schemas.microsoft.com/office/powerpoint/2010/main" val="1754754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 y="76200"/>
            <a:ext cx="9067800" cy="838200"/>
          </a:xfrm>
        </p:spPr>
        <p:txBody>
          <a:bodyPr/>
          <a:lstStyle/>
          <a:p>
            <a:pPr eaLnBrk="1" hangingPunct="1"/>
            <a:r>
              <a:rPr lang="en-US" sz="3600" dirty="0" smtClean="0"/>
              <a:t>Characteristic </a:t>
            </a:r>
            <a:r>
              <a:rPr lang="en-US" sz="3600" dirty="0"/>
              <a:t>X-Ray Spectra and Atomic Number</a:t>
            </a:r>
          </a:p>
        </p:txBody>
      </p:sp>
      <p:sp>
        <p:nvSpPr>
          <p:cNvPr id="43011" name="Rectangle 3"/>
          <p:cNvSpPr>
            <a:spLocks noGrp="1" noChangeArrowheads="1"/>
          </p:cNvSpPr>
          <p:nvPr>
            <p:ph idx="1"/>
          </p:nvPr>
        </p:nvSpPr>
        <p:spPr>
          <a:xfrm>
            <a:off x="457200" y="990600"/>
            <a:ext cx="8226425" cy="4802187"/>
          </a:xfrm>
        </p:spPr>
        <p:txBody>
          <a:bodyPr/>
          <a:lstStyle/>
          <a:p>
            <a:pPr eaLnBrk="1" hangingPunct="1"/>
            <a:r>
              <a:rPr lang="en-US" sz="2800" dirty="0"/>
              <a:t>Shells have letter names:</a:t>
            </a:r>
          </a:p>
          <a:p>
            <a:pPr eaLnBrk="1" hangingPunct="1">
              <a:buFont typeface="Wingdings" pitchFamily="-84" charset="2"/>
              <a:buNone/>
            </a:pPr>
            <a:r>
              <a:rPr lang="en-US" sz="2800" b="1" dirty="0">
                <a:solidFill>
                  <a:srgbClr val="000000"/>
                </a:solidFill>
              </a:rPr>
              <a:t>	K shell</a:t>
            </a:r>
            <a:r>
              <a:rPr lang="en-US" sz="2800" dirty="0"/>
              <a:t> for </a:t>
            </a:r>
            <a:r>
              <a:rPr lang="en-US" sz="2800" i="1" dirty="0" err="1"/>
              <a:t>n</a:t>
            </a:r>
            <a:r>
              <a:rPr lang="en-US" sz="2800" dirty="0"/>
              <a:t> = 1</a:t>
            </a:r>
          </a:p>
          <a:p>
            <a:pPr eaLnBrk="1" hangingPunct="1">
              <a:buFont typeface="Wingdings" pitchFamily="-84" charset="2"/>
              <a:buNone/>
            </a:pPr>
            <a:r>
              <a:rPr lang="en-US" sz="2800" b="1" dirty="0">
                <a:solidFill>
                  <a:srgbClr val="000000"/>
                </a:solidFill>
              </a:rPr>
              <a:t>	L shell</a:t>
            </a:r>
            <a:r>
              <a:rPr lang="en-US" sz="2800" dirty="0"/>
              <a:t> for </a:t>
            </a:r>
            <a:r>
              <a:rPr lang="en-US" sz="2800" i="1" dirty="0" err="1"/>
              <a:t>n</a:t>
            </a:r>
            <a:r>
              <a:rPr lang="en-US" sz="2800" dirty="0"/>
              <a:t> = 2</a:t>
            </a:r>
          </a:p>
          <a:p>
            <a:pPr eaLnBrk="1" hangingPunct="1"/>
            <a:endParaRPr lang="en-US" sz="2800" dirty="0"/>
          </a:p>
          <a:p>
            <a:pPr eaLnBrk="1" hangingPunct="1"/>
            <a:r>
              <a:rPr lang="en-US" sz="2800" dirty="0"/>
              <a:t>The atom is most stable in its ground state.</a:t>
            </a:r>
          </a:p>
          <a:p>
            <a:pPr eaLnBrk="1" hangingPunct="1">
              <a:buFont typeface="Wingdings" pitchFamily="-84" charset="2"/>
              <a:buNone/>
            </a:pPr>
            <a:r>
              <a:rPr lang="en-US" sz="2800" dirty="0"/>
              <a:t>         </a:t>
            </a:r>
          </a:p>
          <a:p>
            <a:pPr eaLnBrk="1" hangingPunct="1"/>
            <a:endParaRPr lang="en-US" sz="2800" dirty="0"/>
          </a:p>
          <a:p>
            <a:pPr eaLnBrk="1" hangingPunct="1"/>
            <a:r>
              <a:rPr lang="en-US" sz="2800" dirty="0"/>
              <a:t>When</a:t>
            </a:r>
            <a:r>
              <a:rPr lang="en-US" sz="2800" dirty="0" smtClean="0"/>
              <a:t> a transition occurs </a:t>
            </a:r>
            <a:r>
              <a:rPr lang="en-US" sz="2800" dirty="0"/>
              <a:t>in a heavy atom, the radiation emitted is an </a:t>
            </a:r>
            <a:r>
              <a:rPr lang="en-US" sz="2800" b="1" dirty="0">
                <a:solidFill>
                  <a:srgbClr val="000000"/>
                </a:solidFill>
              </a:rPr>
              <a:t>x ray</a:t>
            </a:r>
            <a:r>
              <a:rPr lang="en-US" sz="2800" dirty="0" smtClean="0"/>
              <a:t>. (</a:t>
            </a:r>
            <a:r>
              <a:rPr lang="en-US" sz="2800" dirty="0" err="1" smtClean="0">
                <a:latin typeface="Symbol" charset="2"/>
                <a:cs typeface="Symbol" charset="2"/>
              </a:rPr>
              <a:t>λ</a:t>
            </a:r>
            <a:r>
              <a:rPr lang="en-US" sz="2800" dirty="0" smtClean="0"/>
              <a:t>=0.01 – 10nm)</a:t>
            </a:r>
            <a:endParaRPr lang="en-US" sz="2800" dirty="0"/>
          </a:p>
          <a:p>
            <a:pPr eaLnBrk="1" hangingPunct="1"/>
            <a:r>
              <a:rPr lang="en-US" sz="2800" dirty="0"/>
              <a:t>It has the energy </a:t>
            </a:r>
            <a:r>
              <a:rPr lang="en-US" sz="2800" i="1" dirty="0"/>
              <a:t>E </a:t>
            </a:r>
            <a:r>
              <a:rPr lang="en-US" sz="2800" dirty="0"/>
              <a:t>(</a:t>
            </a:r>
            <a:r>
              <a:rPr lang="en-US" sz="2800" dirty="0" err="1"/>
              <a:t>x</a:t>
            </a:r>
            <a:r>
              <a:rPr lang="en-US" sz="2800" dirty="0"/>
              <a:t> ray) = </a:t>
            </a:r>
            <a:r>
              <a:rPr lang="en-US" sz="2800" i="1" dirty="0" err="1"/>
              <a:t>E</a:t>
            </a:r>
            <a:r>
              <a:rPr lang="en-US" sz="2800" i="1" baseline="-25000" dirty="0" err="1"/>
              <a:t>u</a:t>
            </a:r>
            <a:r>
              <a:rPr lang="en-US" sz="2800" dirty="0"/>
              <a:t> </a:t>
            </a:r>
            <a:r>
              <a:rPr lang="en-US" sz="2800" dirty="0">
                <a:ea typeface="Lucida Grande" pitchFamily="-84" charset="0"/>
                <a:cs typeface="Lucida Grande" pitchFamily="-84" charset="0"/>
              </a:rPr>
              <a:t>−</a:t>
            </a:r>
            <a:r>
              <a:rPr lang="en-US" sz="2800" dirty="0">
                <a:ea typeface="Arial" pitchFamily="-84" charset="0"/>
                <a:cs typeface="Arial" pitchFamily="-84" charset="0"/>
              </a:rPr>
              <a:t> </a:t>
            </a:r>
            <a:r>
              <a:rPr lang="en-US" sz="2800" i="1" dirty="0">
                <a:ea typeface="Arial" pitchFamily="-84" charset="0"/>
                <a:cs typeface="Arial" pitchFamily="-84" charset="0"/>
              </a:rPr>
              <a:t>E</a:t>
            </a:r>
            <a:r>
              <a:rPr lang="en-US" sz="2800" baseline="-25000" dirty="0">
                <a:ea typeface="ヒラギノ角ゴ Pro W3" pitchFamily="-84" charset="-128"/>
                <a:cs typeface="ヒラギノ角ゴ Pro W3" pitchFamily="-84" charset="-128"/>
              </a:rPr>
              <a:t>ℓ</a:t>
            </a:r>
            <a:r>
              <a:rPr lang="en-US" sz="2800" dirty="0"/>
              <a:t>.</a:t>
            </a:r>
          </a:p>
        </p:txBody>
      </p:sp>
      <p:sp>
        <p:nvSpPr>
          <p:cNvPr id="43012" name="Line 4"/>
          <p:cNvSpPr>
            <a:spLocks noChangeShapeType="1"/>
          </p:cNvSpPr>
          <p:nvPr/>
        </p:nvSpPr>
        <p:spPr bwMode="auto">
          <a:xfrm>
            <a:off x="533400" y="3810000"/>
            <a:ext cx="609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3013" name="Text Box 6"/>
          <p:cNvSpPr txBox="1">
            <a:spLocks noChangeArrowheads="1"/>
          </p:cNvSpPr>
          <p:nvPr/>
        </p:nvSpPr>
        <p:spPr bwMode="auto">
          <a:xfrm>
            <a:off x="1143000" y="3581400"/>
            <a:ext cx="6019800" cy="733425"/>
          </a:xfrm>
          <a:prstGeom prst="rect">
            <a:avLst/>
          </a:prstGeom>
          <a:noFill/>
          <a:ln w="9525">
            <a:noFill/>
            <a:miter lim="800000"/>
            <a:headEnd/>
            <a:tailEnd/>
          </a:ln>
        </p:spPr>
        <p:txBody>
          <a:bodyPr wrap="square">
            <a:prstTxWarp prst="textNoShape">
              <a:avLst/>
            </a:prstTxWarp>
            <a:spAutoFit/>
          </a:bodyPr>
          <a:lstStyle/>
          <a:p>
            <a:r>
              <a:rPr lang="en-US" sz="2100" dirty="0">
                <a:solidFill>
                  <a:schemeClr val="accent2"/>
                </a:solidFill>
              </a:rPr>
              <a:t>An electron from higher shells will fill the inner-shell vacancy at lower energy.</a:t>
            </a:r>
          </a:p>
        </p:txBody>
      </p:sp>
      <p:sp>
        <p:nvSpPr>
          <p:cNvPr id="43014" name="Line 7"/>
          <p:cNvSpPr>
            <a:spLocks noChangeShapeType="1"/>
          </p:cNvSpPr>
          <p:nvPr/>
        </p:nvSpPr>
        <p:spPr bwMode="auto">
          <a:xfrm>
            <a:off x="1841500" y="2590800"/>
            <a:ext cx="0" cy="457200"/>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20225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7772400" cy="1219200"/>
          </a:xfrm>
        </p:spPr>
        <p:txBody>
          <a:bodyPr/>
          <a:lstStyle/>
          <a:p>
            <a:pPr eaLnBrk="1" hangingPunct="1"/>
            <a:r>
              <a:rPr lang="en-US" dirty="0"/>
              <a:t>Atomic Number</a:t>
            </a:r>
          </a:p>
        </p:txBody>
      </p:sp>
      <p:sp>
        <p:nvSpPr>
          <p:cNvPr id="44035" name="Rectangle 3"/>
          <p:cNvSpPr>
            <a:spLocks noGrp="1" noChangeArrowheads="1"/>
          </p:cNvSpPr>
          <p:nvPr>
            <p:ph idx="1"/>
          </p:nvPr>
        </p:nvSpPr>
        <p:spPr>
          <a:xfrm>
            <a:off x="609600" y="990600"/>
            <a:ext cx="7772400" cy="4800600"/>
          </a:xfrm>
        </p:spPr>
        <p:txBody>
          <a:bodyPr/>
          <a:lstStyle/>
          <a:p>
            <a:pPr eaLnBrk="1" hangingPunct="1">
              <a:buFont typeface="Wingdings" pitchFamily="-84" charset="2"/>
              <a:buNone/>
            </a:pPr>
            <a:r>
              <a:rPr lang="en-US" sz="2100" dirty="0">
                <a:solidFill>
                  <a:srgbClr val="3333CC"/>
                </a:solidFill>
              </a:rPr>
              <a:t>L shell to K shell            </a:t>
            </a:r>
            <a:r>
              <a:rPr lang="en-US" sz="2100" dirty="0" smtClean="0">
                <a:solidFill>
                  <a:srgbClr val="3333CC"/>
                </a:solidFill>
              </a:rPr>
              <a:t>     </a:t>
            </a:r>
            <a:r>
              <a:rPr lang="en-US" sz="2100" dirty="0">
                <a:solidFill>
                  <a:srgbClr val="3333CC"/>
                </a:solidFill>
              </a:rPr>
              <a:t>K</a:t>
            </a:r>
            <a:r>
              <a:rPr lang="el-GR" sz="2100" i="1"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X</a:t>
            </a:r>
            <a:r>
              <a:rPr lang="en-US" sz="2100" dirty="0" smtClean="0">
                <a:solidFill>
                  <a:srgbClr val="3333CC"/>
                </a:solidFill>
              </a:rPr>
              <a:t> </a:t>
            </a:r>
            <a:r>
              <a:rPr lang="en-US" sz="2100" dirty="0">
                <a:solidFill>
                  <a:srgbClr val="3333CC"/>
                </a:solidFill>
              </a:rPr>
              <a:t>ray</a:t>
            </a:r>
          </a:p>
          <a:p>
            <a:pPr eaLnBrk="1" hangingPunct="1">
              <a:buFont typeface="Wingdings" pitchFamily="-84" charset="2"/>
              <a:buNone/>
            </a:pPr>
            <a:r>
              <a:rPr lang="en-US" sz="2100" dirty="0">
                <a:solidFill>
                  <a:srgbClr val="3333CC"/>
                </a:solidFill>
              </a:rPr>
              <a:t>M shell to K shell            </a:t>
            </a:r>
            <a:r>
              <a:rPr lang="en-US" sz="2100" dirty="0" smtClean="0">
                <a:solidFill>
                  <a:srgbClr val="3333CC"/>
                </a:solidFill>
              </a:rPr>
              <a:t>    K</a:t>
            </a:r>
            <a:r>
              <a:rPr lang="el-GR" sz="2100" i="1" baseline="-25000" dirty="0" smtClean="0">
                <a:solidFill>
                  <a:srgbClr val="3333CC"/>
                </a:solidFill>
                <a:latin typeface="Lucida Grande" pitchFamily="-84" charset="0"/>
                <a:ea typeface="Arial" pitchFamily="-84" charset="0"/>
                <a:cs typeface="Arial" pitchFamily="-84" charset="0"/>
              </a:rPr>
              <a:t>β</a:t>
            </a:r>
            <a:r>
              <a:rPr lang="en-US" sz="2100" dirty="0" smtClean="0">
                <a:solidFill>
                  <a:srgbClr val="3333CC"/>
                </a:solidFill>
              </a:rPr>
              <a:t> X </a:t>
            </a:r>
            <a:r>
              <a:rPr lang="en-US" sz="2100" dirty="0">
                <a:solidFill>
                  <a:srgbClr val="3333CC"/>
                </a:solidFill>
              </a:rPr>
              <a:t>ray</a:t>
            </a: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r>
              <a:rPr lang="en-US" sz="2100" i="1" dirty="0">
                <a:solidFill>
                  <a:srgbClr val="3333CC"/>
                </a:solidFill>
              </a:rPr>
              <a:t>Atomic number Z = number of protons in the nucleus</a:t>
            </a:r>
          </a:p>
          <a:p>
            <a:pPr eaLnBrk="1" hangingPunct="1"/>
            <a:r>
              <a:rPr lang="en-US" sz="2100" dirty="0">
                <a:solidFill>
                  <a:srgbClr val="3333CC"/>
                </a:solidFill>
              </a:rPr>
              <a:t>Moseley found a relationship between the frequencies of the characteristic X</a:t>
            </a:r>
            <a:r>
              <a:rPr lang="en-US" sz="2100" dirty="0" smtClean="0">
                <a:solidFill>
                  <a:srgbClr val="3333CC"/>
                </a:solidFill>
              </a:rPr>
              <a:t> </a:t>
            </a:r>
            <a:r>
              <a:rPr lang="en-US" sz="2100" dirty="0">
                <a:solidFill>
                  <a:srgbClr val="3333CC"/>
                </a:solidFill>
              </a:rPr>
              <a:t>ray and Z.</a:t>
            </a:r>
          </a:p>
          <a:p>
            <a:pPr eaLnBrk="1" hangingPunct="1">
              <a:buFont typeface="Wingdings" pitchFamily="-84" charset="2"/>
              <a:buNone/>
            </a:pPr>
            <a:r>
              <a:rPr lang="en-US" sz="2100" dirty="0">
                <a:solidFill>
                  <a:srgbClr val="3333CC"/>
                </a:solidFill>
              </a:rPr>
              <a:t>	This holds for the K</a:t>
            </a:r>
            <a:r>
              <a:rPr lang="el-GR" sz="2100"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X</a:t>
            </a:r>
            <a:r>
              <a:rPr lang="en-US" sz="2100" dirty="0" smtClean="0">
                <a:solidFill>
                  <a:srgbClr val="3333CC"/>
                </a:solidFill>
              </a:rPr>
              <a:t> </a:t>
            </a:r>
            <a:r>
              <a:rPr lang="en-US" sz="2100" dirty="0">
                <a:solidFill>
                  <a:srgbClr val="3333CC"/>
                </a:solidFill>
              </a:rPr>
              <a:t>ray</a:t>
            </a:r>
          </a:p>
        </p:txBody>
      </p:sp>
      <p:sp>
        <p:nvSpPr>
          <p:cNvPr id="44036" name="Line 4"/>
          <p:cNvSpPr>
            <a:spLocks noChangeShapeType="1"/>
          </p:cNvSpPr>
          <p:nvPr/>
        </p:nvSpPr>
        <p:spPr bwMode="auto">
          <a:xfrm>
            <a:off x="2514600" y="12192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7" name="Line 9"/>
          <p:cNvSpPr>
            <a:spLocks noChangeShapeType="1"/>
          </p:cNvSpPr>
          <p:nvPr/>
        </p:nvSpPr>
        <p:spPr bwMode="auto">
          <a:xfrm>
            <a:off x="2514600" y="15875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8" name="Line 10"/>
          <p:cNvSpPr>
            <a:spLocks noChangeShapeType="1"/>
          </p:cNvSpPr>
          <p:nvPr/>
        </p:nvSpPr>
        <p:spPr bwMode="auto">
          <a:xfrm>
            <a:off x="2438400" y="1752600"/>
            <a:ext cx="0" cy="15240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pic>
        <p:nvPicPr>
          <p:cNvPr id="44040" name="Picture 16" descr="0418"/>
          <p:cNvPicPr>
            <a:picLocks noChangeAspect="1" noChangeArrowheads="1"/>
          </p:cNvPicPr>
          <p:nvPr/>
        </p:nvPicPr>
        <p:blipFill>
          <a:blip r:embed="rId3"/>
          <a:srcRect b="2174"/>
          <a:stretch>
            <a:fillRect/>
          </a:stretch>
        </p:blipFill>
        <p:spPr bwMode="auto">
          <a:xfrm>
            <a:off x="6265863" y="152400"/>
            <a:ext cx="2725737" cy="3429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March 25, 2015</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2" name="Object 2"/>
          <p:cNvGraphicFramePr>
            <a:graphicFrameLocks noChangeAspect="1"/>
          </p:cNvGraphicFramePr>
          <p:nvPr>
            <p:extLst>
              <p:ext uri="{D42A27DB-BD31-4B8C-83A1-F6EECF244321}">
                <p14:modId xmlns:p14="http://schemas.microsoft.com/office/powerpoint/2010/main" val="3722006701"/>
              </p:ext>
            </p:extLst>
          </p:nvPr>
        </p:nvGraphicFramePr>
        <p:xfrm>
          <a:off x="4194175" y="4572000"/>
          <a:ext cx="3498850" cy="1219200"/>
        </p:xfrm>
        <a:graphic>
          <a:graphicData uri="http://schemas.openxmlformats.org/presentationml/2006/ole">
            <mc:AlternateContent xmlns:mc="http://schemas.openxmlformats.org/markup-compatibility/2006">
              <mc:Choice xmlns:v="urn:schemas-microsoft-com:vml" Requires="v">
                <p:oleObj spid="_x0000_s101489" name="Equation" r:id="rId4" imgW="1130300" imgH="393700" progId="Equation.DSMT4">
                  <p:embed/>
                </p:oleObj>
              </mc:Choice>
              <mc:Fallback>
                <p:oleObj name="Equation" r:id="rId4" imgW="1130300" imgH="393700" progId="Equation.DSMT4">
                  <p:embed/>
                  <p:pic>
                    <p:nvPicPr>
                      <p:cNvPr id="0" name=""/>
                      <p:cNvPicPr>
                        <a:picLocks noChangeAspect="1" noChangeArrowheads="1"/>
                      </p:cNvPicPr>
                      <p:nvPr/>
                    </p:nvPicPr>
                    <p:blipFill>
                      <a:blip r:embed="rId5"/>
                      <a:srcRect/>
                      <a:stretch>
                        <a:fillRect/>
                      </a:stretch>
                    </p:blipFill>
                    <p:spPr bwMode="auto">
                      <a:xfrm>
                        <a:off x="4194175" y="4572000"/>
                        <a:ext cx="3498850" cy="1219200"/>
                      </a:xfrm>
                      <a:prstGeom prst="rect">
                        <a:avLst/>
                      </a:prstGeom>
                      <a:noFill/>
                    </p:spPr>
                  </p:pic>
                </p:oleObj>
              </mc:Fallback>
            </mc:AlternateContent>
          </a:graphicData>
        </a:graphic>
      </p:graphicFrame>
    </p:spTree>
    <p:extLst>
      <p:ext uri="{BB962C8B-B14F-4D97-AF65-F5344CB8AC3E}">
        <p14:creationId xmlns:p14="http://schemas.microsoft.com/office/powerpoint/2010/main" val="3701933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685800" y="0"/>
            <a:ext cx="7772400" cy="685800"/>
          </a:xfrm>
        </p:spPr>
        <p:txBody>
          <a:bodyPr/>
          <a:lstStyle/>
          <a:p>
            <a:pPr eaLnBrk="1" hangingPunct="1"/>
            <a:r>
              <a:rPr lang="en-US" sz="4000" dirty="0"/>
              <a:t>Moseley’s Empirical Results</a:t>
            </a:r>
          </a:p>
        </p:txBody>
      </p:sp>
      <p:sp>
        <p:nvSpPr>
          <p:cNvPr id="45059" name="Rectangle 2"/>
          <p:cNvSpPr>
            <a:spLocks noGrp="1" noChangeArrowheads="1"/>
          </p:cNvSpPr>
          <p:nvPr>
            <p:ph idx="1"/>
          </p:nvPr>
        </p:nvSpPr>
        <p:spPr>
          <a:xfrm>
            <a:off x="381000" y="533400"/>
            <a:ext cx="8534400" cy="5257800"/>
          </a:xfrm>
        </p:spPr>
        <p:txBody>
          <a:bodyPr/>
          <a:lstStyle/>
          <a:p>
            <a:pPr eaLnBrk="1" hangingPunct="1"/>
            <a:r>
              <a:rPr lang="en-US" dirty="0"/>
              <a:t>The X</a:t>
            </a:r>
            <a:r>
              <a:rPr lang="en-US" dirty="0" smtClean="0"/>
              <a:t> </a:t>
            </a:r>
            <a:r>
              <a:rPr lang="en-US" dirty="0"/>
              <a:t>ray is produced from </a:t>
            </a:r>
            <a:r>
              <a:rPr lang="en-US" i="1" dirty="0"/>
              <a:t>n</a:t>
            </a:r>
            <a:r>
              <a:rPr lang="en-US" dirty="0"/>
              <a:t> = 2 to </a:t>
            </a:r>
            <a:r>
              <a:rPr lang="en-US" i="1" dirty="0"/>
              <a:t>n</a:t>
            </a:r>
            <a:r>
              <a:rPr lang="en-US" dirty="0"/>
              <a:t> = 1 transition</a:t>
            </a:r>
            <a:r>
              <a:rPr lang="en-US" dirty="0" smtClean="0"/>
              <a:t>.</a:t>
            </a:r>
          </a:p>
          <a:p>
            <a:pPr eaLnBrk="1" hangingPunct="1"/>
            <a:r>
              <a:rPr lang="en-US" dirty="0"/>
              <a:t>In general, the K series of </a:t>
            </a:r>
            <a:r>
              <a:rPr lang="en-US" dirty="0" smtClean="0"/>
              <a:t>X </a:t>
            </a:r>
            <a:r>
              <a:rPr lang="en-US" dirty="0"/>
              <a:t>ray wavelengths are</a:t>
            </a:r>
          </a:p>
          <a:p>
            <a:pPr eaLnBrk="1" hangingPunct="1"/>
            <a:endParaRPr lang="en-US" dirty="0"/>
          </a:p>
          <a:p>
            <a:pPr eaLnBrk="1" hangingPunct="1"/>
            <a:endParaRPr lang="en-US" dirty="0"/>
          </a:p>
          <a:p>
            <a:pPr eaLnBrk="1" hangingPunct="1">
              <a:buFont typeface="Wingdings" pitchFamily="-84" charset="2"/>
              <a:buNone/>
            </a:pPr>
            <a:r>
              <a:rPr lang="en-US" dirty="0"/>
              <a:t>    </a:t>
            </a:r>
            <a:endParaRPr lang="en-US" dirty="0" smtClean="0"/>
          </a:p>
          <a:p>
            <a:pPr eaLnBrk="1" hangingPunct="1">
              <a:buFont typeface="Arial"/>
              <a:buChar char="•"/>
            </a:pPr>
            <a:r>
              <a:rPr lang="en-US" dirty="0" smtClean="0"/>
              <a:t>Moseley’s </a:t>
            </a:r>
            <a:r>
              <a:rPr lang="en-US" dirty="0"/>
              <a:t>research clarified the importance of the electron shells for all the elements, not just for </a:t>
            </a:r>
            <a:r>
              <a:rPr lang="en-US" dirty="0" smtClean="0"/>
              <a:t>hydrogen</a:t>
            </a:r>
          </a:p>
          <a:p>
            <a:pPr lvl="1" eaLnBrk="1" hangingPunct="1">
              <a:buFont typeface="Arial"/>
              <a:buChar char="•"/>
            </a:pPr>
            <a:r>
              <a:rPr lang="en-US" dirty="0" smtClean="0">
                <a:sym typeface="Wingdings"/>
              </a:rPr>
              <a:t>Concluded correctly that atomic number Z, rather than the atomic weight, is the determining factor in ordering of the periodic table</a:t>
            </a:r>
            <a:endParaRPr lang="en-US" dirty="0"/>
          </a:p>
          <a:p>
            <a:pPr eaLnBrk="1" hangingPunct="1">
              <a:buFont typeface="Arial"/>
              <a:buChar char="•"/>
            </a:pPr>
            <a:endParaRPr lang="en-US" dirty="0"/>
          </a:p>
        </p:txBody>
      </p:sp>
      <p:sp>
        <p:nvSpPr>
          <p:cNvPr id="45060" name="AutoShape 6"/>
          <p:cNvSpPr>
            <a:spLocks noChangeArrowheads="1"/>
          </p:cNvSpPr>
          <p:nvPr/>
        </p:nvSpPr>
        <p:spPr bwMode="auto">
          <a:xfrm>
            <a:off x="3657600" y="2590800"/>
            <a:ext cx="1219200" cy="838200"/>
          </a:xfrm>
          <a:prstGeom prst="downArrow">
            <a:avLst>
              <a:gd name="adj1" fmla="val 50000"/>
              <a:gd name="adj2" fmla="val 62500"/>
            </a:avLst>
          </a:prstGeom>
          <a:solidFill>
            <a:srgbClr val="FFFF00"/>
          </a:solidFill>
          <a:ln w="38100" cap="flat" cmpd="sng" algn="ctr">
            <a:solidFill>
              <a:srgbClr val="800000"/>
            </a:solidFill>
            <a:prstDash val="solid"/>
            <a:miter lim="800000"/>
            <a:headEnd type="none" w="med" len="med"/>
            <a:tailEnd type="none" w="med" len="med"/>
          </a:ln>
        </p:spPr>
        <p:txBody>
          <a:bodyPr wrap="none" anchor="ctr">
            <a:prstTxWarp prst="textNoShape">
              <a:avLst/>
            </a:prstTxWarp>
          </a:bodyPr>
          <a:lstStyle/>
          <a:p>
            <a:endParaRPr lang="en-US" dirty="0">
              <a:ln>
                <a:solidFill>
                  <a:srgbClr val="800000"/>
                </a:solidFill>
              </a:ln>
              <a:solidFill>
                <a:srgbClr val="800000"/>
              </a:solidFill>
            </a:endParaRPr>
          </a:p>
        </p:txBody>
      </p:sp>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9" name="Object 2"/>
          <p:cNvGraphicFramePr>
            <a:graphicFrameLocks noChangeAspect="1"/>
          </p:cNvGraphicFramePr>
          <p:nvPr>
            <p:extLst>
              <p:ext uri="{D42A27DB-BD31-4B8C-83A1-F6EECF244321}">
                <p14:modId xmlns:p14="http://schemas.microsoft.com/office/powerpoint/2010/main" val="1039260476"/>
              </p:ext>
            </p:extLst>
          </p:nvPr>
        </p:nvGraphicFramePr>
        <p:xfrm>
          <a:off x="1600200" y="1600200"/>
          <a:ext cx="3532187" cy="914400"/>
        </p:xfrm>
        <a:graphic>
          <a:graphicData uri="http://schemas.openxmlformats.org/presentationml/2006/ole">
            <mc:AlternateContent xmlns:mc="http://schemas.openxmlformats.org/markup-compatibility/2006">
              <mc:Choice xmlns:v="urn:schemas-microsoft-com:vml" Requires="v">
                <p:oleObj spid="_x0000_s102622" name="Equation" r:id="rId3" imgW="1714500" imgH="444500" progId="Equation.DSMT4">
                  <p:embed/>
                </p:oleObj>
              </mc:Choice>
              <mc:Fallback>
                <p:oleObj name="Equation" r:id="rId3" imgW="1714500" imgH="444500" progId="Equation.DSMT4">
                  <p:embed/>
                  <p:pic>
                    <p:nvPicPr>
                      <p:cNvPr id="0" name=""/>
                      <p:cNvPicPr>
                        <a:picLocks noChangeAspect="1" noChangeArrowheads="1"/>
                      </p:cNvPicPr>
                      <p:nvPr/>
                    </p:nvPicPr>
                    <p:blipFill>
                      <a:blip r:embed="rId4"/>
                      <a:srcRect/>
                      <a:stretch>
                        <a:fillRect/>
                      </a:stretch>
                    </p:blipFill>
                    <p:spPr bwMode="auto">
                      <a:xfrm>
                        <a:off x="1600200" y="1600200"/>
                        <a:ext cx="3532187" cy="914400"/>
                      </a:xfrm>
                      <a:prstGeom prst="rect">
                        <a:avLst/>
                      </a:prstGeom>
                      <a:noFill/>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794588014"/>
              </p:ext>
            </p:extLst>
          </p:nvPr>
        </p:nvGraphicFramePr>
        <p:xfrm>
          <a:off x="5086350" y="1600200"/>
          <a:ext cx="2381250" cy="887413"/>
        </p:xfrm>
        <a:graphic>
          <a:graphicData uri="http://schemas.openxmlformats.org/presentationml/2006/ole">
            <mc:AlternateContent xmlns:mc="http://schemas.openxmlformats.org/markup-compatibility/2006">
              <mc:Choice xmlns:v="urn:schemas-microsoft-com:vml" Requires="v">
                <p:oleObj spid="_x0000_s102623" name="Equation" r:id="rId5" imgW="1155700" imgH="431800" progId="Equation.DSMT4">
                  <p:embed/>
                </p:oleObj>
              </mc:Choice>
              <mc:Fallback>
                <p:oleObj name="Equation" r:id="rId5" imgW="1155700" imgH="431800" progId="Equation.DSMT4">
                  <p:embed/>
                  <p:pic>
                    <p:nvPicPr>
                      <p:cNvPr id="0" name=""/>
                      <p:cNvPicPr>
                        <a:picLocks noChangeAspect="1" noChangeArrowheads="1"/>
                      </p:cNvPicPr>
                      <p:nvPr/>
                    </p:nvPicPr>
                    <p:blipFill>
                      <a:blip r:embed="rId6"/>
                      <a:srcRect/>
                      <a:stretch>
                        <a:fillRect/>
                      </a:stretch>
                    </p:blipFill>
                    <p:spPr bwMode="auto">
                      <a:xfrm>
                        <a:off x="5086350" y="1600200"/>
                        <a:ext cx="2381250" cy="887413"/>
                      </a:xfrm>
                      <a:prstGeom prst="rect">
                        <a:avLst/>
                      </a:prstGeom>
                      <a:noFill/>
                    </p:spPr>
                  </p:pic>
                </p:oleObj>
              </mc:Fallback>
            </mc:AlternateContent>
          </a:graphicData>
        </a:graphic>
      </p:graphicFrame>
    </p:spTree>
    <p:extLst>
      <p:ext uri="{BB962C8B-B14F-4D97-AF65-F5344CB8AC3E}">
        <p14:creationId xmlns:p14="http://schemas.microsoft.com/office/powerpoint/2010/main" val="168425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686800" cy="941387"/>
          </a:xfrm>
        </p:spPr>
        <p:txBody>
          <a:bodyPr/>
          <a:lstStyle/>
          <a:p>
            <a:pPr eaLnBrk="1" hangingPunct="1"/>
            <a:r>
              <a:rPr lang="en-US" dirty="0" smtClean="0"/>
              <a:t>Atomic </a:t>
            </a:r>
            <a:r>
              <a:rPr lang="en-US" dirty="0"/>
              <a:t>Excitation by Electrons</a:t>
            </a:r>
          </a:p>
        </p:txBody>
      </p:sp>
      <p:sp>
        <p:nvSpPr>
          <p:cNvPr id="46083" name="Rectangle 3"/>
          <p:cNvSpPr>
            <a:spLocks noGrp="1" noChangeArrowheads="1"/>
          </p:cNvSpPr>
          <p:nvPr>
            <p:ph idx="1"/>
          </p:nvPr>
        </p:nvSpPr>
        <p:spPr>
          <a:xfrm>
            <a:off x="457200" y="533400"/>
            <a:ext cx="8226425" cy="5029200"/>
          </a:xfrm>
        </p:spPr>
        <p:txBody>
          <a:bodyPr/>
          <a:lstStyle/>
          <a:p>
            <a:pPr eaLnBrk="1" hangingPunct="1"/>
            <a:r>
              <a:rPr lang="en-US" sz="2400" dirty="0"/>
              <a:t>Franck and Hertz studied the phenomenon of </a:t>
            </a:r>
            <a:r>
              <a:rPr lang="en-US" sz="2400" dirty="0" smtClean="0"/>
              <a:t>ionization KE transfer from electrons to atoms.</a:t>
            </a: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smtClean="0"/>
          </a:p>
          <a:p>
            <a:pPr eaLnBrk="1" hangingPunct="1">
              <a:buNone/>
            </a:pPr>
            <a:endParaRPr lang="en-US" sz="2400" dirty="0" smtClean="0"/>
          </a:p>
          <a:p>
            <a:pPr eaLnBrk="1" hangingPunct="1">
              <a:buFont typeface="Wingdings" pitchFamily="-84" charset="2"/>
              <a:buNone/>
            </a:pPr>
            <a:r>
              <a:rPr lang="en-US" sz="2400" dirty="0" smtClean="0"/>
              <a:t>When the accelerating </a:t>
            </a:r>
            <a:r>
              <a:rPr lang="en-US" sz="2400" dirty="0"/>
              <a:t>voltage is below 5 V</a:t>
            </a:r>
          </a:p>
          <a:p>
            <a:pPr eaLnBrk="1" hangingPunct="1">
              <a:buFont typeface="Wingdings" pitchFamily="-84" charset="2"/>
              <a:buNone/>
            </a:pPr>
            <a:r>
              <a:rPr lang="en-US" sz="2400" dirty="0"/>
              <a:t>		electrons did not lose </a:t>
            </a:r>
            <a:r>
              <a:rPr lang="en-US" sz="2400" dirty="0" smtClean="0"/>
              <a:t>energy going through the mercury vapor</a:t>
            </a:r>
            <a:endParaRPr lang="en-US" sz="2400" dirty="0"/>
          </a:p>
          <a:p>
            <a:pPr eaLnBrk="1" hangingPunct="1">
              <a:buFont typeface="Wingdings" pitchFamily="-84" charset="2"/>
              <a:buNone/>
            </a:pPr>
            <a:r>
              <a:rPr lang="en-US" sz="2400" dirty="0" smtClean="0"/>
              <a:t>When the accelerating </a:t>
            </a:r>
            <a:r>
              <a:rPr lang="en-US" sz="2400" dirty="0"/>
              <a:t>voltage is above 5 </a:t>
            </a:r>
            <a:r>
              <a:rPr lang="en-US" sz="2400" dirty="0" smtClean="0"/>
              <a:t>V, 10V, etc..</a:t>
            </a:r>
            <a:endParaRPr lang="en-US" sz="2400" dirty="0"/>
          </a:p>
          <a:p>
            <a:pPr eaLnBrk="1" hangingPunct="1">
              <a:buFont typeface="Wingdings" pitchFamily="-84" charset="2"/>
              <a:buNone/>
            </a:pPr>
            <a:r>
              <a:rPr lang="en-US" sz="2400" dirty="0"/>
              <a:t>		sudden drop in the current</a:t>
            </a:r>
          </a:p>
        </p:txBody>
      </p:sp>
      <p:sp>
        <p:nvSpPr>
          <p:cNvPr id="46084" name="Line 5"/>
          <p:cNvSpPr>
            <a:spLocks noChangeShapeType="1"/>
          </p:cNvSpPr>
          <p:nvPr/>
        </p:nvSpPr>
        <p:spPr bwMode="auto">
          <a:xfrm>
            <a:off x="660400" y="51054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085" name="Line 6"/>
          <p:cNvSpPr>
            <a:spLocks noChangeShapeType="1"/>
          </p:cNvSpPr>
          <p:nvPr/>
        </p:nvSpPr>
        <p:spPr bwMode="auto">
          <a:xfrm>
            <a:off x="660400" y="59436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pic>
        <p:nvPicPr>
          <p:cNvPr id="46087" name="Picture 1"/>
          <p:cNvPicPr>
            <a:picLocks/>
          </p:cNvPicPr>
          <p:nvPr/>
        </p:nvPicPr>
        <p:blipFill>
          <a:blip r:embed="rId2"/>
          <a:srcRect/>
          <a:stretch>
            <a:fillRect/>
          </a:stretch>
        </p:blipFill>
        <p:spPr bwMode="auto">
          <a:xfrm>
            <a:off x="1866900" y="1371600"/>
            <a:ext cx="5410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
        <p:nvSpPr>
          <p:cNvPr id="10" name="Oval 9"/>
          <p:cNvSpPr/>
          <p:nvPr/>
        </p:nvSpPr>
        <p:spPr bwMode="auto">
          <a:xfrm>
            <a:off x="6096000" y="2895600"/>
            <a:ext cx="6858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6705600" y="3352800"/>
            <a:ext cx="1278866" cy="46166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mn-lt"/>
              </a:rPr>
              <a:t>Min. e KE</a:t>
            </a:r>
          </a:p>
        </p:txBody>
      </p:sp>
    </p:spTree>
    <p:extLst>
      <p:ext uri="{BB962C8B-B14F-4D97-AF65-F5344CB8AC3E}">
        <p14:creationId xmlns:p14="http://schemas.microsoft.com/office/powerpoint/2010/main" val="2086218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Grp="1" noChangeArrowheads="1"/>
          </p:cNvSpPr>
          <p:nvPr>
            <p:ph type="title"/>
          </p:nvPr>
        </p:nvSpPr>
        <p:spPr>
          <a:xfrm>
            <a:off x="685800" y="0"/>
            <a:ext cx="7772400" cy="838200"/>
          </a:xfrm>
        </p:spPr>
        <p:txBody>
          <a:bodyPr/>
          <a:lstStyle/>
          <a:p>
            <a:pPr eaLnBrk="1" hangingPunct="1"/>
            <a:r>
              <a:rPr lang="en-US" sz="3600" dirty="0"/>
              <a:t>Atomic Excitation by Electrons</a:t>
            </a:r>
          </a:p>
        </p:txBody>
      </p:sp>
      <p:sp>
        <p:nvSpPr>
          <p:cNvPr id="47107" name="Rectangle 2"/>
          <p:cNvSpPr>
            <a:spLocks noGrp="1" noChangeArrowheads="1"/>
          </p:cNvSpPr>
          <p:nvPr>
            <p:ph idx="1"/>
          </p:nvPr>
        </p:nvSpPr>
        <p:spPr>
          <a:xfrm>
            <a:off x="457200" y="685800"/>
            <a:ext cx="8229600" cy="914400"/>
          </a:xfrm>
        </p:spPr>
        <p:txBody>
          <a:bodyPr/>
          <a:lstStyle/>
          <a:p>
            <a:pPr eaLnBrk="1" hangingPunct="1"/>
            <a:r>
              <a:rPr lang="en-US" sz="2400" dirty="0"/>
              <a:t>Ground state has </a:t>
            </a:r>
            <a:r>
              <a:rPr lang="en-US" sz="2400" i="1" dirty="0" smtClean="0"/>
              <a:t>E</a:t>
            </a:r>
            <a:r>
              <a:rPr lang="en-US" sz="2400" baseline="-25000" dirty="0" smtClean="0"/>
              <a:t>0</a:t>
            </a:r>
            <a:r>
              <a:rPr lang="en-US" sz="2400" dirty="0" smtClean="0"/>
              <a:t> which can be considered as 0.</a:t>
            </a:r>
            <a:endParaRPr lang="en-US" sz="2400" dirty="0"/>
          </a:p>
          <a:p>
            <a:pPr eaLnBrk="1" hangingPunct="1">
              <a:buFont typeface="Wingdings" pitchFamily="-84" charset="2"/>
              <a:buNone/>
            </a:pPr>
            <a:r>
              <a:rPr lang="en-US" sz="2400" dirty="0"/>
              <a:t>	First excited state has </a:t>
            </a:r>
            <a:r>
              <a:rPr lang="en-US" sz="2400" i="1" dirty="0"/>
              <a:t>E</a:t>
            </a:r>
            <a:r>
              <a:rPr lang="en-US" sz="2400" baseline="-25000" dirty="0"/>
              <a:t>1</a:t>
            </a:r>
            <a:r>
              <a:rPr lang="en-US" sz="2400" dirty="0"/>
              <a:t>.</a:t>
            </a:r>
          </a:p>
          <a:p>
            <a:pPr eaLnBrk="1" hangingPunct="1">
              <a:buFont typeface="Wingdings" pitchFamily="-84" charset="2"/>
              <a:buNone/>
            </a:pPr>
            <a:r>
              <a:rPr lang="en-US" sz="2400" dirty="0"/>
              <a:t>	The energy difference </a:t>
            </a:r>
            <a:r>
              <a:rPr lang="en-US" sz="2400" i="1" dirty="0"/>
              <a:t>E</a:t>
            </a:r>
            <a:r>
              <a:rPr lang="en-US" sz="2400" baseline="-25000" dirty="0"/>
              <a:t>1</a:t>
            </a:r>
            <a:r>
              <a:rPr lang="en-US" sz="2400" dirty="0"/>
              <a:t> </a:t>
            </a:r>
            <a:r>
              <a:rPr lang="en-US" sz="2400" dirty="0">
                <a:ea typeface="Lucida Grande" pitchFamily="-84" charset="0"/>
                <a:cs typeface="Lucida Grande" pitchFamily="-84" charset="0"/>
              </a:rPr>
              <a:t>−</a:t>
            </a:r>
            <a:r>
              <a:rPr lang="en-US" sz="2400" dirty="0"/>
              <a:t> 0 = </a:t>
            </a:r>
            <a:r>
              <a:rPr lang="en-US" sz="2400" i="1" dirty="0"/>
              <a:t>E</a:t>
            </a:r>
            <a:r>
              <a:rPr lang="en-US" sz="2400" baseline="-25000" dirty="0"/>
              <a:t>1</a:t>
            </a:r>
            <a:r>
              <a:rPr lang="en-US" sz="2400" dirty="0"/>
              <a:t> is the </a:t>
            </a:r>
            <a:r>
              <a:rPr lang="en-US" sz="2400" b="1" dirty="0">
                <a:solidFill>
                  <a:srgbClr val="000000"/>
                </a:solidFill>
              </a:rPr>
              <a:t>excitation energy</a:t>
            </a:r>
            <a:r>
              <a:rPr lang="en-US" sz="2400" dirty="0"/>
              <a:t>.</a:t>
            </a:r>
          </a:p>
          <a:p>
            <a:pPr eaLnBrk="1" hangingPunct="1"/>
            <a:endParaRPr lang="en-US" sz="2400" dirty="0"/>
          </a:p>
        </p:txBody>
      </p:sp>
      <p:sp>
        <p:nvSpPr>
          <p:cNvPr id="47109" name="Text Box 8"/>
          <p:cNvSpPr txBox="1">
            <a:spLocks noChangeArrowheads="1"/>
          </p:cNvSpPr>
          <p:nvPr/>
        </p:nvSpPr>
        <p:spPr bwMode="auto">
          <a:xfrm>
            <a:off x="152400" y="5349875"/>
            <a:ext cx="8763000" cy="707886"/>
          </a:xfrm>
          <a:prstGeom prst="rect">
            <a:avLst/>
          </a:prstGeom>
          <a:noFill/>
          <a:ln w="9525">
            <a:noFill/>
            <a:miter lim="800000"/>
            <a:headEnd/>
            <a:tailEnd/>
          </a:ln>
        </p:spPr>
        <p:txBody>
          <a:bodyPr>
            <a:prstTxWarp prst="textNoShape">
              <a:avLst/>
            </a:prstTxWarp>
            <a:spAutoFit/>
          </a:bodyPr>
          <a:lstStyle/>
          <a:p>
            <a:pPr marL="342900" indent="-342900">
              <a:spcBef>
                <a:spcPct val="50000"/>
              </a:spcBef>
              <a:buClr>
                <a:srgbClr val="3333CC"/>
              </a:buClr>
              <a:buSzPct val="65000"/>
              <a:buFont typeface="Wingdings" pitchFamily="-84" charset="2"/>
              <a:buChar char="n"/>
            </a:pPr>
            <a:r>
              <a:rPr lang="en-US" sz="2000" dirty="0">
                <a:solidFill>
                  <a:schemeClr val="accent2"/>
                </a:solidFill>
                <a:latin typeface="+mn-lt"/>
              </a:rPr>
              <a:t>Above 4.88 </a:t>
            </a:r>
            <a:r>
              <a:rPr lang="en-US" sz="2000" dirty="0" err="1">
                <a:solidFill>
                  <a:schemeClr val="accent2"/>
                </a:solidFill>
                <a:latin typeface="+mn-lt"/>
              </a:rPr>
              <a:t>eV</a:t>
            </a:r>
            <a:r>
              <a:rPr lang="en-US" sz="2000" dirty="0">
                <a:solidFill>
                  <a:schemeClr val="accent2"/>
                </a:solidFill>
                <a:latin typeface="+mn-lt"/>
              </a:rPr>
              <a:t>, the current drops because scattered electrons no longer reach the collector until the accelerating voltage reaches </a:t>
            </a:r>
            <a:r>
              <a:rPr lang="en-US" sz="2000" dirty="0" smtClean="0">
                <a:solidFill>
                  <a:schemeClr val="accent2"/>
                </a:solidFill>
                <a:latin typeface="+mn-lt"/>
              </a:rPr>
              <a:t>9.76 </a:t>
            </a:r>
            <a:r>
              <a:rPr lang="en-US" sz="2000" dirty="0" err="1">
                <a:solidFill>
                  <a:schemeClr val="accent2"/>
                </a:solidFill>
                <a:latin typeface="+mn-lt"/>
              </a:rPr>
              <a:t>eV</a:t>
            </a:r>
            <a:r>
              <a:rPr lang="en-US" sz="2000" dirty="0">
                <a:solidFill>
                  <a:schemeClr val="accent2"/>
                </a:solidFill>
                <a:latin typeface="+mn-lt"/>
              </a:rPr>
              <a:t> and so on.</a:t>
            </a:r>
          </a:p>
        </p:txBody>
      </p:sp>
      <p:pic>
        <p:nvPicPr>
          <p:cNvPr id="47111" name="Picture 1"/>
          <p:cNvPicPr>
            <a:picLocks/>
          </p:cNvPicPr>
          <p:nvPr/>
        </p:nvPicPr>
        <p:blipFill>
          <a:blip r:embed="rId2"/>
          <a:srcRect/>
          <a:stretch>
            <a:fillRect/>
          </a:stretch>
        </p:blipFill>
        <p:spPr bwMode="auto">
          <a:xfrm>
            <a:off x="152400" y="2209800"/>
            <a:ext cx="4267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
        <p:nvSpPr>
          <p:cNvPr id="10" name="Content Placeholder 2"/>
          <p:cNvSpPr txBox="1">
            <a:spLocks/>
          </p:cNvSpPr>
          <p:nvPr/>
        </p:nvSpPr>
        <p:spPr bwMode="auto">
          <a:xfrm>
            <a:off x="4267200" y="2209800"/>
            <a:ext cx="4800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Hg (mercury) has an excitation energy of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in the first excited state</a:t>
            </a:r>
          </a:p>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No energy can be transferred to Hg below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because not enough energy is available to excite an electron to the next energy level </a:t>
            </a:r>
          </a:p>
        </p:txBody>
      </p:sp>
    </p:spTree>
    <p:extLst>
      <p:ext uri="{BB962C8B-B14F-4D97-AF65-F5344CB8AC3E}">
        <p14:creationId xmlns:p14="http://schemas.microsoft.com/office/powerpoint/2010/main" val="3867701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17123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Arial"/>
              <a:buChar char="•"/>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Arial"/>
              <a:buChar char="•"/>
              <a:defRPr/>
            </a:pPr>
            <a:r>
              <a:rPr lang="en-US" sz="2000" dirty="0" smtClean="0">
                <a:cs typeface="+mn-cs"/>
              </a:rPr>
              <a:t>There are two conditions for constructive interference of the scattered </a:t>
            </a:r>
            <a:r>
              <a:rPr lang="en-US" sz="2000" dirty="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March 25, 2015</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Arial"/>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R="0" lvl="0" algn="l" defTabSz="914400" rtl="0" eaLnBrk="0" fontAlgn="base" latinLnBrk="0" hangingPunct="0">
              <a:lnSpc>
                <a:spcPct val="100000"/>
              </a:lnSpc>
              <a:spcBef>
                <a:spcPct val="20000"/>
              </a:spcBef>
              <a:spcAft>
                <a:spcPct val="0"/>
              </a:spcAft>
              <a:buClrTx/>
              <a:buSzTx/>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R="0" lvl="0" algn="l" defTabSz="914400" rtl="0" eaLnBrk="0" fontAlgn="base" latinLnBrk="0" hangingPunct="0">
              <a:lnSpc>
                <a:spcPct val="100000"/>
              </a:lnSpc>
              <a:spcBef>
                <a:spcPct val="20000"/>
              </a:spcBef>
              <a:spcAft>
                <a:spcPct val="0"/>
              </a:spcAft>
              <a:buClrTx/>
              <a:buSzTx/>
              <a:tabLst/>
              <a:defRPr/>
            </a:pPr>
            <a:r>
              <a:rPr lang="en-US" sz="2000" i="1" kern="0" dirty="0">
                <a:solidFill>
                  <a:schemeClr val="accent2"/>
                </a:solidFill>
                <a:latin typeface="+mn-lt"/>
                <a:ea typeface="Arial" pitchFamily="-84" charset="0"/>
                <a:cs typeface="Arial" pitchFamily="-84" charset="0"/>
              </a:rPr>
              <a:t> </a:t>
            </a:r>
            <a:r>
              <a:rPr lang="en-US" sz="2000" i="1" kern="0" dirty="0" smtClean="0">
                <a:solidFill>
                  <a:schemeClr val="accent2"/>
                </a:solidFill>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3994726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47582</TotalTime>
  <Words>1396</Words>
  <Application>Microsoft Macintosh PowerPoint</Application>
  <PresentationFormat>On-screen Show (4:3)</PresentationFormat>
  <Paragraphs>178</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3313 – Section 001 Lecture #14</vt:lpstr>
      <vt:lpstr>Announcements</vt:lpstr>
      <vt:lpstr>Characteristic X-Ray Spectra and Atomic Number</vt:lpstr>
      <vt:lpstr>Atomic Number</vt:lpstr>
      <vt:lpstr>Moseley’s Empirical Results</vt:lpstr>
      <vt:lpstr>Atomic Excitation by Electrons</vt:lpstr>
      <vt:lpstr>Atomic Excitation by Electrons</vt:lpstr>
      <vt:lpstr>X-Ray Scattering</vt:lpstr>
      <vt:lpstr>Bragg’s Law</vt:lpstr>
      <vt:lpstr>The Bragg Spectrometer</vt:lpstr>
      <vt:lpstr>Ex 5.1: Bragg’s Law</vt:lpstr>
      <vt:lpstr>De Broglie Waves</vt:lpstr>
      <vt:lpstr>Ex 5.2: De Broglie Wavelength</vt:lpstr>
      <vt:lpstr>Bohr’s Quantization Condition</vt:lpstr>
      <vt:lpstr>Electron Scattering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766</cp:revision>
  <cp:lastPrinted>2013-08-26T21:25:15Z</cp:lastPrinted>
  <dcterms:created xsi:type="dcterms:W3CDTF">2012-08-27T21:13:02Z</dcterms:created>
  <dcterms:modified xsi:type="dcterms:W3CDTF">2015-03-25T20:57:23Z</dcterms:modified>
</cp:coreProperties>
</file>