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36" r:id="rId3"/>
    <p:sldId id="715" r:id="rId4"/>
    <p:sldId id="716" r:id="rId5"/>
    <p:sldId id="717" r:id="rId6"/>
    <p:sldId id="725" r:id="rId7"/>
    <p:sldId id="726" r:id="rId8"/>
    <p:sldId id="727" r:id="rId9"/>
    <p:sldId id="728" r:id="rId10"/>
    <p:sldId id="729" r:id="rId11"/>
    <p:sldId id="730" r:id="rId12"/>
    <p:sldId id="731" r:id="rId13"/>
    <p:sldId id="733" r:id="rId14"/>
    <p:sldId id="734" r:id="rId15"/>
    <p:sldId id="735" r:id="rId16"/>
    <p:sldId id="736"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EEF"/>
    <a:srgbClr val="8EDBEF"/>
    <a:srgbClr val="7FC4D6"/>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2" d="100"/>
          <a:sy n="82" d="100"/>
        </p:scale>
        <p:origin x="-8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image" Target="../media/image26.emf"/><Relationship Id="rId2"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1" Type="http://schemas.openxmlformats.org/officeDocument/2006/relationships/image" Target="../media/image32.emf"/><Relationship Id="rId2"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 Id="rId9" Type="http://schemas.openxmlformats.org/officeDocument/2006/relationships/image" Target="../media/image47.emf"/><Relationship Id="rId1" Type="http://schemas.openxmlformats.org/officeDocument/2006/relationships/image" Target="../media/image39.emf"/><Relationship Id="rId2"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27365549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1811153456"/>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March 25,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March 25,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7.bin"/><Relationship Id="rId20" Type="http://schemas.openxmlformats.org/officeDocument/2006/relationships/image" Target="../media/image25.emf"/><Relationship Id="rId10" Type="http://schemas.openxmlformats.org/officeDocument/2006/relationships/image" Target="../media/image20.emf"/><Relationship Id="rId11" Type="http://schemas.openxmlformats.org/officeDocument/2006/relationships/oleObject" Target="../embeddings/oleObject8.bin"/><Relationship Id="rId12" Type="http://schemas.openxmlformats.org/officeDocument/2006/relationships/image" Target="../media/image21.emf"/><Relationship Id="rId13" Type="http://schemas.openxmlformats.org/officeDocument/2006/relationships/oleObject" Target="../embeddings/oleObject9.bin"/><Relationship Id="rId14" Type="http://schemas.openxmlformats.org/officeDocument/2006/relationships/image" Target="../media/image22.emf"/><Relationship Id="rId15" Type="http://schemas.openxmlformats.org/officeDocument/2006/relationships/oleObject" Target="../embeddings/oleObject10.bin"/><Relationship Id="rId16" Type="http://schemas.openxmlformats.org/officeDocument/2006/relationships/image" Target="../media/image23.emf"/><Relationship Id="rId17" Type="http://schemas.openxmlformats.org/officeDocument/2006/relationships/oleObject" Target="../embeddings/oleObject11.bin"/><Relationship Id="rId18" Type="http://schemas.openxmlformats.org/officeDocument/2006/relationships/image" Target="../media/image24.emf"/><Relationship Id="rId19"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oleObject4.bin"/><Relationship Id="rId4" Type="http://schemas.openxmlformats.org/officeDocument/2006/relationships/image" Target="../media/image17.emf"/><Relationship Id="rId5" Type="http://schemas.openxmlformats.org/officeDocument/2006/relationships/oleObject" Target="../embeddings/oleObject5.bin"/><Relationship Id="rId6" Type="http://schemas.openxmlformats.org/officeDocument/2006/relationships/image" Target="../media/image18.emf"/><Relationship Id="rId7" Type="http://schemas.openxmlformats.org/officeDocument/2006/relationships/oleObject" Target="../embeddings/oleObject6.bin"/><Relationship Id="rId8" Type="http://schemas.openxmlformats.org/officeDocument/2006/relationships/image" Target="../media/image19.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30.emf"/><Relationship Id="rId13" Type="http://schemas.openxmlformats.org/officeDocument/2006/relationships/oleObject" Target="../embeddings/oleObject18.bin"/><Relationship Id="rId14" Type="http://schemas.openxmlformats.org/officeDocument/2006/relationships/image" Target="../media/image31.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3.bin"/><Relationship Id="rId4" Type="http://schemas.openxmlformats.org/officeDocument/2006/relationships/image" Target="../media/image26.emf"/><Relationship Id="rId5" Type="http://schemas.openxmlformats.org/officeDocument/2006/relationships/oleObject" Target="../embeddings/oleObject14.bin"/><Relationship Id="rId6" Type="http://schemas.openxmlformats.org/officeDocument/2006/relationships/image" Target="../media/image27.emf"/><Relationship Id="rId7" Type="http://schemas.openxmlformats.org/officeDocument/2006/relationships/oleObject" Target="../embeddings/oleObject15.bin"/><Relationship Id="rId8" Type="http://schemas.openxmlformats.org/officeDocument/2006/relationships/image" Target="../media/image28.emf"/><Relationship Id="rId9" Type="http://schemas.openxmlformats.org/officeDocument/2006/relationships/oleObject" Target="../embeddings/oleObject16.bin"/><Relationship Id="rId10" Type="http://schemas.openxmlformats.org/officeDocument/2006/relationships/image" Target="../media/image29.emf"/></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36.emf"/><Relationship Id="rId13" Type="http://schemas.openxmlformats.org/officeDocument/2006/relationships/oleObject" Target="../embeddings/oleObject24.bin"/><Relationship Id="rId14" Type="http://schemas.openxmlformats.org/officeDocument/2006/relationships/image" Target="../media/image37.emf"/><Relationship Id="rId15" Type="http://schemas.openxmlformats.org/officeDocument/2006/relationships/oleObject" Target="../embeddings/oleObject25.bin"/><Relationship Id="rId16"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32.emf"/><Relationship Id="rId5" Type="http://schemas.openxmlformats.org/officeDocument/2006/relationships/oleObject" Target="../embeddings/oleObject20.bin"/><Relationship Id="rId6" Type="http://schemas.openxmlformats.org/officeDocument/2006/relationships/image" Target="../media/image33.emf"/><Relationship Id="rId7" Type="http://schemas.openxmlformats.org/officeDocument/2006/relationships/oleObject" Target="../embeddings/oleObject21.bin"/><Relationship Id="rId8" Type="http://schemas.openxmlformats.org/officeDocument/2006/relationships/image" Target="../media/image34.emf"/><Relationship Id="rId9" Type="http://schemas.openxmlformats.org/officeDocument/2006/relationships/oleObject" Target="../embeddings/oleObject22.bin"/><Relationship Id="rId10" Type="http://schemas.openxmlformats.org/officeDocument/2006/relationships/image" Target="../media/image35.emf"/></Relationships>
</file>

<file path=ppt/slides/_rels/slide14.xml.rels><?xml version="1.0" encoding="UTF-8" standalone="yes"?>
<Relationships xmlns="http://schemas.openxmlformats.org/package/2006/relationships"><Relationship Id="rId9" Type="http://schemas.openxmlformats.org/officeDocument/2006/relationships/image" Target="../media/image41.emf"/><Relationship Id="rId20" Type="http://schemas.openxmlformats.org/officeDocument/2006/relationships/oleObject" Target="../embeddings/oleObject34.bin"/><Relationship Id="rId21" Type="http://schemas.openxmlformats.org/officeDocument/2006/relationships/image" Target="../media/image47.emf"/><Relationship Id="rId10" Type="http://schemas.openxmlformats.org/officeDocument/2006/relationships/oleObject" Target="../embeddings/oleObject29.bin"/><Relationship Id="rId11" Type="http://schemas.openxmlformats.org/officeDocument/2006/relationships/image" Target="../media/image42.emf"/><Relationship Id="rId12" Type="http://schemas.openxmlformats.org/officeDocument/2006/relationships/oleObject" Target="../embeddings/oleObject30.bin"/><Relationship Id="rId13" Type="http://schemas.openxmlformats.org/officeDocument/2006/relationships/image" Target="../media/image43.emf"/><Relationship Id="rId14" Type="http://schemas.openxmlformats.org/officeDocument/2006/relationships/oleObject" Target="../embeddings/oleObject31.bin"/><Relationship Id="rId15" Type="http://schemas.openxmlformats.org/officeDocument/2006/relationships/image" Target="../media/image44.emf"/><Relationship Id="rId16" Type="http://schemas.openxmlformats.org/officeDocument/2006/relationships/oleObject" Target="../embeddings/oleObject32.bin"/><Relationship Id="rId17" Type="http://schemas.openxmlformats.org/officeDocument/2006/relationships/image" Target="../media/image45.emf"/><Relationship Id="rId18" Type="http://schemas.openxmlformats.org/officeDocument/2006/relationships/oleObject" Target="../embeddings/oleObject33.bin"/><Relationship Id="rId19" Type="http://schemas.openxmlformats.org/officeDocument/2006/relationships/image" Target="../media/image46.emf"/><Relationship Id="rId1" Type="http://schemas.openxmlformats.org/officeDocument/2006/relationships/vmlDrawing" Target="../drawings/vmlDrawing6.vml"/><Relationship Id="rId2" Type="http://schemas.openxmlformats.org/officeDocument/2006/relationships/slideLayout" Target="../slideLayouts/slideLayout13.xml"/><Relationship Id="rId3" Type="http://schemas.openxmlformats.org/officeDocument/2006/relationships/image" Target="../media/image48.jpeg"/><Relationship Id="rId4" Type="http://schemas.openxmlformats.org/officeDocument/2006/relationships/oleObject" Target="../embeddings/oleObject26.bin"/><Relationship Id="rId5" Type="http://schemas.openxmlformats.org/officeDocument/2006/relationships/image" Target="../media/image39.emf"/><Relationship Id="rId6" Type="http://schemas.openxmlformats.org/officeDocument/2006/relationships/oleObject" Target="../embeddings/oleObject27.bin"/><Relationship Id="rId7" Type="http://schemas.openxmlformats.org/officeDocument/2006/relationships/image" Target="../media/image40.emf"/><Relationship Id="rId8"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oleObject" Target="../embeddings/oleObject35.bin"/><Relationship Id="rId8" Type="http://schemas.openxmlformats.org/officeDocument/2006/relationships/image" Target="../media/image49.emf"/><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5" Type="http://schemas.openxmlformats.org/officeDocument/2006/relationships/oleObject" Target="../embeddings/oleObject3.bin"/><Relationship Id="rId6"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March 25, 2015</a:t>
            </a:r>
            <a:endParaRPr lang="en-US"/>
          </a:p>
        </p:txBody>
      </p:sp>
      <p:sp>
        <p:nvSpPr>
          <p:cNvPr id="7" name="Rectangle 5"/>
          <p:cNvSpPr>
            <a:spLocks noGrp="1" noChangeArrowheads="1"/>
          </p:cNvSpPr>
          <p:nvPr>
            <p:ph type="ftr" sz="quarter" idx="11"/>
          </p:nvPr>
        </p:nvSpPr>
        <p:spPr/>
        <p:txBody>
          <a:bodyPr/>
          <a:lstStyle/>
          <a:p>
            <a:pPr>
              <a:defRPr/>
            </a:pPr>
            <a:r>
              <a:rPr lang="nl-NL" smtClean="0"/>
              <a:t>PHYS 3313-001, Spring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#14</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725189" y="1524000"/>
            <a:ext cx="338564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March 25,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Rectangle 3"/>
          <p:cNvSpPr txBox="1">
            <a:spLocks noChangeArrowheads="1"/>
          </p:cNvSpPr>
          <p:nvPr/>
        </p:nvSpPr>
        <p:spPr bwMode="auto">
          <a:xfrm>
            <a:off x="1371600" y="2286000"/>
            <a:ext cx="7086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indent="-609600" algn="l"/>
            <a:r>
              <a:rPr lang="en-US" dirty="0" smtClean="0">
                <a:latin typeface="Arial Narrow" pitchFamily="-84" charset="0"/>
              </a:rPr>
              <a:t>Characteristic </a:t>
            </a:r>
            <a:r>
              <a:rPr lang="en-US" dirty="0">
                <a:latin typeface="Arial Narrow" pitchFamily="-84" charset="0"/>
              </a:rPr>
              <a:t>X-ray </a:t>
            </a:r>
            <a:r>
              <a:rPr lang="en-US" dirty="0" smtClean="0">
                <a:latin typeface="Arial Narrow" pitchFamily="-84" charset="0"/>
              </a:rPr>
              <a:t>Spectra</a:t>
            </a:r>
          </a:p>
          <a:p>
            <a:pPr marL="609600" indent="-609600" algn="l"/>
            <a:r>
              <a:rPr lang="en-US" dirty="0" smtClean="0">
                <a:latin typeface="Arial Narrow" pitchFamily="-84" charset="0"/>
              </a:rPr>
              <a:t>Hydrogen Spectrum Series</a:t>
            </a:r>
          </a:p>
          <a:p>
            <a:pPr marL="609600" indent="-609600" algn="l"/>
            <a:r>
              <a:rPr lang="en-US" dirty="0" smtClean="0">
                <a:latin typeface="Arial Narrow" pitchFamily="-84" charset="0"/>
              </a:rPr>
              <a:t>X-ray Scattering</a:t>
            </a:r>
          </a:p>
          <a:p>
            <a:pPr marL="609600" indent="-609600" algn="l"/>
            <a:r>
              <a:rPr lang="en-US" dirty="0" smtClean="0">
                <a:latin typeface="Arial Narrow" pitchFamily="-84" charset="0"/>
              </a:rPr>
              <a:t>Bragg’s Law</a:t>
            </a:r>
          </a:p>
          <a:p>
            <a:pPr marL="609600" indent="-609600" algn="l"/>
            <a:r>
              <a:rPr lang="en-US" dirty="0" smtClean="0">
                <a:latin typeface="Arial Narrow" pitchFamily="-84" charset="0"/>
              </a:rPr>
              <a:t>de </a:t>
            </a:r>
            <a:r>
              <a:rPr lang="en-US" dirty="0">
                <a:latin typeface="Arial Narrow" pitchFamily="-84" charset="0"/>
              </a:rPr>
              <a:t>Broglie Waves</a:t>
            </a:r>
          </a:p>
          <a:p>
            <a:pPr marL="609600" indent="-609600" algn="l"/>
            <a:r>
              <a:rPr lang="en-US" dirty="0">
                <a:latin typeface="Arial Narrow" pitchFamily="-84" charset="0"/>
              </a:rPr>
              <a:t>Bohr’s Quantization Conditions</a:t>
            </a:r>
          </a:p>
          <a:p>
            <a:pPr marL="609600" indent="-609600" algn="l"/>
            <a:r>
              <a:rPr lang="en-US" dirty="0">
                <a:latin typeface="Arial Narrow" pitchFamily="-84" charset="0"/>
              </a:rPr>
              <a:t>Electron </a:t>
            </a:r>
            <a:r>
              <a:rPr lang="en-US" dirty="0" smtClean="0">
                <a:latin typeface="Arial Narrow" pitchFamily="-84" charset="0"/>
              </a:rPr>
              <a:t>Scattering</a:t>
            </a:r>
            <a:endParaRPr lang="en-US" dirty="0">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342900" indent="-342900" algn="l" eaLnBrk="1" hangingPunct="1">
              <a:buFont typeface="Arial"/>
              <a:buChar char="•"/>
            </a:pPr>
            <a:r>
              <a:rPr lang="en-US" sz="2400" dirty="0">
                <a:cs typeface="ＭＳ Ｐゴシック" pitchFamily="-84" charset="-128"/>
              </a:rPr>
              <a:t>A Bragg spectrometer scatters X</a:t>
            </a:r>
            <a:r>
              <a:rPr lang="en-US" sz="2400" dirty="0" smtClean="0">
                <a:cs typeface="ＭＳ Ｐゴシック" pitchFamily="-84" charset="-128"/>
              </a:rPr>
              <a:t> </a:t>
            </a:r>
            <a:r>
              <a:rPr lang="en-US" sz="2400" dirty="0">
                <a:cs typeface="ＭＳ Ｐゴシック" pitchFamily="-84" charset="-128"/>
              </a:rPr>
              <a:t>rays from several crystals. The intensity of the diffracted beam is determined as a function of scattering angle by rotating the crystal and the detector</a:t>
            </a:r>
            <a:r>
              <a:rPr lang="en-US" sz="2400" dirty="0" smtClean="0">
                <a:cs typeface="ＭＳ Ｐゴシック" pitchFamily="-84" charset="-128"/>
              </a:rPr>
              <a:t>.</a:t>
            </a:r>
          </a:p>
          <a:p>
            <a:pPr marL="342900" indent="-342900" algn="l" eaLnBrk="1" hangingPunct="1">
              <a:buFont typeface="Arial"/>
              <a:buChar char="•"/>
            </a:pPr>
            <a:r>
              <a:rPr lang="en-US" sz="2400" dirty="0">
                <a:cs typeface="ＭＳ Ｐゴシック" pitchFamily="-84" charset="-128"/>
              </a:rPr>
              <a:t>When a beam of X</a:t>
            </a:r>
            <a:r>
              <a:rPr lang="en-US" sz="2400" dirty="0" smtClean="0">
                <a:cs typeface="ＭＳ Ｐゴシック" pitchFamily="-84" charset="-128"/>
              </a:rPr>
              <a:t> </a:t>
            </a:r>
            <a:r>
              <a:rPr lang="en-US" sz="2400" dirty="0">
                <a:cs typeface="ＭＳ Ｐゴシック" pitchFamily="-84" charset="-128"/>
              </a:rPr>
              <a:t>rays passes through the powdered crystal, the dots become a series of </a:t>
            </a:r>
            <a:r>
              <a:rPr lang="en-US" sz="2400" dirty="0" smtClean="0">
                <a:cs typeface="ＭＳ Ｐゴシック" pitchFamily="-84" charset="-128"/>
              </a:rPr>
              <a:t>rings due to random arrangement.</a:t>
            </a:r>
          </a:p>
          <a:p>
            <a:pPr marL="342900" indent="-342900" algn="l" eaLnBrk="1" hangingPunct="1">
              <a:buFont typeface="Arial"/>
              <a:buChar char="•"/>
            </a:pPr>
            <a:endParaRPr lang="en-US" sz="2400" dirty="0">
              <a:cs typeface="ＭＳ Ｐゴシック" pitchFamily="-84" charset="-128"/>
            </a:endParaRPr>
          </a:p>
          <a:p>
            <a:pPr marL="342900" indent="-342900" algn="l" eaLnBrk="1" hangingPunct="1">
              <a:buFont typeface="Arial"/>
              <a:buChar char="•"/>
            </a:pPr>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457200" y="-76200"/>
            <a:ext cx="8226425" cy="712787"/>
          </a:xfrm>
        </p:spPr>
        <p:txBody>
          <a:bodyPr/>
          <a:lstStyle/>
          <a:p>
            <a:pPr eaLnBrk="1" hangingPunct="1">
              <a:defRPr/>
            </a:pPr>
            <a:r>
              <a:rPr lang="en-US" sz="3400" dirty="0" smtClean="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March 25, 2015</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10</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1410192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Effect transition="in" filter="fade">
                                      <p:cBhvr>
                                        <p:cTn id="14" dur="5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458">
                                            <p:txEl>
                                              <p:pRg st="1" end="1"/>
                                            </p:txEl>
                                          </p:spTgt>
                                        </p:tgtEl>
                                        <p:attrNameLst>
                                          <p:attrName>style.visibility</p:attrName>
                                        </p:attrNameLst>
                                      </p:cBhvr>
                                      <p:to>
                                        <p:strVal val="visible"/>
                                      </p:to>
                                    </p:set>
                                    <p:animEffect transition="in" filter="wipe(left)">
                                      <p:cBhvr>
                                        <p:cTn id="19" dur="500"/>
                                        <p:tgtEl>
                                          <p:spTgt spid="1945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ipe(left)">
                                      <p:cBhvr>
                                        <p:cTn id="24" dur="500"/>
                                        <p:tgtEl>
                                          <p:spTgt spid="1946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464"/>
                                        </p:tgtEl>
                                        <p:attrNameLst>
                                          <p:attrName>style.visibility</p:attrName>
                                        </p:attrNameLst>
                                      </p:cBhvr>
                                      <p:to>
                                        <p:strVal val="visible"/>
                                      </p:to>
                                    </p:set>
                                    <p:anim calcmode="lin" valueType="num">
                                      <p:cBhvr>
                                        <p:cTn id="29" dur="500" fill="hold"/>
                                        <p:tgtEl>
                                          <p:spTgt spid="19464"/>
                                        </p:tgtEl>
                                        <p:attrNameLst>
                                          <p:attrName>ppt_w</p:attrName>
                                        </p:attrNameLst>
                                      </p:cBhvr>
                                      <p:tavLst>
                                        <p:tav tm="0">
                                          <p:val>
                                            <p:fltVal val="0"/>
                                          </p:val>
                                        </p:tav>
                                        <p:tav tm="100000">
                                          <p:val>
                                            <p:strVal val="#ppt_w"/>
                                          </p:val>
                                        </p:tav>
                                      </p:tavLst>
                                    </p:anim>
                                    <p:anim calcmode="lin" valueType="num">
                                      <p:cBhvr>
                                        <p:cTn id="30" dur="500" fill="hold"/>
                                        <p:tgtEl>
                                          <p:spTgt spid="19464"/>
                                        </p:tgtEl>
                                        <p:attrNameLst>
                                          <p:attrName>ppt_h</p:attrName>
                                        </p:attrNameLst>
                                      </p:cBhvr>
                                      <p:tavLst>
                                        <p:tav tm="0">
                                          <p:val>
                                            <p:fltVal val="0"/>
                                          </p:val>
                                        </p:tav>
                                        <p:tav tm="100000">
                                          <p:val>
                                            <p:strVal val="#ppt_h"/>
                                          </p:val>
                                        </p:tav>
                                      </p:tavLst>
                                    </p:anim>
                                    <p:animEffect transition="in" filter="fade">
                                      <p:cBhvr>
                                        <p:cTn id="31" dur="500"/>
                                        <p:tgtEl>
                                          <p:spTgt spid="194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461"/>
                                        </p:tgtEl>
                                        <p:attrNameLst>
                                          <p:attrName>style.visibility</p:attrName>
                                        </p:attrNameLst>
                                      </p:cBhvr>
                                      <p:to>
                                        <p:strVal val="visible"/>
                                      </p:to>
                                    </p:set>
                                    <p:animEffect transition="in" filter="wipe(up)">
                                      <p:cBhvr>
                                        <p:cTn id="36"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March 25,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3133190795"/>
              </p:ext>
            </p:extLst>
          </p:nvPr>
        </p:nvGraphicFramePr>
        <p:xfrm>
          <a:off x="741363" y="3505200"/>
          <a:ext cx="1147762" cy="669925"/>
        </p:xfrm>
        <a:graphic>
          <a:graphicData uri="http://schemas.openxmlformats.org/presentationml/2006/ole">
            <mc:AlternateContent xmlns:mc="http://schemas.openxmlformats.org/markup-compatibility/2006">
              <mc:Choice xmlns:v="urn:schemas-microsoft-com:vml" Requires="v">
                <p:oleObj spid="_x0000_s114351" name="Equation" r:id="rId3" imgW="673100" imgH="393700" progId="Equation.DSMT4">
                  <p:embed/>
                </p:oleObj>
              </mc:Choice>
              <mc:Fallback>
                <p:oleObj name="Equation" r:id="rId3" imgW="673100" imgH="393700" progId="Equation.DSMT4">
                  <p:embed/>
                  <p:pic>
                    <p:nvPicPr>
                      <p:cNvPr id="0" name=""/>
                      <p:cNvPicPr>
                        <a:picLocks noChangeAspect="1" noChangeArrowheads="1"/>
                      </p:cNvPicPr>
                      <p:nvPr/>
                    </p:nvPicPr>
                    <p:blipFill>
                      <a:blip r:embed="rId4"/>
                      <a:srcRect/>
                      <a:stretch>
                        <a:fillRect/>
                      </a:stretch>
                    </p:blipFill>
                    <p:spPr bwMode="auto">
                      <a:xfrm>
                        <a:off x="741363" y="3505200"/>
                        <a:ext cx="11477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extLst>
              <p:ext uri="{D42A27DB-BD31-4B8C-83A1-F6EECF244321}">
                <p14:modId xmlns:p14="http://schemas.microsoft.com/office/powerpoint/2010/main" val="49234120"/>
              </p:ext>
            </p:extLst>
          </p:nvPr>
        </p:nvGraphicFramePr>
        <p:xfrm>
          <a:off x="1001713" y="4970463"/>
          <a:ext cx="2446337" cy="668337"/>
        </p:xfrm>
        <a:graphic>
          <a:graphicData uri="http://schemas.openxmlformats.org/presentationml/2006/ole">
            <mc:AlternateContent xmlns:mc="http://schemas.openxmlformats.org/markup-compatibility/2006">
              <mc:Choice xmlns:v="urn:schemas-microsoft-com:vml" Requires="v">
                <p:oleObj spid="_x0000_s114352" name="Equation" r:id="rId5" imgW="1435100" imgH="393700" progId="Equation.DSMT4">
                  <p:embed/>
                </p:oleObj>
              </mc:Choice>
              <mc:Fallback>
                <p:oleObj name="Equation" r:id="rId5" imgW="1435100" imgH="393700" progId="Equation.DSMT4">
                  <p:embed/>
                  <p:pic>
                    <p:nvPicPr>
                      <p:cNvPr id="0" name=""/>
                      <p:cNvPicPr>
                        <a:picLocks noChangeAspect="1" noChangeArrowheads="1"/>
                      </p:cNvPicPr>
                      <p:nvPr/>
                    </p:nvPicPr>
                    <p:blipFill>
                      <a:blip r:embed="rId6"/>
                      <a:srcRect/>
                      <a:stretch>
                        <a:fillRect/>
                      </a:stretch>
                    </p:blipFill>
                    <p:spPr bwMode="auto">
                      <a:xfrm>
                        <a:off x="1001713" y="4970463"/>
                        <a:ext cx="2446337"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5" name="Object 11"/>
          <p:cNvGraphicFramePr>
            <a:graphicFrameLocks noChangeAspect="1"/>
          </p:cNvGraphicFramePr>
          <p:nvPr>
            <p:extLst>
              <p:ext uri="{D42A27DB-BD31-4B8C-83A1-F6EECF244321}">
                <p14:modId xmlns:p14="http://schemas.microsoft.com/office/powerpoint/2010/main" val="1393099488"/>
              </p:ext>
            </p:extLst>
          </p:nvPr>
        </p:nvGraphicFramePr>
        <p:xfrm>
          <a:off x="874713" y="5675313"/>
          <a:ext cx="4349750" cy="344487"/>
        </p:xfrm>
        <a:graphic>
          <a:graphicData uri="http://schemas.openxmlformats.org/presentationml/2006/ole">
            <mc:AlternateContent xmlns:mc="http://schemas.openxmlformats.org/markup-compatibility/2006">
              <mc:Choice xmlns:v="urn:schemas-microsoft-com:vml" Requires="v">
                <p:oleObj spid="_x0000_s114353" name="Equation" r:id="rId7" imgW="2552700" imgH="203200" progId="Equation.DSMT4">
                  <p:embed/>
                </p:oleObj>
              </mc:Choice>
              <mc:Fallback>
                <p:oleObj name="Equation" r:id="rId7" imgW="2552700" imgH="203200" progId="Equation.DSMT4">
                  <p:embed/>
                  <p:pic>
                    <p:nvPicPr>
                      <p:cNvPr id="0" name=""/>
                      <p:cNvPicPr>
                        <a:picLocks noChangeAspect="1" noChangeArrowheads="1"/>
                      </p:cNvPicPr>
                      <p:nvPr/>
                    </p:nvPicPr>
                    <p:blipFill>
                      <a:blip r:embed="rId8"/>
                      <a:srcRect/>
                      <a:stretch>
                        <a:fillRect/>
                      </a:stretch>
                    </p:blipFill>
                    <p:spPr bwMode="auto">
                      <a:xfrm>
                        <a:off x="874713" y="5675313"/>
                        <a:ext cx="434975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6" name="Object 12"/>
          <p:cNvGraphicFramePr>
            <a:graphicFrameLocks noChangeAspect="1"/>
          </p:cNvGraphicFramePr>
          <p:nvPr>
            <p:extLst>
              <p:ext uri="{D42A27DB-BD31-4B8C-83A1-F6EECF244321}">
                <p14:modId xmlns:p14="http://schemas.microsoft.com/office/powerpoint/2010/main" val="984460071"/>
              </p:ext>
            </p:extLst>
          </p:nvPr>
        </p:nvGraphicFramePr>
        <p:xfrm>
          <a:off x="4360863" y="4867275"/>
          <a:ext cx="3030537" cy="733425"/>
        </p:xfrm>
        <a:graphic>
          <a:graphicData uri="http://schemas.openxmlformats.org/presentationml/2006/ole">
            <mc:AlternateContent xmlns:mc="http://schemas.openxmlformats.org/markup-compatibility/2006">
              <mc:Choice xmlns:v="urn:schemas-microsoft-com:vml" Requires="v">
                <p:oleObj spid="_x0000_s114354" name="Equation" r:id="rId9" imgW="1778000" imgH="431800" progId="Equation.DSMT4">
                  <p:embed/>
                </p:oleObj>
              </mc:Choice>
              <mc:Fallback>
                <p:oleObj name="Equation" r:id="rId9" imgW="1778000" imgH="431800" progId="Equation.DSMT4">
                  <p:embed/>
                  <p:pic>
                    <p:nvPicPr>
                      <p:cNvPr id="0" name=""/>
                      <p:cNvPicPr>
                        <a:picLocks noChangeAspect="1" noChangeArrowheads="1"/>
                      </p:cNvPicPr>
                      <p:nvPr/>
                    </p:nvPicPr>
                    <p:blipFill>
                      <a:blip r:embed="rId10"/>
                      <a:srcRect/>
                      <a:stretch>
                        <a:fillRect/>
                      </a:stretch>
                    </p:blipFill>
                    <p:spPr bwMode="auto">
                      <a:xfrm>
                        <a:off x="4360863" y="4867275"/>
                        <a:ext cx="3030537"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7" name="Object 13"/>
          <p:cNvGraphicFramePr>
            <a:graphicFrameLocks noChangeAspect="1"/>
          </p:cNvGraphicFramePr>
          <p:nvPr>
            <p:extLst>
              <p:ext uri="{D42A27DB-BD31-4B8C-83A1-F6EECF244321}">
                <p14:modId xmlns:p14="http://schemas.microsoft.com/office/powerpoint/2010/main" val="1630652652"/>
              </p:ext>
            </p:extLst>
          </p:nvPr>
        </p:nvGraphicFramePr>
        <p:xfrm>
          <a:off x="1905000" y="3521075"/>
          <a:ext cx="1147763" cy="669925"/>
        </p:xfrm>
        <a:graphic>
          <a:graphicData uri="http://schemas.openxmlformats.org/presentationml/2006/ole">
            <mc:AlternateContent xmlns:mc="http://schemas.openxmlformats.org/markup-compatibility/2006">
              <mc:Choice xmlns:v="urn:schemas-microsoft-com:vml" Requires="v">
                <p:oleObj spid="_x0000_s114355" name="Equation" r:id="rId11" imgW="673100" imgH="393700" progId="Equation.DSMT4">
                  <p:embed/>
                </p:oleObj>
              </mc:Choice>
              <mc:Fallback>
                <p:oleObj name="Equation" r:id="rId11" imgW="673100" imgH="393700" progId="Equation.DSMT4">
                  <p:embed/>
                  <p:pic>
                    <p:nvPicPr>
                      <p:cNvPr id="0" name=""/>
                      <p:cNvPicPr>
                        <a:picLocks noChangeAspect="1" noChangeArrowheads="1"/>
                      </p:cNvPicPr>
                      <p:nvPr/>
                    </p:nvPicPr>
                    <p:blipFill>
                      <a:blip r:embed="rId12"/>
                      <a:srcRect/>
                      <a:stretch>
                        <a:fillRect/>
                      </a:stretch>
                    </p:blipFill>
                    <p:spPr bwMode="auto">
                      <a:xfrm>
                        <a:off x="1905000" y="3521075"/>
                        <a:ext cx="11477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8" name="Object 14"/>
          <p:cNvGraphicFramePr>
            <a:graphicFrameLocks noChangeAspect="1"/>
          </p:cNvGraphicFramePr>
          <p:nvPr>
            <p:extLst>
              <p:ext uri="{D42A27DB-BD31-4B8C-83A1-F6EECF244321}">
                <p14:modId xmlns:p14="http://schemas.microsoft.com/office/powerpoint/2010/main" val="2419006443"/>
              </p:ext>
            </p:extLst>
          </p:nvPr>
        </p:nvGraphicFramePr>
        <p:xfrm>
          <a:off x="3097213" y="3429000"/>
          <a:ext cx="4652962" cy="841375"/>
        </p:xfrm>
        <a:graphic>
          <a:graphicData uri="http://schemas.openxmlformats.org/presentationml/2006/ole">
            <mc:AlternateContent xmlns:mc="http://schemas.openxmlformats.org/markup-compatibility/2006">
              <mc:Choice xmlns:v="urn:schemas-microsoft-com:vml" Requires="v">
                <p:oleObj spid="_x0000_s114356" name="Equation" r:id="rId13" imgW="2730500" imgH="495300" progId="Equation.DSMT4">
                  <p:embed/>
                </p:oleObj>
              </mc:Choice>
              <mc:Fallback>
                <p:oleObj name="Equation" r:id="rId13" imgW="2730500" imgH="495300" progId="Equation.DSMT4">
                  <p:embed/>
                  <p:pic>
                    <p:nvPicPr>
                      <p:cNvPr id="0" name=""/>
                      <p:cNvPicPr>
                        <a:picLocks noChangeAspect="1" noChangeArrowheads="1"/>
                      </p:cNvPicPr>
                      <p:nvPr/>
                    </p:nvPicPr>
                    <p:blipFill>
                      <a:blip r:embed="rId14"/>
                      <a:srcRect/>
                      <a:stretch>
                        <a:fillRect/>
                      </a:stretch>
                    </p:blipFill>
                    <p:spPr bwMode="auto">
                      <a:xfrm>
                        <a:off x="3097213" y="3429000"/>
                        <a:ext cx="46529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9" name="Object 15"/>
          <p:cNvGraphicFramePr>
            <a:graphicFrameLocks noChangeAspect="1"/>
          </p:cNvGraphicFramePr>
          <p:nvPr>
            <p:extLst>
              <p:ext uri="{D42A27DB-BD31-4B8C-83A1-F6EECF244321}">
                <p14:modId xmlns:p14="http://schemas.microsoft.com/office/powerpoint/2010/main" val="463357347"/>
              </p:ext>
            </p:extLst>
          </p:nvPr>
        </p:nvGraphicFramePr>
        <p:xfrm>
          <a:off x="782638" y="4283075"/>
          <a:ext cx="2705100" cy="669925"/>
        </p:xfrm>
        <a:graphic>
          <a:graphicData uri="http://schemas.openxmlformats.org/presentationml/2006/ole">
            <mc:AlternateContent xmlns:mc="http://schemas.openxmlformats.org/markup-compatibility/2006">
              <mc:Choice xmlns:v="urn:schemas-microsoft-com:vml" Requires="v">
                <p:oleObj spid="_x0000_s114357" name="Equation" r:id="rId15" imgW="1587500" imgH="393700" progId="Equation.DSMT4">
                  <p:embed/>
                </p:oleObj>
              </mc:Choice>
              <mc:Fallback>
                <p:oleObj name="Equation" r:id="rId15" imgW="1587500" imgH="393700" progId="Equation.DSMT4">
                  <p:embed/>
                  <p:pic>
                    <p:nvPicPr>
                      <p:cNvPr id="0" name=""/>
                      <p:cNvPicPr>
                        <a:picLocks noChangeAspect="1" noChangeArrowheads="1"/>
                      </p:cNvPicPr>
                      <p:nvPr/>
                    </p:nvPicPr>
                    <p:blipFill>
                      <a:blip r:embed="rId16"/>
                      <a:srcRect/>
                      <a:stretch>
                        <a:fillRect/>
                      </a:stretch>
                    </p:blipFill>
                    <p:spPr bwMode="auto">
                      <a:xfrm>
                        <a:off x="782638" y="4283075"/>
                        <a:ext cx="27051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0" name="Object 16"/>
          <p:cNvGraphicFramePr>
            <a:graphicFrameLocks noChangeAspect="1"/>
          </p:cNvGraphicFramePr>
          <p:nvPr>
            <p:extLst>
              <p:ext uri="{D42A27DB-BD31-4B8C-83A1-F6EECF244321}">
                <p14:modId xmlns:p14="http://schemas.microsoft.com/office/powerpoint/2010/main" val="3212712323"/>
              </p:ext>
            </p:extLst>
          </p:nvPr>
        </p:nvGraphicFramePr>
        <p:xfrm>
          <a:off x="3527425" y="4267200"/>
          <a:ext cx="2100263" cy="669925"/>
        </p:xfrm>
        <a:graphic>
          <a:graphicData uri="http://schemas.openxmlformats.org/presentationml/2006/ole">
            <mc:AlternateContent xmlns:mc="http://schemas.openxmlformats.org/markup-compatibility/2006">
              <mc:Choice xmlns:v="urn:schemas-microsoft-com:vml" Requires="v">
                <p:oleObj spid="_x0000_s114358" name="Equation" r:id="rId17" imgW="1231900" imgH="393700" progId="Equation.DSMT4">
                  <p:embed/>
                </p:oleObj>
              </mc:Choice>
              <mc:Fallback>
                <p:oleObj name="Equation" r:id="rId17" imgW="1231900" imgH="393700" progId="Equation.DSMT4">
                  <p:embed/>
                  <p:pic>
                    <p:nvPicPr>
                      <p:cNvPr id="0" name=""/>
                      <p:cNvPicPr>
                        <a:picLocks noChangeAspect="1" noChangeArrowheads="1"/>
                      </p:cNvPicPr>
                      <p:nvPr/>
                    </p:nvPicPr>
                    <p:blipFill>
                      <a:blip r:embed="rId18"/>
                      <a:srcRect/>
                      <a:stretch>
                        <a:fillRect/>
                      </a:stretch>
                    </p:blipFill>
                    <p:spPr bwMode="auto">
                      <a:xfrm>
                        <a:off x="3527425" y="4267200"/>
                        <a:ext cx="21002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1" name="Object 17"/>
          <p:cNvGraphicFramePr>
            <a:graphicFrameLocks noChangeAspect="1"/>
          </p:cNvGraphicFramePr>
          <p:nvPr>
            <p:extLst>
              <p:ext uri="{D42A27DB-BD31-4B8C-83A1-F6EECF244321}">
                <p14:modId xmlns:p14="http://schemas.microsoft.com/office/powerpoint/2010/main" val="4056730595"/>
              </p:ext>
            </p:extLst>
          </p:nvPr>
        </p:nvGraphicFramePr>
        <p:xfrm>
          <a:off x="5640387" y="4267200"/>
          <a:ext cx="1903413" cy="669925"/>
        </p:xfrm>
        <a:graphic>
          <a:graphicData uri="http://schemas.openxmlformats.org/presentationml/2006/ole">
            <mc:AlternateContent xmlns:mc="http://schemas.openxmlformats.org/markup-compatibility/2006">
              <mc:Choice xmlns:v="urn:schemas-microsoft-com:vml" Requires="v">
                <p:oleObj spid="_x0000_s114359" name="Equation" r:id="rId19" imgW="1117600" imgH="393700" progId="Equation.DSMT4">
                  <p:embed/>
                </p:oleObj>
              </mc:Choice>
              <mc:Fallback>
                <p:oleObj name="Equation" r:id="rId19" imgW="1117600" imgH="393700" progId="Equation.DSMT4">
                  <p:embed/>
                  <p:pic>
                    <p:nvPicPr>
                      <p:cNvPr id="0" name=""/>
                      <p:cNvPicPr>
                        <a:picLocks noChangeAspect="1" noChangeArrowheads="1"/>
                      </p:cNvPicPr>
                      <p:nvPr/>
                    </p:nvPicPr>
                    <p:blipFill>
                      <a:blip r:embed="rId20"/>
                      <a:srcRect/>
                      <a:stretch>
                        <a:fillRect/>
                      </a:stretch>
                    </p:blipFill>
                    <p:spPr bwMode="auto">
                      <a:xfrm>
                        <a:off x="5640387" y="4267200"/>
                        <a:ext cx="190341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38598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6777"/>
                                        </p:tgtEl>
                                        <p:attrNameLst>
                                          <p:attrName>style.visibility</p:attrName>
                                        </p:attrNameLst>
                                      </p:cBhvr>
                                      <p:to>
                                        <p:strVal val="visible"/>
                                      </p:to>
                                    </p:set>
                                    <p:animEffect transition="in" filter="wipe(left)">
                                      <p:cBhvr>
                                        <p:cTn id="32" dur="500"/>
                                        <p:tgtEl>
                                          <p:spTgt spid="416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7437"/>
                                        </p:tgtEl>
                                        <p:attrNameLst>
                                          <p:attrName>style.visibility</p:attrName>
                                        </p:attrNameLst>
                                      </p:cBhvr>
                                      <p:to>
                                        <p:strVal val="visible"/>
                                      </p:to>
                                    </p:set>
                                    <p:animEffect transition="in" filter="wipe(left)">
                                      <p:cBhvr>
                                        <p:cTn id="37" dur="500"/>
                                        <p:tgtEl>
                                          <p:spTgt spid="4874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7438"/>
                                        </p:tgtEl>
                                        <p:attrNameLst>
                                          <p:attrName>style.visibility</p:attrName>
                                        </p:attrNameLst>
                                      </p:cBhvr>
                                      <p:to>
                                        <p:strVal val="visible"/>
                                      </p:to>
                                    </p:set>
                                    <p:animEffect transition="in" filter="wipe(left)">
                                      <p:cBhvr>
                                        <p:cTn id="42" dur="500"/>
                                        <p:tgtEl>
                                          <p:spTgt spid="4874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7439"/>
                                        </p:tgtEl>
                                        <p:attrNameLst>
                                          <p:attrName>style.visibility</p:attrName>
                                        </p:attrNameLst>
                                      </p:cBhvr>
                                      <p:to>
                                        <p:strVal val="visible"/>
                                      </p:to>
                                    </p:set>
                                    <p:animEffect transition="in" filter="wipe(left)">
                                      <p:cBhvr>
                                        <p:cTn id="47" dur="500"/>
                                        <p:tgtEl>
                                          <p:spTgt spid="4874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7440"/>
                                        </p:tgtEl>
                                        <p:attrNameLst>
                                          <p:attrName>style.visibility</p:attrName>
                                        </p:attrNameLst>
                                      </p:cBhvr>
                                      <p:to>
                                        <p:strVal val="visible"/>
                                      </p:to>
                                    </p:set>
                                    <p:animEffect transition="in" filter="wipe(left)">
                                      <p:cBhvr>
                                        <p:cTn id="52" dur="500"/>
                                        <p:tgtEl>
                                          <p:spTgt spid="4874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7441"/>
                                        </p:tgtEl>
                                        <p:attrNameLst>
                                          <p:attrName>style.visibility</p:attrName>
                                        </p:attrNameLst>
                                      </p:cBhvr>
                                      <p:to>
                                        <p:strVal val="visible"/>
                                      </p:to>
                                    </p:set>
                                    <p:animEffect transition="in" filter="wipe(left)">
                                      <p:cBhvr>
                                        <p:cTn id="57" dur="500"/>
                                        <p:tgtEl>
                                          <p:spTgt spid="4874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7434"/>
                                        </p:tgtEl>
                                        <p:attrNameLst>
                                          <p:attrName>style.visibility</p:attrName>
                                        </p:attrNameLst>
                                      </p:cBhvr>
                                      <p:to>
                                        <p:strVal val="visible"/>
                                      </p:to>
                                    </p:set>
                                    <p:animEffect transition="in" filter="wipe(left)">
                                      <p:cBhvr>
                                        <p:cTn id="62" dur="500"/>
                                        <p:tgtEl>
                                          <p:spTgt spid="4874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7436"/>
                                        </p:tgtEl>
                                        <p:attrNameLst>
                                          <p:attrName>style.visibility</p:attrName>
                                        </p:attrNameLst>
                                      </p:cBhvr>
                                      <p:to>
                                        <p:strVal val="visible"/>
                                      </p:to>
                                    </p:set>
                                    <p:animEffect transition="in" filter="wipe(left)">
                                      <p:cBhvr>
                                        <p:cTn id="72" dur="500"/>
                                        <p:tgtEl>
                                          <p:spTgt spid="4874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7435"/>
                                        </p:tgtEl>
                                        <p:attrNameLst>
                                          <p:attrName>style.visibility</p:attrName>
                                        </p:attrNameLst>
                                      </p:cBhvr>
                                      <p:to>
                                        <p:strVal val="visible"/>
                                      </p:to>
                                    </p:set>
                                    <p:animEffect transition="in" filter="wipe(left)">
                                      <p:cBhvr>
                                        <p:cTn id="77" dur="500"/>
                                        <p:tgtEl>
                                          <p:spTgt spid="48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286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smtClean="0">
                <a:cs typeface="ＭＳ Ｐゴシック" pitchFamily="-84" charset="-128"/>
              </a:rPr>
              <a:t>Louis </a:t>
            </a:r>
            <a:r>
              <a:rPr lang="en-US" sz="2800" dirty="0">
                <a:cs typeface="ＭＳ Ｐゴシック" pitchFamily="-84" charset="-128"/>
              </a:rPr>
              <a:t>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smtClean="0">
                <a:solidFill>
                  <a:srgbClr val="3333CC"/>
                </a:solidFill>
                <a:cs typeface="ＭＳ Ｐゴシック" pitchFamily="-84" charset="-128"/>
              </a:rPr>
              <a:t>This can be considered as the probing beam length scale </a:t>
            </a:r>
          </a:p>
          <a:p>
            <a:pPr eaLnBrk="1" hangingPunct="1">
              <a:lnSpc>
                <a:spcPct val="90000"/>
              </a:lnSpc>
            </a:pPr>
            <a:r>
              <a:rPr lang="en-US" sz="2800" dirty="0" smtClean="0">
                <a:solidFill>
                  <a:srgbClr val="3333CC"/>
                </a:solidFill>
                <a:cs typeface="ＭＳ Ｐゴシック" pitchFamily="-84" charset="-128"/>
              </a:rPr>
              <a:t>Since </a:t>
            </a:r>
            <a:r>
              <a:rPr lang="en-US" sz="2800" dirty="0">
                <a:solidFill>
                  <a:srgbClr val="3333CC"/>
                </a:solidFill>
                <a:cs typeface="ＭＳ Ｐゴシック" pitchFamily="-84" charset="-128"/>
              </a:rPr>
              <a:t>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Wednesday, March 25, 2015</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1106" name="Object 2"/>
          <p:cNvGraphicFramePr>
            <a:graphicFrameLocks noChangeAspect="1"/>
          </p:cNvGraphicFramePr>
          <p:nvPr>
            <p:extLst>
              <p:ext uri="{D42A27DB-BD31-4B8C-83A1-F6EECF244321}">
                <p14:modId xmlns:p14="http://schemas.microsoft.com/office/powerpoint/2010/main" val="2437891396"/>
              </p:ext>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115147" name="Equation" r:id="rId3" imgW="266700" imgH="177800" progId="Equation.DSMT4">
                  <p:embed/>
                </p:oleObj>
              </mc:Choice>
              <mc:Fallback>
                <p:oleObj name="Equation" r:id="rId3" imgW="266700" imgH="177800" progId="Equation.DSMT4">
                  <p:embed/>
                  <p:pic>
                    <p:nvPicPr>
                      <p:cNvPr id="0" name=""/>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ext uri="{D42A27DB-BD31-4B8C-83A1-F6EECF244321}">
                <p14:modId xmlns:p14="http://schemas.microsoft.com/office/powerpoint/2010/main" val="105595571"/>
              </p:ext>
            </p:extLst>
          </p:nvPr>
        </p:nvGraphicFramePr>
        <p:xfrm>
          <a:off x="2238375" y="5105400"/>
          <a:ext cx="1177925" cy="673100"/>
        </p:xfrm>
        <a:graphic>
          <a:graphicData uri="http://schemas.openxmlformats.org/presentationml/2006/ole">
            <mc:AlternateContent xmlns:mc="http://schemas.openxmlformats.org/markup-compatibility/2006">
              <mc:Choice xmlns:v="urn:schemas-microsoft-com:vml" Requires="v">
                <p:oleObj spid="_x0000_s115148" name="Equation" r:id="rId5" imgW="266700" imgH="152400" progId="Equation.DSMT4">
                  <p:embed/>
                </p:oleObj>
              </mc:Choice>
              <mc:Fallback>
                <p:oleObj name="Equation" r:id="rId5" imgW="266700" imgH="152400" progId="Equation.DSMT4">
                  <p:embed/>
                  <p:pic>
                    <p:nvPicPr>
                      <p:cNvPr id="0" name=""/>
                      <p:cNvPicPr>
                        <a:picLocks noChangeAspect="1" noChangeArrowheads="1"/>
                      </p:cNvPicPr>
                      <p:nvPr/>
                    </p:nvPicPr>
                    <p:blipFill>
                      <a:blip r:embed="rId6"/>
                      <a:srcRect/>
                      <a:stretch>
                        <a:fillRect/>
                      </a:stretch>
                    </p:blipFill>
                    <p:spPr bwMode="auto">
                      <a:xfrm>
                        <a:off x="2238375" y="5105400"/>
                        <a:ext cx="11779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3261366031"/>
              </p:ext>
            </p:extLst>
          </p:nvPr>
        </p:nvGraphicFramePr>
        <p:xfrm>
          <a:off x="3352800" y="5029200"/>
          <a:ext cx="1403350" cy="896938"/>
        </p:xfrm>
        <a:graphic>
          <a:graphicData uri="http://schemas.openxmlformats.org/presentationml/2006/ole">
            <mc:AlternateContent xmlns:mc="http://schemas.openxmlformats.org/markup-compatibility/2006">
              <mc:Choice xmlns:v="urn:schemas-microsoft-com:vml" Requires="v">
                <p:oleObj spid="_x0000_s115149" name="Equation" r:id="rId7" imgW="317500" imgH="203200" progId="Equation.DSMT4">
                  <p:embed/>
                </p:oleObj>
              </mc:Choice>
              <mc:Fallback>
                <p:oleObj name="Equation" r:id="rId7" imgW="317500" imgH="203200" progId="Equation.DSMT4">
                  <p:embed/>
                  <p:pic>
                    <p:nvPicPr>
                      <p:cNvPr id="0" name=""/>
                      <p:cNvPicPr>
                        <a:picLocks noChangeAspect="1" noChangeArrowheads="1"/>
                      </p:cNvPicPr>
                      <p:nvPr/>
                    </p:nvPicPr>
                    <p:blipFill>
                      <a:blip r:embed="rId8"/>
                      <a:srcRect/>
                      <a:stretch>
                        <a:fillRect/>
                      </a:stretch>
                    </p:blipFill>
                    <p:spPr bwMode="auto">
                      <a:xfrm>
                        <a:off x="3352800" y="5029200"/>
                        <a:ext cx="14033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567257472"/>
              </p:ext>
            </p:extLst>
          </p:nvPr>
        </p:nvGraphicFramePr>
        <p:xfrm>
          <a:off x="4713287" y="5181600"/>
          <a:ext cx="1458913" cy="728662"/>
        </p:xfrm>
        <a:graphic>
          <a:graphicData uri="http://schemas.openxmlformats.org/presentationml/2006/ole">
            <mc:AlternateContent xmlns:mc="http://schemas.openxmlformats.org/markup-compatibility/2006">
              <mc:Choice xmlns:v="urn:schemas-microsoft-com:vml" Requires="v">
                <p:oleObj spid="_x0000_s115150" name="Equation" r:id="rId9" imgW="330200" imgH="165100" progId="Equation.DSMT4">
                  <p:embed/>
                </p:oleObj>
              </mc:Choice>
              <mc:Fallback>
                <p:oleObj name="Equation" r:id="rId9" imgW="330200" imgH="165100" progId="Equation.DSMT4">
                  <p:embed/>
                  <p:pic>
                    <p:nvPicPr>
                      <p:cNvPr id="0" name=""/>
                      <p:cNvPicPr>
                        <a:picLocks noChangeAspect="1" noChangeArrowheads="1"/>
                      </p:cNvPicPr>
                      <p:nvPr/>
                    </p:nvPicPr>
                    <p:blipFill>
                      <a:blip r:embed="rId10"/>
                      <a:srcRect/>
                      <a:stretch>
                        <a:fillRect/>
                      </a:stretch>
                    </p:blipFill>
                    <p:spPr bwMode="auto">
                      <a:xfrm>
                        <a:off x="4713287" y="5181600"/>
                        <a:ext cx="145891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2489414699"/>
              </p:ext>
            </p:extLst>
          </p:nvPr>
        </p:nvGraphicFramePr>
        <p:xfrm>
          <a:off x="6113463" y="5029200"/>
          <a:ext cx="1458912" cy="896938"/>
        </p:xfrm>
        <a:graphic>
          <a:graphicData uri="http://schemas.openxmlformats.org/presentationml/2006/ole">
            <mc:AlternateContent xmlns:mc="http://schemas.openxmlformats.org/markup-compatibility/2006">
              <mc:Choice xmlns:v="urn:schemas-microsoft-com:vml" Requires="v">
                <p:oleObj spid="_x0000_s115151" name="Equation" r:id="rId11" imgW="330200" imgH="203200" progId="Equation.DSMT4">
                  <p:embed/>
                </p:oleObj>
              </mc:Choice>
              <mc:Fallback>
                <p:oleObj name="Equation" r:id="rId11" imgW="330200" imgH="203200" progId="Equation.DSMT4">
                  <p:embed/>
                  <p:pic>
                    <p:nvPicPr>
                      <p:cNvPr id="0" name=""/>
                      <p:cNvPicPr>
                        <a:picLocks noChangeAspect="1" noChangeArrowheads="1"/>
                      </p:cNvPicPr>
                      <p:nvPr/>
                    </p:nvPicPr>
                    <p:blipFill>
                      <a:blip r:embed="rId12"/>
                      <a:srcRect/>
                      <a:stretch>
                        <a:fillRect/>
                      </a:stretch>
                    </p:blipFill>
                    <p:spPr bwMode="auto">
                      <a:xfrm>
                        <a:off x="6113463" y="5029200"/>
                        <a:ext cx="145891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ext uri="{D42A27DB-BD31-4B8C-83A1-F6EECF244321}">
                <p14:modId xmlns:p14="http://schemas.microsoft.com/office/powerpoint/2010/main" val="4207489271"/>
              </p:ext>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115152" name="Equation" r:id="rId13" imgW="165100" imgH="419100" progId="Equation.DSMT4">
                  <p:embed/>
                </p:oleObj>
              </mc:Choice>
              <mc:Fallback>
                <p:oleObj name="Equation" r:id="rId13" imgW="165100" imgH="419100" progId="Equation.DSMT4">
                  <p:embed/>
                  <p:pic>
                    <p:nvPicPr>
                      <p:cNvPr id="0" name=""/>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5817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wipe(left)">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06"/>
                                        </p:tgtEl>
                                        <p:attrNameLst>
                                          <p:attrName>style.visibility</p:attrName>
                                        </p:attrNameLst>
                                      </p:cBhvr>
                                      <p:to>
                                        <p:strVal val="visible"/>
                                      </p:to>
                                    </p:set>
                                    <p:animEffect transition="in" filter="wipe(left)">
                                      <p:cBhvr>
                                        <p:cTn id="22" dur="500"/>
                                        <p:tgtEl>
                                          <p:spTgt spid="4311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1113"/>
                                        </p:tgtEl>
                                        <p:attrNameLst>
                                          <p:attrName>style.visibility</p:attrName>
                                        </p:attrNameLst>
                                      </p:cBhvr>
                                      <p:to>
                                        <p:strVal val="visible"/>
                                      </p:to>
                                    </p:set>
                                    <p:animEffect transition="in" filter="wipe(left)">
                                      <p:cBhvr>
                                        <p:cTn id="27" dur="500"/>
                                        <p:tgtEl>
                                          <p:spTgt spid="4311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wipe(left)">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7"/>
                                        </p:tgtEl>
                                        <p:attrNameLst>
                                          <p:attrName>style.visibility</p:attrName>
                                        </p:attrNameLst>
                                      </p:cBhvr>
                                      <p:to>
                                        <p:strVal val="visible"/>
                                      </p:to>
                                    </p:set>
                                    <p:animEffect transition="in" filter="wipe(left)">
                                      <p:cBhvr>
                                        <p:cTn id="37" dur="500"/>
                                        <p:tgtEl>
                                          <p:spTgt spid="43110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8"/>
                                        </p:tgtEl>
                                        <p:attrNameLst>
                                          <p:attrName>style.visibility</p:attrName>
                                        </p:attrNameLst>
                                      </p:cBhvr>
                                      <p:to>
                                        <p:strVal val="visible"/>
                                      </p:to>
                                    </p:set>
                                    <p:animEffect transition="in" filter="wipe(left)">
                                      <p:cBhvr>
                                        <p:cTn id="42" dur="500"/>
                                        <p:tgtEl>
                                          <p:spTgt spid="4311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09"/>
                                        </p:tgtEl>
                                        <p:attrNameLst>
                                          <p:attrName>style.visibility</p:attrName>
                                        </p:attrNameLst>
                                      </p:cBhvr>
                                      <p:to>
                                        <p:strVal val="visible"/>
                                      </p:to>
                                    </p:set>
                                    <p:animEffect transition="in" filter="wipe(left)">
                                      <p:cBhvr>
                                        <p:cTn id="47" dur="500"/>
                                        <p:tgtEl>
                                          <p:spTgt spid="4311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1110"/>
                                        </p:tgtEl>
                                        <p:attrNameLst>
                                          <p:attrName>style.visibility</p:attrName>
                                        </p:attrNameLst>
                                      </p:cBhvr>
                                      <p:to>
                                        <p:strVal val="visible"/>
                                      </p:to>
                                    </p:set>
                                    <p:animEffect transition="in" filter="wipe(left)">
                                      <p:cBhvr>
                                        <p:cTn id="52"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r>
              <a:rPr lang="en-US" sz="2000" kern="0" dirty="0" err="1" smtClean="0">
                <a:solidFill>
                  <a:srgbClr val="3333CC"/>
                </a:solidFill>
                <a:latin typeface="Symbol" charset="2"/>
                <a:ea typeface="ＭＳ Ｐゴシック" pitchFamily="-1" charset="-128"/>
                <a:cs typeface="Symbol" charset="2"/>
              </a:rPr>
              <a:t>λ</a:t>
            </a:r>
            <a:r>
              <a:rPr lang="en-US" sz="2000" kern="0" dirty="0" smtClean="0">
                <a:solidFill>
                  <a:srgbClr val="3333CC"/>
                </a:solidFill>
                <a:latin typeface="+mn-lt"/>
                <a:ea typeface="ＭＳ Ｐゴシック" pitchFamily="-1" charset="-128"/>
                <a:cs typeface="ＭＳ Ｐゴシック" pitchFamily="-1" charset="-128"/>
              </a:rPr>
              <a:t>=532nm)?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Wednesday, March 25, 2015</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355263667"/>
              </p:ext>
            </p:extLst>
          </p:nvPr>
        </p:nvGraphicFramePr>
        <p:xfrm>
          <a:off x="5334000" y="1524000"/>
          <a:ext cx="920175" cy="920175"/>
        </p:xfrm>
        <a:graphic>
          <a:graphicData uri="http://schemas.openxmlformats.org/presentationml/2006/ole">
            <mc:AlternateContent xmlns:mc="http://schemas.openxmlformats.org/markup-compatibility/2006">
              <mc:Choice xmlns:v="urn:schemas-microsoft-com:vml" Requires="v">
                <p:oleObj spid="_x0000_s116990" name="Equation" r:id="rId3" imgW="419100" imgH="419100" progId="Equation.DSMT4">
                  <p:embed/>
                </p:oleObj>
              </mc:Choice>
              <mc:Fallback>
                <p:oleObj name="Equation" r:id="rId3" imgW="419100" imgH="419100" progId="Equation.DSMT4">
                  <p:embed/>
                  <p:pic>
                    <p:nvPicPr>
                      <p:cNvPr id="0" name=""/>
                      <p:cNvPicPr>
                        <a:picLocks noChangeAspect="1" noChangeArrowheads="1"/>
                      </p:cNvPicPr>
                      <p:nvPr/>
                    </p:nvPicPr>
                    <p:blipFill>
                      <a:blip r:embed="rId4"/>
                      <a:srcRect/>
                      <a:stretch>
                        <a:fillRect/>
                      </a:stretch>
                    </p:blipFill>
                    <p:spPr bwMode="auto">
                      <a:xfrm>
                        <a:off x="5334000" y="1524000"/>
                        <a:ext cx="920175" cy="92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177976769"/>
              </p:ext>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116991" name="Equation" r:id="rId5" imgW="533400" imgH="419100" progId="Equation.DSMT4">
                  <p:embed/>
                </p:oleObj>
              </mc:Choice>
              <mc:Fallback>
                <p:oleObj name="Equation" r:id="rId5" imgW="533400" imgH="419100" progId="Equation.DSMT4">
                  <p:embed/>
                  <p:pic>
                    <p:nvPicPr>
                      <p:cNvPr id="0" name=""/>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882062002"/>
              </p:ext>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116992" name="Equation" r:id="rId7" imgW="533400" imgH="419100" progId="Equation.DSMT4">
                  <p:embed/>
                </p:oleObj>
              </mc:Choice>
              <mc:Fallback>
                <p:oleObj name="Equation" r:id="rId7" imgW="533400" imgH="419100" progId="Equation.DSMT4">
                  <p:embed/>
                  <p:pic>
                    <p:nvPicPr>
                      <p:cNvPr id="0" name=""/>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197718654"/>
              </p:ext>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116993" name="Equation" r:id="rId9" imgW="660400" imgH="444500" progId="Equation.DSMT4">
                  <p:embed/>
                </p:oleObj>
              </mc:Choice>
              <mc:Fallback>
                <p:oleObj name="Equation" r:id="rId9" imgW="660400" imgH="444500" progId="Equation.DSMT4">
                  <p:embed/>
                  <p:pic>
                    <p:nvPicPr>
                      <p:cNvPr id="0" name=""/>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2642841592"/>
              </p:ext>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116994" name="Equation" r:id="rId11" imgW="787400" imgH="469900" progId="Equation.DSMT4">
                  <p:embed/>
                </p:oleObj>
              </mc:Choice>
              <mc:Fallback>
                <p:oleObj name="Equation" r:id="rId11" imgW="787400" imgH="469900" progId="Equation.DSMT4">
                  <p:embed/>
                  <p:pic>
                    <p:nvPicPr>
                      <p:cNvPr id="0" name=""/>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337641978"/>
              </p:ext>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116995" name="Equation" r:id="rId13" imgW="2006600" imgH="406400" progId="Equation.DSMT4">
                  <p:embed/>
                </p:oleObj>
              </mc:Choice>
              <mc:Fallback>
                <p:oleObj name="Equation" r:id="rId13" imgW="2006600" imgH="406400" progId="Equation.DSMT4">
                  <p:embed/>
                  <p:pic>
                    <p:nvPicPr>
                      <p:cNvPr id="0" name=""/>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1666141236"/>
              </p:ext>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116996" name="Equation" r:id="rId15" imgW="1676400" imgH="419100" progId="Equation.DSMT4">
                  <p:embed/>
                </p:oleObj>
              </mc:Choice>
              <mc:Fallback>
                <p:oleObj name="Equation" r:id="rId15" imgW="1676400" imgH="419100" progId="Equation.DSMT4">
                  <p:embed/>
                  <p:pic>
                    <p:nvPicPr>
                      <p:cNvPr id="0" name=""/>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7789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3"/>
                                        </p:tgtEl>
                                        <p:attrNameLst>
                                          <p:attrName>style.visibility</p:attrName>
                                        </p:attrNameLst>
                                      </p:cBhvr>
                                      <p:to>
                                        <p:strVal val="visible"/>
                                      </p:to>
                                    </p:set>
                                    <p:animEffect transition="in" filter="wipe(left)">
                                      <p:cBhvr>
                                        <p:cTn id="52" dur="500"/>
                                        <p:tgtEl>
                                          <p:spTgt spid="4884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4"/>
                                        </p:tgtEl>
                                        <p:attrNameLst>
                                          <p:attrName>style.visibility</p:attrName>
                                        </p:attrNameLst>
                                      </p:cBhvr>
                                      <p:to>
                                        <p:strVal val="visible"/>
                                      </p:to>
                                    </p:set>
                                    <p:animEffect transition="in" filter="wipe(left)">
                                      <p:cBhvr>
                                        <p:cTn id="57" dur="500"/>
                                        <p:tgtEl>
                                          <p:spTgt spid="4884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wipe(left)">
                                      <p:cBhvr>
                                        <p:cTn id="62" dur="500"/>
                                        <p:tgtEl>
                                          <p:spTgt spid="1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wipe(left)">
                                      <p:cBhvr>
                                        <p:cTn id="6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2130" name="Object 2"/>
          <p:cNvGraphicFramePr>
            <a:graphicFrameLocks noChangeAspect="1"/>
          </p:cNvGraphicFramePr>
          <p:nvPr>
            <p:extLst>
              <p:ext uri="{D42A27DB-BD31-4B8C-83A1-F6EECF244321}">
                <p14:modId xmlns:p14="http://schemas.microsoft.com/office/powerpoint/2010/main" val="2291355423"/>
              </p:ext>
            </p:extLst>
          </p:nvPr>
        </p:nvGraphicFramePr>
        <p:xfrm>
          <a:off x="796925" y="3495675"/>
          <a:ext cx="1108075" cy="390525"/>
        </p:xfrm>
        <a:graphic>
          <a:graphicData uri="http://schemas.openxmlformats.org/presentationml/2006/ole">
            <mc:AlternateContent xmlns:mc="http://schemas.openxmlformats.org/markup-compatibility/2006">
              <mc:Choice xmlns:v="urn:schemas-microsoft-com:vml" Requires="v">
                <p:oleObj spid="_x0000_s118073" name="Equation" r:id="rId4" imgW="406400" imgH="165100" progId="Equation.DSMT4">
                  <p:embed/>
                </p:oleObj>
              </mc:Choice>
              <mc:Fallback>
                <p:oleObj name="Equation" r:id="rId4" imgW="406400" imgH="165100" progId="Equation.DSMT4">
                  <p:embed/>
                  <p:pic>
                    <p:nvPicPr>
                      <p:cNvPr id="0" name=""/>
                      <p:cNvPicPr>
                        <a:picLocks noChangeAspect="1" noChangeArrowheads="1"/>
                      </p:cNvPicPr>
                      <p:nvPr/>
                    </p:nvPicPr>
                    <p:blipFill>
                      <a:blip r:embed="rId5"/>
                      <a:srcRect/>
                      <a:stretch>
                        <a:fillRect/>
                      </a:stretch>
                    </p:blipFill>
                    <p:spPr bwMode="auto">
                      <a:xfrm>
                        <a:off x="796925" y="3495675"/>
                        <a:ext cx="1108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ext uri="{D42A27DB-BD31-4B8C-83A1-F6EECF244321}">
                <p14:modId xmlns:p14="http://schemas.microsoft.com/office/powerpoint/2010/main" val="3908723423"/>
              </p:ext>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118074" name="Equation" r:id="rId6" imgW="266700" imgH="152400" progId="Equation.DSMT4">
                  <p:embed/>
                </p:oleObj>
              </mc:Choice>
              <mc:Fallback>
                <p:oleObj name="Equation" r:id="rId6" imgW="266700" imgH="152400" progId="Equation.DSMT4">
                  <p:embed/>
                  <p:pic>
                    <p:nvPicPr>
                      <p:cNvPr id="0" name=""/>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ext uri="{D42A27DB-BD31-4B8C-83A1-F6EECF244321}">
                <p14:modId xmlns:p14="http://schemas.microsoft.com/office/powerpoint/2010/main" val="1194149259"/>
              </p:ext>
            </p:extLst>
          </p:nvPr>
        </p:nvGraphicFramePr>
        <p:xfrm>
          <a:off x="1863725" y="3429000"/>
          <a:ext cx="935038" cy="420687"/>
        </p:xfrm>
        <a:graphic>
          <a:graphicData uri="http://schemas.openxmlformats.org/presentationml/2006/ole">
            <mc:AlternateContent xmlns:mc="http://schemas.openxmlformats.org/markup-compatibility/2006">
              <mc:Choice xmlns:v="urn:schemas-microsoft-com:vml" Requires="v">
                <p:oleObj spid="_x0000_s118075" name="Equation" r:id="rId8" imgW="342900" imgH="177800" progId="Equation.DSMT4">
                  <p:embed/>
                </p:oleObj>
              </mc:Choice>
              <mc:Fallback>
                <p:oleObj name="Equation" r:id="rId8" imgW="342900" imgH="177800" progId="Equation.DSMT4">
                  <p:embed/>
                  <p:pic>
                    <p:nvPicPr>
                      <p:cNvPr id="0" name=""/>
                      <p:cNvPicPr>
                        <a:picLocks noChangeAspect="1" noChangeArrowheads="1"/>
                      </p:cNvPicPr>
                      <p:nvPr/>
                    </p:nvPicPr>
                    <p:blipFill>
                      <a:blip r:embed="rId9"/>
                      <a:srcRect/>
                      <a:stretch>
                        <a:fillRect/>
                      </a:stretch>
                    </p:blipFill>
                    <p:spPr bwMode="auto">
                      <a:xfrm>
                        <a:off x="1863725" y="3429000"/>
                        <a:ext cx="9350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ext uri="{D42A27DB-BD31-4B8C-83A1-F6EECF244321}">
                <p14:modId xmlns:p14="http://schemas.microsoft.com/office/powerpoint/2010/main" val="2679490440"/>
              </p:ext>
            </p:extLst>
          </p:nvPr>
        </p:nvGraphicFramePr>
        <p:xfrm>
          <a:off x="2778125" y="3200400"/>
          <a:ext cx="727075" cy="990600"/>
        </p:xfrm>
        <a:graphic>
          <a:graphicData uri="http://schemas.openxmlformats.org/presentationml/2006/ole">
            <mc:AlternateContent xmlns:mc="http://schemas.openxmlformats.org/markup-compatibility/2006">
              <mc:Choice xmlns:v="urn:schemas-microsoft-com:vml" Requires="v">
                <p:oleObj spid="_x0000_s118076" name="Equation" r:id="rId10" imgW="266700" imgH="419100" progId="Equation.DSMT4">
                  <p:embed/>
                </p:oleObj>
              </mc:Choice>
              <mc:Fallback>
                <p:oleObj name="Equation" r:id="rId10" imgW="266700" imgH="419100" progId="Equation.DSMT4">
                  <p:embed/>
                  <p:pic>
                    <p:nvPicPr>
                      <p:cNvPr id="0" name=""/>
                      <p:cNvPicPr>
                        <a:picLocks noChangeAspect="1" noChangeArrowheads="1"/>
                      </p:cNvPicPr>
                      <p:nvPr/>
                    </p:nvPicPr>
                    <p:blipFill>
                      <a:blip r:embed="rId11"/>
                      <a:srcRect/>
                      <a:stretch>
                        <a:fillRect/>
                      </a:stretch>
                    </p:blipFill>
                    <p:spPr bwMode="auto">
                      <a:xfrm>
                        <a:off x="2778125" y="3200400"/>
                        <a:ext cx="72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ext uri="{D42A27DB-BD31-4B8C-83A1-F6EECF244321}">
                <p14:modId xmlns:p14="http://schemas.microsoft.com/office/powerpoint/2010/main" val="3326393463"/>
              </p:ext>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118077" name="Equation" r:id="rId12" imgW="304800" imgH="165100" progId="Equation.DSMT4">
                  <p:embed/>
                </p:oleObj>
              </mc:Choice>
              <mc:Fallback>
                <p:oleObj name="Equation" r:id="rId12" imgW="304800" imgH="165100" progId="Equation.DSMT4">
                  <p:embed/>
                  <p:pic>
                    <p:nvPicPr>
                      <p:cNvPr id="0" name=""/>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ext uri="{D42A27DB-BD31-4B8C-83A1-F6EECF244321}">
                <p14:modId xmlns:p14="http://schemas.microsoft.com/office/powerpoint/2010/main" val="1040003680"/>
              </p:ext>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118078" name="Equation" r:id="rId14" imgW="571500" imgH="419100" progId="Equation.DSMT4">
                  <p:embed/>
                </p:oleObj>
              </mc:Choice>
              <mc:Fallback>
                <p:oleObj name="Equation" r:id="rId14" imgW="571500" imgH="419100" progId="Equation.DSMT4">
                  <p:embed/>
                  <p:pic>
                    <p:nvPicPr>
                      <p:cNvPr id="0" name=""/>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ext uri="{D42A27DB-BD31-4B8C-83A1-F6EECF244321}">
                <p14:modId xmlns:p14="http://schemas.microsoft.com/office/powerpoint/2010/main" val="1596417082"/>
              </p:ext>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118079" name="Equation" r:id="rId16" imgW="469900" imgH="393700" progId="Equation.DSMT4">
                  <p:embed/>
                </p:oleObj>
              </mc:Choice>
              <mc:Fallback>
                <p:oleObj name="Equation" r:id="rId16" imgW="469900" imgH="393700" progId="Equation.DSMT4">
                  <p:embed/>
                  <p:pic>
                    <p:nvPicPr>
                      <p:cNvPr id="0" name=""/>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ext uri="{D42A27DB-BD31-4B8C-83A1-F6EECF244321}">
                <p14:modId xmlns:p14="http://schemas.microsoft.com/office/powerpoint/2010/main" val="2229846488"/>
              </p:ext>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118080" name="Equation" r:id="rId18" imgW="203200" imgH="165100" progId="Equation.DSMT4">
                  <p:embed/>
                </p:oleObj>
              </mc:Choice>
              <mc:Fallback>
                <p:oleObj name="Equation" r:id="rId18" imgW="203200" imgH="165100" progId="Equation.DSMT4">
                  <p:embed/>
                  <p:pic>
                    <p:nvPicPr>
                      <p:cNvPr id="0" name=""/>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98680784"/>
              </p:ext>
            </p:extLst>
          </p:nvPr>
        </p:nvGraphicFramePr>
        <p:xfrm>
          <a:off x="3505200" y="3200400"/>
          <a:ext cx="2008187" cy="990600"/>
        </p:xfrm>
        <a:graphic>
          <a:graphicData uri="http://schemas.openxmlformats.org/presentationml/2006/ole">
            <mc:AlternateContent xmlns:mc="http://schemas.openxmlformats.org/markup-compatibility/2006">
              <mc:Choice xmlns:v="urn:schemas-microsoft-com:vml" Requires="v">
                <p:oleObj spid="_x0000_s118081" name="Equation" r:id="rId20" imgW="736600" imgH="419100" progId="Equation.DSMT4">
                  <p:embed/>
                </p:oleObj>
              </mc:Choice>
              <mc:Fallback>
                <p:oleObj name="Equation" r:id="rId20" imgW="736600" imgH="419100" progId="Equation.DSMT4">
                  <p:embed/>
                  <p:pic>
                    <p:nvPicPr>
                      <p:cNvPr id="0" name=""/>
                      <p:cNvPicPr>
                        <a:picLocks noChangeAspect="1" noChangeArrowheads="1"/>
                      </p:cNvPicPr>
                      <p:nvPr/>
                    </p:nvPicPr>
                    <p:blipFill>
                      <a:blip r:embed="rId21"/>
                      <a:srcRect/>
                      <a:stretch>
                        <a:fillRect/>
                      </a:stretch>
                    </p:blipFill>
                    <p:spPr bwMode="auto">
                      <a:xfrm>
                        <a:off x="3505200" y="3200400"/>
                        <a:ext cx="200818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27238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5"/>
                                        </p:tgtEl>
                                        <p:attrNameLst>
                                          <p:attrName>style.visibility</p:attrName>
                                        </p:attrNameLst>
                                      </p:cBhvr>
                                      <p:to>
                                        <p:strVal val="visible"/>
                                      </p:to>
                                    </p:set>
                                    <p:animEffect transition="in" filter="wipe(left)">
                                      <p:cBhvr>
                                        <p:cTn id="59" dur="500"/>
                                        <p:tgtEl>
                                          <p:spTgt spid="4321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6"/>
                                        </p:tgtEl>
                                        <p:attrNameLst>
                                          <p:attrName>style.visibility</p:attrName>
                                        </p:attrNameLst>
                                      </p:cBhvr>
                                      <p:to>
                                        <p:strVal val="visible"/>
                                      </p:to>
                                    </p:set>
                                    <p:animEffect transition="in" filter="wipe(left)">
                                      <p:cBhvr>
                                        <p:cTn id="64" dur="500"/>
                                        <p:tgtEl>
                                          <p:spTgt spid="4321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32137"/>
                                        </p:tgtEl>
                                        <p:attrNameLst>
                                          <p:attrName>style.visibility</p:attrName>
                                        </p:attrNameLst>
                                      </p:cBhvr>
                                      <p:to>
                                        <p:strVal val="visible"/>
                                      </p:to>
                                    </p:set>
                                    <p:animEffect transition="in" filter="wipe(left)">
                                      <p:cBhvr>
                                        <p:cTn id="69"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a:solidFill>
                  <a:srgbClr val="3333CC"/>
                </a:solidFill>
                <a:latin typeface="+mn-lt"/>
                <a:ea typeface="ＭＳ Ｐゴシック" charset="0"/>
              </a:rPr>
              <a:t>X</a:t>
            </a:r>
            <a:r>
              <a:rPr lang="en-US" dirty="0" smtClean="0">
                <a:solidFill>
                  <a:srgbClr val="3333CC"/>
                </a:solidFill>
                <a:latin typeface="+mn-lt"/>
                <a:ea typeface="ＭＳ Ｐゴシック" charset="0"/>
                <a:cs typeface="+mn-cs"/>
              </a:rPr>
              <a:t> </a:t>
            </a:r>
            <a:r>
              <a:rPr lang="en-US" dirty="0">
                <a:solidFill>
                  <a:srgbClr val="3333CC"/>
                </a:solidFill>
                <a:latin typeface="+mn-lt"/>
                <a:ea typeface="ＭＳ Ｐゴシック" charset="0"/>
                <a:cs typeface="+mn-cs"/>
              </a:rPr>
              <a:t>rays in nickel crystals</a:t>
            </a:r>
            <a:r>
              <a:rPr lang="en-US" dirty="0" smtClean="0">
                <a:solidFill>
                  <a:srgbClr val="3333CC"/>
                </a:solidFill>
                <a:latin typeface="+mn-lt"/>
                <a:ea typeface="ＭＳ Ｐゴシック" charset="0"/>
                <a:cs typeface="+mn-cs"/>
              </a:rPr>
              <a:t>. </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Wednesday, March 25, 2015</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15</a:t>
            </a:fld>
            <a:endParaRPr lang="en-US"/>
          </a:p>
        </p:txBody>
      </p:sp>
      <p:sp>
        <p:nvSpPr>
          <p:cNvPr id="13" name="Footer Placeholder 12"/>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433154" name="Object 2"/>
          <p:cNvGraphicFramePr>
            <a:graphicFrameLocks noChangeAspect="1"/>
          </p:cNvGraphicFramePr>
          <p:nvPr>
            <p:extLst>
              <p:ext uri="{D42A27DB-BD31-4B8C-83A1-F6EECF244321}">
                <p14:modId xmlns:p14="http://schemas.microsoft.com/office/powerpoint/2010/main" val="3331181224"/>
              </p:ext>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118822" name="Equation" r:id="rId7" imgW="723900" imgH="393700" progId="Equation.DSMT4">
                  <p:embed/>
                </p:oleObj>
              </mc:Choice>
              <mc:Fallback>
                <p:oleObj name="Equation" r:id="rId7" imgW="723900" imgH="393700" progId="Equation.DSMT4">
                  <p:embed/>
                  <p:pic>
                    <p:nvPicPr>
                      <p:cNvPr id="0" name=""/>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4134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39"/>
                                        </p:tgtEl>
                                        <p:attrNameLst>
                                          <p:attrName>style.visibility</p:attrName>
                                        </p:attrNameLst>
                                      </p:cBhvr>
                                      <p:to>
                                        <p:strVal val="visible"/>
                                      </p:to>
                                    </p:set>
                                    <p:animEffect transition="in" filter="wipe(left)">
                                      <p:cBhvr>
                                        <p:cTn id="29" dur="500"/>
                                        <p:tgtEl>
                                          <p:spTgt spid="2253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25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a:t>
            </a:r>
            <a:r>
              <a:rPr lang="en-US" dirty="0" smtClean="0"/>
              <a:t>wave particle like (</a:t>
            </a:r>
            <a:r>
              <a:rPr lang="en-US" dirty="0" err="1"/>
              <a:t>eg</a:t>
            </a:r>
            <a:r>
              <a:rPr lang="en-US" dirty="0"/>
              <a:t> electron scattering) </a:t>
            </a:r>
            <a:endParaRPr lang="en-US" dirty="0" smtClean="0"/>
          </a:p>
          <a:p>
            <a:r>
              <a:rPr lang="en-US" dirty="0"/>
              <a:t>d</a:t>
            </a:r>
            <a:r>
              <a:rPr lang="en-US" dirty="0" smtClean="0"/>
              <a:t>e Broglie: All matter has intrinsic wavelength.</a:t>
            </a:r>
          </a:p>
          <a:p>
            <a:pPr lvl="1"/>
            <a:r>
              <a:rPr lang="en-US" dirty="0" smtClean="0"/>
              <a:t>Wavelength is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16</a:t>
            </a:fld>
            <a:endParaRPr lang="en-US"/>
          </a:p>
        </p:txBody>
      </p:sp>
    </p:spTree>
    <p:extLst>
      <p:ext uri="{BB962C8B-B14F-4D97-AF65-F5344CB8AC3E}">
        <p14:creationId xmlns:p14="http://schemas.microsoft.com/office/powerpoint/2010/main" val="1311373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March 25, 2015</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685800" y="-152400"/>
            <a:ext cx="7772400" cy="838200"/>
          </a:xfrm>
        </p:spPr>
        <p:txBody>
          <a:bodyPr/>
          <a:lstStyle/>
          <a:p>
            <a:pPr eaLnBrk="1" hangingPunct="1"/>
            <a:r>
              <a:rPr lang="en-US" sz="48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04800" y="762000"/>
            <a:ext cx="8686800" cy="5486400"/>
          </a:xfrm>
        </p:spPr>
        <p:txBody>
          <a:bodyPr/>
          <a:lstStyle/>
          <a:p>
            <a:pPr eaLnBrk="1" hangingPunct="1"/>
            <a:r>
              <a:rPr lang="en-US" dirty="0" smtClean="0"/>
              <a:t>Reminder: Homework #3</a:t>
            </a:r>
          </a:p>
          <a:p>
            <a:pPr lvl="1" eaLnBrk="1" hangingPunct="1"/>
            <a:r>
              <a:rPr lang="en-US" dirty="0" smtClean="0"/>
              <a:t>End of chapter problems on CH4: 5, 14, 17, 21, 23 and 45</a:t>
            </a:r>
          </a:p>
          <a:p>
            <a:pPr lvl="1" eaLnBrk="1" hangingPunct="1"/>
            <a:r>
              <a:rPr lang="en-US" dirty="0" smtClean="0"/>
              <a:t>Due: Monday, March 30</a:t>
            </a:r>
          </a:p>
          <a:p>
            <a:pPr eaLnBrk="1" hangingPunct="1"/>
            <a:r>
              <a:rPr lang="en-US" dirty="0" smtClean="0"/>
              <a:t>Quiz Wednesday, April 1</a:t>
            </a:r>
          </a:p>
          <a:p>
            <a:pPr lvl="1" eaLnBrk="1" hangingPunct="1"/>
            <a:r>
              <a:rPr lang="en-US" dirty="0" smtClean="0"/>
              <a:t>At the beginning of the class</a:t>
            </a:r>
          </a:p>
          <a:p>
            <a:pPr lvl="1" eaLnBrk="1" hangingPunct="1"/>
            <a:r>
              <a:rPr lang="en-US" dirty="0" smtClean="0"/>
              <a:t>Covers CH4.1 through what we finish Monday, March 30</a:t>
            </a:r>
          </a:p>
          <a:p>
            <a:pPr lvl="1" eaLnBrk="1" hangingPunct="1"/>
            <a:r>
              <a:rPr lang="en-US" dirty="0" smtClean="0"/>
              <a:t>BYOF with the same rule as before</a:t>
            </a:r>
          </a:p>
          <a:p>
            <a:pPr eaLnBrk="1" hangingPunct="1"/>
            <a:r>
              <a:rPr lang="en-US" dirty="0" smtClean="0"/>
              <a:t>Colloquium at 4pm today in SH101</a:t>
            </a:r>
            <a:endParaRPr lang="en-US" sz="2800" dirty="0" smtClean="0"/>
          </a:p>
        </p:txBody>
      </p:sp>
    </p:spTree>
    <p:extLst>
      <p:ext uri="{BB962C8B-B14F-4D97-AF65-F5344CB8AC3E}">
        <p14:creationId xmlns:p14="http://schemas.microsoft.com/office/powerpoint/2010/main" val="1754754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 y="76200"/>
            <a:ext cx="9067800" cy="838200"/>
          </a:xfrm>
        </p:spPr>
        <p:txBody>
          <a:bodyPr/>
          <a:lstStyle/>
          <a:p>
            <a:pPr eaLnBrk="1" hangingPunct="1"/>
            <a:r>
              <a:rPr lang="en-US" sz="3600" dirty="0" smtClean="0"/>
              <a:t>Characteristic </a:t>
            </a:r>
            <a:r>
              <a:rPr lang="en-US" sz="3600" dirty="0"/>
              <a:t>X-Ray Spectra and Atomic Number</a:t>
            </a:r>
          </a:p>
        </p:txBody>
      </p:sp>
      <p:sp>
        <p:nvSpPr>
          <p:cNvPr id="43011" name="Rectangle 3"/>
          <p:cNvSpPr>
            <a:spLocks noGrp="1" noChangeArrowheads="1"/>
          </p:cNvSpPr>
          <p:nvPr>
            <p:ph idx="1"/>
          </p:nvPr>
        </p:nvSpPr>
        <p:spPr>
          <a:xfrm>
            <a:off x="457200" y="990600"/>
            <a:ext cx="8226425" cy="4802187"/>
          </a:xfrm>
        </p:spPr>
        <p:txBody>
          <a:bodyPr/>
          <a:lstStyle/>
          <a:p>
            <a:pPr eaLnBrk="1" hangingPunct="1"/>
            <a:r>
              <a:rPr lang="en-US" sz="2800" dirty="0"/>
              <a:t>Shells have letter names:</a:t>
            </a:r>
          </a:p>
          <a:p>
            <a:pPr eaLnBrk="1" hangingPunct="1">
              <a:buFont typeface="Wingdings" pitchFamily="-84" charset="2"/>
              <a:buNone/>
            </a:pPr>
            <a:r>
              <a:rPr lang="en-US" sz="2800" b="1" dirty="0">
                <a:solidFill>
                  <a:srgbClr val="000000"/>
                </a:solidFill>
              </a:rPr>
              <a:t>	K shell</a:t>
            </a:r>
            <a:r>
              <a:rPr lang="en-US" sz="2800" dirty="0"/>
              <a:t> for </a:t>
            </a:r>
            <a:r>
              <a:rPr lang="en-US" sz="2800" i="1" dirty="0" err="1"/>
              <a:t>n</a:t>
            </a:r>
            <a:r>
              <a:rPr lang="en-US" sz="2800" dirty="0"/>
              <a:t> = 1</a:t>
            </a:r>
          </a:p>
          <a:p>
            <a:pPr eaLnBrk="1" hangingPunct="1">
              <a:buFont typeface="Wingdings" pitchFamily="-84" charset="2"/>
              <a:buNone/>
            </a:pPr>
            <a:r>
              <a:rPr lang="en-US" sz="2800" b="1" dirty="0">
                <a:solidFill>
                  <a:srgbClr val="000000"/>
                </a:solidFill>
              </a:rPr>
              <a:t>	L shell</a:t>
            </a:r>
            <a:r>
              <a:rPr lang="en-US" sz="2800" dirty="0"/>
              <a:t> for </a:t>
            </a:r>
            <a:r>
              <a:rPr lang="en-US" sz="2800" i="1" dirty="0" err="1"/>
              <a:t>n</a:t>
            </a:r>
            <a:r>
              <a:rPr lang="en-US" sz="2800" dirty="0"/>
              <a:t> = 2</a:t>
            </a:r>
          </a:p>
          <a:p>
            <a:pPr eaLnBrk="1" hangingPunct="1"/>
            <a:endParaRPr lang="en-US" sz="2800" dirty="0"/>
          </a:p>
          <a:p>
            <a:pPr eaLnBrk="1" hangingPunct="1"/>
            <a:r>
              <a:rPr lang="en-US" sz="2800" dirty="0"/>
              <a:t>The atom is most stable in its ground state.</a:t>
            </a:r>
          </a:p>
          <a:p>
            <a:pPr eaLnBrk="1" hangingPunct="1">
              <a:buFont typeface="Wingdings" pitchFamily="-84" charset="2"/>
              <a:buNone/>
            </a:pPr>
            <a:r>
              <a:rPr lang="en-US" sz="2800" dirty="0"/>
              <a:t>         </a:t>
            </a:r>
          </a:p>
          <a:p>
            <a:pPr eaLnBrk="1" hangingPunct="1"/>
            <a:endParaRPr lang="en-US" sz="2800" dirty="0"/>
          </a:p>
          <a:p>
            <a:pPr eaLnBrk="1" hangingPunct="1"/>
            <a:r>
              <a:rPr lang="en-US" sz="2800" dirty="0"/>
              <a:t>When</a:t>
            </a:r>
            <a:r>
              <a:rPr lang="en-US" sz="2800" dirty="0" smtClean="0"/>
              <a:t> a transition occurs </a:t>
            </a:r>
            <a:r>
              <a:rPr lang="en-US" sz="2800" dirty="0"/>
              <a:t>in a heavy atom, the radiation emitted is an </a:t>
            </a:r>
            <a:r>
              <a:rPr lang="en-US" sz="2800" b="1" dirty="0">
                <a:solidFill>
                  <a:srgbClr val="000000"/>
                </a:solidFill>
              </a:rPr>
              <a:t>x ray</a:t>
            </a:r>
            <a:r>
              <a:rPr lang="en-US" sz="2800" dirty="0" smtClean="0"/>
              <a:t>. (</a:t>
            </a:r>
            <a:r>
              <a:rPr lang="en-US" sz="2800" dirty="0" err="1" smtClean="0">
                <a:latin typeface="Symbol" charset="2"/>
                <a:cs typeface="Symbol" charset="2"/>
              </a:rPr>
              <a:t>λ</a:t>
            </a:r>
            <a:r>
              <a:rPr lang="en-US" sz="2800" dirty="0" smtClean="0"/>
              <a:t>=0.01 – 10nm)</a:t>
            </a:r>
            <a:endParaRPr lang="en-US" sz="2800" dirty="0"/>
          </a:p>
          <a:p>
            <a:pPr eaLnBrk="1" hangingPunct="1"/>
            <a:r>
              <a:rPr lang="en-US" sz="2800" dirty="0"/>
              <a:t>It has the energy </a:t>
            </a:r>
            <a:r>
              <a:rPr lang="en-US" sz="2800" i="1" dirty="0"/>
              <a:t>E </a:t>
            </a:r>
            <a:r>
              <a:rPr lang="en-US" sz="2800" dirty="0"/>
              <a:t>(</a:t>
            </a:r>
            <a:r>
              <a:rPr lang="en-US" sz="2800" dirty="0" err="1"/>
              <a:t>x</a:t>
            </a:r>
            <a:r>
              <a:rPr lang="en-US" sz="2800" dirty="0"/>
              <a:t> ray) = </a:t>
            </a:r>
            <a:r>
              <a:rPr lang="en-US" sz="2800" i="1" dirty="0" err="1"/>
              <a:t>E</a:t>
            </a:r>
            <a:r>
              <a:rPr lang="en-US" sz="2800" i="1" baseline="-25000" dirty="0" err="1"/>
              <a:t>u</a:t>
            </a:r>
            <a:r>
              <a:rPr lang="en-US" sz="2800" dirty="0"/>
              <a:t> </a:t>
            </a:r>
            <a:r>
              <a:rPr lang="en-US" sz="2800" dirty="0">
                <a:ea typeface="Lucida Grande" pitchFamily="-84" charset="0"/>
                <a:cs typeface="Lucida Grande" pitchFamily="-84" charset="0"/>
              </a:rPr>
              <a:t>−</a:t>
            </a:r>
            <a:r>
              <a:rPr lang="en-US" sz="2800" dirty="0">
                <a:ea typeface="Arial" pitchFamily="-84" charset="0"/>
                <a:cs typeface="Arial" pitchFamily="-84" charset="0"/>
              </a:rPr>
              <a:t> </a:t>
            </a:r>
            <a:r>
              <a:rPr lang="en-US" sz="2800" i="1" dirty="0">
                <a:ea typeface="Arial" pitchFamily="-84" charset="0"/>
                <a:cs typeface="Arial" pitchFamily="-84" charset="0"/>
              </a:rPr>
              <a:t>E</a:t>
            </a:r>
            <a:r>
              <a:rPr lang="en-US" sz="2800" baseline="-25000" dirty="0">
                <a:ea typeface="ヒラギノ角ゴ Pro W3" pitchFamily="-84" charset="-128"/>
                <a:cs typeface="ヒラギノ角ゴ Pro W3" pitchFamily="-84" charset="-128"/>
              </a:rPr>
              <a:t>ℓ</a:t>
            </a:r>
            <a:r>
              <a:rPr lang="en-US" sz="2800" dirty="0"/>
              <a:t>.</a:t>
            </a:r>
          </a:p>
        </p:txBody>
      </p:sp>
      <p:sp>
        <p:nvSpPr>
          <p:cNvPr id="43012" name="Line 4"/>
          <p:cNvSpPr>
            <a:spLocks noChangeShapeType="1"/>
          </p:cNvSpPr>
          <p:nvPr/>
        </p:nvSpPr>
        <p:spPr bwMode="auto">
          <a:xfrm>
            <a:off x="533400" y="3810000"/>
            <a:ext cx="609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3013" name="Text Box 6"/>
          <p:cNvSpPr txBox="1">
            <a:spLocks noChangeArrowheads="1"/>
          </p:cNvSpPr>
          <p:nvPr/>
        </p:nvSpPr>
        <p:spPr bwMode="auto">
          <a:xfrm>
            <a:off x="1143000" y="3581400"/>
            <a:ext cx="6019800" cy="733425"/>
          </a:xfrm>
          <a:prstGeom prst="rect">
            <a:avLst/>
          </a:prstGeom>
          <a:noFill/>
          <a:ln w="9525">
            <a:noFill/>
            <a:miter lim="800000"/>
            <a:headEnd/>
            <a:tailEnd/>
          </a:ln>
        </p:spPr>
        <p:txBody>
          <a:bodyPr wrap="square">
            <a:prstTxWarp prst="textNoShape">
              <a:avLst/>
            </a:prstTxWarp>
            <a:spAutoFit/>
          </a:bodyPr>
          <a:lstStyle/>
          <a:p>
            <a:r>
              <a:rPr lang="en-US" sz="2100" dirty="0">
                <a:solidFill>
                  <a:schemeClr val="accent2"/>
                </a:solidFill>
              </a:rPr>
              <a:t>An electron from higher shells will fill the inner-shell vacancy at lower energy.</a:t>
            </a:r>
          </a:p>
        </p:txBody>
      </p:sp>
      <p:sp>
        <p:nvSpPr>
          <p:cNvPr id="43014" name="Line 7"/>
          <p:cNvSpPr>
            <a:spLocks noChangeShapeType="1"/>
          </p:cNvSpPr>
          <p:nvPr/>
        </p:nvSpPr>
        <p:spPr bwMode="auto">
          <a:xfrm>
            <a:off x="1841500" y="2590800"/>
            <a:ext cx="0" cy="457200"/>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202255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wipe(left)">
                                      <p:cBhvr>
                                        <p:cTn id="22" dur="500"/>
                                        <p:tgtEl>
                                          <p:spTgt spid="43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wipe(left)">
                                      <p:cBhvr>
                                        <p:cTn id="27" dur="500"/>
                                        <p:tgtEl>
                                          <p:spTgt spid="43012"/>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43013"/>
                                        </p:tgtEl>
                                        <p:attrNameLst>
                                          <p:attrName>style.visibility</p:attrName>
                                        </p:attrNameLst>
                                      </p:cBhvr>
                                      <p:to>
                                        <p:strVal val="visible"/>
                                      </p:to>
                                    </p:set>
                                    <p:animEffect transition="in" filter="wipe(left)">
                                      <p:cBhvr>
                                        <p:cTn id="31" dur="500"/>
                                        <p:tgtEl>
                                          <p:spTgt spid="430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3011">
                                            <p:txEl>
                                              <p:pRg st="7" end="7"/>
                                            </p:txEl>
                                          </p:spTgt>
                                        </p:tgtEl>
                                        <p:attrNameLst>
                                          <p:attrName>style.visibility</p:attrName>
                                        </p:attrNameLst>
                                      </p:cBhvr>
                                      <p:to>
                                        <p:strVal val="visible"/>
                                      </p:to>
                                    </p:set>
                                    <p:animEffect transition="in" filter="wipe(left)">
                                      <p:cBhvr>
                                        <p:cTn id="36" dur="500"/>
                                        <p:tgtEl>
                                          <p:spTgt spid="430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3011">
                                            <p:txEl>
                                              <p:pRg st="8" end="8"/>
                                            </p:txEl>
                                          </p:spTgt>
                                        </p:tgtEl>
                                        <p:attrNameLst>
                                          <p:attrName>style.visibility</p:attrName>
                                        </p:attrNameLst>
                                      </p:cBhvr>
                                      <p:to>
                                        <p:strVal val="visible"/>
                                      </p:to>
                                    </p:set>
                                    <p:animEffect transition="in" filter="wipe(left)">
                                      <p:cBhvr>
                                        <p:cTn id="41"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animBg="1"/>
      <p:bldP spid="430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7772400" cy="1219200"/>
          </a:xfrm>
        </p:spPr>
        <p:txBody>
          <a:bodyPr/>
          <a:lstStyle/>
          <a:p>
            <a:pPr eaLnBrk="1" hangingPunct="1"/>
            <a:r>
              <a:rPr lang="en-US" dirty="0"/>
              <a:t>Atomic Number</a:t>
            </a:r>
          </a:p>
        </p:txBody>
      </p:sp>
      <p:sp>
        <p:nvSpPr>
          <p:cNvPr id="44035" name="Rectangle 3"/>
          <p:cNvSpPr>
            <a:spLocks noGrp="1" noChangeArrowheads="1"/>
          </p:cNvSpPr>
          <p:nvPr>
            <p:ph idx="1"/>
          </p:nvPr>
        </p:nvSpPr>
        <p:spPr>
          <a:xfrm>
            <a:off x="609600" y="990600"/>
            <a:ext cx="7772400" cy="4800600"/>
          </a:xfrm>
        </p:spPr>
        <p:txBody>
          <a:bodyPr/>
          <a:lstStyle/>
          <a:p>
            <a:pPr eaLnBrk="1" hangingPunct="1">
              <a:buFont typeface="Wingdings" pitchFamily="-84" charset="2"/>
              <a:buNone/>
            </a:pPr>
            <a:r>
              <a:rPr lang="en-US" sz="2100" dirty="0">
                <a:solidFill>
                  <a:srgbClr val="3333CC"/>
                </a:solidFill>
              </a:rPr>
              <a:t>L shell to K shell            </a:t>
            </a:r>
            <a:r>
              <a:rPr lang="en-US" sz="2100" dirty="0" smtClean="0">
                <a:solidFill>
                  <a:srgbClr val="3333CC"/>
                </a:solidFill>
              </a:rPr>
              <a:t>     </a:t>
            </a:r>
            <a:r>
              <a:rPr lang="en-US" sz="2100" dirty="0">
                <a:solidFill>
                  <a:srgbClr val="3333CC"/>
                </a:solidFill>
              </a:rPr>
              <a:t>K</a:t>
            </a:r>
            <a:r>
              <a:rPr lang="el-GR" sz="2100" i="1"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X</a:t>
            </a:r>
            <a:r>
              <a:rPr lang="en-US" sz="2100" dirty="0" smtClean="0">
                <a:solidFill>
                  <a:srgbClr val="3333CC"/>
                </a:solidFill>
              </a:rPr>
              <a:t> </a:t>
            </a:r>
            <a:r>
              <a:rPr lang="en-US" sz="2100" dirty="0">
                <a:solidFill>
                  <a:srgbClr val="3333CC"/>
                </a:solidFill>
              </a:rPr>
              <a:t>ray</a:t>
            </a:r>
          </a:p>
          <a:p>
            <a:pPr eaLnBrk="1" hangingPunct="1">
              <a:buFont typeface="Wingdings" pitchFamily="-84" charset="2"/>
              <a:buNone/>
            </a:pPr>
            <a:r>
              <a:rPr lang="en-US" sz="2100" dirty="0">
                <a:solidFill>
                  <a:srgbClr val="3333CC"/>
                </a:solidFill>
              </a:rPr>
              <a:t>M shell to K shell            </a:t>
            </a:r>
            <a:r>
              <a:rPr lang="en-US" sz="2100" dirty="0" smtClean="0">
                <a:solidFill>
                  <a:srgbClr val="3333CC"/>
                </a:solidFill>
              </a:rPr>
              <a:t>    K</a:t>
            </a:r>
            <a:r>
              <a:rPr lang="el-GR" sz="2100" i="1" baseline="-25000" dirty="0" smtClean="0">
                <a:solidFill>
                  <a:srgbClr val="3333CC"/>
                </a:solidFill>
                <a:latin typeface="Lucida Grande" pitchFamily="-84" charset="0"/>
                <a:ea typeface="Arial" pitchFamily="-84" charset="0"/>
                <a:cs typeface="Arial" pitchFamily="-84" charset="0"/>
              </a:rPr>
              <a:t>β</a:t>
            </a:r>
            <a:r>
              <a:rPr lang="en-US" sz="2100" dirty="0" smtClean="0">
                <a:solidFill>
                  <a:srgbClr val="3333CC"/>
                </a:solidFill>
              </a:rPr>
              <a:t> X </a:t>
            </a:r>
            <a:r>
              <a:rPr lang="en-US" sz="2100" dirty="0">
                <a:solidFill>
                  <a:srgbClr val="3333CC"/>
                </a:solidFill>
              </a:rPr>
              <a:t>ray</a:t>
            </a: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r>
              <a:rPr lang="en-US" sz="2100" i="1" dirty="0">
                <a:solidFill>
                  <a:srgbClr val="3333CC"/>
                </a:solidFill>
              </a:rPr>
              <a:t>Atomic number Z = number of protons in the nucleus</a:t>
            </a:r>
          </a:p>
          <a:p>
            <a:pPr eaLnBrk="1" hangingPunct="1"/>
            <a:r>
              <a:rPr lang="en-US" sz="2100" dirty="0">
                <a:solidFill>
                  <a:srgbClr val="3333CC"/>
                </a:solidFill>
              </a:rPr>
              <a:t>Moseley found a relationship between the frequencies of the characteristic X</a:t>
            </a:r>
            <a:r>
              <a:rPr lang="en-US" sz="2100" dirty="0" smtClean="0">
                <a:solidFill>
                  <a:srgbClr val="3333CC"/>
                </a:solidFill>
              </a:rPr>
              <a:t> </a:t>
            </a:r>
            <a:r>
              <a:rPr lang="en-US" sz="2100" dirty="0">
                <a:solidFill>
                  <a:srgbClr val="3333CC"/>
                </a:solidFill>
              </a:rPr>
              <a:t>ray and Z.</a:t>
            </a:r>
          </a:p>
          <a:p>
            <a:pPr eaLnBrk="1" hangingPunct="1">
              <a:buFont typeface="Wingdings" pitchFamily="-84" charset="2"/>
              <a:buNone/>
            </a:pPr>
            <a:r>
              <a:rPr lang="en-US" sz="2100" dirty="0">
                <a:solidFill>
                  <a:srgbClr val="3333CC"/>
                </a:solidFill>
              </a:rPr>
              <a:t>	This holds for the K</a:t>
            </a:r>
            <a:r>
              <a:rPr lang="el-GR" sz="2100"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X</a:t>
            </a:r>
            <a:r>
              <a:rPr lang="en-US" sz="2100" dirty="0" smtClean="0">
                <a:solidFill>
                  <a:srgbClr val="3333CC"/>
                </a:solidFill>
              </a:rPr>
              <a:t> </a:t>
            </a:r>
            <a:r>
              <a:rPr lang="en-US" sz="2100" dirty="0">
                <a:solidFill>
                  <a:srgbClr val="3333CC"/>
                </a:solidFill>
              </a:rPr>
              <a:t>ray</a:t>
            </a:r>
          </a:p>
        </p:txBody>
      </p:sp>
      <p:sp>
        <p:nvSpPr>
          <p:cNvPr id="44036" name="Line 4"/>
          <p:cNvSpPr>
            <a:spLocks noChangeShapeType="1"/>
          </p:cNvSpPr>
          <p:nvPr/>
        </p:nvSpPr>
        <p:spPr bwMode="auto">
          <a:xfrm>
            <a:off x="2514600" y="12192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7" name="Line 9"/>
          <p:cNvSpPr>
            <a:spLocks noChangeShapeType="1"/>
          </p:cNvSpPr>
          <p:nvPr/>
        </p:nvSpPr>
        <p:spPr bwMode="auto">
          <a:xfrm>
            <a:off x="2514600" y="15875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8" name="Line 10"/>
          <p:cNvSpPr>
            <a:spLocks noChangeShapeType="1"/>
          </p:cNvSpPr>
          <p:nvPr/>
        </p:nvSpPr>
        <p:spPr bwMode="auto">
          <a:xfrm>
            <a:off x="2438400" y="1752600"/>
            <a:ext cx="0" cy="1524000"/>
          </a:xfrm>
          <a:prstGeom prst="line">
            <a:avLst/>
          </a:prstGeom>
          <a:noFill/>
          <a:ln w="38100">
            <a:solidFill>
              <a:schemeClr val="tx1"/>
            </a:solidFill>
            <a:prstDash val="sysDot"/>
            <a:round/>
            <a:headEnd/>
            <a:tailEnd/>
          </a:ln>
        </p:spPr>
        <p:txBody>
          <a:bodyPr>
            <a:prstTxWarp prst="textNoShape">
              <a:avLst/>
            </a:prstTxWarp>
          </a:bodyPr>
          <a:lstStyle/>
          <a:p>
            <a:endParaRPr lang="en-US"/>
          </a:p>
        </p:txBody>
      </p:sp>
      <p:pic>
        <p:nvPicPr>
          <p:cNvPr id="44040" name="Picture 16" descr="0418"/>
          <p:cNvPicPr>
            <a:picLocks noChangeAspect="1" noChangeArrowheads="1"/>
          </p:cNvPicPr>
          <p:nvPr/>
        </p:nvPicPr>
        <p:blipFill>
          <a:blip r:embed="rId3"/>
          <a:srcRect b="2174"/>
          <a:stretch>
            <a:fillRect/>
          </a:stretch>
        </p:blipFill>
        <p:spPr bwMode="auto">
          <a:xfrm>
            <a:off x="6265863" y="152400"/>
            <a:ext cx="2725737" cy="3429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March 25, 2015</a:t>
            </a:r>
            <a:endParaRPr lang="en-US"/>
          </a:p>
        </p:txBody>
      </p:sp>
      <p:sp>
        <p:nvSpPr>
          <p:cNvPr id="10" name="Slide Number Placeholder 9"/>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11" name="Footer Placeholder 10"/>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12" name="Object 2"/>
          <p:cNvGraphicFramePr>
            <a:graphicFrameLocks noChangeAspect="1"/>
          </p:cNvGraphicFramePr>
          <p:nvPr>
            <p:extLst>
              <p:ext uri="{D42A27DB-BD31-4B8C-83A1-F6EECF244321}">
                <p14:modId xmlns:p14="http://schemas.microsoft.com/office/powerpoint/2010/main" val="3722006701"/>
              </p:ext>
            </p:extLst>
          </p:nvPr>
        </p:nvGraphicFramePr>
        <p:xfrm>
          <a:off x="4194175" y="4572000"/>
          <a:ext cx="3498850" cy="1219200"/>
        </p:xfrm>
        <a:graphic>
          <a:graphicData uri="http://schemas.openxmlformats.org/presentationml/2006/ole">
            <mc:AlternateContent xmlns:mc="http://schemas.openxmlformats.org/markup-compatibility/2006">
              <mc:Choice xmlns:v="urn:schemas-microsoft-com:vml" Requires="v">
                <p:oleObj spid="_x0000_s101487" name="Equation" r:id="rId4" imgW="1130300" imgH="393700" progId="Equation.DSMT4">
                  <p:embed/>
                </p:oleObj>
              </mc:Choice>
              <mc:Fallback>
                <p:oleObj name="Equation" r:id="rId4" imgW="1130300" imgH="393700" progId="Equation.DSMT4">
                  <p:embed/>
                  <p:pic>
                    <p:nvPicPr>
                      <p:cNvPr id="0" name=""/>
                      <p:cNvPicPr>
                        <a:picLocks noChangeAspect="1" noChangeArrowheads="1"/>
                      </p:cNvPicPr>
                      <p:nvPr/>
                    </p:nvPicPr>
                    <p:blipFill>
                      <a:blip r:embed="rId5"/>
                      <a:srcRect/>
                      <a:stretch>
                        <a:fillRect/>
                      </a:stretch>
                    </p:blipFill>
                    <p:spPr bwMode="auto">
                      <a:xfrm>
                        <a:off x="4194175" y="4572000"/>
                        <a:ext cx="3498850" cy="1219200"/>
                      </a:xfrm>
                      <a:prstGeom prst="rect">
                        <a:avLst/>
                      </a:prstGeom>
                      <a:noFill/>
                    </p:spPr>
                  </p:pic>
                </p:oleObj>
              </mc:Fallback>
            </mc:AlternateContent>
          </a:graphicData>
        </a:graphic>
      </p:graphicFrame>
    </p:spTree>
    <p:extLst>
      <p:ext uri="{BB962C8B-B14F-4D97-AF65-F5344CB8AC3E}">
        <p14:creationId xmlns:p14="http://schemas.microsoft.com/office/powerpoint/2010/main" val="37019335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ipe(up)">
                                      <p:cBhvr>
                                        <p:cTn id="7" dur="500"/>
                                        <p:tgtEl>
                                          <p:spTgt spid="44040"/>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wipe(left)">
                                      <p:cBhvr>
                                        <p:cTn id="11" dur="500"/>
                                        <p:tgtEl>
                                          <p:spTgt spid="4403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4036"/>
                                        </p:tgtEl>
                                        <p:attrNameLst>
                                          <p:attrName>style.visibility</p:attrName>
                                        </p:attrNameLst>
                                      </p:cBhvr>
                                      <p:to>
                                        <p:strVal val="visible"/>
                                      </p:to>
                                    </p:set>
                                    <p:animEffect transition="in" filter="wipe(left)">
                                      <p:cBhvr>
                                        <p:cTn id="14" dur="500"/>
                                        <p:tgtEl>
                                          <p:spTgt spid="440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4035">
                                            <p:txEl>
                                              <p:pRg st="1" end="1"/>
                                            </p:txEl>
                                          </p:spTgt>
                                        </p:tgtEl>
                                        <p:attrNameLst>
                                          <p:attrName>style.visibility</p:attrName>
                                        </p:attrNameLst>
                                      </p:cBhvr>
                                      <p:to>
                                        <p:strVal val="visible"/>
                                      </p:to>
                                    </p:set>
                                    <p:animEffect transition="in" filter="wipe(left)">
                                      <p:cBhvr>
                                        <p:cTn id="19" dur="500"/>
                                        <p:tgtEl>
                                          <p:spTgt spid="4403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wipe(left)">
                                      <p:cBhvr>
                                        <p:cTn id="22" dur="500"/>
                                        <p:tgtEl>
                                          <p:spTgt spid="44037"/>
                                        </p:tgtEl>
                                      </p:cBhvr>
                                    </p:animEffect>
                                  </p:childTnLst>
                                </p:cTn>
                              </p:par>
                            </p:childTnLst>
                          </p:cTn>
                        </p:par>
                        <p:par>
                          <p:cTn id="23" fill="hold">
                            <p:stCondLst>
                              <p:cond delay="850"/>
                            </p:stCondLst>
                            <p:childTnLst>
                              <p:par>
                                <p:cTn id="24" presetID="22" presetClass="entr" presetSubtype="1" fill="hold" grpId="0" nodeType="afterEffect">
                                  <p:stCondLst>
                                    <p:cond delay="0"/>
                                  </p:stCondLst>
                                  <p:childTnLst>
                                    <p:set>
                                      <p:cBhvr>
                                        <p:cTn id="25" dur="1" fill="hold">
                                          <p:stCondLst>
                                            <p:cond delay="0"/>
                                          </p:stCondLst>
                                        </p:cTn>
                                        <p:tgtEl>
                                          <p:spTgt spid="44038"/>
                                        </p:tgtEl>
                                        <p:attrNameLst>
                                          <p:attrName>style.visibility</p:attrName>
                                        </p:attrNameLst>
                                      </p:cBhvr>
                                      <p:to>
                                        <p:strVal val="visible"/>
                                      </p:to>
                                    </p:set>
                                    <p:animEffect transition="in" filter="wipe(up)">
                                      <p:cBhvr>
                                        <p:cTn id="26" dur="500"/>
                                        <p:tgtEl>
                                          <p:spTgt spid="440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44035">
                                            <p:txEl>
                                              <p:pRg st="6" end="6"/>
                                            </p:txEl>
                                          </p:spTgt>
                                        </p:tgtEl>
                                        <p:attrNameLst>
                                          <p:attrName>style.visibility</p:attrName>
                                        </p:attrNameLst>
                                      </p:cBhvr>
                                      <p:to>
                                        <p:strVal val="visible"/>
                                      </p:to>
                                    </p:set>
                                    <p:animEffect transition="in" filter="wipe(left)">
                                      <p:cBhvr>
                                        <p:cTn id="31" dur="500"/>
                                        <p:tgtEl>
                                          <p:spTgt spid="4403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4035">
                                            <p:txEl>
                                              <p:pRg st="7" end="7"/>
                                            </p:txEl>
                                          </p:spTgt>
                                        </p:tgtEl>
                                        <p:attrNameLst>
                                          <p:attrName>style.visibility</p:attrName>
                                        </p:attrNameLst>
                                      </p:cBhvr>
                                      <p:to>
                                        <p:strVal val="visible"/>
                                      </p:to>
                                    </p:set>
                                    <p:animEffect transition="in" filter="wipe(left)">
                                      <p:cBhvr>
                                        <p:cTn id="36" dur="500"/>
                                        <p:tgtEl>
                                          <p:spTgt spid="4403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4035">
                                            <p:txEl>
                                              <p:pRg st="8" end="8"/>
                                            </p:txEl>
                                          </p:spTgt>
                                        </p:tgtEl>
                                        <p:attrNameLst>
                                          <p:attrName>style.visibility</p:attrName>
                                        </p:attrNameLst>
                                      </p:cBhvr>
                                      <p:to>
                                        <p:strVal val="visible"/>
                                      </p:to>
                                    </p:set>
                                    <p:animEffect transition="in" filter="wipe(left)">
                                      <p:cBhvr>
                                        <p:cTn id="41" dur="500"/>
                                        <p:tgtEl>
                                          <p:spTgt spid="4403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animBg="1"/>
      <p:bldP spid="44037" grpId="0" animBg="1"/>
      <p:bldP spid="440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a:xfrm>
            <a:off x="685800" y="0"/>
            <a:ext cx="7772400" cy="685800"/>
          </a:xfrm>
        </p:spPr>
        <p:txBody>
          <a:bodyPr/>
          <a:lstStyle/>
          <a:p>
            <a:pPr eaLnBrk="1" hangingPunct="1"/>
            <a:r>
              <a:rPr lang="en-US" sz="4000" dirty="0"/>
              <a:t>Moseley’s Empirical Results</a:t>
            </a:r>
          </a:p>
        </p:txBody>
      </p:sp>
      <p:sp>
        <p:nvSpPr>
          <p:cNvPr id="45059" name="Rectangle 2"/>
          <p:cNvSpPr>
            <a:spLocks noGrp="1" noChangeArrowheads="1"/>
          </p:cNvSpPr>
          <p:nvPr>
            <p:ph idx="1"/>
          </p:nvPr>
        </p:nvSpPr>
        <p:spPr>
          <a:xfrm>
            <a:off x="381000" y="533400"/>
            <a:ext cx="8534400" cy="5257800"/>
          </a:xfrm>
        </p:spPr>
        <p:txBody>
          <a:bodyPr/>
          <a:lstStyle/>
          <a:p>
            <a:pPr eaLnBrk="1" hangingPunct="1"/>
            <a:r>
              <a:rPr lang="en-US" dirty="0"/>
              <a:t>The X</a:t>
            </a:r>
            <a:r>
              <a:rPr lang="en-US" dirty="0" smtClean="0"/>
              <a:t> </a:t>
            </a:r>
            <a:r>
              <a:rPr lang="en-US" dirty="0"/>
              <a:t>ray is produced from </a:t>
            </a:r>
            <a:r>
              <a:rPr lang="en-US" i="1" dirty="0"/>
              <a:t>n</a:t>
            </a:r>
            <a:r>
              <a:rPr lang="en-US" dirty="0"/>
              <a:t> = 2 to </a:t>
            </a:r>
            <a:r>
              <a:rPr lang="en-US" i="1" dirty="0"/>
              <a:t>n</a:t>
            </a:r>
            <a:r>
              <a:rPr lang="en-US" dirty="0"/>
              <a:t> = 1 transition</a:t>
            </a:r>
            <a:r>
              <a:rPr lang="en-US" dirty="0" smtClean="0"/>
              <a:t>.</a:t>
            </a:r>
          </a:p>
          <a:p>
            <a:pPr eaLnBrk="1" hangingPunct="1"/>
            <a:r>
              <a:rPr lang="en-US" dirty="0"/>
              <a:t>In general, the K series of </a:t>
            </a:r>
            <a:r>
              <a:rPr lang="en-US" dirty="0" smtClean="0"/>
              <a:t>X </a:t>
            </a:r>
            <a:r>
              <a:rPr lang="en-US" dirty="0"/>
              <a:t>ray wavelengths are</a:t>
            </a:r>
          </a:p>
          <a:p>
            <a:pPr eaLnBrk="1" hangingPunct="1"/>
            <a:endParaRPr lang="en-US" dirty="0"/>
          </a:p>
          <a:p>
            <a:pPr eaLnBrk="1" hangingPunct="1"/>
            <a:endParaRPr lang="en-US" dirty="0"/>
          </a:p>
          <a:p>
            <a:pPr eaLnBrk="1" hangingPunct="1">
              <a:buFont typeface="Wingdings" pitchFamily="-84" charset="2"/>
              <a:buNone/>
            </a:pPr>
            <a:r>
              <a:rPr lang="en-US" dirty="0"/>
              <a:t>    </a:t>
            </a:r>
            <a:endParaRPr lang="en-US" dirty="0" smtClean="0"/>
          </a:p>
          <a:p>
            <a:pPr eaLnBrk="1" hangingPunct="1">
              <a:buFont typeface="Arial"/>
              <a:buChar char="•"/>
            </a:pPr>
            <a:r>
              <a:rPr lang="en-US" dirty="0" smtClean="0"/>
              <a:t>Moseley’s </a:t>
            </a:r>
            <a:r>
              <a:rPr lang="en-US" dirty="0"/>
              <a:t>research clarified the importance of the electron shells for all the elements, not just for </a:t>
            </a:r>
            <a:r>
              <a:rPr lang="en-US" dirty="0" smtClean="0"/>
              <a:t>hydrogen</a:t>
            </a:r>
          </a:p>
          <a:p>
            <a:pPr lvl="1" eaLnBrk="1" hangingPunct="1">
              <a:buFont typeface="Arial"/>
              <a:buChar char="•"/>
            </a:pPr>
            <a:r>
              <a:rPr lang="en-US" dirty="0" smtClean="0">
                <a:sym typeface="Wingdings"/>
              </a:rPr>
              <a:t>Concluded correctly that atomic number Z, rather than the atomic weight, is the determining factor in ordering of the periodic table</a:t>
            </a:r>
            <a:endParaRPr lang="en-US" dirty="0"/>
          </a:p>
          <a:p>
            <a:pPr eaLnBrk="1" hangingPunct="1">
              <a:buFont typeface="Arial"/>
              <a:buChar char="•"/>
            </a:pPr>
            <a:endParaRPr lang="en-US" dirty="0"/>
          </a:p>
        </p:txBody>
      </p:sp>
      <p:sp>
        <p:nvSpPr>
          <p:cNvPr id="45060" name="AutoShape 6"/>
          <p:cNvSpPr>
            <a:spLocks noChangeArrowheads="1"/>
          </p:cNvSpPr>
          <p:nvPr/>
        </p:nvSpPr>
        <p:spPr bwMode="auto">
          <a:xfrm>
            <a:off x="3657600" y="2590800"/>
            <a:ext cx="1219200" cy="838200"/>
          </a:xfrm>
          <a:prstGeom prst="downArrow">
            <a:avLst>
              <a:gd name="adj1" fmla="val 50000"/>
              <a:gd name="adj2" fmla="val 62500"/>
            </a:avLst>
          </a:prstGeom>
          <a:solidFill>
            <a:srgbClr val="FFFF00"/>
          </a:solidFill>
          <a:ln w="38100" cap="flat" cmpd="sng" algn="ctr">
            <a:solidFill>
              <a:srgbClr val="800000"/>
            </a:solidFill>
            <a:prstDash val="solid"/>
            <a:miter lim="800000"/>
            <a:headEnd type="none" w="med" len="med"/>
            <a:tailEnd type="none" w="med" len="med"/>
          </a:ln>
        </p:spPr>
        <p:txBody>
          <a:bodyPr wrap="none" anchor="ctr">
            <a:prstTxWarp prst="textNoShape">
              <a:avLst/>
            </a:prstTxWarp>
          </a:bodyPr>
          <a:lstStyle/>
          <a:p>
            <a:endParaRPr lang="en-US" dirty="0">
              <a:ln>
                <a:solidFill>
                  <a:srgbClr val="800000"/>
                </a:solidFill>
              </a:ln>
              <a:solidFill>
                <a:srgbClr val="800000"/>
              </a:solidFill>
            </a:endParaRPr>
          </a:p>
        </p:txBody>
      </p:sp>
      <p:sp>
        <p:nvSpPr>
          <p:cNvPr id="6" name="Date Placeholder 5"/>
          <p:cNvSpPr>
            <a:spLocks noGrp="1"/>
          </p:cNvSpPr>
          <p:nvPr>
            <p:ph type="dt" sz="half" idx="10"/>
          </p:nvPr>
        </p:nvSpPr>
        <p:spPr/>
        <p:txBody>
          <a:bodyPr/>
          <a:lstStyle/>
          <a:p>
            <a:pPr>
              <a:defRPr/>
            </a:pPr>
            <a:r>
              <a:rPr lang="en-US" smtClean="0"/>
              <a:t>Wednesday, March 25, 2015</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9" name="Object 2"/>
          <p:cNvGraphicFramePr>
            <a:graphicFrameLocks noChangeAspect="1"/>
          </p:cNvGraphicFramePr>
          <p:nvPr>
            <p:extLst>
              <p:ext uri="{D42A27DB-BD31-4B8C-83A1-F6EECF244321}">
                <p14:modId xmlns:p14="http://schemas.microsoft.com/office/powerpoint/2010/main" val="1039260476"/>
              </p:ext>
            </p:extLst>
          </p:nvPr>
        </p:nvGraphicFramePr>
        <p:xfrm>
          <a:off x="1600200" y="1600200"/>
          <a:ext cx="3532187" cy="914400"/>
        </p:xfrm>
        <a:graphic>
          <a:graphicData uri="http://schemas.openxmlformats.org/presentationml/2006/ole">
            <mc:AlternateContent xmlns:mc="http://schemas.openxmlformats.org/markup-compatibility/2006">
              <mc:Choice xmlns:v="urn:schemas-microsoft-com:vml" Requires="v">
                <p:oleObj spid="_x0000_s102618" name="Equation" r:id="rId3" imgW="1714500" imgH="444500" progId="Equation.DSMT4">
                  <p:embed/>
                </p:oleObj>
              </mc:Choice>
              <mc:Fallback>
                <p:oleObj name="Equation" r:id="rId3" imgW="1714500" imgH="444500" progId="Equation.DSMT4">
                  <p:embed/>
                  <p:pic>
                    <p:nvPicPr>
                      <p:cNvPr id="0" name=""/>
                      <p:cNvPicPr>
                        <a:picLocks noChangeAspect="1" noChangeArrowheads="1"/>
                      </p:cNvPicPr>
                      <p:nvPr/>
                    </p:nvPicPr>
                    <p:blipFill>
                      <a:blip r:embed="rId4"/>
                      <a:srcRect/>
                      <a:stretch>
                        <a:fillRect/>
                      </a:stretch>
                    </p:blipFill>
                    <p:spPr bwMode="auto">
                      <a:xfrm>
                        <a:off x="1600200" y="1600200"/>
                        <a:ext cx="3532187" cy="914400"/>
                      </a:xfrm>
                      <a:prstGeom prst="rect">
                        <a:avLst/>
                      </a:prstGeom>
                      <a:noFill/>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794588014"/>
              </p:ext>
            </p:extLst>
          </p:nvPr>
        </p:nvGraphicFramePr>
        <p:xfrm>
          <a:off x="5086350" y="1600200"/>
          <a:ext cx="2381250" cy="887413"/>
        </p:xfrm>
        <a:graphic>
          <a:graphicData uri="http://schemas.openxmlformats.org/presentationml/2006/ole">
            <mc:AlternateContent xmlns:mc="http://schemas.openxmlformats.org/markup-compatibility/2006">
              <mc:Choice xmlns:v="urn:schemas-microsoft-com:vml" Requires="v">
                <p:oleObj spid="_x0000_s102619" name="Equation" r:id="rId5" imgW="1155700" imgH="431800" progId="Equation.DSMT4">
                  <p:embed/>
                </p:oleObj>
              </mc:Choice>
              <mc:Fallback>
                <p:oleObj name="Equation" r:id="rId5" imgW="1155700" imgH="431800" progId="Equation.DSMT4">
                  <p:embed/>
                  <p:pic>
                    <p:nvPicPr>
                      <p:cNvPr id="0" name=""/>
                      <p:cNvPicPr>
                        <a:picLocks noChangeAspect="1" noChangeArrowheads="1"/>
                      </p:cNvPicPr>
                      <p:nvPr/>
                    </p:nvPicPr>
                    <p:blipFill>
                      <a:blip r:embed="rId6"/>
                      <a:srcRect/>
                      <a:stretch>
                        <a:fillRect/>
                      </a:stretch>
                    </p:blipFill>
                    <p:spPr bwMode="auto">
                      <a:xfrm>
                        <a:off x="5086350" y="1600200"/>
                        <a:ext cx="2381250" cy="887413"/>
                      </a:xfrm>
                      <a:prstGeom prst="rect">
                        <a:avLst/>
                      </a:prstGeom>
                      <a:noFill/>
                    </p:spPr>
                  </p:pic>
                </p:oleObj>
              </mc:Fallback>
            </mc:AlternateContent>
          </a:graphicData>
        </a:graphic>
      </p:graphicFrame>
    </p:spTree>
    <p:extLst>
      <p:ext uri="{BB962C8B-B14F-4D97-AF65-F5344CB8AC3E}">
        <p14:creationId xmlns:p14="http://schemas.microsoft.com/office/powerpoint/2010/main" val="1684251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60"/>
                                        </p:tgtEl>
                                        <p:attrNameLst>
                                          <p:attrName>style.visibility</p:attrName>
                                        </p:attrNameLst>
                                      </p:cBhvr>
                                      <p:to>
                                        <p:strVal val="visible"/>
                                      </p:to>
                                    </p:set>
                                    <p:animEffect transition="in" filter="wipe(up)">
                                      <p:cBhvr>
                                        <p:cTn id="27" dur="500"/>
                                        <p:tgtEl>
                                          <p:spTgt spid="45060"/>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45059">
                                            <p:txEl>
                                              <p:pRg st="5" end="5"/>
                                            </p:txEl>
                                          </p:spTgt>
                                        </p:tgtEl>
                                        <p:attrNameLst>
                                          <p:attrName>style.visibility</p:attrName>
                                        </p:attrNameLst>
                                      </p:cBhvr>
                                      <p:to>
                                        <p:strVal val="visible"/>
                                      </p:to>
                                    </p:set>
                                    <p:animEffect transition="in" filter="wipe(left)">
                                      <p:cBhvr>
                                        <p:cTn id="31" dur="500"/>
                                        <p:tgtEl>
                                          <p:spTgt spid="45059">
                                            <p:txEl>
                                              <p:pRg st="5" end="5"/>
                                            </p:txEl>
                                          </p:spTgt>
                                        </p:tgtEl>
                                      </p:cBhvr>
                                    </p:animEffect>
                                  </p:childTnLst>
                                </p:cTn>
                              </p:par>
                              <p:par>
                                <p:cTn id="32" presetID="22" presetClass="entr" presetSubtype="8" fill="hold" grpId="0" nodeType="withEffect">
                                  <p:stCondLst>
                                    <p:cond delay="0"/>
                                  </p:stCondLst>
                                  <p:iterate type="wd">
                                    <p:tmPct val="10000"/>
                                  </p:iterate>
                                  <p:childTnLst>
                                    <p:set>
                                      <p:cBhvr>
                                        <p:cTn id="33" dur="1" fill="hold">
                                          <p:stCondLst>
                                            <p:cond delay="0"/>
                                          </p:stCondLst>
                                        </p:cTn>
                                        <p:tgtEl>
                                          <p:spTgt spid="45059">
                                            <p:txEl>
                                              <p:pRg st="6" end="6"/>
                                            </p:txEl>
                                          </p:spTgt>
                                        </p:tgtEl>
                                        <p:attrNameLst>
                                          <p:attrName>style.visibility</p:attrName>
                                        </p:attrNameLst>
                                      </p:cBhvr>
                                      <p:to>
                                        <p:strVal val="visible"/>
                                      </p:to>
                                    </p:set>
                                    <p:animEffect transition="in" filter="wipe(left)">
                                      <p:cBhvr>
                                        <p:cTn id="34"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686800" cy="941387"/>
          </a:xfrm>
        </p:spPr>
        <p:txBody>
          <a:bodyPr/>
          <a:lstStyle/>
          <a:p>
            <a:pPr eaLnBrk="1" hangingPunct="1"/>
            <a:r>
              <a:rPr lang="en-US" dirty="0" smtClean="0"/>
              <a:t>Atomic </a:t>
            </a:r>
            <a:r>
              <a:rPr lang="en-US" dirty="0"/>
              <a:t>Excitation by Electrons</a:t>
            </a:r>
          </a:p>
        </p:txBody>
      </p:sp>
      <p:sp>
        <p:nvSpPr>
          <p:cNvPr id="46083" name="Rectangle 3"/>
          <p:cNvSpPr>
            <a:spLocks noGrp="1" noChangeArrowheads="1"/>
          </p:cNvSpPr>
          <p:nvPr>
            <p:ph idx="1"/>
          </p:nvPr>
        </p:nvSpPr>
        <p:spPr>
          <a:xfrm>
            <a:off x="457200" y="533400"/>
            <a:ext cx="8226425" cy="5029200"/>
          </a:xfrm>
        </p:spPr>
        <p:txBody>
          <a:bodyPr/>
          <a:lstStyle/>
          <a:p>
            <a:pPr eaLnBrk="1" hangingPunct="1"/>
            <a:r>
              <a:rPr lang="en-US" sz="2400" dirty="0"/>
              <a:t>Franck and Hertz studied the phenomenon of </a:t>
            </a:r>
            <a:r>
              <a:rPr lang="en-US" sz="2400" dirty="0" smtClean="0"/>
              <a:t>ionization KE transfer from electrons to atoms.</a:t>
            </a:r>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smtClean="0"/>
          </a:p>
          <a:p>
            <a:pPr eaLnBrk="1" hangingPunct="1">
              <a:buNone/>
            </a:pPr>
            <a:endParaRPr lang="en-US" sz="2400" dirty="0" smtClean="0"/>
          </a:p>
          <a:p>
            <a:pPr eaLnBrk="1" hangingPunct="1">
              <a:buFont typeface="Wingdings" pitchFamily="-84" charset="2"/>
              <a:buNone/>
            </a:pPr>
            <a:r>
              <a:rPr lang="en-US" sz="2400" dirty="0" smtClean="0"/>
              <a:t>When the accelerating </a:t>
            </a:r>
            <a:r>
              <a:rPr lang="en-US" sz="2400" dirty="0"/>
              <a:t>voltage is below 5 V</a:t>
            </a:r>
          </a:p>
          <a:p>
            <a:pPr eaLnBrk="1" hangingPunct="1">
              <a:buFont typeface="Wingdings" pitchFamily="-84" charset="2"/>
              <a:buNone/>
            </a:pPr>
            <a:r>
              <a:rPr lang="en-US" sz="2400" dirty="0"/>
              <a:t>		electrons did not lose </a:t>
            </a:r>
            <a:r>
              <a:rPr lang="en-US" sz="2400" dirty="0" smtClean="0"/>
              <a:t>energy going through the mercury vapor</a:t>
            </a:r>
            <a:endParaRPr lang="en-US" sz="2400" dirty="0"/>
          </a:p>
          <a:p>
            <a:pPr eaLnBrk="1" hangingPunct="1">
              <a:buFont typeface="Wingdings" pitchFamily="-84" charset="2"/>
              <a:buNone/>
            </a:pPr>
            <a:r>
              <a:rPr lang="en-US" sz="2400" dirty="0" smtClean="0"/>
              <a:t>When the accelerating </a:t>
            </a:r>
            <a:r>
              <a:rPr lang="en-US" sz="2400" dirty="0"/>
              <a:t>voltage is above 5 </a:t>
            </a:r>
            <a:r>
              <a:rPr lang="en-US" sz="2400" dirty="0" smtClean="0"/>
              <a:t>V, 10V, etc..</a:t>
            </a:r>
            <a:endParaRPr lang="en-US" sz="2400" dirty="0"/>
          </a:p>
          <a:p>
            <a:pPr eaLnBrk="1" hangingPunct="1">
              <a:buFont typeface="Wingdings" pitchFamily="-84" charset="2"/>
              <a:buNone/>
            </a:pPr>
            <a:r>
              <a:rPr lang="en-US" sz="2400" dirty="0"/>
              <a:t>		sudden drop in the current</a:t>
            </a:r>
          </a:p>
        </p:txBody>
      </p:sp>
      <p:sp>
        <p:nvSpPr>
          <p:cNvPr id="46084" name="Line 5"/>
          <p:cNvSpPr>
            <a:spLocks noChangeShapeType="1"/>
          </p:cNvSpPr>
          <p:nvPr/>
        </p:nvSpPr>
        <p:spPr bwMode="auto">
          <a:xfrm>
            <a:off x="660400" y="51054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085" name="Line 6"/>
          <p:cNvSpPr>
            <a:spLocks noChangeShapeType="1"/>
          </p:cNvSpPr>
          <p:nvPr/>
        </p:nvSpPr>
        <p:spPr bwMode="auto">
          <a:xfrm>
            <a:off x="660400" y="59436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pic>
        <p:nvPicPr>
          <p:cNvPr id="46087" name="Picture 1"/>
          <p:cNvPicPr>
            <a:picLocks/>
          </p:cNvPicPr>
          <p:nvPr/>
        </p:nvPicPr>
        <p:blipFill>
          <a:blip r:embed="rId2"/>
          <a:srcRect/>
          <a:stretch>
            <a:fillRect/>
          </a:stretch>
        </p:blipFill>
        <p:spPr bwMode="auto">
          <a:xfrm>
            <a:off x="1866900" y="1371600"/>
            <a:ext cx="5410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
        <p:nvSpPr>
          <p:cNvPr id="10" name="Oval 9"/>
          <p:cNvSpPr/>
          <p:nvPr/>
        </p:nvSpPr>
        <p:spPr bwMode="auto">
          <a:xfrm>
            <a:off x="6096000" y="2895600"/>
            <a:ext cx="685800" cy="685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bwMode="auto">
          <a:xfrm>
            <a:off x="6705600" y="3352800"/>
            <a:ext cx="1278866" cy="46166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mn-lt"/>
              </a:rPr>
              <a:t>Min. e KE</a:t>
            </a:r>
          </a:p>
        </p:txBody>
      </p:sp>
    </p:spTree>
    <p:extLst>
      <p:ext uri="{BB962C8B-B14F-4D97-AF65-F5344CB8AC3E}">
        <p14:creationId xmlns:p14="http://schemas.microsoft.com/office/powerpoint/2010/main" val="2086218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6087"/>
                                        </p:tgtEl>
                                        <p:attrNameLst>
                                          <p:attrName>style.visibility</p:attrName>
                                        </p:attrNameLst>
                                      </p:cBhvr>
                                      <p:to>
                                        <p:strVal val="visible"/>
                                      </p:to>
                                    </p:set>
                                    <p:anim calcmode="lin" valueType="num">
                                      <p:cBhvr>
                                        <p:cTn id="12" dur="500" fill="hold"/>
                                        <p:tgtEl>
                                          <p:spTgt spid="46087"/>
                                        </p:tgtEl>
                                        <p:attrNameLst>
                                          <p:attrName>ppt_w</p:attrName>
                                        </p:attrNameLst>
                                      </p:cBhvr>
                                      <p:tavLst>
                                        <p:tav tm="0">
                                          <p:val>
                                            <p:fltVal val="0"/>
                                          </p:val>
                                        </p:tav>
                                        <p:tav tm="100000">
                                          <p:val>
                                            <p:strVal val="#ppt_w"/>
                                          </p:val>
                                        </p:tav>
                                      </p:tavLst>
                                    </p:anim>
                                    <p:anim calcmode="lin" valueType="num">
                                      <p:cBhvr>
                                        <p:cTn id="13" dur="500" fill="hold"/>
                                        <p:tgtEl>
                                          <p:spTgt spid="46087"/>
                                        </p:tgtEl>
                                        <p:attrNameLst>
                                          <p:attrName>ppt_h</p:attrName>
                                        </p:attrNameLst>
                                      </p:cBhvr>
                                      <p:tavLst>
                                        <p:tav tm="0">
                                          <p:val>
                                            <p:fltVal val="0"/>
                                          </p:val>
                                        </p:tav>
                                        <p:tav tm="100000">
                                          <p:val>
                                            <p:strVal val="#ppt_h"/>
                                          </p:val>
                                        </p:tav>
                                      </p:tavLst>
                                    </p:anim>
                                    <p:animEffect transition="in" filter="fade">
                                      <p:cBhvr>
                                        <p:cTn id="14" dur="500"/>
                                        <p:tgtEl>
                                          <p:spTgt spid="4608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46083">
                                            <p:txEl>
                                              <p:pRg st="8" end="8"/>
                                            </p:txEl>
                                          </p:spTgt>
                                        </p:tgtEl>
                                        <p:attrNameLst>
                                          <p:attrName>style.visibility</p:attrName>
                                        </p:attrNameLst>
                                      </p:cBhvr>
                                      <p:to>
                                        <p:strVal val="visible"/>
                                      </p:to>
                                    </p:set>
                                    <p:animEffect transition="in" filter="wipe(left)">
                                      <p:cBhvr>
                                        <p:cTn id="33" dur="500"/>
                                        <p:tgtEl>
                                          <p:spTgt spid="4608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084"/>
                                        </p:tgtEl>
                                        <p:attrNameLst>
                                          <p:attrName>style.visibility</p:attrName>
                                        </p:attrNameLst>
                                      </p:cBhvr>
                                      <p:to>
                                        <p:strVal val="visible"/>
                                      </p:to>
                                    </p:set>
                                    <p:animEffect transition="in" filter="wipe(left)">
                                      <p:cBhvr>
                                        <p:cTn id="38" dur="500"/>
                                        <p:tgtEl>
                                          <p:spTgt spid="46084"/>
                                        </p:tgtEl>
                                      </p:cBhvr>
                                    </p:animEffect>
                                  </p:childTnLst>
                                </p:cTn>
                              </p:par>
                            </p:childTnLst>
                          </p:cTn>
                        </p:par>
                        <p:par>
                          <p:cTn id="39" fill="hold">
                            <p:stCondLst>
                              <p:cond delay="500"/>
                            </p:stCondLst>
                            <p:childTnLst>
                              <p:par>
                                <p:cTn id="40" presetID="22" presetClass="entr" presetSubtype="8" fill="hold" grpId="0" nodeType="afterEffect">
                                  <p:stCondLst>
                                    <p:cond delay="0"/>
                                  </p:stCondLst>
                                  <p:iterate type="wd">
                                    <p:tmPct val="10000"/>
                                  </p:iterate>
                                  <p:childTnLst>
                                    <p:set>
                                      <p:cBhvr>
                                        <p:cTn id="41" dur="1" fill="hold">
                                          <p:stCondLst>
                                            <p:cond delay="0"/>
                                          </p:stCondLst>
                                        </p:cTn>
                                        <p:tgtEl>
                                          <p:spTgt spid="46083">
                                            <p:txEl>
                                              <p:pRg st="9" end="9"/>
                                            </p:txEl>
                                          </p:spTgt>
                                        </p:tgtEl>
                                        <p:attrNameLst>
                                          <p:attrName>style.visibility</p:attrName>
                                        </p:attrNameLst>
                                      </p:cBhvr>
                                      <p:to>
                                        <p:strVal val="visible"/>
                                      </p:to>
                                    </p:set>
                                    <p:animEffect transition="in" filter="wipe(left)">
                                      <p:cBhvr>
                                        <p:cTn id="42" dur="500"/>
                                        <p:tgtEl>
                                          <p:spTgt spid="4608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083">
                                            <p:txEl>
                                              <p:pRg st="10" end="10"/>
                                            </p:txEl>
                                          </p:spTgt>
                                        </p:tgtEl>
                                        <p:attrNameLst>
                                          <p:attrName>style.visibility</p:attrName>
                                        </p:attrNameLst>
                                      </p:cBhvr>
                                      <p:to>
                                        <p:strVal val="visible"/>
                                      </p:to>
                                    </p:set>
                                    <p:animEffect transition="in" filter="wipe(left)">
                                      <p:cBhvr>
                                        <p:cTn id="47" dur="500"/>
                                        <p:tgtEl>
                                          <p:spTgt spid="4608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085"/>
                                        </p:tgtEl>
                                        <p:attrNameLst>
                                          <p:attrName>style.visibility</p:attrName>
                                        </p:attrNameLst>
                                      </p:cBhvr>
                                      <p:to>
                                        <p:strVal val="visible"/>
                                      </p:to>
                                    </p:set>
                                    <p:animEffect transition="in" filter="wipe(left)">
                                      <p:cBhvr>
                                        <p:cTn id="52" dur="500"/>
                                        <p:tgtEl>
                                          <p:spTgt spid="46085"/>
                                        </p:tgtEl>
                                      </p:cBhvr>
                                    </p:animEffect>
                                  </p:childTnLst>
                                </p:cTn>
                              </p:par>
                            </p:childTnLst>
                          </p:cTn>
                        </p:par>
                        <p:par>
                          <p:cTn id="53" fill="hold">
                            <p:stCondLst>
                              <p:cond delay="500"/>
                            </p:stCondLst>
                            <p:childTnLst>
                              <p:par>
                                <p:cTn id="54" presetID="22" presetClass="entr" presetSubtype="8" fill="hold" grpId="0" nodeType="afterEffect">
                                  <p:stCondLst>
                                    <p:cond delay="0"/>
                                  </p:stCondLst>
                                  <p:iterate type="wd">
                                    <p:tmPct val="10000"/>
                                  </p:iterate>
                                  <p:childTnLst>
                                    <p:set>
                                      <p:cBhvr>
                                        <p:cTn id="55" dur="1" fill="hold">
                                          <p:stCondLst>
                                            <p:cond delay="0"/>
                                          </p:stCondLst>
                                        </p:cTn>
                                        <p:tgtEl>
                                          <p:spTgt spid="46083">
                                            <p:txEl>
                                              <p:pRg st="11" end="11"/>
                                            </p:txEl>
                                          </p:spTgt>
                                        </p:tgtEl>
                                        <p:attrNameLst>
                                          <p:attrName>style.visibility</p:attrName>
                                        </p:attrNameLst>
                                      </p:cBhvr>
                                      <p:to>
                                        <p:strVal val="visible"/>
                                      </p:to>
                                    </p:set>
                                    <p:animEffect transition="in" filter="wipe(left)">
                                      <p:cBhvr>
                                        <p:cTn id="56" dur="500"/>
                                        <p:tgtEl>
                                          <p:spTgt spid="460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animBg="1"/>
      <p:bldP spid="46085" grpId="0" animBg="1"/>
      <p:bldP spid="1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Grp="1" noChangeArrowheads="1"/>
          </p:cNvSpPr>
          <p:nvPr>
            <p:ph type="title"/>
          </p:nvPr>
        </p:nvSpPr>
        <p:spPr>
          <a:xfrm>
            <a:off x="685800" y="0"/>
            <a:ext cx="7772400" cy="838200"/>
          </a:xfrm>
        </p:spPr>
        <p:txBody>
          <a:bodyPr/>
          <a:lstStyle/>
          <a:p>
            <a:pPr eaLnBrk="1" hangingPunct="1"/>
            <a:r>
              <a:rPr lang="en-US" sz="3600" dirty="0"/>
              <a:t>Atomic Excitation by Electrons</a:t>
            </a:r>
          </a:p>
        </p:txBody>
      </p:sp>
      <p:sp>
        <p:nvSpPr>
          <p:cNvPr id="47107" name="Rectangle 2"/>
          <p:cNvSpPr>
            <a:spLocks noGrp="1" noChangeArrowheads="1"/>
          </p:cNvSpPr>
          <p:nvPr>
            <p:ph idx="1"/>
          </p:nvPr>
        </p:nvSpPr>
        <p:spPr>
          <a:xfrm>
            <a:off x="457200" y="685800"/>
            <a:ext cx="8229600" cy="914400"/>
          </a:xfrm>
        </p:spPr>
        <p:txBody>
          <a:bodyPr/>
          <a:lstStyle/>
          <a:p>
            <a:pPr eaLnBrk="1" hangingPunct="1"/>
            <a:r>
              <a:rPr lang="en-US" sz="2400" dirty="0"/>
              <a:t>Ground state has </a:t>
            </a:r>
            <a:r>
              <a:rPr lang="en-US" sz="2400" i="1" dirty="0" smtClean="0"/>
              <a:t>E</a:t>
            </a:r>
            <a:r>
              <a:rPr lang="en-US" sz="2400" baseline="-25000" dirty="0" smtClean="0"/>
              <a:t>0</a:t>
            </a:r>
            <a:r>
              <a:rPr lang="en-US" sz="2400" dirty="0" smtClean="0"/>
              <a:t> which can be considered as 0.</a:t>
            </a:r>
            <a:endParaRPr lang="en-US" sz="2400" dirty="0"/>
          </a:p>
          <a:p>
            <a:pPr eaLnBrk="1" hangingPunct="1">
              <a:buFont typeface="Wingdings" pitchFamily="-84" charset="2"/>
              <a:buNone/>
            </a:pPr>
            <a:r>
              <a:rPr lang="en-US" sz="2400" dirty="0"/>
              <a:t>	First excited state has </a:t>
            </a:r>
            <a:r>
              <a:rPr lang="en-US" sz="2400" i="1" dirty="0"/>
              <a:t>E</a:t>
            </a:r>
            <a:r>
              <a:rPr lang="en-US" sz="2400" baseline="-25000" dirty="0"/>
              <a:t>1</a:t>
            </a:r>
            <a:r>
              <a:rPr lang="en-US" sz="2400" dirty="0"/>
              <a:t>.</a:t>
            </a:r>
          </a:p>
          <a:p>
            <a:pPr eaLnBrk="1" hangingPunct="1">
              <a:buFont typeface="Wingdings" pitchFamily="-84" charset="2"/>
              <a:buNone/>
            </a:pPr>
            <a:r>
              <a:rPr lang="en-US" sz="2400" dirty="0"/>
              <a:t>	The energy difference </a:t>
            </a:r>
            <a:r>
              <a:rPr lang="en-US" sz="2400" i="1" dirty="0"/>
              <a:t>E</a:t>
            </a:r>
            <a:r>
              <a:rPr lang="en-US" sz="2400" baseline="-25000" dirty="0"/>
              <a:t>1</a:t>
            </a:r>
            <a:r>
              <a:rPr lang="en-US" sz="2400" dirty="0"/>
              <a:t> </a:t>
            </a:r>
            <a:r>
              <a:rPr lang="en-US" sz="2400" dirty="0">
                <a:ea typeface="Lucida Grande" pitchFamily="-84" charset="0"/>
                <a:cs typeface="Lucida Grande" pitchFamily="-84" charset="0"/>
              </a:rPr>
              <a:t>−</a:t>
            </a:r>
            <a:r>
              <a:rPr lang="en-US" sz="2400" dirty="0"/>
              <a:t> 0 = </a:t>
            </a:r>
            <a:r>
              <a:rPr lang="en-US" sz="2400" i="1" dirty="0"/>
              <a:t>E</a:t>
            </a:r>
            <a:r>
              <a:rPr lang="en-US" sz="2400" baseline="-25000" dirty="0"/>
              <a:t>1</a:t>
            </a:r>
            <a:r>
              <a:rPr lang="en-US" sz="2400" dirty="0"/>
              <a:t> is the </a:t>
            </a:r>
            <a:r>
              <a:rPr lang="en-US" sz="2400" b="1" dirty="0">
                <a:solidFill>
                  <a:srgbClr val="000000"/>
                </a:solidFill>
              </a:rPr>
              <a:t>excitation energy</a:t>
            </a:r>
            <a:r>
              <a:rPr lang="en-US" sz="2400" dirty="0"/>
              <a:t>.</a:t>
            </a:r>
          </a:p>
          <a:p>
            <a:pPr eaLnBrk="1" hangingPunct="1"/>
            <a:endParaRPr lang="en-US" sz="2400" dirty="0"/>
          </a:p>
        </p:txBody>
      </p:sp>
      <p:sp>
        <p:nvSpPr>
          <p:cNvPr id="47109" name="Text Box 8"/>
          <p:cNvSpPr txBox="1">
            <a:spLocks noChangeArrowheads="1"/>
          </p:cNvSpPr>
          <p:nvPr/>
        </p:nvSpPr>
        <p:spPr bwMode="auto">
          <a:xfrm>
            <a:off x="152400" y="5349875"/>
            <a:ext cx="8763000" cy="707886"/>
          </a:xfrm>
          <a:prstGeom prst="rect">
            <a:avLst/>
          </a:prstGeom>
          <a:noFill/>
          <a:ln w="9525">
            <a:noFill/>
            <a:miter lim="800000"/>
            <a:headEnd/>
            <a:tailEnd/>
          </a:ln>
        </p:spPr>
        <p:txBody>
          <a:bodyPr>
            <a:prstTxWarp prst="textNoShape">
              <a:avLst/>
            </a:prstTxWarp>
            <a:spAutoFit/>
          </a:bodyPr>
          <a:lstStyle/>
          <a:p>
            <a:pPr marL="342900" indent="-342900">
              <a:spcBef>
                <a:spcPct val="50000"/>
              </a:spcBef>
              <a:buClr>
                <a:srgbClr val="3333CC"/>
              </a:buClr>
              <a:buSzPct val="65000"/>
              <a:buFont typeface="Wingdings" pitchFamily="-84" charset="2"/>
              <a:buChar char="n"/>
            </a:pPr>
            <a:r>
              <a:rPr lang="en-US" sz="2000" dirty="0">
                <a:solidFill>
                  <a:schemeClr val="accent2"/>
                </a:solidFill>
                <a:latin typeface="+mn-lt"/>
              </a:rPr>
              <a:t>Above 4.88 </a:t>
            </a:r>
            <a:r>
              <a:rPr lang="en-US" sz="2000" dirty="0" err="1">
                <a:solidFill>
                  <a:schemeClr val="accent2"/>
                </a:solidFill>
                <a:latin typeface="+mn-lt"/>
              </a:rPr>
              <a:t>eV</a:t>
            </a:r>
            <a:r>
              <a:rPr lang="en-US" sz="2000" dirty="0">
                <a:solidFill>
                  <a:schemeClr val="accent2"/>
                </a:solidFill>
                <a:latin typeface="+mn-lt"/>
              </a:rPr>
              <a:t>, the current drops because scattered electrons no longer reach the collector until the accelerating voltage reaches </a:t>
            </a:r>
            <a:r>
              <a:rPr lang="en-US" sz="2000" dirty="0" smtClean="0">
                <a:solidFill>
                  <a:schemeClr val="accent2"/>
                </a:solidFill>
                <a:latin typeface="+mn-lt"/>
              </a:rPr>
              <a:t>9.76 </a:t>
            </a:r>
            <a:r>
              <a:rPr lang="en-US" sz="2000" dirty="0" err="1">
                <a:solidFill>
                  <a:schemeClr val="accent2"/>
                </a:solidFill>
                <a:latin typeface="+mn-lt"/>
              </a:rPr>
              <a:t>eV</a:t>
            </a:r>
            <a:r>
              <a:rPr lang="en-US" sz="2000" dirty="0">
                <a:solidFill>
                  <a:schemeClr val="accent2"/>
                </a:solidFill>
                <a:latin typeface="+mn-lt"/>
              </a:rPr>
              <a:t> and so on.</a:t>
            </a:r>
          </a:p>
        </p:txBody>
      </p:sp>
      <p:pic>
        <p:nvPicPr>
          <p:cNvPr id="47111" name="Picture 1"/>
          <p:cNvPicPr>
            <a:picLocks/>
          </p:cNvPicPr>
          <p:nvPr/>
        </p:nvPicPr>
        <p:blipFill>
          <a:blip r:embed="rId2"/>
          <a:srcRect/>
          <a:stretch>
            <a:fillRect/>
          </a:stretch>
        </p:blipFill>
        <p:spPr bwMode="auto">
          <a:xfrm>
            <a:off x="152400" y="2209800"/>
            <a:ext cx="4267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March 25, 2015</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9" name="Footer Placeholder 8"/>
          <p:cNvSpPr>
            <a:spLocks noGrp="1"/>
          </p:cNvSpPr>
          <p:nvPr>
            <p:ph type="ftr" sz="quarter" idx="11"/>
          </p:nvPr>
        </p:nvSpPr>
        <p:spPr/>
        <p:txBody>
          <a:bodyPr/>
          <a:lstStyle/>
          <a:p>
            <a:pPr>
              <a:defRPr/>
            </a:pPr>
            <a:r>
              <a:rPr lang="nl-NL" smtClean="0"/>
              <a:t>PHYS 3313-001, Spring 2014                      Dr. Jaehoon Yu</a:t>
            </a:r>
            <a:endParaRPr lang="en-US"/>
          </a:p>
        </p:txBody>
      </p:sp>
      <p:sp>
        <p:nvSpPr>
          <p:cNvPr id="10" name="Content Placeholder 2"/>
          <p:cNvSpPr txBox="1">
            <a:spLocks/>
          </p:cNvSpPr>
          <p:nvPr/>
        </p:nvSpPr>
        <p:spPr bwMode="auto">
          <a:xfrm>
            <a:off x="4267200" y="2209800"/>
            <a:ext cx="4800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Hg (mercury) has an excitation energy of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in the first excited state</a:t>
            </a:r>
          </a:p>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No energy can be transferred to Hg below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because not enough energy is available to excite an electron to the next energy level </a:t>
            </a:r>
          </a:p>
        </p:txBody>
      </p:sp>
    </p:spTree>
    <p:extLst>
      <p:ext uri="{BB962C8B-B14F-4D97-AF65-F5344CB8AC3E}">
        <p14:creationId xmlns:p14="http://schemas.microsoft.com/office/powerpoint/2010/main" val="3867701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7111"/>
                                        </p:tgtEl>
                                        <p:attrNameLst>
                                          <p:attrName>style.visibility</p:attrName>
                                        </p:attrNameLst>
                                      </p:cBhvr>
                                      <p:to>
                                        <p:strVal val="visible"/>
                                      </p:to>
                                    </p:set>
                                    <p:anim calcmode="lin" valueType="num">
                                      <p:cBhvr>
                                        <p:cTn id="22" dur="500" fill="hold"/>
                                        <p:tgtEl>
                                          <p:spTgt spid="47111"/>
                                        </p:tgtEl>
                                        <p:attrNameLst>
                                          <p:attrName>ppt_w</p:attrName>
                                        </p:attrNameLst>
                                      </p:cBhvr>
                                      <p:tavLst>
                                        <p:tav tm="0">
                                          <p:val>
                                            <p:fltVal val="0"/>
                                          </p:val>
                                        </p:tav>
                                        <p:tav tm="100000">
                                          <p:val>
                                            <p:strVal val="#ppt_w"/>
                                          </p:val>
                                        </p:tav>
                                      </p:tavLst>
                                    </p:anim>
                                    <p:anim calcmode="lin" valueType="num">
                                      <p:cBhvr>
                                        <p:cTn id="23" dur="500" fill="hold"/>
                                        <p:tgtEl>
                                          <p:spTgt spid="47111"/>
                                        </p:tgtEl>
                                        <p:attrNameLst>
                                          <p:attrName>ppt_h</p:attrName>
                                        </p:attrNameLst>
                                      </p:cBhvr>
                                      <p:tavLst>
                                        <p:tav tm="0">
                                          <p:val>
                                            <p:fltVal val="0"/>
                                          </p:val>
                                        </p:tav>
                                        <p:tav tm="100000">
                                          <p:val>
                                            <p:strVal val="#ppt_h"/>
                                          </p:val>
                                        </p:tav>
                                      </p:tavLst>
                                    </p:anim>
                                    <p:animEffect transition="in" filter="fade">
                                      <p:cBhvr>
                                        <p:cTn id="24" dur="500"/>
                                        <p:tgtEl>
                                          <p:spTgt spid="471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wipe(left)">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7109"/>
                                        </p:tgtEl>
                                        <p:attrNameLst>
                                          <p:attrName>style.visibility</p:attrName>
                                        </p:attrNameLst>
                                      </p:cBhvr>
                                      <p:to>
                                        <p:strVal val="visible"/>
                                      </p:to>
                                    </p:set>
                                    <p:animEffect transition="in" filter="wipe(left)">
                                      <p:cBhvr>
                                        <p:cTn id="39"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9"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Wednesday, March 25, 2015</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0171233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wipe(left)">
                                      <p:cBhvr>
                                        <p:cTn id="12" dur="500"/>
                                        <p:tgtEl>
                                          <p:spTgt spid="17414"/>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73731">
                                            <p:txEl>
                                              <p:pRg st="1" end="1"/>
                                            </p:txEl>
                                          </p:spTgt>
                                        </p:tgtEl>
                                        <p:attrNameLst>
                                          <p:attrName>style.visibility</p:attrName>
                                        </p:attrNameLst>
                                      </p:cBhvr>
                                      <p:to>
                                        <p:strVal val="visible"/>
                                      </p:to>
                                    </p:set>
                                    <p:animEffect transition="in" filter="wipe(left)">
                                      <p:cBhvr>
                                        <p:cTn id="16" dur="500"/>
                                        <p:tgtEl>
                                          <p:spTgt spid="7373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7415"/>
                                        </p:tgtEl>
                                        <p:attrNameLst>
                                          <p:attrName>style.visibility</p:attrName>
                                        </p:attrNameLst>
                                      </p:cBhvr>
                                      <p:to>
                                        <p:strVal val="visible"/>
                                      </p:to>
                                    </p:set>
                                    <p:anim calcmode="lin" valueType="num">
                                      <p:cBhvr>
                                        <p:cTn id="21" dur="500" fill="hold"/>
                                        <p:tgtEl>
                                          <p:spTgt spid="17415"/>
                                        </p:tgtEl>
                                        <p:attrNameLst>
                                          <p:attrName>ppt_w</p:attrName>
                                        </p:attrNameLst>
                                      </p:cBhvr>
                                      <p:tavLst>
                                        <p:tav tm="0">
                                          <p:val>
                                            <p:fltVal val="0"/>
                                          </p:val>
                                        </p:tav>
                                        <p:tav tm="100000">
                                          <p:val>
                                            <p:strVal val="#ppt_w"/>
                                          </p:val>
                                        </p:tav>
                                      </p:tavLst>
                                    </p:anim>
                                    <p:anim calcmode="lin" valueType="num">
                                      <p:cBhvr>
                                        <p:cTn id="22" dur="500" fill="hold"/>
                                        <p:tgtEl>
                                          <p:spTgt spid="17415"/>
                                        </p:tgtEl>
                                        <p:attrNameLst>
                                          <p:attrName>ppt_h</p:attrName>
                                        </p:attrNameLst>
                                      </p:cBhvr>
                                      <p:tavLst>
                                        <p:tav tm="0">
                                          <p:val>
                                            <p:fltVal val="0"/>
                                          </p:val>
                                        </p:tav>
                                        <p:tav tm="100000">
                                          <p:val>
                                            <p:strVal val="#ppt_h"/>
                                          </p:val>
                                        </p:tav>
                                      </p:tavLst>
                                    </p:anim>
                                    <p:animEffect transition="in" filter="fade">
                                      <p:cBhvr>
                                        <p:cTn id="23"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Arial"/>
              <a:buChar char="•"/>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Arial"/>
              <a:buChar char="•"/>
              <a:defRPr/>
            </a:pPr>
            <a:r>
              <a:rPr lang="en-US" sz="2000" dirty="0" smtClean="0">
                <a:cs typeface="+mn-cs"/>
              </a:rPr>
              <a:t>There are two conditions for constructive interference of the scattered </a:t>
            </a:r>
            <a:r>
              <a:rPr lang="en-US" sz="2000" dirty="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March 25, 2015</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9</a:t>
            </a:fld>
            <a:endParaRPr lang="en-US"/>
          </a:p>
        </p:txBody>
      </p:sp>
      <p:sp>
        <p:nvSpPr>
          <p:cNvPr id="10" name="Footer Placeholder 9"/>
          <p:cNvSpPr>
            <a:spLocks noGrp="1"/>
          </p:cNvSpPr>
          <p:nvPr>
            <p:ph type="ftr" sz="quarter" idx="11"/>
          </p:nvPr>
        </p:nvSpPr>
        <p:spPr/>
        <p:txBody>
          <a:bodyPr/>
          <a:lstStyle/>
          <a:p>
            <a:pPr>
              <a:defRPr/>
            </a:pPr>
            <a:r>
              <a:rPr lang="nl-NL" smtClean="0"/>
              <a:t>PHYS 3313-001, Spring 2014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Arial"/>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R="0" lvl="0" algn="l" defTabSz="914400" rtl="0" eaLnBrk="0" fontAlgn="base" latinLnBrk="0" hangingPunct="0">
              <a:lnSpc>
                <a:spcPct val="100000"/>
              </a:lnSpc>
              <a:spcBef>
                <a:spcPct val="20000"/>
              </a:spcBef>
              <a:spcAft>
                <a:spcPct val="0"/>
              </a:spcAft>
              <a:buClrTx/>
              <a:buSzTx/>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R="0" lvl="0" algn="l" defTabSz="914400" rtl="0" eaLnBrk="0" fontAlgn="base" latinLnBrk="0" hangingPunct="0">
              <a:lnSpc>
                <a:spcPct val="100000"/>
              </a:lnSpc>
              <a:spcBef>
                <a:spcPct val="20000"/>
              </a:spcBef>
              <a:spcAft>
                <a:spcPct val="0"/>
              </a:spcAft>
              <a:buClrTx/>
              <a:buSzTx/>
              <a:tabLst/>
              <a:defRPr/>
            </a:pPr>
            <a:r>
              <a:rPr lang="en-US" sz="2000" i="1" kern="0" dirty="0">
                <a:solidFill>
                  <a:schemeClr val="accent2"/>
                </a:solidFill>
                <a:latin typeface="+mn-lt"/>
                <a:ea typeface="Arial" pitchFamily="-84" charset="0"/>
                <a:cs typeface="Arial" pitchFamily="-84" charset="0"/>
              </a:rPr>
              <a:t> </a:t>
            </a:r>
            <a:r>
              <a:rPr lang="en-US" sz="2000" i="1" kern="0" dirty="0" smtClean="0">
                <a:solidFill>
                  <a:schemeClr val="accent2"/>
                </a:solidFill>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extLst>
      <p:ext uri="{BB962C8B-B14F-4D97-AF65-F5344CB8AC3E}">
        <p14:creationId xmlns:p14="http://schemas.microsoft.com/office/powerpoint/2010/main" val="39947263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p:cTn id="12" dur="500" fill="hold"/>
                                        <p:tgtEl>
                                          <p:spTgt spid="18440"/>
                                        </p:tgtEl>
                                        <p:attrNameLst>
                                          <p:attrName>ppt_w</p:attrName>
                                        </p:attrNameLst>
                                      </p:cBhvr>
                                      <p:tavLst>
                                        <p:tav tm="0">
                                          <p:val>
                                            <p:fltVal val="0"/>
                                          </p:val>
                                        </p:tav>
                                        <p:tav tm="100000">
                                          <p:val>
                                            <p:strVal val="#ppt_w"/>
                                          </p:val>
                                        </p:tav>
                                      </p:tavLst>
                                    </p:anim>
                                    <p:anim calcmode="lin" valueType="num">
                                      <p:cBhvr>
                                        <p:cTn id="13" dur="500" fill="hold"/>
                                        <p:tgtEl>
                                          <p:spTgt spid="18440"/>
                                        </p:tgtEl>
                                        <p:attrNameLst>
                                          <p:attrName>ppt_h</p:attrName>
                                        </p:attrNameLst>
                                      </p:cBhvr>
                                      <p:tavLst>
                                        <p:tav tm="0">
                                          <p:val>
                                            <p:fltVal val="0"/>
                                          </p:val>
                                        </p:tav>
                                        <p:tav tm="100000">
                                          <p:val>
                                            <p:strVal val="#ppt_h"/>
                                          </p:val>
                                        </p:tav>
                                      </p:tavLst>
                                    </p:anim>
                                    <p:animEffect transition="in" filter="fade">
                                      <p:cBhvr>
                                        <p:cTn id="14" dur="500"/>
                                        <p:tgtEl>
                                          <p:spTgt spid="184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wipe(left)">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8442"/>
                                        </p:tgtEl>
                                        <p:attrNameLst>
                                          <p:attrName>style.visibility</p:attrName>
                                        </p:attrNameLst>
                                      </p:cBhvr>
                                      <p:to>
                                        <p:strVal val="visible"/>
                                      </p:to>
                                    </p:set>
                                    <p:anim calcmode="lin" valueType="num">
                                      <p:cBhvr>
                                        <p:cTn id="29" dur="500" fill="hold"/>
                                        <p:tgtEl>
                                          <p:spTgt spid="18442"/>
                                        </p:tgtEl>
                                        <p:attrNameLst>
                                          <p:attrName>ppt_w</p:attrName>
                                        </p:attrNameLst>
                                      </p:cBhvr>
                                      <p:tavLst>
                                        <p:tav tm="0">
                                          <p:val>
                                            <p:fltVal val="0"/>
                                          </p:val>
                                        </p:tav>
                                        <p:tav tm="100000">
                                          <p:val>
                                            <p:strVal val="#ppt_w"/>
                                          </p:val>
                                        </p:tav>
                                      </p:tavLst>
                                    </p:anim>
                                    <p:anim calcmode="lin" valueType="num">
                                      <p:cBhvr>
                                        <p:cTn id="30" dur="500" fill="hold"/>
                                        <p:tgtEl>
                                          <p:spTgt spid="18442"/>
                                        </p:tgtEl>
                                        <p:attrNameLst>
                                          <p:attrName>ppt_h</p:attrName>
                                        </p:attrNameLst>
                                      </p:cBhvr>
                                      <p:tavLst>
                                        <p:tav tm="0">
                                          <p:val>
                                            <p:fltVal val="0"/>
                                          </p:val>
                                        </p:tav>
                                        <p:tav tm="100000">
                                          <p:val>
                                            <p:strVal val="#ppt_h"/>
                                          </p:val>
                                        </p:tav>
                                      </p:tavLst>
                                    </p:anim>
                                    <p:animEffect transition="in" filter="fade">
                                      <p:cBhvr>
                                        <p:cTn id="31" dur="500"/>
                                        <p:tgtEl>
                                          <p:spTgt spid="184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left)">
                                      <p:cBhvr>
                                        <p:cTn id="36" dur="5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8441"/>
                                        </p:tgtEl>
                                        <p:attrNameLst>
                                          <p:attrName>style.visibility</p:attrName>
                                        </p:attrNameLst>
                                      </p:cBhvr>
                                      <p:to>
                                        <p:strVal val="visible"/>
                                      </p:to>
                                    </p:set>
                                    <p:anim calcmode="lin" valueType="num">
                                      <p:cBhvr>
                                        <p:cTn id="41" dur="500" fill="hold"/>
                                        <p:tgtEl>
                                          <p:spTgt spid="18441"/>
                                        </p:tgtEl>
                                        <p:attrNameLst>
                                          <p:attrName>ppt_w</p:attrName>
                                        </p:attrNameLst>
                                      </p:cBhvr>
                                      <p:tavLst>
                                        <p:tav tm="0">
                                          <p:val>
                                            <p:fltVal val="0"/>
                                          </p:val>
                                        </p:tav>
                                        <p:tav tm="100000">
                                          <p:val>
                                            <p:strVal val="#ppt_w"/>
                                          </p:val>
                                        </p:tav>
                                      </p:tavLst>
                                    </p:anim>
                                    <p:anim calcmode="lin" valueType="num">
                                      <p:cBhvr>
                                        <p:cTn id="42" dur="500" fill="hold"/>
                                        <p:tgtEl>
                                          <p:spTgt spid="18441"/>
                                        </p:tgtEl>
                                        <p:attrNameLst>
                                          <p:attrName>ppt_h</p:attrName>
                                        </p:attrNameLst>
                                      </p:cBhvr>
                                      <p:tavLst>
                                        <p:tav tm="0">
                                          <p:val>
                                            <p:fltVal val="0"/>
                                          </p:val>
                                        </p:tav>
                                        <p:tav tm="100000">
                                          <p:val>
                                            <p:strVal val="#ppt_h"/>
                                          </p:val>
                                        </p:tav>
                                      </p:tavLst>
                                    </p:anim>
                                    <p:animEffect transition="in" filter="fade">
                                      <p:cBhvr>
                                        <p:cTn id="43" dur="500"/>
                                        <p:tgtEl>
                                          <p:spTgt spid="184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par>
                          <p:cTn id="54" fill="hold">
                            <p:stCondLst>
                              <p:cond delay="750"/>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wipe(left)">
                                      <p:cBhvr>
                                        <p:cTn id="5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1"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47581</TotalTime>
  <Words>1396</Words>
  <Application>Microsoft Macintosh PowerPoint</Application>
  <PresentationFormat>On-screen Show (4:3)</PresentationFormat>
  <Paragraphs>178</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3313 – Section 001 Lecture #14</vt:lpstr>
      <vt:lpstr>Announcements</vt:lpstr>
      <vt:lpstr>Characteristic X-Ray Spectra and Atomic Number</vt:lpstr>
      <vt:lpstr>Atomic Number</vt:lpstr>
      <vt:lpstr>Moseley’s Empirical Results</vt:lpstr>
      <vt:lpstr>Atomic Excitation by Electrons</vt:lpstr>
      <vt:lpstr>Atomic Excitation by Electrons</vt:lpstr>
      <vt:lpstr>X-Ray Scattering</vt:lpstr>
      <vt:lpstr>Bragg’s Law</vt:lpstr>
      <vt:lpstr>The Bragg Spectrometer</vt:lpstr>
      <vt:lpstr>Ex 5.1: Bragg’s Law</vt:lpstr>
      <vt:lpstr>De Broglie Waves</vt:lpstr>
      <vt:lpstr>Ex 5.2: De Broglie Wavelength</vt:lpstr>
      <vt:lpstr>Bohr’s Quantization Condition</vt:lpstr>
      <vt:lpstr>Electron Scattering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765</cp:revision>
  <cp:lastPrinted>2013-08-26T21:25:15Z</cp:lastPrinted>
  <dcterms:created xsi:type="dcterms:W3CDTF">2012-08-27T21:13:02Z</dcterms:created>
  <dcterms:modified xsi:type="dcterms:W3CDTF">2015-03-25T20:56:01Z</dcterms:modified>
</cp:coreProperties>
</file>