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636" r:id="rId3"/>
    <p:sldId id="737" r:id="rId4"/>
    <p:sldId id="738" r:id="rId5"/>
    <p:sldId id="739" r:id="rId6"/>
    <p:sldId id="740" r:id="rId7"/>
    <p:sldId id="741" r:id="rId8"/>
    <p:sldId id="742" r:id="rId9"/>
    <p:sldId id="743" r:id="rId10"/>
    <p:sldId id="744" r:id="rId11"/>
    <p:sldId id="745" r:id="rId12"/>
    <p:sldId id="747" r:id="rId13"/>
    <p:sldId id="748" r:id="rId14"/>
    <p:sldId id="750" r:id="rId15"/>
    <p:sldId id="751" r:id="rId16"/>
    <p:sldId id="752" r:id="rId17"/>
    <p:sldId id="753" r:id="rId18"/>
    <p:sldId id="754" r:id="rId19"/>
    <p:sldId id="755" r:id="rId20"/>
    <p:sldId id="756" r:id="rId2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EEF"/>
    <a:srgbClr val="8EDBEF"/>
    <a:srgbClr val="7FC4D6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5" Type="http://schemas.openxmlformats.org/officeDocument/2006/relationships/image" Target="../media/image64.emf"/><Relationship Id="rId6" Type="http://schemas.openxmlformats.org/officeDocument/2006/relationships/image" Target="../media/image65.emf"/><Relationship Id="rId7" Type="http://schemas.openxmlformats.org/officeDocument/2006/relationships/image" Target="../media/image66.emf"/><Relationship Id="rId8" Type="http://schemas.openxmlformats.org/officeDocument/2006/relationships/image" Target="../media/image67.emf"/><Relationship Id="rId9" Type="http://schemas.openxmlformats.org/officeDocument/2006/relationships/image" Target="../media/image68.emf"/><Relationship Id="rId10" Type="http://schemas.openxmlformats.org/officeDocument/2006/relationships/image" Target="../media/image69.emf"/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Relationship Id="rId2" Type="http://schemas.openxmlformats.org/officeDocument/2006/relationships/image" Target="../media/image73.emf"/><Relationship Id="rId3" Type="http://schemas.openxmlformats.org/officeDocument/2006/relationships/image" Target="../media/image7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Relationship Id="rId2" Type="http://schemas.openxmlformats.org/officeDocument/2006/relationships/image" Target="../media/image77.emf"/><Relationship Id="rId3" Type="http://schemas.openxmlformats.org/officeDocument/2006/relationships/image" Target="../media/image7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8" Type="http://schemas.openxmlformats.org/officeDocument/2006/relationships/image" Target="../media/image40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emf"/><Relationship Id="rId8" Type="http://schemas.openxmlformats.org/officeDocument/2006/relationships/image" Target="../media/image54.emf"/><Relationship Id="rId9" Type="http://schemas.openxmlformats.org/officeDocument/2006/relationships/image" Target="../media/image55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Relationship Id="rId2" Type="http://schemas.openxmlformats.org/officeDocument/2006/relationships/image" Target="../media/image58.emf"/><Relationship Id="rId3" Type="http://schemas.openxmlformats.org/officeDocument/2006/relationships/image" Target="../media/image5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5490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emf"/><Relationship Id="rId20" Type="http://schemas.openxmlformats.org/officeDocument/2006/relationships/oleObject" Target="../embeddings/oleObject45.bin"/><Relationship Id="rId21" Type="http://schemas.openxmlformats.org/officeDocument/2006/relationships/image" Target="../media/image55.emf"/><Relationship Id="rId10" Type="http://schemas.openxmlformats.org/officeDocument/2006/relationships/oleObject" Target="../embeddings/oleObject40.bin"/><Relationship Id="rId11" Type="http://schemas.openxmlformats.org/officeDocument/2006/relationships/image" Target="../media/image50.emf"/><Relationship Id="rId12" Type="http://schemas.openxmlformats.org/officeDocument/2006/relationships/oleObject" Target="../embeddings/oleObject41.bin"/><Relationship Id="rId13" Type="http://schemas.openxmlformats.org/officeDocument/2006/relationships/image" Target="../media/image51.emf"/><Relationship Id="rId14" Type="http://schemas.openxmlformats.org/officeDocument/2006/relationships/oleObject" Target="../embeddings/oleObject42.bin"/><Relationship Id="rId15" Type="http://schemas.openxmlformats.org/officeDocument/2006/relationships/image" Target="../media/image52.emf"/><Relationship Id="rId16" Type="http://schemas.openxmlformats.org/officeDocument/2006/relationships/oleObject" Target="../embeddings/oleObject43.bin"/><Relationship Id="rId17" Type="http://schemas.openxmlformats.org/officeDocument/2006/relationships/image" Target="../media/image53.emf"/><Relationship Id="rId18" Type="http://schemas.openxmlformats.org/officeDocument/2006/relationships/oleObject" Target="../embeddings/oleObject44.bin"/><Relationship Id="rId19" Type="http://schemas.openxmlformats.org/officeDocument/2006/relationships/image" Target="../media/image5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56.jpeg"/><Relationship Id="rId4" Type="http://schemas.openxmlformats.org/officeDocument/2006/relationships/oleObject" Target="../embeddings/oleObject37.bin"/><Relationship Id="rId5" Type="http://schemas.openxmlformats.org/officeDocument/2006/relationships/image" Target="../media/image47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48.emf"/><Relationship Id="rId8" Type="http://schemas.openxmlformats.org/officeDocument/2006/relationships/oleObject" Target="../embeddings/oleObject3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57.e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58.emf"/><Relationship Id="rId7" Type="http://schemas.openxmlformats.org/officeDocument/2006/relationships/oleObject" Target="../embeddings/oleObject48.bin"/><Relationship Id="rId8" Type="http://schemas.openxmlformats.org/officeDocument/2006/relationships/image" Target="../media/image5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2.bin"/><Relationship Id="rId20" Type="http://schemas.openxmlformats.org/officeDocument/2006/relationships/image" Target="../media/image68.emf"/><Relationship Id="rId21" Type="http://schemas.openxmlformats.org/officeDocument/2006/relationships/oleObject" Target="../embeddings/oleObject58.bin"/><Relationship Id="rId22" Type="http://schemas.openxmlformats.org/officeDocument/2006/relationships/image" Target="../media/image69.emf"/><Relationship Id="rId10" Type="http://schemas.openxmlformats.org/officeDocument/2006/relationships/image" Target="../media/image63.emf"/><Relationship Id="rId11" Type="http://schemas.openxmlformats.org/officeDocument/2006/relationships/oleObject" Target="../embeddings/oleObject53.bin"/><Relationship Id="rId12" Type="http://schemas.openxmlformats.org/officeDocument/2006/relationships/image" Target="../media/image64.emf"/><Relationship Id="rId13" Type="http://schemas.openxmlformats.org/officeDocument/2006/relationships/oleObject" Target="../embeddings/oleObject54.bin"/><Relationship Id="rId14" Type="http://schemas.openxmlformats.org/officeDocument/2006/relationships/image" Target="../media/image65.emf"/><Relationship Id="rId15" Type="http://schemas.openxmlformats.org/officeDocument/2006/relationships/oleObject" Target="../embeddings/oleObject55.bin"/><Relationship Id="rId16" Type="http://schemas.openxmlformats.org/officeDocument/2006/relationships/image" Target="../media/image66.emf"/><Relationship Id="rId17" Type="http://schemas.openxmlformats.org/officeDocument/2006/relationships/oleObject" Target="../embeddings/oleObject56.bin"/><Relationship Id="rId18" Type="http://schemas.openxmlformats.org/officeDocument/2006/relationships/image" Target="../media/image67.emf"/><Relationship Id="rId19" Type="http://schemas.openxmlformats.org/officeDocument/2006/relationships/oleObject" Target="../embeddings/oleObject57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49.bin"/><Relationship Id="rId4" Type="http://schemas.openxmlformats.org/officeDocument/2006/relationships/image" Target="../media/image60.e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61.e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6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4" Type="http://schemas.openxmlformats.org/officeDocument/2006/relationships/oleObject" Target="../embeddings/oleObject59.bin"/><Relationship Id="rId5" Type="http://schemas.openxmlformats.org/officeDocument/2006/relationships/image" Target="../media/image7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72.emf"/><Relationship Id="rId5" Type="http://schemas.openxmlformats.org/officeDocument/2006/relationships/oleObject" Target="../embeddings/oleObject61.bin"/><Relationship Id="rId6" Type="http://schemas.openxmlformats.org/officeDocument/2006/relationships/image" Target="../media/image73.emf"/><Relationship Id="rId7" Type="http://schemas.openxmlformats.org/officeDocument/2006/relationships/oleObject" Target="../embeddings/oleObject62.bin"/><Relationship Id="rId8" Type="http://schemas.openxmlformats.org/officeDocument/2006/relationships/image" Target="../media/image7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4" Type="http://schemas.openxmlformats.org/officeDocument/2006/relationships/image" Target="../media/image7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76.e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77.emf"/><Relationship Id="rId7" Type="http://schemas.openxmlformats.org/officeDocument/2006/relationships/oleObject" Target="../embeddings/oleObject66.bin"/><Relationship Id="rId8" Type="http://schemas.openxmlformats.org/officeDocument/2006/relationships/image" Target="../media/image78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oleObject" Target="../embeddings/oleObject12.bin"/><Relationship Id="rId13" Type="http://schemas.openxmlformats.org/officeDocument/2006/relationships/image" Target="../media/image13.emf"/><Relationship Id="rId14" Type="http://schemas.openxmlformats.org/officeDocument/2006/relationships/oleObject" Target="../embeddings/oleObject13.bin"/><Relationship Id="rId15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5.jpeg"/><Relationship Id="rId4" Type="http://schemas.openxmlformats.org/officeDocument/2006/relationships/oleObject" Target="../embeddings/oleObject8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0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1.emf"/><Relationship Id="rId10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20.emf"/><Relationship Id="rId14" Type="http://schemas.openxmlformats.org/officeDocument/2006/relationships/oleObject" Target="../embeddings/oleObject19.bin"/><Relationship Id="rId15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22.jpeg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18.emf"/><Relationship Id="rId10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2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oleObject" Target="../embeddings/oleObject27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3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.bin"/><Relationship Id="rId12" Type="http://schemas.openxmlformats.org/officeDocument/2006/relationships/image" Target="../media/image37.e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38.emf"/><Relationship Id="rId15" Type="http://schemas.openxmlformats.org/officeDocument/2006/relationships/oleObject" Target="../embeddings/oleObject35.bin"/><Relationship Id="rId16" Type="http://schemas.openxmlformats.org/officeDocument/2006/relationships/image" Target="../media/image39.emf"/><Relationship Id="rId17" Type="http://schemas.openxmlformats.org/officeDocument/2006/relationships/oleObject" Target="../embeddings/oleObject36.bin"/><Relationship Id="rId18" Type="http://schemas.openxmlformats.org/officeDocument/2006/relationships/image" Target="../media/image4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5.e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#15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91325" y="1524000"/>
            <a:ext cx="30533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March 30,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286000"/>
            <a:ext cx="7086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pitchFamily="-84" charset="0"/>
              </a:rPr>
              <a:t>Wave Motion and Properties</a:t>
            </a:r>
          </a:p>
          <a:p>
            <a:pPr marL="609600" indent="-609600" algn="l"/>
            <a:r>
              <a:rPr lang="en-US" dirty="0" smtClean="0">
                <a:latin typeface="Arial Narrow" pitchFamily="-84" charset="0"/>
              </a:rPr>
              <a:t>Wave </a:t>
            </a:r>
            <a:r>
              <a:rPr lang="en-US" dirty="0">
                <a:latin typeface="Arial Narrow" pitchFamily="-84" charset="0"/>
              </a:rPr>
              <a:t>Packets and Packet Envelops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Superposition of Waves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Electron Double Slit Experiment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Wave-Particle </a:t>
            </a:r>
            <a:r>
              <a:rPr lang="en-US" dirty="0" smtClean="0">
                <a:latin typeface="Arial Narrow" pitchFamily="-84" charset="0"/>
              </a:rPr>
              <a:t>Duality</a:t>
            </a:r>
          </a:p>
          <a:p>
            <a:pPr marL="609600" indent="-609600" algn="l"/>
            <a:r>
              <a:rPr lang="en-US" dirty="0" smtClean="0">
                <a:latin typeface="Arial Narrow" pitchFamily="-84" charset="0"/>
              </a:rPr>
              <a:t>The Uncertainty Principle</a:t>
            </a:r>
          </a:p>
          <a:p>
            <a:pPr marL="609600" indent="-609600" algn="l"/>
            <a:r>
              <a:rPr lang="en-US" dirty="0" smtClean="0">
                <a:latin typeface="Arial Narrow" pitchFamily="-84" charset="0"/>
              </a:rPr>
              <a:t>The Schrodinger Wave Equation</a:t>
            </a:r>
            <a:endParaRPr lang="en-US" dirty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6705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Waves or Particles?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5257800" cy="4878387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Young’s double-slit diffraction experiment demonstrates the wave property of light.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However, dimming the light results in single flashes on the screen representative of particles.</a:t>
            </a:r>
          </a:p>
        </p:txBody>
      </p:sp>
      <p:pic>
        <p:nvPicPr>
          <p:cNvPr id="30730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352800"/>
            <a:ext cx="5257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81000"/>
            <a:ext cx="2895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905000"/>
            <a:ext cx="2895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467100"/>
            <a:ext cx="297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5086350"/>
            <a:ext cx="2971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793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Electron Double-Slit Experiment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6613"/>
            <a:ext cx="3963988" cy="4878387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C. </a:t>
            </a:r>
            <a:r>
              <a:rPr lang="en-US" sz="2400" dirty="0" err="1" smtClean="0">
                <a:cs typeface="+mn-cs"/>
              </a:rPr>
              <a:t>Jönsson</a:t>
            </a:r>
            <a:r>
              <a:rPr lang="en-US" sz="2400" dirty="0" smtClean="0">
                <a:cs typeface="+mn-cs"/>
              </a:rPr>
              <a:t> of </a:t>
            </a:r>
            <a:r>
              <a:rPr lang="en-US" sz="2400" dirty="0" err="1" smtClean="0">
                <a:cs typeface="+mn-cs"/>
              </a:rPr>
              <a:t>Tübingen</a:t>
            </a:r>
            <a:r>
              <a:rPr lang="en-US" sz="2400" dirty="0" smtClean="0">
                <a:cs typeface="+mn-cs"/>
              </a:rPr>
              <a:t>, Germany, succeeded in 1961 in showing double-slit interference effects for </a:t>
            </a:r>
            <a:r>
              <a:rPr lang="en-US" sz="2400" b="1" u="sng" dirty="0" smtClean="0">
                <a:solidFill>
                  <a:srgbClr val="FF0000"/>
                </a:solidFill>
                <a:cs typeface="+mn-cs"/>
              </a:rPr>
              <a:t>electrons</a:t>
            </a:r>
            <a:r>
              <a:rPr lang="en-US" sz="2400" dirty="0" smtClean="0">
                <a:cs typeface="+mn-cs"/>
              </a:rPr>
              <a:t> by constructing very narrow slits and using relatively large distances between the slits and the observation screen.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This experiment demonstrated that precisely the same behavior occurs for both light (waves) and electrons (particles).</a:t>
            </a:r>
          </a:p>
        </p:txBody>
      </p:sp>
      <p:pic>
        <p:nvPicPr>
          <p:cNvPr id="3174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066800"/>
            <a:ext cx="388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77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Wave particle duality solution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1816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solution to the wave particle duality of an event is given by the following principle.</a:t>
            </a:r>
          </a:p>
          <a:p>
            <a:pPr eaLnBrk="1" hangingPunct="1"/>
            <a:r>
              <a:rPr lang="en-US" b="1" dirty="0" smtClean="0">
                <a:cs typeface="ＭＳ Ｐゴシック" pitchFamily="-84" charset="-128"/>
              </a:rPr>
              <a:t>Bohr’</a:t>
            </a:r>
            <a:r>
              <a:rPr lang="en-US" altLang="ja-JP" b="1" dirty="0" smtClean="0">
                <a:cs typeface="ＭＳ Ｐゴシック" pitchFamily="-84" charset="-128"/>
              </a:rPr>
              <a:t>s </a:t>
            </a:r>
            <a:r>
              <a:rPr lang="en-US" altLang="ja-JP" b="1" dirty="0">
                <a:cs typeface="ＭＳ Ｐゴシック" pitchFamily="-84" charset="-128"/>
              </a:rPr>
              <a:t>principle of </a:t>
            </a:r>
            <a:r>
              <a:rPr lang="en-US" altLang="ja-JP" b="1" dirty="0" err="1">
                <a:cs typeface="ＭＳ Ｐゴシック" pitchFamily="-84" charset="-128"/>
              </a:rPr>
              <a:t>complementarity</a:t>
            </a:r>
            <a:r>
              <a:rPr lang="en-US" altLang="ja-JP" dirty="0">
                <a:cs typeface="ＭＳ Ｐゴシック" pitchFamily="-84" charset="-128"/>
              </a:rPr>
              <a:t>: It is not possible to describe physical observables simultaneously in terms of both particles and waves.</a:t>
            </a:r>
          </a:p>
          <a:p>
            <a:pPr eaLnBrk="1" hangingPunct="1"/>
            <a:r>
              <a:rPr lang="en-US" b="1" dirty="0">
                <a:cs typeface="ＭＳ Ｐゴシック" pitchFamily="-84" charset="-128"/>
              </a:rPr>
              <a:t>Physical observables</a:t>
            </a:r>
            <a:r>
              <a:rPr lang="en-US" dirty="0">
                <a:cs typeface="ＭＳ Ｐゴシック" pitchFamily="-84" charset="-128"/>
              </a:rPr>
              <a:t> are </a:t>
            </a:r>
            <a:r>
              <a:rPr lang="en-US" dirty="0" smtClean="0">
                <a:cs typeface="ＭＳ Ｐゴシック" pitchFamily="-84" charset="-128"/>
              </a:rPr>
              <a:t>the </a:t>
            </a:r>
            <a:r>
              <a:rPr lang="en-US" dirty="0">
                <a:cs typeface="ＭＳ Ｐゴシック" pitchFamily="-84" charset="-128"/>
              </a:rPr>
              <a:t>quantities such as position, velocity, momentum, and energy that can be experimentally measured. In any given instance we must use either the particle description or the wave description.</a:t>
            </a:r>
          </a:p>
          <a:p>
            <a:pPr eaLnBrk="1" hangingPunct="1">
              <a:buFont typeface="Wingdings" pitchFamily="-84" charset="2"/>
              <a:buNone/>
            </a:pPr>
            <a:endParaRPr lang="en-US" dirty="0"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341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Uncertainty Principles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383588" cy="44973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It is impossible to measure simultaneously, with no uncertainty, the precise values of </a:t>
            </a:r>
            <a:r>
              <a:rPr lang="en-US" sz="2800" i="1" dirty="0" err="1">
                <a:cs typeface="ＭＳ Ｐゴシック" pitchFamily="-84" charset="-128"/>
              </a:rPr>
              <a:t>k</a:t>
            </a:r>
            <a:r>
              <a:rPr lang="en-US" sz="2800" dirty="0">
                <a:cs typeface="ＭＳ Ｐゴシック" pitchFamily="-84" charset="-128"/>
              </a:rPr>
              <a:t> and </a:t>
            </a:r>
            <a:r>
              <a:rPr lang="en-US" sz="2800" i="1" dirty="0" err="1">
                <a:cs typeface="ＭＳ Ｐゴシック" pitchFamily="-84" charset="-128"/>
              </a:rPr>
              <a:t>x</a:t>
            </a:r>
            <a:r>
              <a:rPr lang="en-US" sz="2800" dirty="0">
                <a:cs typeface="ＭＳ Ｐゴシック" pitchFamily="-84" charset="-128"/>
              </a:rPr>
              <a:t> for the same particle. The wave number </a:t>
            </a:r>
            <a:r>
              <a:rPr lang="en-US" sz="2800" i="1" dirty="0" err="1">
                <a:cs typeface="ＭＳ Ｐゴシック" pitchFamily="-84" charset="-128"/>
              </a:rPr>
              <a:t>k</a:t>
            </a:r>
            <a:r>
              <a:rPr lang="en-US" sz="2800" dirty="0">
                <a:cs typeface="ＭＳ Ｐゴシック" pitchFamily="-84" charset="-128"/>
              </a:rPr>
              <a:t> may be rewritten as</a:t>
            </a: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For the case of a Gaussian wave packet we have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Thus for a single </a:t>
            </a:r>
            <a:r>
              <a:rPr lang="en-US" sz="2800" dirty="0" smtClean="0">
                <a:cs typeface="ＭＳ Ｐゴシック" pitchFamily="-84" charset="-128"/>
              </a:rPr>
              <a:t>particle, </a:t>
            </a:r>
            <a:r>
              <a:rPr lang="en-US" sz="2800" dirty="0">
                <a:cs typeface="ＭＳ Ｐゴシック" pitchFamily="-84" charset="-128"/>
              </a:rPr>
              <a:t>we have </a:t>
            </a:r>
            <a:r>
              <a:rPr lang="en-US" sz="2800" dirty="0" smtClean="0">
                <a:cs typeface="ＭＳ Ｐゴシック" pitchFamily="-84" charset="-128"/>
              </a:rPr>
              <a:t>Heisenberg’</a:t>
            </a:r>
            <a:r>
              <a:rPr lang="en-US" altLang="ja-JP" sz="2800" dirty="0" smtClean="0">
                <a:cs typeface="ＭＳ Ｐゴシック" pitchFamily="-84" charset="-128"/>
              </a:rPr>
              <a:t>s </a:t>
            </a:r>
            <a:r>
              <a:rPr lang="en-US" altLang="ja-JP" sz="2800" b="1" dirty="0">
                <a:cs typeface="ＭＳ Ｐゴシック" pitchFamily="-84" charset="-128"/>
              </a:rPr>
              <a:t>uncertainty principle</a:t>
            </a:r>
            <a:r>
              <a:rPr lang="en-US" altLang="ja-JP" sz="2800" dirty="0">
                <a:cs typeface="ＭＳ Ｐゴシック" pitchFamily="-84" charset="-128"/>
              </a:rPr>
              <a:t>: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</p:txBody>
      </p:sp>
      <p:pic>
        <p:nvPicPr>
          <p:cNvPr id="34820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8713" y="2357438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4464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80976"/>
              </p:ext>
            </p:extLst>
          </p:nvPr>
        </p:nvGraphicFramePr>
        <p:xfrm>
          <a:off x="2362200" y="2286000"/>
          <a:ext cx="53816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14" name="Equation" r:id="rId4" imgW="241300" imgH="165100" progId="Equation.DSMT4">
                  <p:embed/>
                </p:oleObj>
              </mc:Choice>
              <mc:Fallback>
                <p:oleObj name="Equation" r:id="rId4" imgW="241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286000"/>
                        <a:ext cx="53816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620751"/>
              </p:ext>
            </p:extLst>
          </p:nvPr>
        </p:nvGraphicFramePr>
        <p:xfrm>
          <a:off x="1828800" y="3581400"/>
          <a:ext cx="2608263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15" name="Equation" r:id="rId6" imgW="1168400" imgH="393700" progId="Equation.DSMT4">
                  <p:embed/>
                </p:oleObj>
              </mc:Choice>
              <mc:Fallback>
                <p:oleObj name="Equation" r:id="rId6" imgW="1168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81400"/>
                        <a:ext cx="2608263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550914"/>
              </p:ext>
            </p:extLst>
          </p:nvPr>
        </p:nvGraphicFramePr>
        <p:xfrm>
          <a:off x="4724400" y="3563746"/>
          <a:ext cx="2209800" cy="1008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16" name="Equation" r:id="rId8" imgW="863600" imgH="393700" progId="Equation.DSMT4">
                  <p:embed/>
                </p:oleObj>
              </mc:Choice>
              <mc:Fallback>
                <p:oleObj name="Equation" r:id="rId8" imgW="863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563746"/>
                        <a:ext cx="2209800" cy="1008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21420"/>
              </p:ext>
            </p:extLst>
          </p:nvPr>
        </p:nvGraphicFramePr>
        <p:xfrm>
          <a:off x="2895600" y="2057400"/>
          <a:ext cx="82073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17" name="Equation" r:id="rId10" imgW="368300" imgH="393700" progId="Equation.DSMT4">
                  <p:embed/>
                </p:oleObj>
              </mc:Choice>
              <mc:Fallback>
                <p:oleObj name="Equation" r:id="rId10" imgW="368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057400"/>
                        <a:ext cx="820737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362793"/>
              </p:ext>
            </p:extLst>
          </p:nvPr>
        </p:nvGraphicFramePr>
        <p:xfrm>
          <a:off x="3713163" y="2057400"/>
          <a:ext cx="93503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18" name="Equation" r:id="rId12" imgW="419100" imgH="431800" progId="Equation.DSMT4">
                  <p:embed/>
                </p:oleObj>
              </mc:Choice>
              <mc:Fallback>
                <p:oleObj name="Equation" r:id="rId12" imgW="419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163" y="2057400"/>
                        <a:ext cx="935037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391819"/>
              </p:ext>
            </p:extLst>
          </p:nvPr>
        </p:nvGraphicFramePr>
        <p:xfrm>
          <a:off x="4572000" y="2057400"/>
          <a:ext cx="10763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19" name="Equation" r:id="rId14" imgW="482600" imgH="393700" progId="Equation.DSMT4">
                  <p:embed/>
                </p:oleObj>
              </mc:Choice>
              <mc:Fallback>
                <p:oleObj name="Equation" r:id="rId14" imgW="48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57400"/>
                        <a:ext cx="107632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85696"/>
              </p:ext>
            </p:extLst>
          </p:nvPr>
        </p:nvGraphicFramePr>
        <p:xfrm>
          <a:off x="5651500" y="2057400"/>
          <a:ext cx="3683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20" name="Equation" r:id="rId16" imgW="165100" imgH="393700" progId="Equation.DSMT4">
                  <p:embed/>
                </p:oleObj>
              </mc:Choice>
              <mc:Fallback>
                <p:oleObj name="Equation" r:id="rId16" imgW="16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057400"/>
                        <a:ext cx="368300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94561"/>
              </p:ext>
            </p:extLst>
          </p:nvPr>
        </p:nvGraphicFramePr>
        <p:xfrm>
          <a:off x="5791200" y="5029200"/>
          <a:ext cx="1905000" cy="1156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21" name="Equation" r:id="rId18" imgW="647700" imgH="393700" progId="Equation.DSMT4">
                  <p:embed/>
                </p:oleObj>
              </mc:Choice>
              <mc:Fallback>
                <p:oleObj name="Equation" r:id="rId18" imgW="647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029200"/>
                        <a:ext cx="1905000" cy="1156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575095"/>
              </p:ext>
            </p:extLst>
          </p:nvPr>
        </p:nvGraphicFramePr>
        <p:xfrm>
          <a:off x="2057400" y="4953000"/>
          <a:ext cx="2133600" cy="1225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22" name="Equation" r:id="rId20" imgW="685800" imgH="393700" progId="Equation.DSMT4">
                  <p:embed/>
                </p:oleObj>
              </mc:Choice>
              <mc:Fallback>
                <p:oleObj name="Equation" r:id="rId20" imgW="685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953000"/>
                        <a:ext cx="2133600" cy="1225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67200" y="5181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Momentum-position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48600" y="5257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Energy- time</a:t>
            </a:r>
            <a:endParaRPr lang="en-US" sz="1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5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6425" cy="147955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Probability, Wave Functions, and the Copenhagen Interpretation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383588" cy="44973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The wave function determines the likelihood (or probability) of finding a particle at a particular position in space at a given time.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The total probability of finding the particle is 1. Forcing this condition on the wave function is called normalization.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4495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00125"/>
              </p:ext>
            </p:extLst>
          </p:nvPr>
        </p:nvGraphicFramePr>
        <p:xfrm>
          <a:off x="2767013" y="2338388"/>
          <a:ext cx="51117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19" name="Equation" r:id="rId3" imgW="1358900" imgH="317500" progId="Equation.DSMT4">
                  <p:embed/>
                </p:oleObj>
              </mc:Choice>
              <mc:Fallback>
                <p:oleObj name="Equation" r:id="rId3" imgW="13589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3" y="2338388"/>
                        <a:ext cx="5111750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279208"/>
              </p:ext>
            </p:extLst>
          </p:nvPr>
        </p:nvGraphicFramePr>
        <p:xfrm>
          <a:off x="1295400" y="4724400"/>
          <a:ext cx="2998787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20" name="Equation" r:id="rId5" imgW="850900" imgH="330200" progId="Equation.DSMT4">
                  <p:embed/>
                </p:oleObj>
              </mc:Choice>
              <mc:Fallback>
                <p:oleObj name="Equation" r:id="rId5" imgW="8509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724400"/>
                        <a:ext cx="2998787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659030"/>
              </p:ext>
            </p:extLst>
          </p:nvPr>
        </p:nvGraphicFramePr>
        <p:xfrm>
          <a:off x="4114800" y="4724400"/>
          <a:ext cx="411797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21" name="Equation" r:id="rId7" imgW="1168400" imgH="330200" progId="Equation.DSMT4">
                  <p:embed/>
                </p:oleObj>
              </mc:Choice>
              <mc:Fallback>
                <p:oleObj name="Equation" r:id="rId7" imgW="1168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724400"/>
                        <a:ext cx="4117975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99575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Copenhagen Interpretation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83058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Bohr’s interpretation of the wave function consisted of 3 principles:</a:t>
            </a:r>
          </a:p>
          <a:p>
            <a:pPr marL="1295400" lvl="2" indent="-623888" eaLnBrk="1" hangingPunct="1">
              <a:buClr>
                <a:schemeClr val="tx1"/>
              </a:buClr>
              <a:buSzPct val="90000"/>
              <a:buFont typeface="Wingdings" charset="0"/>
              <a:buAutoNum type="arabicParenR"/>
              <a:defRPr/>
            </a:pPr>
            <a:r>
              <a:rPr lang="en-US" dirty="0" smtClean="0"/>
              <a:t>The uncertainty principle of Heisenberg</a:t>
            </a:r>
          </a:p>
          <a:p>
            <a:pPr marL="1295400" lvl="2" indent="-623888" eaLnBrk="1" hangingPunct="1">
              <a:buClr>
                <a:schemeClr val="tx1"/>
              </a:buClr>
              <a:buSzPct val="90000"/>
              <a:buFont typeface="Wingdings" charset="0"/>
              <a:buAutoNum type="arabicParenR"/>
              <a:defRPr/>
            </a:pPr>
            <a:r>
              <a:rPr lang="en-US" dirty="0" smtClean="0"/>
              <a:t>The </a:t>
            </a:r>
            <a:r>
              <a:rPr lang="en-US" dirty="0" err="1" smtClean="0"/>
              <a:t>complementarity</a:t>
            </a:r>
            <a:r>
              <a:rPr lang="en-US" dirty="0" smtClean="0"/>
              <a:t> principle of Bohr</a:t>
            </a:r>
          </a:p>
          <a:p>
            <a:pPr marL="1295400" lvl="2" indent="-623888" eaLnBrk="1" hangingPunct="1">
              <a:buClr>
                <a:schemeClr val="tx1"/>
              </a:buClr>
              <a:buSzPct val="90000"/>
              <a:buFont typeface="Wingdings" charset="0"/>
              <a:buAutoNum type="arabicParenR"/>
              <a:defRPr/>
            </a:pPr>
            <a:r>
              <a:rPr lang="en-US" dirty="0" smtClean="0"/>
              <a:t>The statistical interpretation of Born, based on probabilities determined by the wave function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Together these three concepts form a logical interpretation of the physical meaning of quantum theory. According to the Copenhagen interpretation, physics depends on the outcomes of measurement.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764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Particle in a Box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3588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A particle of mass </a:t>
            </a:r>
            <a:r>
              <a:rPr lang="en-US" sz="2400" i="1" dirty="0" smtClean="0">
                <a:latin typeface="Times"/>
                <a:cs typeface="Times"/>
              </a:rPr>
              <a:t>m</a:t>
            </a:r>
            <a:r>
              <a:rPr lang="en-US" sz="1800" dirty="0" smtClean="0">
                <a:cs typeface="+mn-cs"/>
              </a:rPr>
              <a:t> is trapped in a one-dimensional box of width</a:t>
            </a:r>
            <a:r>
              <a:rPr lang="en-US" sz="1800" dirty="0" smtClean="0">
                <a:latin typeface="SchoolHouse Cursive B"/>
                <a:cs typeface="SchoolHouse Cursive B"/>
              </a:rPr>
              <a:t> </a:t>
            </a:r>
            <a:r>
              <a:rPr lang="en-US" sz="2400" dirty="0" smtClean="0">
                <a:latin typeface="SchoolHouse Cursive B"/>
                <a:cs typeface="SchoolHouse Cursive B"/>
              </a:rPr>
              <a:t>l</a:t>
            </a:r>
            <a:r>
              <a:rPr lang="en-US" sz="1800" dirty="0" smtClean="0">
                <a:latin typeface="SchoolHouse Cursive B"/>
                <a:cs typeface="SchoolHouse Cursive B"/>
              </a:rPr>
              <a:t>.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The particle is treated as a wave. 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The box puts boundary conditions on the wave. The wave function must be zero at the walls of the box and on the outside.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In order for the probability to vanish at the walls, we must have an integral number of half wavelengths in the box.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marL="685800" lvl="1" eaLnBrk="1" hangingPunct="1">
              <a:defRPr/>
            </a:pPr>
            <a:r>
              <a:rPr lang="en-US" sz="1400" dirty="0" smtClean="0">
                <a:cs typeface="+mn-cs"/>
              </a:rPr>
              <a:t>                                                                          </a:t>
            </a:r>
            <a:r>
              <a:rPr lang="en-US" sz="1800" dirty="0" smtClean="0">
                <a:cs typeface="+mn-cs"/>
              </a:rPr>
              <a:t> or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The energy of the particle is				 .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The possible wavelengths are quantized which yields the energy: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The possible energies of the particle are quantized.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921393"/>
              </p:ext>
            </p:extLst>
          </p:nvPr>
        </p:nvGraphicFramePr>
        <p:xfrm>
          <a:off x="3581400" y="3657600"/>
          <a:ext cx="53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" name="Equation" r:id="rId3" imgW="266700" imgH="152400" progId="Equation.DSMT4">
                  <p:embed/>
                </p:oleObj>
              </mc:Choice>
              <mc:Fallback>
                <p:oleObj name="Equation" r:id="rId3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657600"/>
                        <a:ext cx="533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236923"/>
              </p:ext>
            </p:extLst>
          </p:nvPr>
        </p:nvGraphicFramePr>
        <p:xfrm>
          <a:off x="3074987" y="2743200"/>
          <a:ext cx="8874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1" name="Equation" r:id="rId5" imgW="457200" imgH="393700" progId="Equation.DSMT4">
                  <p:embed/>
                </p:oleObj>
              </mc:Choice>
              <mc:Fallback>
                <p:oleObj name="Equation" r:id="rId5" imgW="457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87" y="2743200"/>
                        <a:ext cx="8874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71157"/>
              </p:ext>
            </p:extLst>
          </p:nvPr>
        </p:nvGraphicFramePr>
        <p:xfrm>
          <a:off x="2057400" y="4941888"/>
          <a:ext cx="56673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" name="Equation" r:id="rId7" imgW="330200" imgH="203200" progId="Equation.DSMT4">
                  <p:embed/>
                </p:oleObj>
              </mc:Choice>
              <mc:Fallback>
                <p:oleObj name="Equation" r:id="rId7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941888"/>
                        <a:ext cx="566737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215202"/>
              </p:ext>
            </p:extLst>
          </p:nvPr>
        </p:nvGraphicFramePr>
        <p:xfrm>
          <a:off x="4792663" y="2667000"/>
          <a:ext cx="3132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3" name="Equation" r:id="rId9" imgW="1612900" imgH="393700" progId="Equation.DSMT4">
                  <p:embed/>
                </p:oleObj>
              </mc:Choice>
              <mc:Fallback>
                <p:oleObj name="Equation" r:id="rId9" imgW="161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2667000"/>
                        <a:ext cx="313213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677933"/>
              </p:ext>
            </p:extLst>
          </p:nvPr>
        </p:nvGraphicFramePr>
        <p:xfrm>
          <a:off x="4086225" y="3429000"/>
          <a:ext cx="17811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" name="Equation" r:id="rId11" imgW="889000" imgH="393700" progId="Equation.DSMT4">
                  <p:embed/>
                </p:oleObj>
              </mc:Choice>
              <mc:Fallback>
                <p:oleObj name="Equation" r:id="rId11" imgW="889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6225" y="3429000"/>
                        <a:ext cx="17811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641171"/>
              </p:ext>
            </p:extLst>
          </p:nvPr>
        </p:nvGraphicFramePr>
        <p:xfrm>
          <a:off x="5840413" y="3352800"/>
          <a:ext cx="7889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" name="Equation" r:id="rId13" imgW="393700" imgH="419100" progId="Equation.DSMT4">
                  <p:embed/>
                </p:oleObj>
              </mc:Choice>
              <mc:Fallback>
                <p:oleObj name="Equation" r:id="rId13" imgW="393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3352800"/>
                        <a:ext cx="7889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347271"/>
              </p:ext>
            </p:extLst>
          </p:nvPr>
        </p:nvGraphicFramePr>
        <p:xfrm>
          <a:off x="6602413" y="3352800"/>
          <a:ext cx="8651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" name="Equation" r:id="rId15" imgW="431800" imgH="419100" progId="Equation.DSMT4">
                  <p:embed/>
                </p:oleObj>
              </mc:Choice>
              <mc:Fallback>
                <p:oleObj name="Equation" r:id="rId15" imgW="431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2413" y="3352800"/>
                        <a:ext cx="8651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335958"/>
              </p:ext>
            </p:extLst>
          </p:nvPr>
        </p:nvGraphicFramePr>
        <p:xfrm>
          <a:off x="2644775" y="4724400"/>
          <a:ext cx="93662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" name="Equation" r:id="rId17" imgW="546100" imgH="419100" progId="Equation.DSMT4">
                  <p:embed/>
                </p:oleObj>
              </mc:Choice>
              <mc:Fallback>
                <p:oleObj name="Equation" r:id="rId17" imgW="546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4724400"/>
                        <a:ext cx="936625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347281"/>
              </p:ext>
            </p:extLst>
          </p:nvPr>
        </p:nvGraphicFramePr>
        <p:xfrm>
          <a:off x="3581400" y="4724400"/>
          <a:ext cx="13716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" name="Equation" r:id="rId19" imgW="800100" imgH="457200" progId="Equation.DSMT4">
                  <p:embed/>
                </p:oleObj>
              </mc:Choice>
              <mc:Fallback>
                <p:oleObj name="Equation" r:id="rId19" imgW="800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724400"/>
                        <a:ext cx="13716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281451"/>
              </p:ext>
            </p:extLst>
          </p:nvPr>
        </p:nvGraphicFramePr>
        <p:xfrm>
          <a:off x="4941887" y="4724400"/>
          <a:ext cx="2830513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" name="Equation" r:id="rId21" imgW="1651000" imgH="419100" progId="Equation.DSMT4">
                  <p:embed/>
                </p:oleObj>
              </mc:Choice>
              <mc:Fallback>
                <p:oleObj name="Equation" r:id="rId21" imgW="1651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887" y="4724400"/>
                        <a:ext cx="2830513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80190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 descr="0523"/>
          <p:cNvPicPr>
            <a:picLocks noChangeAspect="1" noChangeArrowheads="1"/>
          </p:cNvPicPr>
          <p:nvPr/>
        </p:nvPicPr>
        <p:blipFill>
          <a:blip r:embed="rId3"/>
          <a:srcRect b="2507"/>
          <a:stretch>
            <a:fillRect/>
          </a:stretch>
        </p:blipFill>
        <p:spPr bwMode="auto">
          <a:xfrm>
            <a:off x="4419600" y="1219200"/>
            <a:ext cx="4546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Probability of the Particle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3887788" cy="4800600"/>
          </a:xfrm>
        </p:spPr>
        <p:txBody>
          <a:bodyPr/>
          <a:lstStyle/>
          <a:p>
            <a:pPr marL="533400" indent="-533400" eaLnBrk="1" hangingPunct="1"/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probability of observing the particle between </a:t>
            </a:r>
            <a:r>
              <a:rPr lang="en-US" sz="2800" i="1" dirty="0" err="1">
                <a:cs typeface="ＭＳ Ｐゴシック" pitchFamily="-84" charset="-128"/>
              </a:rPr>
              <a:t>x</a:t>
            </a:r>
            <a:r>
              <a:rPr lang="en-US" sz="2800" dirty="0">
                <a:cs typeface="ＭＳ Ｐゴシック" pitchFamily="-84" charset="-128"/>
              </a:rPr>
              <a:t> and </a:t>
            </a:r>
            <a:r>
              <a:rPr lang="en-US" sz="2800" i="1" dirty="0" err="1">
                <a:cs typeface="ＭＳ Ｐゴシック" pitchFamily="-84" charset="-128"/>
              </a:rPr>
              <a:t>x</a:t>
            </a:r>
            <a:r>
              <a:rPr lang="en-US" sz="2800" dirty="0">
                <a:cs typeface="ＭＳ Ｐゴシック" pitchFamily="-84" charset="-128"/>
              </a:rPr>
              <a:t> + </a:t>
            </a:r>
            <a:r>
              <a:rPr lang="en-US" sz="2800" i="1" dirty="0" err="1">
                <a:cs typeface="ＭＳ Ｐゴシック" pitchFamily="-84" charset="-128"/>
              </a:rPr>
              <a:t>dx</a:t>
            </a:r>
            <a:r>
              <a:rPr lang="en-US" sz="2800" dirty="0">
                <a:cs typeface="ＭＳ Ｐゴシック" pitchFamily="-84" charset="-128"/>
              </a:rPr>
              <a:t> in each state </a:t>
            </a:r>
            <a:r>
              <a:rPr lang="en-US" sz="2800" dirty="0" smtClean="0">
                <a:cs typeface="ＭＳ Ｐゴシック" pitchFamily="-84" charset="-128"/>
              </a:rPr>
              <a:t>is</a:t>
            </a:r>
          </a:p>
          <a:p>
            <a:pPr marL="533400" indent="-533400" eaLnBrk="1" hangingPunct="1"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800" dirty="0" smtClean="0">
                <a:cs typeface="ＭＳ Ｐゴシック" pitchFamily="-84" charset="-128"/>
              </a:rPr>
              <a:t>Note </a:t>
            </a:r>
            <a:r>
              <a:rPr lang="en-US" sz="2800" dirty="0">
                <a:cs typeface="ＭＳ Ｐゴシック" pitchFamily="-84" charset="-128"/>
              </a:rPr>
              <a:t>that </a:t>
            </a:r>
            <a:r>
              <a:rPr lang="en-US" sz="2800" i="1" dirty="0">
                <a:cs typeface="ＭＳ Ｐゴシック" pitchFamily="-84" charset="-128"/>
              </a:rPr>
              <a:t>E</a:t>
            </a:r>
            <a:r>
              <a:rPr lang="en-US" sz="2800" baseline="-25000" dirty="0">
                <a:cs typeface="ＭＳ Ｐゴシック" pitchFamily="-84" charset="-128"/>
              </a:rPr>
              <a:t>0</a:t>
            </a:r>
            <a:r>
              <a:rPr lang="en-US" sz="2800" dirty="0">
                <a:cs typeface="ＭＳ Ｐゴシック" pitchFamily="-84" charset="-128"/>
              </a:rPr>
              <a:t> = 0 is not a possible energy </a:t>
            </a:r>
            <a:r>
              <a:rPr lang="en-US" sz="2800" dirty="0" smtClean="0">
                <a:cs typeface="ＭＳ Ｐゴシック" pitchFamily="-84" charset="-128"/>
              </a:rPr>
              <a:t>level.</a:t>
            </a:r>
          </a:p>
          <a:p>
            <a:pPr marL="533400" indent="-533400" eaLnBrk="1" hangingPunct="1"/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concept of energy levels, as first discussed in the Bohr model, has surfaced in a natural way by using waves.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660470"/>
              </p:ext>
            </p:extLst>
          </p:nvPr>
        </p:nvGraphicFramePr>
        <p:xfrm>
          <a:off x="1371600" y="2438400"/>
          <a:ext cx="2590800" cy="653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20" name="Equation" r:id="rId4" imgW="1155700" imgH="292100" progId="Equation.DSMT4">
                  <p:embed/>
                </p:oleObj>
              </mc:Choice>
              <mc:Fallback>
                <p:oleObj name="Equation" r:id="rId4" imgW="11557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438400"/>
                        <a:ext cx="2590800" cy="6539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43057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34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Schrödinger Wave Equation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001000" cy="4114800"/>
          </a:xfrm>
        </p:spPr>
        <p:txBody>
          <a:bodyPr/>
          <a:lstStyle/>
          <a:p>
            <a:pPr marL="457200" indent="-457200" algn="l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Schrödinger wave equation in its time-dependent form for a particle of energy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moving in a potential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in one dimension is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extension into three dimensions is</a:t>
            </a: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where	    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is an imaginary number</a:t>
            </a:r>
            <a:endParaRPr lang="en-US" sz="2800" i="1" dirty="0">
              <a:latin typeface="Harlow Solid Italic" pitchFamily="82" charset="0"/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85834"/>
              </p:ext>
            </p:extLst>
          </p:nvPr>
        </p:nvGraphicFramePr>
        <p:xfrm>
          <a:off x="1981200" y="2057400"/>
          <a:ext cx="626949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09" name="Equation" r:id="rId3" imgW="2463800" imgH="419100" progId="Equation.DSMT4">
                  <p:embed/>
                </p:oleObj>
              </mc:Choice>
              <mc:Fallback>
                <p:oleObj name="Equation" r:id="rId3" imgW="2463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057400"/>
                        <a:ext cx="6269498" cy="1066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54808"/>
              </p:ext>
            </p:extLst>
          </p:nvPr>
        </p:nvGraphicFramePr>
        <p:xfrm>
          <a:off x="1143000" y="3810000"/>
          <a:ext cx="759676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10" name="Equation" r:id="rId5" imgW="3124200" imgH="469900" progId="Equation.DSMT4">
                  <p:embed/>
                </p:oleObj>
              </mc:Choice>
              <mc:Fallback>
                <p:oleObj name="Equation" r:id="rId5" imgW="3124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10000"/>
                        <a:ext cx="7596768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767731"/>
              </p:ext>
            </p:extLst>
          </p:nvPr>
        </p:nvGraphicFramePr>
        <p:xfrm>
          <a:off x="1676400" y="5181600"/>
          <a:ext cx="108190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11" name="Equation" r:id="rId7" imgW="508000" imgH="215900" progId="Equation.DSMT4">
                  <p:embed/>
                </p:oleObj>
              </mc:Choice>
              <mc:Fallback>
                <p:oleObj name="Equation" r:id="rId7" imgW="508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181600"/>
                        <a:ext cx="108190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9505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6425" cy="1066800"/>
          </a:xfrm>
        </p:spPr>
        <p:txBody>
          <a:bodyPr/>
          <a:lstStyle/>
          <a:p>
            <a:pPr algn="ctr"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General Solution of the Schrödinger Wave Equation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295400"/>
            <a:ext cx="7543800" cy="4419600"/>
          </a:xfrm>
        </p:spPr>
        <p:txBody>
          <a:bodyPr/>
          <a:lstStyle/>
          <a:p>
            <a:pPr marL="342900" indent="-342900" algn="l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400" b="1" dirty="0">
                <a:ea typeface="ＭＳ Ｐゴシック" pitchFamily="-84" charset="-128"/>
                <a:cs typeface="ＭＳ Ｐゴシック" pitchFamily="-84" charset="-128"/>
              </a:rPr>
              <a:t>general form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of the </a:t>
            </a:r>
            <a:r>
              <a:rPr lang="en-US" sz="2400" b="1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solution of the Schrödinger wave equation is given by:</a:t>
            </a: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which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also describes a wave moving in the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direction. In general the amplitude may also be complex. </a:t>
            </a:r>
            <a:r>
              <a:rPr lang="en-US" sz="2400" i="1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This is called the wave function of the particle</a:t>
            </a:r>
            <a:r>
              <a:rPr lang="en-US" sz="2400" i="1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wave function is also </a:t>
            </a:r>
            <a:r>
              <a:rPr lang="en-US" sz="2400" b="1" dirty="0">
                <a:ea typeface="ＭＳ Ｐゴシック" pitchFamily="-84" charset="-128"/>
                <a:cs typeface="ＭＳ Ｐゴシック" pitchFamily="-84" charset="-128"/>
              </a:rPr>
              <a:t>not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restricted to being real. Notice that the sine term has an imaginary number. Only the physically measurable quantities must be real. These include the probability, momentum and energy.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505171"/>
              </p:ext>
            </p:extLst>
          </p:nvPr>
        </p:nvGraphicFramePr>
        <p:xfrm>
          <a:off x="1136650" y="2286000"/>
          <a:ext cx="714533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26" name="Equation" r:id="rId3" imgW="3225800" imgH="266700" progId="Equation.DSMT4">
                  <p:embed/>
                </p:oleObj>
              </mc:Choice>
              <mc:Fallback>
                <p:oleObj name="Equation" r:id="rId3" imgW="3225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2286000"/>
                        <a:ext cx="7145338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51055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86800" cy="5486400"/>
          </a:xfrm>
        </p:spPr>
        <p:txBody>
          <a:bodyPr/>
          <a:lstStyle/>
          <a:p>
            <a:pPr eaLnBrk="1" hangingPunct="1"/>
            <a:r>
              <a:rPr lang="en-US" dirty="0" smtClean="0"/>
              <a:t>Quiz this Wednesday, April 1</a:t>
            </a:r>
          </a:p>
          <a:p>
            <a:pPr lvl="1" eaLnBrk="1" hangingPunct="1"/>
            <a:r>
              <a:rPr lang="en-US" dirty="0" smtClean="0"/>
              <a:t>At the beginning of the class</a:t>
            </a:r>
          </a:p>
          <a:p>
            <a:pPr lvl="1" eaLnBrk="1" hangingPunct="1"/>
            <a:r>
              <a:rPr lang="en-US" dirty="0" smtClean="0"/>
              <a:t>Covers CH4.1 through what we finish Monday, March 30</a:t>
            </a:r>
          </a:p>
          <a:p>
            <a:pPr lvl="1" eaLnBrk="1" hangingPunct="1"/>
            <a:r>
              <a:rPr lang="en-US" dirty="0" smtClean="0"/>
              <a:t>BYOF with the same rule as before</a:t>
            </a:r>
          </a:p>
          <a:p>
            <a:pPr eaLnBrk="1" hangingPunct="1"/>
            <a:r>
              <a:rPr lang="en-US" dirty="0"/>
              <a:t>C</a:t>
            </a:r>
            <a:r>
              <a:rPr lang="en-US" dirty="0" smtClean="0"/>
              <a:t>olloquium at 4pm Wednesday, in SH101</a:t>
            </a:r>
          </a:p>
        </p:txBody>
      </p:sp>
    </p:spTree>
    <p:extLst>
      <p:ext uri="{BB962C8B-B14F-4D97-AF65-F5344CB8AC3E}">
        <p14:creationId xmlns:p14="http://schemas.microsoft.com/office/powerpoint/2010/main" val="175475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127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Normalization and Probability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762000"/>
            <a:ext cx="7772400" cy="4876800"/>
          </a:xfrm>
        </p:spPr>
        <p:txBody>
          <a:bodyPr/>
          <a:lstStyle/>
          <a:p>
            <a:pPr marL="457200" indent="-457200" algn="l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probability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800" dirty="0" err="1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dx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of a particle being between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+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dx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was given in the equation</a:t>
            </a: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/>
            <a:r>
              <a:rPr lang="en-US" sz="28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Here </a:t>
            </a:r>
            <a:r>
              <a:rPr lang="en-US" sz="2800" dirty="0" err="1" smtClean="0">
                <a:solidFill>
                  <a:srgbClr val="FF0000"/>
                </a:solidFill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sz="28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* denotes </a:t>
            </a:r>
            <a:r>
              <a:rPr lang="en-US" sz="28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the complex conjugate of</a:t>
            </a:r>
            <a:r>
              <a:rPr lang="en-US" sz="28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sz="28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    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probability of the particle being between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baseline="-25000" dirty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 given by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wave function must also be normalized so that the probability of the particle being somewhere on the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axis is 1.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984281"/>
              </p:ext>
            </p:extLst>
          </p:nvPr>
        </p:nvGraphicFramePr>
        <p:xfrm>
          <a:off x="2503488" y="1749425"/>
          <a:ext cx="38830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4" name="Equation" r:id="rId3" imgW="1752600" imgH="241300" progId="Equation.DSMT4">
                  <p:embed/>
                </p:oleObj>
              </mc:Choice>
              <mc:Fallback>
                <p:oleObj name="Equation" r:id="rId3" imgW="1752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1749425"/>
                        <a:ext cx="388302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120737"/>
              </p:ext>
            </p:extLst>
          </p:nvPr>
        </p:nvGraphicFramePr>
        <p:xfrm>
          <a:off x="3152775" y="3352800"/>
          <a:ext cx="21097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5" name="Equation" r:id="rId5" imgW="952500" imgH="355600" progId="Equation.DSMT4">
                  <p:embed/>
                </p:oleObj>
              </mc:Choice>
              <mc:Fallback>
                <p:oleObj name="Equation" r:id="rId5" imgW="952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3352800"/>
                        <a:ext cx="2109788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0619"/>
              </p:ext>
            </p:extLst>
          </p:nvPr>
        </p:nvGraphicFramePr>
        <p:xfrm>
          <a:off x="3154363" y="5257800"/>
          <a:ext cx="346075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6" name="Equation" r:id="rId7" imgW="1562100" imgH="330200" progId="Equation.DSMT4">
                  <p:embed/>
                </p:oleObj>
              </mc:Choice>
              <mc:Fallback>
                <p:oleObj name="Equation" r:id="rId7" imgW="15621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5257800"/>
                        <a:ext cx="3460750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9251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153400" cy="5257800"/>
          </a:xfrm>
        </p:spPr>
        <p:txBody>
          <a:bodyPr/>
          <a:lstStyle/>
          <a:p>
            <a:pPr marL="609600" indent="-609600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800" dirty="0">
                <a:solidFill>
                  <a:srgbClr val="3333CC"/>
                </a:solidFill>
              </a:rPr>
              <a:t>d</a:t>
            </a:r>
            <a:r>
              <a:rPr lang="en-US" sz="2800" dirty="0" smtClean="0">
                <a:solidFill>
                  <a:srgbClr val="3333CC"/>
                </a:solidFill>
              </a:rPr>
              <a:t>e Broglie matter waves suggest a further description. The displacement of a traveling wave is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800" dirty="0" smtClean="0">
                <a:solidFill>
                  <a:srgbClr val="3333CC"/>
                </a:solidFill>
              </a:rPr>
              <a:t>This is a solution to the wave equation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800" dirty="0" smtClean="0">
                <a:solidFill>
                  <a:srgbClr val="3333CC"/>
                </a:solidFill>
              </a:rPr>
              <a:t>Define the wave number </a:t>
            </a:r>
            <a:r>
              <a:rPr lang="en-US" sz="2800" i="1" dirty="0" err="1" smtClean="0">
                <a:solidFill>
                  <a:srgbClr val="3333CC"/>
                </a:solidFill>
              </a:rPr>
              <a:t>k</a:t>
            </a:r>
            <a:r>
              <a:rPr lang="en-US" sz="2800" dirty="0" smtClean="0">
                <a:solidFill>
                  <a:srgbClr val="3333CC"/>
                </a:solidFill>
              </a:rPr>
              <a:t> and the angular frequency </a:t>
            </a:r>
            <a:r>
              <a:rPr lang="en-US" sz="2800" i="1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ω</a:t>
            </a:r>
            <a:r>
              <a:rPr lang="en-US" sz="2800" dirty="0" smtClean="0">
                <a:solidFill>
                  <a:srgbClr val="3333CC"/>
                </a:solidFill>
              </a:rPr>
              <a:t> as: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800" dirty="0" smtClean="0">
                <a:solidFill>
                  <a:srgbClr val="3333CC"/>
                </a:solidFill>
              </a:rPr>
              <a:t>The wave function can be rewritten:</a:t>
            </a:r>
            <a:endParaRPr lang="el-GR" sz="2800" dirty="0">
              <a:solidFill>
                <a:srgbClr val="3333CC"/>
              </a:solidFill>
              <a:ea typeface="Arial" pitchFamily="-84" charset="0"/>
              <a:cs typeface="Arial" pitchFamily="-84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Wave Motion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D2C0A-C00C-6D49-85C5-A00CF6C3B05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434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404019"/>
              </p:ext>
            </p:extLst>
          </p:nvPr>
        </p:nvGraphicFramePr>
        <p:xfrm>
          <a:off x="5105400" y="1628775"/>
          <a:ext cx="354488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15" name="Equation" r:id="rId3" imgW="1727200" imgH="431800" progId="Equation.DSMT4">
                  <p:embed/>
                </p:oleObj>
              </mc:Choice>
              <mc:Fallback>
                <p:oleObj name="Equation" r:id="rId3" imgW="1727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628775"/>
                        <a:ext cx="3544888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087468"/>
              </p:ext>
            </p:extLst>
          </p:nvPr>
        </p:nvGraphicFramePr>
        <p:xfrm>
          <a:off x="4379913" y="2908300"/>
          <a:ext cx="2008187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16" name="Equation" r:id="rId5" imgW="965200" imgH="419100" progId="Equation.DSMT4">
                  <p:embed/>
                </p:oleObj>
              </mc:Choice>
              <mc:Fallback>
                <p:oleObj name="Equation" r:id="rId5" imgW="965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913" y="2908300"/>
                        <a:ext cx="2008187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455833"/>
              </p:ext>
            </p:extLst>
          </p:nvPr>
        </p:nvGraphicFramePr>
        <p:xfrm>
          <a:off x="3363913" y="4419600"/>
          <a:ext cx="165576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17" name="Equation" r:id="rId7" imgW="838200" imgH="393700" progId="Equation.DSMT4">
                  <p:embed/>
                </p:oleObj>
              </mc:Choice>
              <mc:Fallback>
                <p:oleObj name="Equation" r:id="rId7" imgW="838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4419600"/>
                        <a:ext cx="1655762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996885"/>
              </p:ext>
            </p:extLst>
          </p:nvPr>
        </p:nvGraphicFramePr>
        <p:xfrm>
          <a:off x="5772150" y="5334000"/>
          <a:ext cx="13906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18" name="Equation" r:id="rId9" imgW="596900" imgH="228600" progId="Equation.DSMT4">
                  <p:embed/>
                </p:oleObj>
              </mc:Choice>
              <mc:Fallback>
                <p:oleObj name="Equation" r:id="rId9" imgW="59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150" y="5334000"/>
                        <a:ext cx="1390650" cy="53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611190"/>
              </p:ext>
            </p:extLst>
          </p:nvPr>
        </p:nvGraphicFramePr>
        <p:xfrm>
          <a:off x="5068888" y="4419600"/>
          <a:ext cx="102711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19" name="Equation" r:id="rId11" imgW="520700" imgH="393700" progId="Equation.DSMT4">
                  <p:embed/>
                </p:oleObj>
              </mc:Choice>
              <mc:Fallback>
                <p:oleObj name="Equation" r:id="rId11" imgW="520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888" y="4419600"/>
                        <a:ext cx="1027112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716654"/>
              </p:ext>
            </p:extLst>
          </p:nvPr>
        </p:nvGraphicFramePr>
        <p:xfrm>
          <a:off x="6616699" y="4572000"/>
          <a:ext cx="120816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20" name="Equation" r:id="rId13" imgW="469900" imgH="177800" progId="Equation.DSMT4">
                  <p:embed/>
                </p:oleObj>
              </mc:Choice>
              <mc:Fallback>
                <p:oleObj name="Equation" r:id="rId13" imgW="4699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699" y="4572000"/>
                        <a:ext cx="120816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187740"/>
              </p:ext>
            </p:extLst>
          </p:nvPr>
        </p:nvGraphicFramePr>
        <p:xfrm>
          <a:off x="7070725" y="5334000"/>
          <a:ext cx="20732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21" name="Equation" r:id="rId15" imgW="889000" imgH="228600" progId="Equation.DSMT4">
                  <p:embed/>
                </p:oleObj>
              </mc:Choice>
              <mc:Fallback>
                <p:oleObj name="Equation" r:id="rId15" imgW="889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0725" y="5334000"/>
                        <a:ext cx="2073275" cy="53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61085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2" descr="0513"/>
          <p:cNvPicPr>
            <a:picLocks noChangeAspect="1" noChangeArrowheads="1"/>
          </p:cNvPicPr>
          <p:nvPr/>
        </p:nvPicPr>
        <p:blipFill>
          <a:blip r:embed="rId3"/>
          <a:srcRect b="10869"/>
          <a:stretch>
            <a:fillRect/>
          </a:stretch>
        </p:blipFill>
        <p:spPr bwMode="auto">
          <a:xfrm>
            <a:off x="4419600" y="3581400"/>
            <a:ext cx="44196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Wave Properties</a:t>
            </a:r>
          </a:p>
        </p:txBody>
      </p:sp>
      <p:sp>
        <p:nvSpPr>
          <p:cNvPr id="51203" name="AutoShap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457200" y="762000"/>
            <a:ext cx="8382000" cy="4530725"/>
          </a:xfrm>
          <a:extLst/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phase velocity is the velocity of a point on the wave that has a given phase (for example, the crest) and is given by</a:t>
            </a:r>
          </a:p>
          <a:p>
            <a:pPr eaLnBrk="1" hangingPunct="1">
              <a:buNone/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phase constant </a:t>
            </a:r>
            <a:r>
              <a:rPr lang="en-US" dirty="0" err="1" smtClean="0">
                <a:latin typeface="Symbol" charset="2"/>
                <a:cs typeface="Symbol" charset="2"/>
              </a:rPr>
              <a:t>φ</a:t>
            </a:r>
            <a:r>
              <a:rPr lang="en-US" dirty="0" smtClean="0">
                <a:cs typeface="ＭＳ Ｐゴシック" pitchFamily="-84" charset="-128"/>
              </a:rPr>
              <a:t> shifts the wave: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 smtClean="0">
                <a:cs typeface="ＭＳ Ｐゴシック" pitchFamily="-84" charset="-128"/>
              </a:rPr>
              <a:t>					   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4352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168926"/>
              </p:ext>
            </p:extLst>
          </p:nvPr>
        </p:nvGraphicFramePr>
        <p:xfrm>
          <a:off x="3597275" y="1905000"/>
          <a:ext cx="15668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97" name="Equation" r:id="rId4" imgW="622300" imgH="393700" progId="Equation.DSMT4">
                  <p:embed/>
                </p:oleObj>
              </mc:Choice>
              <mc:Fallback>
                <p:oleObj name="Equation" r:id="rId4" imgW="62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1905000"/>
                        <a:ext cx="15668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715783"/>
              </p:ext>
            </p:extLst>
          </p:nvPr>
        </p:nvGraphicFramePr>
        <p:xfrm>
          <a:off x="5233987" y="1905000"/>
          <a:ext cx="14716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98" name="Equation" r:id="rId6" imgW="584200" imgH="393700" progId="Equation.DSMT4">
                  <p:embed/>
                </p:oleObj>
              </mc:Choice>
              <mc:Fallback>
                <p:oleObj name="Equation" r:id="rId6" imgW="584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987" y="1905000"/>
                        <a:ext cx="147161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329144"/>
              </p:ext>
            </p:extLst>
          </p:nvPr>
        </p:nvGraphicFramePr>
        <p:xfrm>
          <a:off x="6699250" y="1905000"/>
          <a:ext cx="4794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99" name="Equation" r:id="rId8" imgW="190500" imgH="393700" progId="Equation.DSMT4">
                  <p:embed/>
                </p:oleObj>
              </mc:Choice>
              <mc:Fallback>
                <p:oleObj name="Equation" r:id="rId8" imgW="190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0" y="1905000"/>
                        <a:ext cx="4794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519485"/>
              </p:ext>
            </p:extLst>
          </p:nvPr>
        </p:nvGraphicFramePr>
        <p:xfrm>
          <a:off x="685800" y="3657600"/>
          <a:ext cx="11509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00" name="Equation" r:id="rId10" imgW="469900" imgH="228600" progId="Equation.DSMT4">
                  <p:embed/>
                </p:oleObj>
              </mc:Choice>
              <mc:Fallback>
                <p:oleObj name="Equation" r:id="rId10" imgW="469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657600"/>
                        <a:ext cx="1150937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994936"/>
              </p:ext>
            </p:extLst>
          </p:nvPr>
        </p:nvGraphicFramePr>
        <p:xfrm>
          <a:off x="1830388" y="3657600"/>
          <a:ext cx="29400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01" name="Equation" r:id="rId12" imgW="1231900" imgH="228600" progId="Equation.DSMT4">
                  <p:embed/>
                </p:oleObj>
              </mc:Choice>
              <mc:Fallback>
                <p:oleObj name="Equation" r:id="rId12" imgW="1231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3657600"/>
                        <a:ext cx="29400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615611"/>
              </p:ext>
            </p:extLst>
          </p:nvPr>
        </p:nvGraphicFramePr>
        <p:xfrm>
          <a:off x="1843088" y="4254500"/>
          <a:ext cx="24844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02" name="Equation" r:id="rId14" imgW="1041400" imgH="228600" progId="Equation.DSMT4">
                  <p:embed/>
                </p:oleObj>
              </mc:Choice>
              <mc:Fallback>
                <p:oleObj name="Equation" r:id="rId14" imgW="1041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88" y="4254500"/>
                        <a:ext cx="2484437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14600" y="4876800"/>
            <a:ext cx="1769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+mn-lt"/>
              </a:rPr>
              <a:t>(When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  <a:cs typeface="Symbol" charset="2"/>
              </a:rPr>
              <a:t>φ</a:t>
            </a:r>
            <a:r>
              <a:rPr lang="en-US" dirty="0" smtClean="0">
                <a:solidFill>
                  <a:schemeClr val="accent2"/>
                </a:solidFill>
                <a:latin typeface="+mn-lt"/>
                <a:cs typeface="Symbol" charset="2"/>
              </a:rPr>
              <a:t>=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π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/2)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82774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30" descr="0515"/>
          <p:cNvPicPr>
            <a:picLocks noChangeAspect="1" noChangeArrowheads="1"/>
          </p:cNvPicPr>
          <p:nvPr/>
        </p:nvPicPr>
        <p:blipFill>
          <a:blip r:embed="rId3"/>
          <a:srcRect b="10364"/>
          <a:stretch>
            <a:fillRect/>
          </a:stretch>
        </p:blipFill>
        <p:spPr bwMode="auto">
          <a:xfrm>
            <a:off x="3657600" y="4797425"/>
            <a:ext cx="52578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7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Principle of Superposition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800" dirty="0">
                <a:cs typeface="ＭＳ Ｐゴシック" pitchFamily="-84" charset="-128"/>
              </a:rPr>
              <a:t>When two or more waves traverse the same region, they act independently of each other.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800" dirty="0">
                <a:cs typeface="ＭＳ Ｐゴシック" pitchFamily="-84" charset="-128"/>
              </a:rPr>
              <a:t>Combining two waves </a:t>
            </a:r>
            <a:r>
              <a:rPr lang="en-US" sz="2800" dirty="0" smtClean="0">
                <a:cs typeface="ＭＳ Ｐゴシック" pitchFamily="-84" charset="-128"/>
              </a:rPr>
              <a:t>of the same amplitude yields</a:t>
            </a:r>
            <a:r>
              <a:rPr lang="en-US" sz="2800" dirty="0">
                <a:cs typeface="ＭＳ Ｐゴシック" pitchFamily="-84" charset="-128"/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combined wave oscillates within an envelope that denotes the maximum displacement of the combined waves.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800" dirty="0">
                <a:cs typeface="ＭＳ Ｐゴシック" pitchFamily="-84" charset="-128"/>
              </a:rPr>
              <a:t>When combining many waves with different amplitudes and frequencies, a pulse, or </a:t>
            </a:r>
            <a:r>
              <a:rPr lang="en-US" sz="2800" b="1" dirty="0">
                <a:cs typeface="ＭＳ Ｐゴシック" pitchFamily="-84" charset="-128"/>
              </a:rPr>
              <a:t>wave packet</a:t>
            </a:r>
            <a:r>
              <a:rPr lang="en-US" sz="2800" dirty="0">
                <a:cs typeface="ＭＳ Ｐゴシック" pitchFamily="-84" charset="-128"/>
              </a:rPr>
              <a:t>,</a:t>
            </a:r>
            <a:r>
              <a:rPr lang="en-US" sz="2800" dirty="0" smtClean="0">
                <a:cs typeface="ＭＳ Ｐゴシック" pitchFamily="-84" charset="-128"/>
              </a:rPr>
              <a:t> can be formed, which can move </a:t>
            </a:r>
            <a:r>
              <a:rPr lang="en-US" sz="2800" dirty="0">
                <a:cs typeface="ＭＳ Ｐゴシック" pitchFamily="-84" charset="-128"/>
              </a:rPr>
              <a:t>at a </a:t>
            </a:r>
            <a:r>
              <a:rPr lang="en-US" sz="2800" b="1" dirty="0">
                <a:cs typeface="ＭＳ Ｐゴシック" pitchFamily="-84" charset="-128"/>
              </a:rPr>
              <a:t>group velocity</a:t>
            </a:r>
            <a:r>
              <a:rPr lang="en-US" sz="2800" dirty="0">
                <a:cs typeface="ＭＳ Ｐゴシック" pitchFamily="-84" charset="-128"/>
              </a:rPr>
              <a:t>:               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endParaRPr lang="en-US" sz="2800" i="1" dirty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endParaRPr lang="en-US" sz="2800" i="1" dirty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-84" charset="2"/>
              <a:buNone/>
            </a:pPr>
            <a:r>
              <a:rPr lang="en-US" sz="2800" i="1" dirty="0">
                <a:cs typeface="ＭＳ Ｐゴシック" pitchFamily="-84" charset="-128"/>
              </a:rPr>
              <a:t>	</a:t>
            </a:r>
            <a:endParaRPr lang="el-GR" sz="2800" dirty="0">
              <a:ea typeface="Arial" pitchFamily="-84" charset="0"/>
              <a:cs typeface="Arial" pitchFamily="-84" charset="0"/>
            </a:endParaRPr>
          </a:p>
        </p:txBody>
      </p:sp>
      <p:graphicFrame>
        <p:nvGraphicFramePr>
          <p:cNvPr id="2560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679406"/>
              </p:ext>
            </p:extLst>
          </p:nvPr>
        </p:nvGraphicFramePr>
        <p:xfrm>
          <a:off x="457200" y="1920875"/>
          <a:ext cx="10826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41" name="Equation" r:id="rId4" imgW="596900" imgH="228600" progId="Equation.DSMT4">
                  <p:embed/>
                </p:oleObj>
              </mc:Choice>
              <mc:Fallback>
                <p:oleObj name="Equation" r:id="rId4" imgW="59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20875"/>
                        <a:ext cx="10826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748577"/>
              </p:ext>
            </p:extLst>
          </p:nvPr>
        </p:nvGraphicFramePr>
        <p:xfrm>
          <a:off x="1577975" y="4943475"/>
          <a:ext cx="11779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42" name="Equation" r:id="rId6" imgW="609600" imgH="393700" progId="Equation.DSMT4">
                  <p:embed/>
                </p:oleObj>
              </mc:Choice>
              <mc:Fallback>
                <p:oleObj name="Equation" r:id="rId6" imgW="609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4943475"/>
                        <a:ext cx="1177925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3461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041605"/>
              </p:ext>
            </p:extLst>
          </p:nvPr>
        </p:nvGraphicFramePr>
        <p:xfrm>
          <a:off x="1676400" y="1905000"/>
          <a:ext cx="2305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43" name="Equation" r:id="rId8" imgW="1270000" imgH="228600" progId="Equation.DSMT4">
                  <p:embed/>
                </p:oleObj>
              </mc:Choice>
              <mc:Fallback>
                <p:oleObj name="Equation" r:id="rId8" imgW="1270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05000"/>
                        <a:ext cx="23050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718944"/>
              </p:ext>
            </p:extLst>
          </p:nvPr>
        </p:nvGraphicFramePr>
        <p:xfrm>
          <a:off x="5557837" y="2362200"/>
          <a:ext cx="3509963" cy="632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44" name="Equation" r:id="rId10" imgW="2311400" imgH="431800" progId="Equation.DSMT4">
                  <p:embed/>
                </p:oleObj>
              </mc:Choice>
              <mc:Fallback>
                <p:oleObj name="Equation" r:id="rId10" imgW="2311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7" y="2362200"/>
                        <a:ext cx="3509963" cy="6321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771272"/>
              </p:ext>
            </p:extLst>
          </p:nvPr>
        </p:nvGraphicFramePr>
        <p:xfrm>
          <a:off x="3962400" y="1863725"/>
          <a:ext cx="41021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45" name="Equation" r:id="rId12" imgW="2260600" imgH="241300" progId="Equation.DSMT4">
                  <p:embed/>
                </p:oleObj>
              </mc:Choice>
              <mc:Fallback>
                <p:oleObj name="Equation" r:id="rId12" imgW="2260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63725"/>
                        <a:ext cx="41021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075724"/>
              </p:ext>
            </p:extLst>
          </p:nvPr>
        </p:nvGraphicFramePr>
        <p:xfrm>
          <a:off x="527050" y="2376213"/>
          <a:ext cx="5035550" cy="59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46" name="Equation" r:id="rId14" imgW="3517900" imgH="431800" progId="Equation.DSMT4">
                  <p:embed/>
                </p:oleObj>
              </mc:Choice>
              <mc:Fallback>
                <p:oleObj name="Equation" r:id="rId14" imgW="3517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2376213"/>
                        <a:ext cx="5035550" cy="5955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77241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Fourier Series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234363" cy="5292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ＭＳ Ｐゴシック" pitchFamily="-84" charset="-128"/>
              </a:rPr>
              <a:t>The </a:t>
            </a:r>
            <a:r>
              <a:rPr lang="en-US" dirty="0">
                <a:cs typeface="ＭＳ Ｐゴシック" pitchFamily="-84" charset="-128"/>
              </a:rPr>
              <a:t>sum of many waves that form a wave packet is called a </a:t>
            </a:r>
            <a:r>
              <a:rPr lang="en-US" b="1" dirty="0">
                <a:cs typeface="ＭＳ Ｐゴシック" pitchFamily="-84" charset="-128"/>
              </a:rPr>
              <a:t>Fourier series</a:t>
            </a:r>
            <a:r>
              <a:rPr lang="en-US" dirty="0">
                <a:cs typeface="ＭＳ Ｐゴシック" pitchFamily="-84" charset="-128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cs typeface="ＭＳ Ｐゴシック" pitchFamily="-84" charset="-128"/>
              </a:rPr>
              <a:t>Summing an infinite number of waves yields the Fourier integral: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437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860499"/>
              </p:ext>
            </p:extLst>
          </p:nvPr>
        </p:nvGraphicFramePr>
        <p:xfrm>
          <a:off x="1371600" y="1981200"/>
          <a:ext cx="6004984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7" name="Equation" r:id="rId3" imgW="1752600" imgH="355600" progId="Equation.DSMT4">
                  <p:embed/>
                </p:oleObj>
              </mc:Choice>
              <mc:Fallback>
                <p:oleObj name="Equation" r:id="rId3" imgW="17526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81200"/>
                        <a:ext cx="6004984" cy="1219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910553"/>
              </p:ext>
            </p:extLst>
          </p:nvPr>
        </p:nvGraphicFramePr>
        <p:xfrm>
          <a:off x="990600" y="4724400"/>
          <a:ext cx="7076811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8" name="Equation" r:id="rId5" imgW="1943100" imgH="292100" progId="Equation.DSMT4">
                  <p:embed/>
                </p:oleObj>
              </mc:Choice>
              <mc:Fallback>
                <p:oleObj name="Equation" r:id="rId5" imgW="1943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724400"/>
                        <a:ext cx="7076811" cy="1066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42962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Wave Packet Envelope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8383588" cy="4878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cs typeface="ＭＳ Ｐゴシック" pitchFamily="-84" charset="-128"/>
              </a:rPr>
              <a:t>The superposition of two waves yields a wave number and angular frequency of the wave packet envelope.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cs typeface="ＭＳ Ｐゴシック" pitchFamily="-84" charset="-128"/>
              </a:rPr>
              <a:t>The range of wave numbers and angular frequencies that produce the wave packet have the following relations: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cs typeface="ＭＳ Ｐゴシック" pitchFamily="-84" charset="-128"/>
              </a:rPr>
              <a:t>A </a:t>
            </a:r>
            <a:r>
              <a:rPr lang="en-US" sz="2400" b="1" dirty="0">
                <a:cs typeface="ＭＳ Ｐゴシック" pitchFamily="-84" charset="-128"/>
              </a:rPr>
              <a:t>Gaussian wave packet</a:t>
            </a:r>
            <a:r>
              <a:rPr lang="en-US" sz="2400" dirty="0">
                <a:cs typeface="ＭＳ Ｐゴシック" pitchFamily="-84" charset="-128"/>
              </a:rPr>
              <a:t> has similar relations: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cs typeface="ＭＳ Ｐゴシック" pitchFamily="-84" charset="-128"/>
              </a:rPr>
              <a:t>The localization of the wave packet over a small region to describe a particle requires a large range of wave numbers. Conversely, a small range of wave numbers cannot produce a wave packet localized within a small distance. 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34816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270618"/>
              </p:ext>
            </p:extLst>
          </p:nvPr>
        </p:nvGraphicFramePr>
        <p:xfrm>
          <a:off x="5203825" y="1017588"/>
          <a:ext cx="2949575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42" name="Equation" r:id="rId3" imgW="1155700" imgH="431800" progId="Equation.DSMT4">
                  <p:embed/>
                </p:oleObj>
              </mc:Choice>
              <mc:Fallback>
                <p:oleObj name="Equation" r:id="rId3" imgW="1155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1017588"/>
                        <a:ext cx="2949575" cy="1131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38787"/>
              </p:ext>
            </p:extLst>
          </p:nvPr>
        </p:nvGraphicFramePr>
        <p:xfrm>
          <a:off x="2376488" y="3080874"/>
          <a:ext cx="1814512" cy="467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43" name="Equation" r:id="rId5" imgW="711200" imgH="177800" progId="Equation.DSMT4">
                  <p:embed/>
                </p:oleObj>
              </mc:Choice>
              <mc:Fallback>
                <p:oleObj name="Equation" r:id="rId5" imgW="7112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3080874"/>
                        <a:ext cx="1814512" cy="4671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6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22616"/>
              </p:ext>
            </p:extLst>
          </p:nvPr>
        </p:nvGraphicFramePr>
        <p:xfrm>
          <a:off x="4724400" y="3081337"/>
          <a:ext cx="19777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44" name="Equation" r:id="rId7" imgW="723900" imgH="177800" progId="Equation.DSMT4">
                  <p:embed/>
                </p:oleObj>
              </mc:Choice>
              <mc:Fallback>
                <p:oleObj name="Equation" r:id="rId7" imgW="7239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081337"/>
                        <a:ext cx="1977775" cy="500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6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099620"/>
              </p:ext>
            </p:extLst>
          </p:nvPr>
        </p:nvGraphicFramePr>
        <p:xfrm>
          <a:off x="2452688" y="4114800"/>
          <a:ext cx="14684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45" name="Equation" r:id="rId9" imgW="635000" imgH="393700" progId="Equation.DSMT4">
                  <p:embed/>
                </p:oleObj>
              </mc:Choice>
              <mc:Fallback>
                <p:oleObj name="Equation" r:id="rId9" imgW="635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4114800"/>
                        <a:ext cx="1468437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6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458971"/>
              </p:ext>
            </p:extLst>
          </p:nvPr>
        </p:nvGraphicFramePr>
        <p:xfrm>
          <a:off x="4724400" y="4114800"/>
          <a:ext cx="150018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46" name="Equation" r:id="rId11" imgW="647700" imgH="393700" progId="Equation.DSMT4">
                  <p:embed/>
                </p:oleObj>
              </mc:Choice>
              <mc:Fallback>
                <p:oleObj name="Equation" r:id="rId11" imgW="647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114800"/>
                        <a:ext cx="1500187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03850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381000" y="609600"/>
            <a:ext cx="8231187" cy="5030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800" dirty="0">
                <a:solidFill>
                  <a:srgbClr val="3333CC"/>
                </a:solidFill>
                <a:latin typeface="+mn-lt"/>
              </a:rPr>
              <a:t>A Gaussian wave packet describes the envelope of a pulse wave</a:t>
            </a:r>
            <a:r>
              <a:rPr lang="en-US" sz="2800" dirty="0" smtClean="0">
                <a:solidFill>
                  <a:srgbClr val="3333CC"/>
                </a:solidFill>
                <a:latin typeface="+mn-lt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2800" dirty="0" smtClean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2800" dirty="0" smtClean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2800" dirty="0" smtClean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2800" dirty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2800" dirty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2800" dirty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2800" dirty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2800" dirty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800" dirty="0">
                <a:solidFill>
                  <a:srgbClr val="3333CC"/>
                </a:solidFill>
                <a:latin typeface="+mn-lt"/>
              </a:rPr>
              <a:t>The group velocity is		</a:t>
            </a:r>
          </a:p>
        </p:txBody>
      </p:sp>
      <p:pic>
        <p:nvPicPr>
          <p:cNvPr id="28680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81200"/>
            <a:ext cx="782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Gaussian Function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9388"/>
            <a:ext cx="3810000" cy="4037012"/>
          </a:xfrm>
        </p:spPr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endParaRPr lang="en-US" sz="2600" dirty="0" smtClean="0"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2600" dirty="0" smtClean="0"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2600" dirty="0"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04167"/>
              </p:ext>
            </p:extLst>
          </p:nvPr>
        </p:nvGraphicFramePr>
        <p:xfrm>
          <a:off x="2087563" y="1066800"/>
          <a:ext cx="512127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85" name="Equation" r:id="rId4" imgW="2146300" imgH="266700" progId="Equation.DSMT4">
                  <p:embed/>
                </p:oleObj>
              </mc:Choice>
              <mc:Fallback>
                <p:oleObj name="Equation" r:id="rId4" imgW="2146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1066800"/>
                        <a:ext cx="5121275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03703"/>
              </p:ext>
            </p:extLst>
          </p:nvPr>
        </p:nvGraphicFramePr>
        <p:xfrm>
          <a:off x="3671887" y="5486400"/>
          <a:ext cx="112871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86" name="Equation" r:id="rId6" imgW="584200" imgH="393700" progId="Equation.DSMT4">
                  <p:embed/>
                </p:oleObj>
              </mc:Choice>
              <mc:Fallback>
                <p:oleObj name="Equation" r:id="rId6" imgW="584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7" y="5486400"/>
                        <a:ext cx="1128713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33083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15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Dispersion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07388" cy="4649788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Considering the group velocity of a de Broglie wave packet yields: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2800" dirty="0" smtClean="0">
                <a:cs typeface="+mn-cs"/>
              </a:rPr>
              <a:t>							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The relationship between the phase velocity and the group velocity is    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Hence the group velocity may be greater or less than the phase velocity. A medium is called </a:t>
            </a:r>
            <a:r>
              <a:rPr lang="en-US" sz="2800" b="1" dirty="0" err="1" smtClean="0">
                <a:cs typeface="+mn-cs"/>
              </a:rPr>
              <a:t>nondispersive</a:t>
            </a:r>
            <a:r>
              <a:rPr lang="en-US" sz="2800" dirty="0" smtClean="0">
                <a:cs typeface="+mn-cs"/>
              </a:rPr>
              <a:t> when the phase velocity is the same for all frequencies and equal to the group velocity.							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440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992613"/>
              </p:ext>
            </p:extLst>
          </p:nvPr>
        </p:nvGraphicFramePr>
        <p:xfrm>
          <a:off x="2654300" y="3255963"/>
          <a:ext cx="1538288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71" name="Equation" r:id="rId3" imgW="711200" imgH="393700" progId="Equation.DSMT4">
                  <p:embed/>
                </p:oleObj>
              </mc:Choice>
              <mc:Fallback>
                <p:oleObj name="Equation" r:id="rId3" imgW="711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3255963"/>
                        <a:ext cx="1538288" cy="858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504294"/>
              </p:ext>
            </p:extLst>
          </p:nvPr>
        </p:nvGraphicFramePr>
        <p:xfrm>
          <a:off x="6096000" y="2014537"/>
          <a:ext cx="67468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72" name="Equation" r:id="rId5" imgW="317500" imgH="228600" progId="Equation.DSMT4">
                  <p:embed/>
                </p:oleObj>
              </mc:Choice>
              <mc:Fallback>
                <p:oleObj name="Equation" r:id="rId5" imgW="31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014537"/>
                        <a:ext cx="674688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052235"/>
              </p:ext>
            </p:extLst>
          </p:nvPr>
        </p:nvGraphicFramePr>
        <p:xfrm>
          <a:off x="4189413" y="3276600"/>
          <a:ext cx="151130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73" name="Equation" r:id="rId7" imgW="711200" imgH="393700" progId="Equation.DSMT4">
                  <p:embed/>
                </p:oleObj>
              </mc:Choice>
              <mc:Fallback>
                <p:oleObj name="Equation" r:id="rId7" imgW="711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413" y="3276600"/>
                        <a:ext cx="1511300" cy="85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82380"/>
              </p:ext>
            </p:extLst>
          </p:nvPr>
        </p:nvGraphicFramePr>
        <p:xfrm>
          <a:off x="5661025" y="3214688"/>
          <a:ext cx="156368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74" name="Equation" r:id="rId9" imgW="736600" imgH="406400" progId="Equation.DSMT4">
                  <p:embed/>
                </p:oleObj>
              </mc:Choice>
              <mc:Fallback>
                <p:oleObj name="Equation" r:id="rId9" imgW="7366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025" y="3214688"/>
                        <a:ext cx="1563688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650676"/>
              </p:ext>
            </p:extLst>
          </p:nvPr>
        </p:nvGraphicFramePr>
        <p:xfrm>
          <a:off x="1905000" y="1911350"/>
          <a:ext cx="25098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75" name="Equation" r:id="rId11" imgW="1181100" imgH="228600" progId="Equation.DSMT4">
                  <p:embed/>
                </p:oleObj>
              </mc:Choice>
              <mc:Fallback>
                <p:oleObj name="Equation" r:id="rId11" imgW="1181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911350"/>
                        <a:ext cx="2509837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176963"/>
              </p:ext>
            </p:extLst>
          </p:nvPr>
        </p:nvGraphicFramePr>
        <p:xfrm>
          <a:off x="2667000" y="1219200"/>
          <a:ext cx="23209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76" name="Equation" r:id="rId13" imgW="1092200" imgH="228600" progId="Equation.DSMT4">
                  <p:embed/>
                </p:oleObj>
              </mc:Choice>
              <mc:Fallback>
                <p:oleObj name="Equation" r:id="rId13" imgW="109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219200"/>
                        <a:ext cx="2320925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086353"/>
              </p:ext>
            </p:extLst>
          </p:nvPr>
        </p:nvGraphicFramePr>
        <p:xfrm>
          <a:off x="4572000" y="1828800"/>
          <a:ext cx="7826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77" name="Equation" r:id="rId15" imgW="368300" imgH="419100" progId="Equation.DSMT4">
                  <p:embed/>
                </p:oleObj>
              </mc:Choice>
              <mc:Fallback>
                <p:oleObj name="Equation" r:id="rId15" imgW="368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28800"/>
                        <a:ext cx="78263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441453"/>
              </p:ext>
            </p:extLst>
          </p:nvPr>
        </p:nvGraphicFramePr>
        <p:xfrm>
          <a:off x="5399087" y="1752600"/>
          <a:ext cx="620713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78" name="Equation" r:id="rId17" imgW="292100" imgH="419100" progId="Equation.DSMT4">
                  <p:embed/>
                </p:oleObj>
              </mc:Choice>
              <mc:Fallback>
                <p:oleObj name="Equation" r:id="rId17" imgW="292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087" y="1752600"/>
                        <a:ext cx="620713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09624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54602</TotalTime>
  <Words>1442</Words>
  <Application>Microsoft Macintosh PowerPoint</Application>
  <PresentationFormat>On-screen Show (4:3)</PresentationFormat>
  <Paragraphs>212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phys1443-spring02</vt:lpstr>
      <vt:lpstr>Equation</vt:lpstr>
      <vt:lpstr>PHYS 3313 – Section 001 Lecture #15</vt:lpstr>
      <vt:lpstr>Announcements</vt:lpstr>
      <vt:lpstr>Wave Motion</vt:lpstr>
      <vt:lpstr>Wave Properties</vt:lpstr>
      <vt:lpstr>Principle of Superposition</vt:lpstr>
      <vt:lpstr>Fourier Series</vt:lpstr>
      <vt:lpstr>Wave Packet Envelope</vt:lpstr>
      <vt:lpstr>Gaussian Function</vt:lpstr>
      <vt:lpstr>Dispersion</vt:lpstr>
      <vt:lpstr>Waves or Particles?</vt:lpstr>
      <vt:lpstr>Electron Double-Slit Experiment</vt:lpstr>
      <vt:lpstr>Wave particle duality solution</vt:lpstr>
      <vt:lpstr>Uncertainty Principles</vt:lpstr>
      <vt:lpstr>Probability, Wave Functions, and the Copenhagen Interpretation</vt:lpstr>
      <vt:lpstr>The Copenhagen Interpretation</vt:lpstr>
      <vt:lpstr>Particle in a Box</vt:lpstr>
      <vt:lpstr>Probability of the Particle</vt:lpstr>
      <vt:lpstr>The Schrödinger Wave Equation</vt:lpstr>
      <vt:lpstr>General Solution of the Schrödinger Wave Equation</vt:lpstr>
      <vt:lpstr>Normalization and Probability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833</cp:revision>
  <cp:lastPrinted>2015-03-30T20:29:33Z</cp:lastPrinted>
  <dcterms:created xsi:type="dcterms:W3CDTF">2012-08-27T21:13:02Z</dcterms:created>
  <dcterms:modified xsi:type="dcterms:W3CDTF">2015-03-30T20:29:37Z</dcterms:modified>
</cp:coreProperties>
</file>