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embeddings/oleObject24.bin" ContentType="application/vnd.openxmlformats-officedocument.oleObject"/>
  <Override PartName="/ppt/embeddings/oleObject25.bin" ContentType="application/vnd.openxmlformats-officedocument.oleObject"/>
  <Override PartName="/ppt/embeddings/oleObject26.bin" ContentType="application/vnd.openxmlformats-officedocument.oleObject"/>
  <Override PartName="/ppt/embeddings/oleObject27.bin" ContentType="application/vnd.openxmlformats-officedocument.oleObject"/>
  <Override PartName="/ppt/embeddings/oleObject28.bin" ContentType="application/vnd.openxmlformats-officedocument.oleObject"/>
  <Override PartName="/ppt/embeddings/oleObject29.bin" ContentType="application/vnd.openxmlformats-officedocument.oleObject"/>
  <Override PartName="/ppt/embeddings/oleObject30.bin" ContentType="application/vnd.openxmlformats-officedocument.oleObject"/>
  <Override PartName="/ppt/embeddings/oleObject31.bin" ContentType="application/vnd.openxmlformats-officedocument.oleObject"/>
  <Override PartName="/ppt/embeddings/oleObject32.bin" ContentType="application/vnd.openxmlformats-officedocument.oleObject"/>
  <Override PartName="/ppt/embeddings/oleObject33.bin" ContentType="application/vnd.openxmlformats-officedocument.oleObject"/>
  <Override PartName="/ppt/embeddings/oleObject34.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786" r:id="rId3"/>
    <p:sldId id="787" r:id="rId4"/>
    <p:sldId id="788" r:id="rId5"/>
    <p:sldId id="789" r:id="rId6"/>
    <p:sldId id="790" r:id="rId7"/>
    <p:sldId id="791" r:id="rId8"/>
    <p:sldId id="792" r:id="rId9"/>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pitchFamily="-84" charset="0"/>
        <a:ea typeface="+mn-ea"/>
        <a:cs typeface="+mn-cs"/>
      </a:defRPr>
    </a:lvl1pPr>
    <a:lvl2pPr marL="457200" algn="l" rtl="0" fontAlgn="base">
      <a:spcBef>
        <a:spcPct val="0"/>
      </a:spcBef>
      <a:spcAft>
        <a:spcPct val="0"/>
      </a:spcAft>
      <a:defRPr sz="2400" kern="1200">
        <a:solidFill>
          <a:schemeClr val="tx1"/>
        </a:solidFill>
        <a:latin typeface="Times New Roman" pitchFamily="-84" charset="0"/>
        <a:ea typeface="+mn-ea"/>
        <a:cs typeface="+mn-cs"/>
      </a:defRPr>
    </a:lvl2pPr>
    <a:lvl3pPr marL="914400" algn="l" rtl="0" fontAlgn="base">
      <a:spcBef>
        <a:spcPct val="0"/>
      </a:spcBef>
      <a:spcAft>
        <a:spcPct val="0"/>
      </a:spcAft>
      <a:defRPr sz="2400" kern="1200">
        <a:solidFill>
          <a:schemeClr val="tx1"/>
        </a:solidFill>
        <a:latin typeface="Times New Roman" pitchFamily="-84" charset="0"/>
        <a:ea typeface="+mn-ea"/>
        <a:cs typeface="+mn-cs"/>
      </a:defRPr>
    </a:lvl3pPr>
    <a:lvl4pPr marL="1371600" algn="l" rtl="0" fontAlgn="base">
      <a:spcBef>
        <a:spcPct val="0"/>
      </a:spcBef>
      <a:spcAft>
        <a:spcPct val="0"/>
      </a:spcAft>
      <a:defRPr sz="2400" kern="1200">
        <a:solidFill>
          <a:schemeClr val="tx1"/>
        </a:solidFill>
        <a:latin typeface="Times New Roman" pitchFamily="-84" charset="0"/>
        <a:ea typeface="+mn-ea"/>
        <a:cs typeface="+mn-cs"/>
      </a:defRPr>
    </a:lvl4pPr>
    <a:lvl5pPr marL="1828800" algn="l" rtl="0" fontAlgn="base">
      <a:spcBef>
        <a:spcPct val="0"/>
      </a:spcBef>
      <a:spcAft>
        <a:spcPct val="0"/>
      </a:spcAft>
      <a:defRPr sz="2400" kern="1200">
        <a:solidFill>
          <a:schemeClr val="tx1"/>
        </a:solidFill>
        <a:latin typeface="Times New Roman" pitchFamily="-84" charset="0"/>
        <a:ea typeface="+mn-ea"/>
        <a:cs typeface="+mn-cs"/>
      </a:defRPr>
    </a:lvl5pPr>
    <a:lvl6pPr marL="2286000" algn="l" defTabSz="457200" rtl="0" eaLnBrk="1" latinLnBrk="0" hangingPunct="1">
      <a:defRPr sz="2400" kern="1200">
        <a:solidFill>
          <a:schemeClr val="tx1"/>
        </a:solidFill>
        <a:latin typeface="Times New Roman" pitchFamily="-84" charset="0"/>
        <a:ea typeface="+mn-ea"/>
        <a:cs typeface="+mn-cs"/>
      </a:defRPr>
    </a:lvl6pPr>
    <a:lvl7pPr marL="2743200" algn="l" defTabSz="457200" rtl="0" eaLnBrk="1" latinLnBrk="0" hangingPunct="1">
      <a:defRPr sz="2400" kern="1200">
        <a:solidFill>
          <a:schemeClr val="tx1"/>
        </a:solidFill>
        <a:latin typeface="Times New Roman" pitchFamily="-84" charset="0"/>
        <a:ea typeface="+mn-ea"/>
        <a:cs typeface="+mn-cs"/>
      </a:defRPr>
    </a:lvl7pPr>
    <a:lvl8pPr marL="3200400" algn="l" defTabSz="457200" rtl="0" eaLnBrk="1" latinLnBrk="0" hangingPunct="1">
      <a:defRPr sz="2400" kern="1200">
        <a:solidFill>
          <a:schemeClr val="tx1"/>
        </a:solidFill>
        <a:latin typeface="Times New Roman" pitchFamily="-84" charset="0"/>
        <a:ea typeface="+mn-ea"/>
        <a:cs typeface="+mn-cs"/>
      </a:defRPr>
    </a:lvl8pPr>
    <a:lvl9pPr marL="3657600" algn="l" defTabSz="457200" rtl="0" eaLnBrk="1" latinLnBrk="0" hangingPunct="1">
      <a:defRPr sz="24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1CEEF"/>
    <a:srgbClr val="8EDBEF"/>
    <a:srgbClr val="7FC4D6"/>
    <a:srgbClr val="99FFCC"/>
    <a:srgbClr val="FFFFCC"/>
    <a:srgbClr val="CC6600"/>
    <a:srgbClr val="FF0066"/>
    <a:srgbClr val="CC00CC"/>
    <a:srgbClr val="00330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98" d="100"/>
          <a:sy n="98" d="100"/>
        </p:scale>
        <p:origin x="-752" y="-1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 Id="rId2" Type="http://schemas.openxmlformats.org/officeDocument/2006/relationships/image" Target="../media/image3.emf"/><Relationship Id="rId3"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emf"/><Relationship Id="rId4" Type="http://schemas.openxmlformats.org/officeDocument/2006/relationships/image" Target="../media/image8.emf"/><Relationship Id="rId5" Type="http://schemas.openxmlformats.org/officeDocument/2006/relationships/image" Target="../media/image9.emf"/><Relationship Id="rId6" Type="http://schemas.openxmlformats.org/officeDocument/2006/relationships/image" Target="../media/image10.emf"/><Relationship Id="rId7" Type="http://schemas.openxmlformats.org/officeDocument/2006/relationships/image" Target="../media/image11.emf"/><Relationship Id="rId8" Type="http://schemas.openxmlformats.org/officeDocument/2006/relationships/image" Target="../media/image12.emf"/><Relationship Id="rId9" Type="http://schemas.openxmlformats.org/officeDocument/2006/relationships/image" Target="../media/image13.emf"/><Relationship Id="rId10" Type="http://schemas.openxmlformats.org/officeDocument/2006/relationships/image" Target="../media/image14.emf"/><Relationship Id="rId1" Type="http://schemas.openxmlformats.org/officeDocument/2006/relationships/image" Target="../media/image5.emf"/><Relationship Id="rId2"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5.emf"/><Relationship Id="rId2" Type="http://schemas.openxmlformats.org/officeDocument/2006/relationships/image" Target="../media/image16.emf"/></Relationships>
</file>

<file path=ppt/drawings/_rels/vmlDrawing4.vml.rels><?xml version="1.0" encoding="UTF-8" standalone="yes"?>
<Relationships xmlns="http://schemas.openxmlformats.org/package/2006/relationships"><Relationship Id="rId11" Type="http://schemas.openxmlformats.org/officeDocument/2006/relationships/image" Target="../media/image27.emf"/><Relationship Id="rId12" Type="http://schemas.openxmlformats.org/officeDocument/2006/relationships/image" Target="../media/image28.emf"/><Relationship Id="rId1" Type="http://schemas.openxmlformats.org/officeDocument/2006/relationships/image" Target="../media/image17.emf"/><Relationship Id="rId2" Type="http://schemas.openxmlformats.org/officeDocument/2006/relationships/image" Target="../media/image18.emf"/><Relationship Id="rId3" Type="http://schemas.openxmlformats.org/officeDocument/2006/relationships/image" Target="../media/image19.emf"/><Relationship Id="rId4" Type="http://schemas.openxmlformats.org/officeDocument/2006/relationships/image" Target="../media/image20.emf"/><Relationship Id="rId5" Type="http://schemas.openxmlformats.org/officeDocument/2006/relationships/image" Target="../media/image21.emf"/><Relationship Id="rId6" Type="http://schemas.openxmlformats.org/officeDocument/2006/relationships/image" Target="../media/image22.emf"/><Relationship Id="rId7" Type="http://schemas.openxmlformats.org/officeDocument/2006/relationships/image" Target="../media/image23.emf"/><Relationship Id="rId8" Type="http://schemas.openxmlformats.org/officeDocument/2006/relationships/image" Target="../media/image24.emf"/><Relationship Id="rId9" Type="http://schemas.openxmlformats.org/officeDocument/2006/relationships/image" Target="../media/image25.emf"/><Relationship Id="rId10" Type="http://schemas.openxmlformats.org/officeDocument/2006/relationships/image" Target="../media/image26.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31.emf"/><Relationship Id="rId4" Type="http://schemas.openxmlformats.org/officeDocument/2006/relationships/image" Target="../media/image32.emf"/><Relationship Id="rId5" Type="http://schemas.openxmlformats.org/officeDocument/2006/relationships/image" Target="../media/image33.emf"/><Relationship Id="rId6" Type="http://schemas.openxmlformats.org/officeDocument/2006/relationships/image" Target="../media/image34.emf"/><Relationship Id="rId7" Type="http://schemas.openxmlformats.org/officeDocument/2006/relationships/image" Target="../media/image35.emf"/><Relationship Id="rId1" Type="http://schemas.openxmlformats.org/officeDocument/2006/relationships/image" Target="../media/image29.emf"/><Relationship Id="rId2" Type="http://schemas.openxmlformats.org/officeDocument/2006/relationships/image" Target="../media/image3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383069AB-0B70-3E4B-9CBA-A7E1F3E0FC3E}" type="slidenum">
              <a:rPr lang="en-US"/>
              <a:pPr>
                <a:defRPr/>
              </a:pPr>
              <a:t>‹#›</a:t>
            </a:fld>
            <a:endParaRPr lang="en-US"/>
          </a:p>
        </p:txBody>
      </p:sp>
    </p:spTree>
    <p:extLst>
      <p:ext uri="{BB962C8B-B14F-4D97-AF65-F5344CB8AC3E}">
        <p14:creationId xmlns:p14="http://schemas.microsoft.com/office/powerpoint/2010/main" val="981245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1E34483E-5B5B-BD45-A08D-10B8C52212D4}" type="slidenum">
              <a:rPr lang="en-US"/>
              <a:pPr>
                <a:defRPr/>
              </a:pPr>
              <a:t>‹#›</a:t>
            </a:fld>
            <a:endParaRPr lang="en-US"/>
          </a:p>
        </p:txBody>
      </p:sp>
    </p:spTree>
    <p:extLst>
      <p:ext uri="{BB962C8B-B14F-4D97-AF65-F5344CB8AC3E}">
        <p14:creationId xmlns:p14="http://schemas.microsoft.com/office/powerpoint/2010/main" val="250437021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a:ln w="9525">
            <a:noFill/>
            <a:miter lim="800000"/>
            <a:headEnd/>
            <a:tailEnd/>
          </a:ln>
        </p:spPr>
      </p:pic>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r>
              <a:rPr lang="en-US" smtClean="0"/>
              <a:t>Wednesday, April 1,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nl-NL" smtClean="0"/>
              <a:t>PHYS 3313-001, Spring 2015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DD774B2-BEFC-0F4C-8EFB-A9A3D81A594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April 1,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3313-001, Spring 2015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28B57A-27A1-3D4C-A6D4-801C028D880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April 1,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3313-001, Spring 2015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959B54-6614-314D-82E3-D63DF83F53D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Wednesday, April 1, 2015</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3313-001, Spring 2015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33D2C0A-C00C-6D49-85C5-A00CF6C3B05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r>
              <a:rPr lang="en-US" smtClean="0"/>
              <a:t>Wednesday, April 1, 2015</a:t>
            </a:r>
            <a:endParaRPr lang="en-US"/>
          </a:p>
        </p:txBody>
      </p:sp>
      <p:sp>
        <p:nvSpPr>
          <p:cNvPr id="7" name="Rectangle 5"/>
          <p:cNvSpPr>
            <a:spLocks noGrp="1" noChangeArrowheads="1"/>
          </p:cNvSpPr>
          <p:nvPr>
            <p:ph type="ftr" sz="quarter" idx="11"/>
          </p:nvPr>
        </p:nvSpPr>
        <p:spPr>
          <a:ln/>
        </p:spPr>
        <p:txBody>
          <a:bodyPr/>
          <a:lstStyle>
            <a:lvl1pPr>
              <a:defRPr/>
            </a:lvl1pPr>
          </a:lstStyle>
          <a:p>
            <a:pPr>
              <a:defRPr/>
            </a:pPr>
            <a:r>
              <a:rPr lang="nl-NL" smtClean="0"/>
              <a:t>PHYS 3313-001, Spring 2015                     Dr. Jaehoon Yu</a:t>
            </a: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6E4BFBEB-12DC-8949-B61D-A8F2554F50A6}" type="slidenum">
              <a:rPr lang="en-US"/>
              <a:pPr>
                <a:defRPr/>
              </a:pPr>
              <a:t>‹#›</a:t>
            </a:fld>
            <a:endParaRPr lang="en-US"/>
          </a:p>
        </p:txBody>
      </p:sp>
    </p:spTree>
    <p:extLst>
      <p:ext uri="{BB962C8B-B14F-4D97-AF65-F5344CB8AC3E}">
        <p14:creationId xmlns:p14="http://schemas.microsoft.com/office/powerpoint/2010/main" val="2736554901"/>
      </p:ext>
    </p:extLst>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April 1,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3313-001, Spring 2015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3D45CD-16A2-224C-B70A-0D1B0489626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April 1,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3313-001, Spring 2015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CED5A-781C-B54B-9DCC-46150F17B7D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Wednesday, April 1,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3313-001, Spring 2015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000C52-892A-734C-9735-DFA415D8DA4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Wednesday, April 1, 2015</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3313-001, Spring 2015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8608EF3-45E5-0542-9CB7-247C5541AE2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Wednesday, April 1, 2015</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nl-NL" smtClean="0"/>
              <a:t>PHYS 3313-001, Spring 2015                     Dr. Jaehoon Yu</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92F9CF5-C078-EB47-929F-B0A3FA3F950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Wednesday, April 1, 2015</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nl-NL" smtClean="0"/>
              <a:t>PHYS 3313-001, Spring 2015                     Dr. Jaehoon Yu</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DCCF901-3B1D-5D4E-8AD7-5D66FB4A0B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Wednesday, April 1,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3313-001, Spring 2015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B26439-A107-B54D-9685-245DFB0AD8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Wednesday, April 1,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3313-001, Spring 2015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42880F3-5039-AD40-B51A-C61F35823A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pPr>
              <a:defRPr/>
            </a:pPr>
            <a:r>
              <a:rPr lang="en-US" smtClean="0"/>
              <a:t>Wednesday, April 1, 2015</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pPr>
              <a:defRPr/>
            </a:pPr>
            <a:r>
              <a:rPr lang="nl-NL" smtClean="0"/>
              <a:t>PHYS 3313-001, Spring 2015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Arial Narrow" charset="0"/>
              </a:defRPr>
            </a:lvl1pPr>
          </a:lstStyle>
          <a:p>
            <a:pPr>
              <a:defRPr/>
            </a:pPr>
            <a:fld id="{940792B5-4286-5042-9E96-9D0E8EB76CF0}" type="slidenum">
              <a:rPr lang="en-US"/>
              <a:pPr>
                <a:defRPr/>
              </a:pPr>
              <a:t>‹#›</a:t>
            </a:fld>
            <a:endParaRPr lang="en-US"/>
          </a:p>
        </p:txBody>
      </p:sp>
      <p:pic>
        <p:nvPicPr>
          <p:cNvPr id="1031" name="Picture 7" descr="UTA_color_seal"/>
          <p:cNvPicPr>
            <a:picLocks noChangeAspect="1" noChangeArrowheads="1"/>
          </p:cNvPicPr>
          <p:nvPr/>
        </p:nvPicPr>
        <p:blipFill>
          <a:blip r:embed="rId15"/>
          <a:srcRect/>
          <a:stretch>
            <a:fillRect/>
          </a:stretch>
        </p:blipFill>
        <p:spPr bwMode="auto">
          <a:xfrm>
            <a:off x="3124200" y="6253163"/>
            <a:ext cx="457200" cy="4524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20" r:id="rId13"/>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2pPr>
      <a:lvl3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3pPr>
      <a:lvl4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4pPr>
      <a:lvl5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5pPr>
      <a:lvl6pPr marL="457200" algn="ctr" rtl="0" fontAlgn="base">
        <a:spcBef>
          <a:spcPct val="0"/>
        </a:spcBef>
        <a:spcAft>
          <a:spcPct val="0"/>
        </a:spcAft>
        <a:defRPr sz="4400">
          <a:solidFill>
            <a:srgbClr val="A50021"/>
          </a:solidFill>
          <a:latin typeface="Arial Narrow" pitchFamily="34" charset="0"/>
        </a:defRPr>
      </a:lvl6pPr>
      <a:lvl7pPr marL="914400" algn="ctr" rtl="0" fontAlgn="base">
        <a:spcBef>
          <a:spcPct val="0"/>
        </a:spcBef>
        <a:spcAft>
          <a:spcPct val="0"/>
        </a:spcAft>
        <a:defRPr sz="4400">
          <a:solidFill>
            <a:srgbClr val="A50021"/>
          </a:solidFill>
          <a:latin typeface="Arial Narrow" pitchFamily="34" charset="0"/>
        </a:defRPr>
      </a:lvl7pPr>
      <a:lvl8pPr marL="1371600" algn="ctr" rtl="0" fontAlgn="base">
        <a:spcBef>
          <a:spcPct val="0"/>
        </a:spcBef>
        <a:spcAft>
          <a:spcPct val="0"/>
        </a:spcAft>
        <a:defRPr sz="4400">
          <a:solidFill>
            <a:srgbClr val="A50021"/>
          </a:solidFill>
          <a:latin typeface="Arial Narrow" pitchFamily="34" charset="0"/>
        </a:defRPr>
      </a:lvl8pPr>
      <a:lvl9pPr marL="1828800" algn="ctr" rtl="0" fontAlgn="base">
        <a:spcBef>
          <a:spcPct val="0"/>
        </a:spcBef>
        <a:spcAft>
          <a:spcPct val="0"/>
        </a:spcAft>
        <a:defRPr sz="4400">
          <a:solidFill>
            <a:srgbClr val="A50021"/>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2.emf"/><Relationship Id="rId5" Type="http://schemas.openxmlformats.org/officeDocument/2006/relationships/oleObject" Target="../embeddings/oleObject2.bin"/><Relationship Id="rId6" Type="http://schemas.openxmlformats.org/officeDocument/2006/relationships/image" Target="../media/image3.emf"/><Relationship Id="rId7" Type="http://schemas.openxmlformats.org/officeDocument/2006/relationships/oleObject" Target="../embeddings/oleObject3.bin"/><Relationship Id="rId8" Type="http://schemas.openxmlformats.org/officeDocument/2006/relationships/image" Target="../media/image4.e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9" Type="http://schemas.openxmlformats.org/officeDocument/2006/relationships/oleObject" Target="../embeddings/oleObject7.bin"/><Relationship Id="rId20" Type="http://schemas.openxmlformats.org/officeDocument/2006/relationships/image" Target="../media/image13.emf"/><Relationship Id="rId21" Type="http://schemas.openxmlformats.org/officeDocument/2006/relationships/oleObject" Target="../embeddings/oleObject13.bin"/><Relationship Id="rId22" Type="http://schemas.openxmlformats.org/officeDocument/2006/relationships/image" Target="../media/image14.emf"/><Relationship Id="rId10" Type="http://schemas.openxmlformats.org/officeDocument/2006/relationships/image" Target="../media/image8.emf"/><Relationship Id="rId11" Type="http://schemas.openxmlformats.org/officeDocument/2006/relationships/oleObject" Target="../embeddings/oleObject8.bin"/><Relationship Id="rId12" Type="http://schemas.openxmlformats.org/officeDocument/2006/relationships/image" Target="../media/image9.emf"/><Relationship Id="rId13" Type="http://schemas.openxmlformats.org/officeDocument/2006/relationships/oleObject" Target="../embeddings/oleObject9.bin"/><Relationship Id="rId14" Type="http://schemas.openxmlformats.org/officeDocument/2006/relationships/image" Target="../media/image10.emf"/><Relationship Id="rId15" Type="http://schemas.openxmlformats.org/officeDocument/2006/relationships/oleObject" Target="../embeddings/oleObject10.bin"/><Relationship Id="rId16" Type="http://schemas.openxmlformats.org/officeDocument/2006/relationships/image" Target="../media/image11.emf"/><Relationship Id="rId17" Type="http://schemas.openxmlformats.org/officeDocument/2006/relationships/oleObject" Target="../embeddings/oleObject11.bin"/><Relationship Id="rId18" Type="http://schemas.openxmlformats.org/officeDocument/2006/relationships/image" Target="../media/image12.emf"/><Relationship Id="rId19" Type="http://schemas.openxmlformats.org/officeDocument/2006/relationships/oleObject" Target="../embeddings/oleObject12.bin"/><Relationship Id="rId1" Type="http://schemas.openxmlformats.org/officeDocument/2006/relationships/vmlDrawing" Target="../drawings/vmlDrawing2.vml"/><Relationship Id="rId2" Type="http://schemas.openxmlformats.org/officeDocument/2006/relationships/slideLayout" Target="../slideLayouts/slideLayout13.xml"/><Relationship Id="rId3" Type="http://schemas.openxmlformats.org/officeDocument/2006/relationships/oleObject" Target="../embeddings/oleObject4.bin"/><Relationship Id="rId4" Type="http://schemas.openxmlformats.org/officeDocument/2006/relationships/image" Target="../media/image5.emf"/><Relationship Id="rId5" Type="http://schemas.openxmlformats.org/officeDocument/2006/relationships/oleObject" Target="../embeddings/oleObject5.bin"/><Relationship Id="rId6" Type="http://schemas.openxmlformats.org/officeDocument/2006/relationships/image" Target="../media/image6.emf"/><Relationship Id="rId7" Type="http://schemas.openxmlformats.org/officeDocument/2006/relationships/oleObject" Target="../embeddings/oleObject6.bin"/><Relationship Id="rId8" Type="http://schemas.openxmlformats.org/officeDocument/2006/relationships/image" Target="../media/image7.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4.bin"/><Relationship Id="rId4" Type="http://schemas.openxmlformats.org/officeDocument/2006/relationships/image" Target="../media/image15.emf"/><Relationship Id="rId5" Type="http://schemas.openxmlformats.org/officeDocument/2006/relationships/oleObject" Target="../embeddings/oleObject15.bin"/><Relationship Id="rId6" Type="http://schemas.openxmlformats.org/officeDocument/2006/relationships/image" Target="../media/image16.emf"/><Relationship Id="rId1" Type="http://schemas.openxmlformats.org/officeDocument/2006/relationships/vmlDrawing" Target="../drawings/vmlDrawing3.vml"/><Relationship Id="rId2"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9" Type="http://schemas.openxmlformats.org/officeDocument/2006/relationships/oleObject" Target="../embeddings/oleObject19.bin"/><Relationship Id="rId20" Type="http://schemas.openxmlformats.org/officeDocument/2006/relationships/image" Target="../media/image25.emf"/><Relationship Id="rId21" Type="http://schemas.openxmlformats.org/officeDocument/2006/relationships/oleObject" Target="../embeddings/oleObject25.bin"/><Relationship Id="rId22" Type="http://schemas.openxmlformats.org/officeDocument/2006/relationships/image" Target="../media/image26.emf"/><Relationship Id="rId23" Type="http://schemas.openxmlformats.org/officeDocument/2006/relationships/oleObject" Target="../embeddings/oleObject26.bin"/><Relationship Id="rId24" Type="http://schemas.openxmlformats.org/officeDocument/2006/relationships/image" Target="../media/image27.emf"/><Relationship Id="rId25" Type="http://schemas.openxmlformats.org/officeDocument/2006/relationships/oleObject" Target="../embeddings/oleObject27.bin"/><Relationship Id="rId26" Type="http://schemas.openxmlformats.org/officeDocument/2006/relationships/image" Target="../media/image28.emf"/><Relationship Id="rId10" Type="http://schemas.openxmlformats.org/officeDocument/2006/relationships/image" Target="../media/image20.emf"/><Relationship Id="rId11" Type="http://schemas.openxmlformats.org/officeDocument/2006/relationships/oleObject" Target="../embeddings/oleObject20.bin"/><Relationship Id="rId12" Type="http://schemas.openxmlformats.org/officeDocument/2006/relationships/image" Target="../media/image21.emf"/><Relationship Id="rId13" Type="http://schemas.openxmlformats.org/officeDocument/2006/relationships/oleObject" Target="../embeddings/oleObject21.bin"/><Relationship Id="rId14" Type="http://schemas.openxmlformats.org/officeDocument/2006/relationships/image" Target="../media/image22.emf"/><Relationship Id="rId15" Type="http://schemas.openxmlformats.org/officeDocument/2006/relationships/oleObject" Target="../embeddings/oleObject22.bin"/><Relationship Id="rId16" Type="http://schemas.openxmlformats.org/officeDocument/2006/relationships/image" Target="../media/image23.emf"/><Relationship Id="rId17" Type="http://schemas.openxmlformats.org/officeDocument/2006/relationships/oleObject" Target="../embeddings/oleObject23.bin"/><Relationship Id="rId18" Type="http://schemas.openxmlformats.org/officeDocument/2006/relationships/image" Target="../media/image24.emf"/><Relationship Id="rId19" Type="http://schemas.openxmlformats.org/officeDocument/2006/relationships/oleObject" Target="../embeddings/oleObject24.bin"/><Relationship Id="rId1" Type="http://schemas.openxmlformats.org/officeDocument/2006/relationships/vmlDrawing" Target="../drawings/vmlDrawing4.vml"/><Relationship Id="rId2" Type="http://schemas.openxmlformats.org/officeDocument/2006/relationships/slideLayout" Target="../slideLayouts/slideLayout13.xml"/><Relationship Id="rId3" Type="http://schemas.openxmlformats.org/officeDocument/2006/relationships/oleObject" Target="../embeddings/oleObject16.bin"/><Relationship Id="rId4" Type="http://schemas.openxmlformats.org/officeDocument/2006/relationships/image" Target="../media/image17.emf"/><Relationship Id="rId5" Type="http://schemas.openxmlformats.org/officeDocument/2006/relationships/oleObject" Target="../embeddings/oleObject17.bin"/><Relationship Id="rId6" Type="http://schemas.openxmlformats.org/officeDocument/2006/relationships/image" Target="../media/image18.emf"/><Relationship Id="rId7" Type="http://schemas.openxmlformats.org/officeDocument/2006/relationships/oleObject" Target="../embeddings/oleObject18.bin"/><Relationship Id="rId8" Type="http://schemas.openxmlformats.org/officeDocument/2006/relationships/image" Target="../media/image19.emf"/></Relationships>
</file>

<file path=ppt/slides/_rels/slide8.xml.rels><?xml version="1.0" encoding="UTF-8" standalone="yes"?>
<Relationships xmlns="http://schemas.openxmlformats.org/package/2006/relationships"><Relationship Id="rId11" Type="http://schemas.openxmlformats.org/officeDocument/2006/relationships/oleObject" Target="../embeddings/oleObject32.bin"/><Relationship Id="rId12" Type="http://schemas.openxmlformats.org/officeDocument/2006/relationships/image" Target="../media/image33.emf"/><Relationship Id="rId13" Type="http://schemas.openxmlformats.org/officeDocument/2006/relationships/oleObject" Target="../embeddings/oleObject33.bin"/><Relationship Id="rId14" Type="http://schemas.openxmlformats.org/officeDocument/2006/relationships/image" Target="../media/image34.emf"/><Relationship Id="rId15" Type="http://schemas.openxmlformats.org/officeDocument/2006/relationships/oleObject" Target="../embeddings/oleObject34.bin"/><Relationship Id="rId16" Type="http://schemas.openxmlformats.org/officeDocument/2006/relationships/image" Target="../media/image35.emf"/><Relationship Id="rId1" Type="http://schemas.openxmlformats.org/officeDocument/2006/relationships/vmlDrawing" Target="../drawings/vmlDrawing5.vml"/><Relationship Id="rId2" Type="http://schemas.openxmlformats.org/officeDocument/2006/relationships/slideLayout" Target="../slideLayouts/slideLayout13.xml"/><Relationship Id="rId3" Type="http://schemas.openxmlformats.org/officeDocument/2006/relationships/oleObject" Target="../embeddings/oleObject28.bin"/><Relationship Id="rId4" Type="http://schemas.openxmlformats.org/officeDocument/2006/relationships/image" Target="../media/image29.emf"/><Relationship Id="rId5" Type="http://schemas.openxmlformats.org/officeDocument/2006/relationships/oleObject" Target="../embeddings/oleObject29.bin"/><Relationship Id="rId6" Type="http://schemas.openxmlformats.org/officeDocument/2006/relationships/image" Target="../media/image30.emf"/><Relationship Id="rId7" Type="http://schemas.openxmlformats.org/officeDocument/2006/relationships/oleObject" Target="../embeddings/oleObject30.bin"/><Relationship Id="rId8" Type="http://schemas.openxmlformats.org/officeDocument/2006/relationships/image" Target="../media/image31.emf"/><Relationship Id="rId9" Type="http://schemas.openxmlformats.org/officeDocument/2006/relationships/oleObject" Target="../embeddings/oleObject31.bin"/><Relationship Id="rId10" Type="http://schemas.openxmlformats.org/officeDocument/2006/relationships/image" Target="../media/image32.emf"/></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smtClean="0"/>
              <a:t>Wednesday, April 1, 2015</a:t>
            </a:r>
            <a:endParaRPr lang="en-US"/>
          </a:p>
        </p:txBody>
      </p:sp>
      <p:sp>
        <p:nvSpPr>
          <p:cNvPr id="7" name="Rectangle 5"/>
          <p:cNvSpPr>
            <a:spLocks noGrp="1" noChangeArrowheads="1"/>
          </p:cNvSpPr>
          <p:nvPr>
            <p:ph type="ftr" sz="quarter" idx="11"/>
          </p:nvPr>
        </p:nvSpPr>
        <p:spPr/>
        <p:txBody>
          <a:bodyPr/>
          <a:lstStyle/>
          <a:p>
            <a:pPr>
              <a:defRPr/>
            </a:pPr>
            <a:r>
              <a:rPr lang="nl-NL" smtClean="0"/>
              <a:t>PHYS 3313-001, Spring 2015                     Dr. Jaehoon Yu</a:t>
            </a:r>
            <a:endParaRPr lang="en-US"/>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a:t>
            </a:r>
            <a:r>
              <a:rPr lang="en-US" dirty="0" smtClean="0">
                <a:ea typeface="ＭＳ Ｐゴシック" pitchFamily="-84" charset="-128"/>
                <a:cs typeface="ＭＳ Ｐゴシック" pitchFamily="-84" charset="-128"/>
              </a:rPr>
              <a:t> 3313 </a:t>
            </a:r>
            <a:r>
              <a:rPr lang="en-US" dirty="0">
                <a:ea typeface="ＭＳ Ｐゴシック" pitchFamily="-84" charset="-128"/>
                <a:cs typeface="ＭＳ Ｐゴシック" pitchFamily="-84" charset="-128"/>
              </a:rPr>
              <a:t>– Section 001</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dirty="0" smtClean="0">
                <a:ea typeface="ＭＳ Ｐゴシック" pitchFamily="-84" charset="-128"/>
                <a:cs typeface="ＭＳ Ｐゴシック" pitchFamily="-84" charset="-128"/>
              </a:rPr>
              <a:t>#16</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2869835" y="1524000"/>
            <a:ext cx="3096354"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pitchFamily="-84" charset="0"/>
              </a:rPr>
              <a:t>Wednesday</a:t>
            </a:r>
            <a:r>
              <a:rPr lang="en-US" dirty="0">
                <a:solidFill>
                  <a:schemeClr val="accent2"/>
                </a:solidFill>
                <a:latin typeface="Monotype Corsiva" pitchFamily="-84" charset="0"/>
              </a:rPr>
              <a:t>,</a:t>
            </a:r>
            <a:r>
              <a:rPr lang="en-US" dirty="0" smtClean="0">
                <a:solidFill>
                  <a:schemeClr val="accent2"/>
                </a:solidFill>
                <a:latin typeface="Monotype Corsiva" pitchFamily="-84" charset="0"/>
              </a:rPr>
              <a:t> April </a:t>
            </a:r>
            <a:r>
              <a:rPr lang="en-US" dirty="0">
                <a:solidFill>
                  <a:schemeClr val="accent2"/>
                </a:solidFill>
                <a:latin typeface="Monotype Corsiva" pitchFamily="-84" charset="0"/>
              </a:rPr>
              <a:t>1</a:t>
            </a:r>
            <a:r>
              <a:rPr lang="en-US" dirty="0" smtClean="0">
                <a:solidFill>
                  <a:schemeClr val="accent2"/>
                </a:solidFill>
                <a:latin typeface="Monotype Corsiva" pitchFamily="-84" charset="0"/>
              </a:rPr>
              <a:t>, 2015</a:t>
            </a:r>
            <a:endParaRPr lang="en-US" dirty="0">
              <a:solidFill>
                <a:schemeClr val="accent2"/>
              </a:solidFill>
              <a:latin typeface="Monotype Corsiva" pitchFamily="-84" charset="0"/>
            </a:endParaRP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8" name="Rectangle 3"/>
          <p:cNvSpPr txBox="1">
            <a:spLocks noChangeArrowheads="1"/>
          </p:cNvSpPr>
          <p:nvPr/>
        </p:nvSpPr>
        <p:spPr bwMode="auto">
          <a:xfrm>
            <a:off x="1371600" y="2286000"/>
            <a:ext cx="7239000"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a:lstStyle>
          <a:p>
            <a:pPr marL="609600" indent="-609600" algn="l"/>
            <a:r>
              <a:rPr lang="en-US" dirty="0">
                <a:latin typeface="Arial Narrow" pitchFamily="-84" charset="0"/>
              </a:rPr>
              <a:t>Probability of Particle</a:t>
            </a:r>
          </a:p>
          <a:p>
            <a:pPr marL="609600" indent="-609600" algn="l"/>
            <a:r>
              <a:rPr lang="en-US" dirty="0">
                <a:latin typeface="Arial Narrow" pitchFamily="-84" charset="0"/>
              </a:rPr>
              <a:t>Schrodinger Wave Equation and Solutions</a:t>
            </a:r>
          </a:p>
          <a:p>
            <a:pPr marL="609600" indent="-609600" algn="l"/>
            <a:r>
              <a:rPr lang="en-US" dirty="0">
                <a:latin typeface="Arial Narrow" pitchFamily="-84" charset="0"/>
              </a:rPr>
              <a:t>Normalization and </a:t>
            </a:r>
            <a:r>
              <a:rPr lang="en-US" dirty="0" smtClean="0">
                <a:latin typeface="Arial Narrow" pitchFamily="-84" charset="0"/>
              </a:rPr>
              <a:t>Probability</a:t>
            </a:r>
            <a:endParaRPr lang="en-US" dirty="0">
              <a:latin typeface="Arial Narrow" pitchFamily="-84"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ctrTitle"/>
          </p:nvPr>
        </p:nvSpPr>
        <p:spPr>
          <a:xfrm>
            <a:off x="457200" y="0"/>
            <a:ext cx="8226425" cy="636587"/>
          </a:xfrm>
        </p:spPr>
        <p:txBody>
          <a:bodyPr/>
          <a:lstStyle/>
          <a:p>
            <a:pPr eaLnBrk="1" hangingPunct="1"/>
            <a:r>
              <a:rPr lang="en-US" sz="4000" b="1" dirty="0" smtClean="0">
                <a:ea typeface="ＭＳ Ｐゴシック" pitchFamily="-84" charset="-128"/>
                <a:cs typeface="ＭＳ Ｐゴシック" pitchFamily="-84" charset="-128"/>
              </a:rPr>
              <a:t>Special Project #4</a:t>
            </a:r>
            <a:endParaRPr lang="en-US" sz="4000" b="1" dirty="0">
              <a:ea typeface="ＭＳ Ｐゴシック" pitchFamily="-84" charset="-128"/>
              <a:cs typeface="ＭＳ Ｐゴシック" pitchFamily="-84" charset="-128"/>
            </a:endParaRPr>
          </a:p>
        </p:txBody>
      </p:sp>
      <p:sp>
        <p:nvSpPr>
          <p:cNvPr id="18434" name="Rectangle 3"/>
          <p:cNvSpPr>
            <a:spLocks noGrp="1" noChangeArrowheads="1"/>
          </p:cNvSpPr>
          <p:nvPr>
            <p:ph type="subTitle" idx="1"/>
          </p:nvPr>
        </p:nvSpPr>
        <p:spPr>
          <a:xfrm>
            <a:off x="457200" y="685800"/>
            <a:ext cx="8001000" cy="5486400"/>
          </a:xfrm>
        </p:spPr>
        <p:txBody>
          <a:bodyPr/>
          <a:lstStyle/>
          <a:p>
            <a:pPr marL="457200" indent="-457200" algn="l" eaLnBrk="1" hangingPunct="1">
              <a:buFont typeface="Arial"/>
              <a:buChar char="•"/>
            </a:pPr>
            <a:r>
              <a:rPr lang="en-US" dirty="0" smtClean="0">
                <a:ea typeface="ＭＳ Ｐゴシック" pitchFamily="-84" charset="-128"/>
                <a:cs typeface="ＭＳ Ｐゴシック" pitchFamily="-84" charset="-128"/>
              </a:rPr>
              <a:t>Prove that the wave function </a:t>
            </a:r>
            <a:r>
              <a:rPr lang="en-US" dirty="0" err="1" smtClean="0">
                <a:latin typeface="Symbol" charset="2"/>
                <a:ea typeface="ＭＳ Ｐゴシック" pitchFamily="-84" charset="-128"/>
                <a:cs typeface="Symbol" charset="2"/>
              </a:rPr>
              <a:t>Ψ</a:t>
            </a:r>
            <a:r>
              <a:rPr lang="en-US" dirty="0" smtClean="0">
                <a:ea typeface="ＭＳ Ｐゴシック" pitchFamily="-84" charset="-128"/>
                <a:cs typeface="ＭＳ Ｐゴシック" pitchFamily="-84" charset="-128"/>
              </a:rPr>
              <a:t>=</a:t>
            </a:r>
            <a:r>
              <a:rPr lang="en-US" dirty="0" err="1" smtClean="0">
                <a:ea typeface="ＭＳ Ｐゴシック" pitchFamily="-84" charset="-128"/>
                <a:cs typeface="ＭＳ Ｐゴシック" pitchFamily="-84" charset="-128"/>
              </a:rPr>
              <a:t>A[sin(kx-</a:t>
            </a:r>
            <a:r>
              <a:rPr lang="en-US" dirty="0" err="1" smtClean="0">
                <a:latin typeface="Symbol" charset="2"/>
                <a:ea typeface="ＭＳ Ｐゴシック" pitchFamily="-84" charset="-128"/>
                <a:cs typeface="Symbol" charset="2"/>
              </a:rPr>
              <a:t>ω</a:t>
            </a:r>
            <a:r>
              <a:rPr lang="en-US" dirty="0" err="1" smtClean="0">
                <a:ea typeface="ＭＳ Ｐゴシック" pitchFamily="-84" charset="-128"/>
                <a:cs typeface="ＭＳ Ｐゴシック" pitchFamily="-84" charset="-128"/>
              </a:rPr>
              <a:t>t)+icos(kx-</a:t>
            </a:r>
            <a:r>
              <a:rPr lang="en-US" dirty="0" err="1" smtClean="0">
                <a:latin typeface="Symbol" charset="2"/>
                <a:ea typeface="ＭＳ Ｐゴシック" pitchFamily="-84" charset="-128"/>
                <a:cs typeface="Symbol" charset="2"/>
              </a:rPr>
              <a:t>ω</a:t>
            </a:r>
            <a:r>
              <a:rPr lang="en-US" dirty="0" err="1" smtClean="0">
                <a:ea typeface="ＭＳ Ｐゴシック" pitchFamily="-84" charset="-128"/>
                <a:cs typeface="ＭＳ Ｐゴシック" pitchFamily="-84" charset="-128"/>
              </a:rPr>
              <a:t>t</a:t>
            </a:r>
            <a:r>
              <a:rPr lang="en-US" dirty="0" smtClean="0">
                <a:ea typeface="ＭＳ Ｐゴシック" pitchFamily="-84" charset="-128"/>
                <a:cs typeface="ＭＳ Ｐゴシック" pitchFamily="-84" charset="-128"/>
              </a:rPr>
              <a:t>)] is a good solution for the time-dependent </a:t>
            </a:r>
            <a:r>
              <a:rPr lang="en-US" dirty="0">
                <a:ea typeface="ＭＳ Ｐゴシック" pitchFamily="-84" charset="-128"/>
                <a:cs typeface="ＭＳ Ｐゴシック" pitchFamily="-84" charset="-128"/>
              </a:rPr>
              <a:t>Schrödinger wave </a:t>
            </a:r>
            <a:r>
              <a:rPr lang="en-US" dirty="0" smtClean="0">
                <a:ea typeface="ＭＳ Ｐゴシック" pitchFamily="-84" charset="-128"/>
                <a:cs typeface="ＭＳ Ｐゴシック" pitchFamily="-84" charset="-128"/>
              </a:rPr>
              <a:t>equation.  Do NOT use the exponential expression of the wave function. (10 points)</a:t>
            </a:r>
          </a:p>
          <a:p>
            <a:pPr marL="457200" indent="-457200" algn="l" eaLnBrk="1" hangingPunct="1">
              <a:buFont typeface="Arial"/>
              <a:buChar char="•"/>
            </a:pPr>
            <a:r>
              <a:rPr lang="en-US" dirty="0" smtClean="0">
                <a:ea typeface="ＭＳ Ｐゴシック" pitchFamily="-84" charset="-128"/>
                <a:cs typeface="ＭＳ Ｐゴシック" pitchFamily="-84" charset="-128"/>
              </a:rPr>
              <a:t>Determine whether or not the wave function </a:t>
            </a:r>
            <a:r>
              <a:rPr lang="en-US" dirty="0" err="1" smtClean="0">
                <a:latin typeface="Symbol" charset="2"/>
                <a:ea typeface="ＭＳ Ｐゴシック" pitchFamily="-84" charset="-128"/>
                <a:cs typeface="Symbol" charset="2"/>
              </a:rPr>
              <a:t>Ψ</a:t>
            </a:r>
            <a:r>
              <a:rPr lang="en-US" dirty="0" smtClean="0">
                <a:ea typeface="ＭＳ Ｐゴシック" pitchFamily="-84" charset="-128"/>
                <a:cs typeface="ＭＳ Ｐゴシック" pitchFamily="-84" charset="-128"/>
              </a:rPr>
              <a:t>=</a:t>
            </a:r>
            <a:r>
              <a:rPr lang="en-US" dirty="0" err="1" smtClean="0">
                <a:ea typeface="ＭＳ Ｐゴシック" pitchFamily="-84" charset="-128"/>
                <a:cs typeface="ＭＳ Ｐゴシック" pitchFamily="-84" charset="-128"/>
              </a:rPr>
              <a:t>Ae</a:t>
            </a:r>
            <a:r>
              <a:rPr lang="en-US" baseline="30000" dirty="0" err="1" smtClean="0">
                <a:ea typeface="ＭＳ Ｐゴシック" pitchFamily="-84" charset="-128"/>
                <a:cs typeface="ＭＳ Ｐゴシック" pitchFamily="-84" charset="-128"/>
              </a:rPr>
              <a:t>-</a:t>
            </a:r>
            <a:r>
              <a:rPr lang="en-US" baseline="30000" dirty="0" err="1" smtClean="0">
                <a:latin typeface="Symbol" charset="2"/>
                <a:ea typeface="ＭＳ Ｐゴシック" pitchFamily="-84" charset="-128"/>
                <a:cs typeface="Symbol" charset="2"/>
              </a:rPr>
              <a:t>α</a:t>
            </a:r>
            <a:r>
              <a:rPr lang="en-US" baseline="30000" dirty="0" err="1" smtClean="0">
                <a:ea typeface="ＭＳ Ｐゴシック" pitchFamily="-84" charset="-128"/>
                <a:cs typeface="ＭＳ Ｐゴシック" pitchFamily="-84" charset="-128"/>
              </a:rPr>
              <a:t>|x</a:t>
            </a:r>
            <a:r>
              <a:rPr lang="en-US" baseline="30000" dirty="0" smtClean="0">
                <a:ea typeface="ＭＳ Ｐゴシック" pitchFamily="-84" charset="-128"/>
                <a:cs typeface="ＭＳ Ｐゴシック" pitchFamily="-84" charset="-128"/>
              </a:rPr>
              <a:t>|</a:t>
            </a:r>
            <a:r>
              <a:rPr lang="en-US" dirty="0" smtClean="0">
                <a:ea typeface="ＭＳ Ｐゴシック" pitchFamily="-84" charset="-128"/>
                <a:cs typeface="ＭＳ Ｐゴシック" pitchFamily="-84" charset="-128"/>
              </a:rPr>
              <a:t> satisfy the time-dependent Schrödinger wave equation. (10 points)</a:t>
            </a:r>
          </a:p>
          <a:p>
            <a:pPr marL="457200" indent="-457200" algn="l" eaLnBrk="1" hangingPunct="1">
              <a:buFont typeface="Arial"/>
              <a:buChar char="•"/>
            </a:pPr>
            <a:r>
              <a:rPr lang="en-US" dirty="0" smtClean="0">
                <a:ea typeface="ＭＳ Ｐゴシック" pitchFamily="-84" charset="-128"/>
                <a:cs typeface="ＭＳ Ｐゴシック" pitchFamily="-84" charset="-128"/>
              </a:rPr>
              <a:t>Due for this special project is Wednesday, Apr. 8.</a:t>
            </a:r>
          </a:p>
          <a:p>
            <a:pPr marL="457200" indent="-457200" algn="l" eaLnBrk="1" hangingPunct="1">
              <a:buFont typeface="Arial"/>
              <a:buChar char="•"/>
            </a:pPr>
            <a:r>
              <a:rPr lang="en-US" dirty="0" smtClean="0">
                <a:ea typeface="ＭＳ Ｐゴシック" pitchFamily="-84" charset="-128"/>
                <a:cs typeface="ＭＳ Ｐゴシック" pitchFamily="-84" charset="-128"/>
              </a:rPr>
              <a:t>You MUST have your own answers!</a:t>
            </a:r>
          </a:p>
          <a:p>
            <a:pPr marL="571500" indent="-571500" algn="l" eaLnBrk="1" hangingPunct="1">
              <a:buFont typeface="Arial"/>
              <a:buChar char="•"/>
            </a:pPr>
            <a:endParaRPr lang="en-US" sz="3600" dirty="0">
              <a:ea typeface="ＭＳ Ｐゴシック" pitchFamily="-84" charset="-128"/>
              <a:cs typeface="ＭＳ Ｐゴシック" pitchFamily="-84" charset="-128"/>
            </a:endParaRPr>
          </a:p>
        </p:txBody>
      </p:sp>
      <p:sp>
        <p:nvSpPr>
          <p:cNvPr id="7" name="Date Placeholder 6"/>
          <p:cNvSpPr>
            <a:spLocks noGrp="1"/>
          </p:cNvSpPr>
          <p:nvPr>
            <p:ph type="dt" sz="half" idx="10"/>
          </p:nvPr>
        </p:nvSpPr>
        <p:spPr/>
        <p:txBody>
          <a:bodyPr/>
          <a:lstStyle/>
          <a:p>
            <a:pPr>
              <a:defRPr/>
            </a:pPr>
            <a:r>
              <a:rPr lang="en-US" smtClean="0"/>
              <a:t>Wednesday, April 1, 2015</a:t>
            </a:r>
            <a:endParaRPr lang="en-US"/>
          </a:p>
        </p:txBody>
      </p:sp>
      <p:sp>
        <p:nvSpPr>
          <p:cNvPr id="8" name="Slide Number Placeholder 7"/>
          <p:cNvSpPr>
            <a:spLocks noGrp="1"/>
          </p:cNvSpPr>
          <p:nvPr>
            <p:ph type="sldNum" sz="quarter" idx="12"/>
          </p:nvPr>
        </p:nvSpPr>
        <p:spPr/>
        <p:txBody>
          <a:bodyPr/>
          <a:lstStyle/>
          <a:p>
            <a:pPr>
              <a:defRPr/>
            </a:pPr>
            <a:fld id="{3DD774B2-BEFC-0F4C-8EFB-A9A3D81A594A}" type="slidenum">
              <a:rPr lang="en-US" smtClean="0"/>
              <a:pPr>
                <a:defRPr/>
              </a:pPr>
              <a:t>2</a:t>
            </a:fld>
            <a:endParaRPr lang="en-US"/>
          </a:p>
        </p:txBody>
      </p:sp>
      <p:sp>
        <p:nvSpPr>
          <p:cNvPr id="9" name="Footer Placeholder 8"/>
          <p:cNvSpPr>
            <a:spLocks noGrp="1"/>
          </p:cNvSpPr>
          <p:nvPr>
            <p:ph type="ftr" sz="quarter" idx="11"/>
          </p:nvPr>
        </p:nvSpPr>
        <p:spPr/>
        <p:txBody>
          <a:bodyPr/>
          <a:lstStyle/>
          <a:p>
            <a:pPr>
              <a:defRPr/>
            </a:pPr>
            <a:r>
              <a:rPr lang="nl-NL" smtClean="0"/>
              <a:t>PHYS 3313-001, Spring 2015                     Dr. Jaehoon Yu</a:t>
            </a:r>
            <a:endParaRPr lang="en-US"/>
          </a:p>
        </p:txBody>
      </p:sp>
    </p:spTree>
    <p:extLst>
      <p:ext uri="{BB962C8B-B14F-4D97-AF65-F5344CB8AC3E}">
        <p14:creationId xmlns:p14="http://schemas.microsoft.com/office/powerpoint/2010/main" val="300498391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ctrTitle"/>
          </p:nvPr>
        </p:nvSpPr>
        <p:spPr>
          <a:xfrm>
            <a:off x="457200" y="0"/>
            <a:ext cx="8226425" cy="636587"/>
          </a:xfrm>
        </p:spPr>
        <p:txBody>
          <a:bodyPr/>
          <a:lstStyle/>
          <a:p>
            <a:pPr eaLnBrk="1" hangingPunct="1"/>
            <a:r>
              <a:rPr lang="en-US" sz="4000" b="1" dirty="0">
                <a:ea typeface="ＭＳ Ｐゴシック" pitchFamily="-84" charset="-128"/>
                <a:cs typeface="ＭＳ Ｐゴシック" pitchFamily="-84" charset="-128"/>
              </a:rPr>
              <a:t>The Schrödinger </a:t>
            </a:r>
            <a:r>
              <a:rPr lang="en-US" sz="4000" b="1" dirty="0" smtClean="0">
                <a:ea typeface="ＭＳ Ｐゴシック" pitchFamily="-84" charset="-128"/>
                <a:cs typeface="ＭＳ Ｐゴシック" pitchFamily="-84" charset="-128"/>
              </a:rPr>
              <a:t>Wave Equation</a:t>
            </a:r>
            <a:endParaRPr lang="en-US" sz="4000" b="1" dirty="0">
              <a:ea typeface="ＭＳ Ｐゴシック" pitchFamily="-84" charset="-128"/>
              <a:cs typeface="ＭＳ Ｐゴシック" pitchFamily="-84" charset="-128"/>
            </a:endParaRPr>
          </a:p>
        </p:txBody>
      </p:sp>
      <p:sp>
        <p:nvSpPr>
          <p:cNvPr id="18434" name="Rectangle 3"/>
          <p:cNvSpPr>
            <a:spLocks noGrp="1" noChangeArrowheads="1"/>
          </p:cNvSpPr>
          <p:nvPr>
            <p:ph type="subTitle" idx="1"/>
          </p:nvPr>
        </p:nvSpPr>
        <p:spPr>
          <a:xfrm>
            <a:off x="457200" y="685800"/>
            <a:ext cx="8001000" cy="5486400"/>
          </a:xfrm>
        </p:spPr>
        <p:txBody>
          <a:bodyPr/>
          <a:lstStyle/>
          <a:p>
            <a:pPr marL="457200" indent="-457200" algn="l" eaLnBrk="1" hangingPunct="1">
              <a:buFont typeface="Arial"/>
              <a:buChar char="•"/>
            </a:pPr>
            <a:r>
              <a:rPr lang="en-US" dirty="0" smtClean="0">
                <a:ea typeface="ＭＳ Ｐゴシック" pitchFamily="-84" charset="-128"/>
                <a:cs typeface="ＭＳ Ｐゴシック" pitchFamily="-84" charset="-128"/>
              </a:rPr>
              <a:t>Erwin Schrödinger and Werner </a:t>
            </a:r>
            <a:r>
              <a:rPr lang="en-US" dirty="0" err="1" smtClean="0">
                <a:ea typeface="ＭＳ Ｐゴシック" pitchFamily="-84" charset="-128"/>
                <a:cs typeface="ＭＳ Ｐゴシック" pitchFamily="-84" charset="-128"/>
              </a:rPr>
              <a:t>Heinsenberg</a:t>
            </a:r>
            <a:r>
              <a:rPr lang="en-US" dirty="0" smtClean="0">
                <a:ea typeface="ＭＳ Ｐゴシック" pitchFamily="-84" charset="-128"/>
                <a:cs typeface="ＭＳ Ｐゴシック" pitchFamily="-84" charset="-128"/>
              </a:rPr>
              <a:t> proposed quantum theory in 1920</a:t>
            </a:r>
          </a:p>
          <a:p>
            <a:pPr marL="1200150" lvl="1" indent="-457200" eaLnBrk="1" hangingPunct="1">
              <a:buFont typeface="Arial"/>
              <a:buChar char="•"/>
            </a:pPr>
            <a:r>
              <a:rPr lang="en-US" dirty="0" smtClean="0">
                <a:ea typeface="ＭＳ Ｐゴシック" pitchFamily="-84" charset="-128"/>
                <a:cs typeface="ＭＳ Ｐゴシック" pitchFamily="-84" charset="-128"/>
              </a:rPr>
              <a:t>The two proposed very different forms of equations</a:t>
            </a:r>
          </a:p>
          <a:p>
            <a:pPr marL="1200150" lvl="1" indent="-457200" eaLnBrk="1" hangingPunct="1">
              <a:buFont typeface="Arial"/>
              <a:buChar char="•"/>
            </a:pPr>
            <a:r>
              <a:rPr lang="en-US" dirty="0" err="1" smtClean="0">
                <a:ea typeface="ＭＳ Ｐゴシック" pitchFamily="-84" charset="-128"/>
                <a:cs typeface="ＭＳ Ｐゴシック" pitchFamily="-84" charset="-128"/>
              </a:rPr>
              <a:t>Heinserberg</a:t>
            </a:r>
            <a:r>
              <a:rPr lang="en-US" dirty="0" smtClean="0">
                <a:ea typeface="ＭＳ Ｐゴシック" pitchFamily="-84" charset="-128"/>
                <a:cs typeface="ＭＳ Ｐゴシック" pitchFamily="-84" charset="-128"/>
              </a:rPr>
              <a:t>: Matrix based framework</a:t>
            </a:r>
          </a:p>
          <a:p>
            <a:pPr marL="1200150" lvl="1" indent="-457200" eaLnBrk="1" hangingPunct="1">
              <a:buFont typeface="Arial"/>
              <a:buChar char="•"/>
            </a:pPr>
            <a:r>
              <a:rPr lang="en-US" dirty="0" smtClean="0">
                <a:ea typeface="ＭＳ Ｐゴシック" pitchFamily="-84" charset="-128"/>
                <a:cs typeface="ＭＳ Ｐゴシック" pitchFamily="-84" charset="-128"/>
              </a:rPr>
              <a:t>Schrödinger: Wave mechanics, similar to the classical wave equation</a:t>
            </a:r>
          </a:p>
          <a:p>
            <a:pPr marL="457200" indent="-457200" algn="just" eaLnBrk="1" hangingPunct="1">
              <a:buFont typeface="Arial"/>
              <a:buChar char="•"/>
            </a:pPr>
            <a:r>
              <a:rPr lang="en-US" dirty="0" smtClean="0">
                <a:ea typeface="ＭＳ Ｐゴシック" pitchFamily="-84" charset="-128"/>
                <a:cs typeface="ＭＳ Ｐゴシック" pitchFamily="-84" charset="-128"/>
              </a:rPr>
              <a:t>Paul Dirac and Schrödinger later on proved that the two give identical results</a:t>
            </a:r>
          </a:p>
          <a:p>
            <a:pPr marL="457200" indent="-457200" algn="just" eaLnBrk="1" hangingPunct="1">
              <a:buFont typeface="Arial"/>
              <a:buChar char="•"/>
            </a:pPr>
            <a:r>
              <a:rPr lang="en-US" dirty="0" smtClean="0">
                <a:ea typeface="ＭＳ Ｐゴシック" pitchFamily="-84" charset="-128"/>
                <a:cs typeface="ＭＳ Ｐゴシック" pitchFamily="-84" charset="-128"/>
              </a:rPr>
              <a:t>The probabilistic nature of quantum theory is contradictory to the direct cause and effect seen in classical physics and makes it difficult to grasp!</a:t>
            </a:r>
            <a:endParaRPr lang="en-US" dirty="0">
              <a:ea typeface="ＭＳ Ｐゴシック" pitchFamily="-84" charset="-128"/>
              <a:cs typeface="ＭＳ Ｐゴシック" pitchFamily="-84" charset="-128"/>
            </a:endParaRPr>
          </a:p>
        </p:txBody>
      </p:sp>
      <p:sp>
        <p:nvSpPr>
          <p:cNvPr id="7" name="Date Placeholder 6"/>
          <p:cNvSpPr>
            <a:spLocks noGrp="1"/>
          </p:cNvSpPr>
          <p:nvPr>
            <p:ph type="dt" sz="half" idx="10"/>
          </p:nvPr>
        </p:nvSpPr>
        <p:spPr/>
        <p:txBody>
          <a:bodyPr/>
          <a:lstStyle/>
          <a:p>
            <a:pPr>
              <a:defRPr/>
            </a:pPr>
            <a:r>
              <a:rPr lang="en-US" smtClean="0"/>
              <a:t>Wednesday, April 1, 2015</a:t>
            </a:r>
            <a:endParaRPr lang="en-US"/>
          </a:p>
        </p:txBody>
      </p:sp>
      <p:sp>
        <p:nvSpPr>
          <p:cNvPr id="8" name="Slide Number Placeholder 7"/>
          <p:cNvSpPr>
            <a:spLocks noGrp="1"/>
          </p:cNvSpPr>
          <p:nvPr>
            <p:ph type="sldNum" sz="quarter" idx="12"/>
          </p:nvPr>
        </p:nvSpPr>
        <p:spPr/>
        <p:txBody>
          <a:bodyPr/>
          <a:lstStyle/>
          <a:p>
            <a:pPr>
              <a:defRPr/>
            </a:pPr>
            <a:fld id="{3DD774B2-BEFC-0F4C-8EFB-A9A3D81A594A}" type="slidenum">
              <a:rPr lang="en-US" smtClean="0"/>
              <a:pPr>
                <a:defRPr/>
              </a:pPr>
              <a:t>3</a:t>
            </a:fld>
            <a:endParaRPr lang="en-US"/>
          </a:p>
        </p:txBody>
      </p:sp>
      <p:sp>
        <p:nvSpPr>
          <p:cNvPr id="9" name="Footer Placeholder 8"/>
          <p:cNvSpPr>
            <a:spLocks noGrp="1"/>
          </p:cNvSpPr>
          <p:nvPr>
            <p:ph type="ftr" sz="quarter" idx="11"/>
          </p:nvPr>
        </p:nvSpPr>
        <p:spPr/>
        <p:txBody>
          <a:bodyPr/>
          <a:lstStyle/>
          <a:p>
            <a:pPr>
              <a:defRPr/>
            </a:pPr>
            <a:r>
              <a:rPr lang="nl-NL" smtClean="0"/>
              <a:t>PHYS 3313-001, Spring 2015                     Dr. Jaehoon Yu</a:t>
            </a:r>
            <a:endParaRPr lang="en-US"/>
          </a:p>
        </p:txBody>
      </p:sp>
    </p:spTree>
    <p:extLst>
      <p:ext uri="{BB962C8B-B14F-4D97-AF65-F5344CB8AC3E}">
        <p14:creationId xmlns:p14="http://schemas.microsoft.com/office/powerpoint/2010/main" val="67095332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ctrTitle"/>
          </p:nvPr>
        </p:nvSpPr>
        <p:spPr>
          <a:xfrm>
            <a:off x="228600" y="49213"/>
            <a:ext cx="8534400" cy="636587"/>
          </a:xfrm>
        </p:spPr>
        <p:txBody>
          <a:bodyPr/>
          <a:lstStyle/>
          <a:p>
            <a:pPr eaLnBrk="1" hangingPunct="1"/>
            <a:r>
              <a:rPr lang="en-US" sz="3400" b="1" dirty="0" smtClean="0">
                <a:ea typeface="ＭＳ Ｐゴシック" pitchFamily="-84" charset="-128"/>
                <a:cs typeface="ＭＳ Ｐゴシック" pitchFamily="-84" charset="-128"/>
              </a:rPr>
              <a:t>The Time-dependent Schrödinger </a:t>
            </a:r>
            <a:r>
              <a:rPr lang="en-US" sz="3400" b="1" dirty="0">
                <a:ea typeface="ＭＳ Ｐゴシック" pitchFamily="-84" charset="-128"/>
                <a:cs typeface="ＭＳ Ｐゴシック" pitchFamily="-84" charset="-128"/>
              </a:rPr>
              <a:t>Wave Equation</a:t>
            </a:r>
          </a:p>
        </p:txBody>
      </p:sp>
      <p:sp>
        <p:nvSpPr>
          <p:cNvPr id="18434" name="Rectangle 3"/>
          <p:cNvSpPr>
            <a:spLocks noGrp="1" noChangeArrowheads="1"/>
          </p:cNvSpPr>
          <p:nvPr>
            <p:ph type="subTitle" idx="1"/>
          </p:nvPr>
        </p:nvSpPr>
        <p:spPr>
          <a:xfrm>
            <a:off x="457200" y="685800"/>
            <a:ext cx="8001000" cy="4114800"/>
          </a:xfrm>
        </p:spPr>
        <p:txBody>
          <a:bodyPr/>
          <a:lstStyle/>
          <a:p>
            <a:pPr marL="457200" indent="-457200" algn="l" eaLnBrk="1" hangingPunct="1"/>
            <a:r>
              <a:rPr lang="en-US" sz="2800" dirty="0">
                <a:ea typeface="ＭＳ Ｐゴシック" pitchFamily="-84" charset="-128"/>
                <a:cs typeface="ＭＳ Ｐゴシック" pitchFamily="-84" charset="-128"/>
              </a:rPr>
              <a:t>The Schrödinger wave equation in its </a:t>
            </a:r>
            <a:r>
              <a:rPr lang="en-US" sz="2800" b="1" u="sng" dirty="0">
                <a:solidFill>
                  <a:srgbClr val="FF0000"/>
                </a:solidFill>
                <a:ea typeface="ＭＳ Ｐゴシック" pitchFamily="-84" charset="-128"/>
                <a:cs typeface="ＭＳ Ｐゴシック" pitchFamily="-84" charset="-128"/>
              </a:rPr>
              <a:t>time-dependent </a:t>
            </a:r>
            <a:r>
              <a:rPr lang="en-US" sz="2800" dirty="0">
                <a:ea typeface="ＭＳ Ｐゴシック" pitchFamily="-84" charset="-128"/>
                <a:cs typeface="ＭＳ Ｐゴシック" pitchFamily="-84" charset="-128"/>
              </a:rPr>
              <a:t>form for a particle of energy </a:t>
            </a:r>
            <a:r>
              <a:rPr lang="en-US" sz="2800" i="1" dirty="0">
                <a:ea typeface="ＭＳ Ｐゴシック" pitchFamily="-84" charset="-128"/>
                <a:cs typeface="ＭＳ Ｐゴシック" pitchFamily="-84" charset="-128"/>
              </a:rPr>
              <a:t>E</a:t>
            </a:r>
            <a:r>
              <a:rPr lang="en-US" sz="2800" dirty="0">
                <a:ea typeface="ＭＳ Ｐゴシック" pitchFamily="-84" charset="-128"/>
                <a:cs typeface="ＭＳ Ｐゴシック" pitchFamily="-84" charset="-128"/>
              </a:rPr>
              <a:t> moving in a potential </a:t>
            </a:r>
            <a:r>
              <a:rPr lang="en-US" sz="2800" i="1" dirty="0">
                <a:ea typeface="ＭＳ Ｐゴシック" pitchFamily="-84" charset="-128"/>
                <a:cs typeface="ＭＳ Ｐゴシック" pitchFamily="-84" charset="-128"/>
              </a:rPr>
              <a:t>V</a:t>
            </a:r>
            <a:r>
              <a:rPr lang="en-US" sz="2800" dirty="0">
                <a:ea typeface="ＭＳ Ｐゴシック" pitchFamily="-84" charset="-128"/>
                <a:cs typeface="ＭＳ Ｐゴシック" pitchFamily="-84" charset="-128"/>
              </a:rPr>
              <a:t> in one dimension is</a:t>
            </a:r>
            <a:endParaRPr lang="en-US" sz="2800" dirty="0" smtClean="0">
              <a:ea typeface="ＭＳ Ｐゴシック" pitchFamily="-84" charset="-128"/>
              <a:cs typeface="ＭＳ Ｐゴシック" pitchFamily="-84" charset="-128"/>
            </a:endParaRPr>
          </a:p>
          <a:p>
            <a:pPr marL="342900" indent="-342900" algn="l" eaLnBrk="1" hangingPunct="1">
              <a:buNone/>
            </a:pPr>
            <a:endParaRPr lang="en-US" sz="2800" dirty="0" smtClean="0">
              <a:ea typeface="ＭＳ Ｐゴシック" pitchFamily="-84" charset="-128"/>
              <a:cs typeface="ＭＳ Ｐゴシック" pitchFamily="-84" charset="-128"/>
            </a:endParaRPr>
          </a:p>
          <a:p>
            <a:pPr marL="342900" indent="-342900" algn="l" eaLnBrk="1" hangingPunct="1">
              <a:buFont typeface="Wingdings" pitchFamily="-84" charset="2"/>
              <a:buChar char="n"/>
            </a:pPr>
            <a:endParaRPr lang="en-US" sz="2800" dirty="0">
              <a:ea typeface="ＭＳ Ｐゴシック" pitchFamily="-84" charset="-128"/>
              <a:cs typeface="ＭＳ Ｐゴシック" pitchFamily="-84" charset="-128"/>
            </a:endParaRPr>
          </a:p>
          <a:p>
            <a:pPr marL="457200" indent="-457200" algn="l" eaLnBrk="1" hangingPunct="1"/>
            <a:r>
              <a:rPr lang="en-US" sz="2800" dirty="0">
                <a:ea typeface="ＭＳ Ｐゴシック" pitchFamily="-84" charset="-128"/>
                <a:cs typeface="ＭＳ Ｐゴシック" pitchFamily="-84" charset="-128"/>
              </a:rPr>
              <a:t>The extension into three dimensions is</a:t>
            </a:r>
          </a:p>
          <a:p>
            <a:pPr marL="342900" indent="-342900" algn="l" eaLnBrk="1" hangingPunct="1">
              <a:buFont typeface="Wingdings" pitchFamily="-84" charset="2"/>
              <a:buChar char="n"/>
            </a:pPr>
            <a:endParaRPr lang="en-US" sz="2800" dirty="0">
              <a:ea typeface="ＭＳ Ｐゴシック" pitchFamily="-84" charset="-128"/>
              <a:cs typeface="ＭＳ Ｐゴシック" pitchFamily="-84" charset="-128"/>
            </a:endParaRPr>
          </a:p>
          <a:p>
            <a:pPr marL="342900" indent="-342900" algn="l" eaLnBrk="1" hangingPunct="1">
              <a:buFont typeface="Wingdings" pitchFamily="-84" charset="2"/>
              <a:buChar char="n"/>
            </a:pPr>
            <a:endParaRPr lang="en-US" sz="2800" dirty="0">
              <a:ea typeface="ＭＳ Ｐゴシック" pitchFamily="-84" charset="-128"/>
              <a:cs typeface="ＭＳ Ｐゴシック" pitchFamily="-84" charset="-128"/>
            </a:endParaRPr>
          </a:p>
          <a:p>
            <a:pPr marL="342900" indent="-342900" algn="l" eaLnBrk="1" hangingPunct="1">
              <a:buFont typeface="Wingdings" pitchFamily="-84" charset="2"/>
              <a:buChar char="n"/>
            </a:pPr>
            <a:endParaRPr lang="en-US" sz="2800" dirty="0" smtClean="0">
              <a:ea typeface="ＭＳ Ｐゴシック" pitchFamily="-84" charset="-128"/>
              <a:cs typeface="ＭＳ Ｐゴシック" pitchFamily="-84" charset="-128"/>
            </a:endParaRPr>
          </a:p>
          <a:p>
            <a:pPr marL="342900" indent="-342900" algn="l" eaLnBrk="1" hangingPunct="1"/>
            <a:r>
              <a:rPr lang="en-US" sz="2800" dirty="0" smtClean="0">
                <a:ea typeface="ＭＳ Ｐゴシック" pitchFamily="-84" charset="-128"/>
                <a:cs typeface="ＭＳ Ｐゴシック" pitchFamily="-84" charset="-128"/>
              </a:rPr>
              <a:t>where	     </a:t>
            </a:r>
            <a:r>
              <a:rPr lang="en-US" sz="2800" dirty="0">
                <a:ea typeface="ＭＳ Ｐゴシック" pitchFamily="-84" charset="-128"/>
                <a:cs typeface="ＭＳ Ｐゴシック" pitchFamily="-84" charset="-128"/>
              </a:rPr>
              <a:t>is an imaginary number</a:t>
            </a:r>
            <a:endParaRPr lang="en-US" sz="2800" i="1" dirty="0">
              <a:latin typeface="Harlow Solid Italic" pitchFamily="82" charset="0"/>
              <a:ea typeface="ＭＳ Ｐゴシック" pitchFamily="-84" charset="-128"/>
              <a:cs typeface="ＭＳ Ｐゴシック" pitchFamily="-84" charset="-128"/>
            </a:endParaRPr>
          </a:p>
          <a:p>
            <a:pPr marL="342900" indent="-342900" algn="l" eaLnBrk="1" hangingPunct="1">
              <a:buFont typeface="Wingdings" pitchFamily="-84" charset="2"/>
              <a:buChar char="n"/>
            </a:pPr>
            <a:endParaRPr lang="en-US" sz="2800" dirty="0">
              <a:ea typeface="ＭＳ Ｐゴシック" pitchFamily="-84" charset="-128"/>
              <a:cs typeface="ＭＳ Ｐゴシック" pitchFamily="-84" charset="-128"/>
            </a:endParaRPr>
          </a:p>
          <a:p>
            <a:pPr marL="342900" indent="-342900" algn="l" eaLnBrk="1" hangingPunct="1">
              <a:buFont typeface="Wingdings" pitchFamily="-84" charset="2"/>
              <a:buChar char="n"/>
            </a:pPr>
            <a:endParaRPr lang="en-US" dirty="0">
              <a:ea typeface="ＭＳ Ｐゴシック" pitchFamily="-84" charset="-128"/>
              <a:cs typeface="ＭＳ Ｐゴシック" pitchFamily="-84" charset="-128"/>
            </a:endParaRPr>
          </a:p>
        </p:txBody>
      </p:sp>
      <p:sp>
        <p:nvSpPr>
          <p:cNvPr id="7" name="Date Placeholder 6"/>
          <p:cNvSpPr>
            <a:spLocks noGrp="1"/>
          </p:cNvSpPr>
          <p:nvPr>
            <p:ph type="dt" sz="half" idx="10"/>
          </p:nvPr>
        </p:nvSpPr>
        <p:spPr/>
        <p:txBody>
          <a:bodyPr/>
          <a:lstStyle/>
          <a:p>
            <a:pPr>
              <a:defRPr/>
            </a:pPr>
            <a:r>
              <a:rPr lang="en-US" smtClean="0"/>
              <a:t>Wednesday, April 1, 2015</a:t>
            </a:r>
            <a:endParaRPr lang="en-US"/>
          </a:p>
        </p:txBody>
      </p:sp>
      <p:sp>
        <p:nvSpPr>
          <p:cNvPr id="8" name="Slide Number Placeholder 7"/>
          <p:cNvSpPr>
            <a:spLocks noGrp="1"/>
          </p:cNvSpPr>
          <p:nvPr>
            <p:ph type="sldNum" sz="quarter" idx="12"/>
          </p:nvPr>
        </p:nvSpPr>
        <p:spPr/>
        <p:txBody>
          <a:bodyPr/>
          <a:lstStyle/>
          <a:p>
            <a:pPr>
              <a:defRPr/>
            </a:pPr>
            <a:fld id="{3DD774B2-BEFC-0F4C-8EFB-A9A3D81A594A}" type="slidenum">
              <a:rPr lang="en-US" smtClean="0"/>
              <a:pPr>
                <a:defRPr/>
              </a:pPr>
              <a:t>4</a:t>
            </a:fld>
            <a:endParaRPr lang="en-US"/>
          </a:p>
        </p:txBody>
      </p:sp>
      <p:sp>
        <p:nvSpPr>
          <p:cNvPr id="9" name="Footer Placeholder 8"/>
          <p:cNvSpPr>
            <a:spLocks noGrp="1"/>
          </p:cNvSpPr>
          <p:nvPr>
            <p:ph type="ftr" sz="quarter" idx="11"/>
          </p:nvPr>
        </p:nvSpPr>
        <p:spPr/>
        <p:txBody>
          <a:bodyPr/>
          <a:lstStyle/>
          <a:p>
            <a:pPr>
              <a:defRPr/>
            </a:pPr>
            <a:r>
              <a:rPr lang="nl-NL" smtClean="0"/>
              <a:t>PHYS 3313-001, Spring 2015                     Dr. Jaehoon Yu</a:t>
            </a:r>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310373624"/>
              </p:ext>
            </p:extLst>
          </p:nvPr>
        </p:nvGraphicFramePr>
        <p:xfrm>
          <a:off x="1828800" y="2057400"/>
          <a:ext cx="6269498" cy="1066800"/>
        </p:xfrm>
        <a:graphic>
          <a:graphicData uri="http://schemas.openxmlformats.org/presentationml/2006/ole">
            <mc:AlternateContent xmlns:mc="http://schemas.openxmlformats.org/markup-compatibility/2006">
              <mc:Choice xmlns:v="urn:schemas-microsoft-com:vml" Requires="v">
                <p:oleObj spid="_x0000_s1075" name="Equation" r:id="rId3" imgW="2463800" imgH="419100" progId="Equation.DSMT4">
                  <p:embed/>
                </p:oleObj>
              </mc:Choice>
              <mc:Fallback>
                <p:oleObj name="Equation" r:id="rId3" imgW="2463800" imgH="419100" progId="Equation.DSMT4">
                  <p:embed/>
                  <p:pic>
                    <p:nvPicPr>
                      <p:cNvPr id="0" name=""/>
                      <p:cNvPicPr>
                        <a:picLocks noChangeAspect="1" noChangeArrowheads="1"/>
                      </p:cNvPicPr>
                      <p:nvPr/>
                    </p:nvPicPr>
                    <p:blipFill>
                      <a:blip r:embed="rId4"/>
                      <a:srcRect/>
                      <a:stretch>
                        <a:fillRect/>
                      </a:stretch>
                    </p:blipFill>
                    <p:spPr bwMode="auto">
                      <a:xfrm>
                        <a:off x="1828800" y="2057400"/>
                        <a:ext cx="6269498" cy="1066800"/>
                      </a:xfrm>
                      <a:prstGeom prst="rect">
                        <a:avLst/>
                      </a:prstGeom>
                      <a:noFill/>
                      <a:extLst/>
                    </p:spPr>
                  </p:pic>
                </p:oleObj>
              </mc:Fallback>
            </mc:AlternateContent>
          </a:graphicData>
        </a:graphic>
      </p:graphicFrame>
      <p:graphicFrame>
        <p:nvGraphicFramePr>
          <p:cNvPr id="21507" name="Object 3"/>
          <p:cNvGraphicFramePr>
            <a:graphicFrameLocks noChangeAspect="1"/>
          </p:cNvGraphicFramePr>
          <p:nvPr>
            <p:extLst>
              <p:ext uri="{D42A27DB-BD31-4B8C-83A1-F6EECF244321}">
                <p14:modId xmlns:p14="http://schemas.microsoft.com/office/powerpoint/2010/main" val="3818856610"/>
              </p:ext>
            </p:extLst>
          </p:nvPr>
        </p:nvGraphicFramePr>
        <p:xfrm>
          <a:off x="1143000" y="3810000"/>
          <a:ext cx="7596768" cy="1143000"/>
        </p:xfrm>
        <a:graphic>
          <a:graphicData uri="http://schemas.openxmlformats.org/presentationml/2006/ole">
            <mc:AlternateContent xmlns:mc="http://schemas.openxmlformats.org/markup-compatibility/2006">
              <mc:Choice xmlns:v="urn:schemas-microsoft-com:vml" Requires="v">
                <p:oleObj spid="_x0000_s1076" name="Equation" r:id="rId5" imgW="3124200" imgH="469900" progId="Equation.DSMT4">
                  <p:embed/>
                </p:oleObj>
              </mc:Choice>
              <mc:Fallback>
                <p:oleObj name="Equation" r:id="rId5" imgW="3124200" imgH="469900" progId="Equation.DSMT4">
                  <p:embed/>
                  <p:pic>
                    <p:nvPicPr>
                      <p:cNvPr id="0" name=""/>
                      <p:cNvPicPr>
                        <a:picLocks noChangeAspect="1" noChangeArrowheads="1"/>
                      </p:cNvPicPr>
                      <p:nvPr/>
                    </p:nvPicPr>
                    <p:blipFill>
                      <a:blip r:embed="rId6"/>
                      <a:srcRect/>
                      <a:stretch>
                        <a:fillRect/>
                      </a:stretch>
                    </p:blipFill>
                    <p:spPr bwMode="auto">
                      <a:xfrm>
                        <a:off x="1143000" y="3810000"/>
                        <a:ext cx="7596768" cy="1143000"/>
                      </a:xfrm>
                      <a:prstGeom prst="rect">
                        <a:avLst/>
                      </a:prstGeom>
                      <a:noFill/>
                      <a:extLst/>
                    </p:spPr>
                  </p:pic>
                </p:oleObj>
              </mc:Fallback>
            </mc:AlternateContent>
          </a:graphicData>
        </a:graphic>
      </p:graphicFrame>
      <p:graphicFrame>
        <p:nvGraphicFramePr>
          <p:cNvPr id="11" name="Object 3"/>
          <p:cNvGraphicFramePr>
            <a:graphicFrameLocks noChangeAspect="1"/>
          </p:cNvGraphicFramePr>
          <p:nvPr>
            <p:extLst>
              <p:ext uri="{D42A27DB-BD31-4B8C-83A1-F6EECF244321}">
                <p14:modId xmlns:p14="http://schemas.microsoft.com/office/powerpoint/2010/main" val="4144413305"/>
              </p:ext>
            </p:extLst>
          </p:nvPr>
        </p:nvGraphicFramePr>
        <p:xfrm>
          <a:off x="1676400" y="5181600"/>
          <a:ext cx="1081908" cy="457200"/>
        </p:xfrm>
        <a:graphic>
          <a:graphicData uri="http://schemas.openxmlformats.org/presentationml/2006/ole">
            <mc:AlternateContent xmlns:mc="http://schemas.openxmlformats.org/markup-compatibility/2006">
              <mc:Choice xmlns:v="urn:schemas-microsoft-com:vml" Requires="v">
                <p:oleObj spid="_x0000_s1077" name="Equation" r:id="rId7" imgW="508000" imgH="215900" progId="Equation.DSMT4">
                  <p:embed/>
                </p:oleObj>
              </mc:Choice>
              <mc:Fallback>
                <p:oleObj name="Equation" r:id="rId7" imgW="508000" imgH="215900" progId="Equation.DSMT4">
                  <p:embed/>
                  <p:pic>
                    <p:nvPicPr>
                      <p:cNvPr id="0" name=""/>
                      <p:cNvPicPr>
                        <a:picLocks noChangeAspect="1" noChangeArrowheads="1"/>
                      </p:cNvPicPr>
                      <p:nvPr/>
                    </p:nvPicPr>
                    <p:blipFill>
                      <a:blip r:embed="rId8"/>
                      <a:srcRect/>
                      <a:stretch>
                        <a:fillRect/>
                      </a:stretch>
                    </p:blipFill>
                    <p:spPr bwMode="auto">
                      <a:xfrm>
                        <a:off x="1676400" y="5181600"/>
                        <a:ext cx="1081908" cy="457200"/>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424570856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5"/>
          <p:cNvSpPr>
            <a:spLocks noGrp="1" noChangeArrowheads="1"/>
          </p:cNvSpPr>
          <p:nvPr>
            <p:ph type="body" sz="half" idx="1"/>
          </p:nvPr>
        </p:nvSpPr>
        <p:spPr>
          <a:xfrm>
            <a:off x="304800" y="609600"/>
            <a:ext cx="8534400" cy="1371600"/>
          </a:xfrm>
        </p:spPr>
        <p:txBody>
          <a:bodyPr/>
          <a:lstStyle/>
          <a:p>
            <a:pPr marL="0" indent="0" eaLnBrk="1" hangingPunct="1">
              <a:spcBef>
                <a:spcPts val="0"/>
              </a:spcBef>
              <a:buNone/>
            </a:pPr>
            <a:r>
              <a:rPr lang="en-US" sz="2000" dirty="0" smtClean="0">
                <a:cs typeface="ＭＳ Ｐゴシック" pitchFamily="-84" charset="-128"/>
              </a:rPr>
              <a:t>The wave equation must be linear so that we can use the superposition principle.  Prove that the wave function in Schrodinger equation is linear by showing that it is satisfied for the wave equation </a:t>
            </a:r>
            <a:r>
              <a:rPr lang="en-US" sz="2000" dirty="0" err="1" smtClean="0">
                <a:latin typeface="Symbol" charset="2"/>
                <a:cs typeface="Symbol" charset="2"/>
              </a:rPr>
              <a:t>Ψ</a:t>
            </a:r>
            <a:r>
              <a:rPr lang="en-US" sz="2000" dirty="0" smtClean="0">
                <a:latin typeface="Symbol" charset="2"/>
                <a:cs typeface="Symbol" charset="2"/>
              </a:rPr>
              <a:t> (</a:t>
            </a:r>
            <a:r>
              <a:rPr lang="en-US" sz="2000" dirty="0" err="1" smtClean="0">
                <a:latin typeface="Symbol" charset="2"/>
                <a:cs typeface="Symbol" charset="2"/>
              </a:rPr>
              <a:t>x,t</a:t>
            </a:r>
            <a:r>
              <a:rPr lang="en-US" sz="2000" dirty="0" smtClean="0">
                <a:latin typeface="Symbol" charset="2"/>
                <a:cs typeface="Symbol" charset="2"/>
              </a:rPr>
              <a:t>)=aΨ</a:t>
            </a:r>
            <a:r>
              <a:rPr lang="en-US" sz="2000" baseline="-25000" dirty="0" smtClean="0">
                <a:latin typeface="Symbol" charset="2"/>
                <a:cs typeface="Symbol" charset="2"/>
              </a:rPr>
              <a:t>1</a:t>
            </a:r>
            <a:r>
              <a:rPr lang="en-US" sz="2000" dirty="0" smtClean="0">
                <a:latin typeface="Symbol" charset="2"/>
                <a:cs typeface="Symbol" charset="2"/>
              </a:rPr>
              <a:t> (x,t)+bΨ</a:t>
            </a:r>
            <a:r>
              <a:rPr lang="en-US" sz="2000" baseline="-25000" dirty="0" smtClean="0">
                <a:latin typeface="Symbol" charset="2"/>
                <a:cs typeface="Symbol" charset="2"/>
              </a:rPr>
              <a:t>2 </a:t>
            </a:r>
            <a:r>
              <a:rPr lang="en-US" sz="2000" dirty="0" smtClean="0">
                <a:latin typeface="Symbol" charset="2"/>
                <a:cs typeface="Symbol" charset="2"/>
              </a:rPr>
              <a:t>(</a:t>
            </a:r>
            <a:r>
              <a:rPr lang="en-US" sz="2000" dirty="0" err="1" smtClean="0">
                <a:latin typeface="Symbol" charset="2"/>
                <a:cs typeface="Symbol" charset="2"/>
              </a:rPr>
              <a:t>x,t</a:t>
            </a:r>
            <a:r>
              <a:rPr lang="en-US" sz="2000" dirty="0" smtClean="0">
                <a:latin typeface="Symbol" charset="2"/>
                <a:cs typeface="Symbol" charset="2"/>
              </a:rPr>
              <a:t>) </a:t>
            </a:r>
            <a:r>
              <a:rPr lang="en-US" sz="2000" dirty="0" smtClean="0">
                <a:latin typeface="+mj-lt"/>
                <a:cs typeface="Symbol" charset="2"/>
              </a:rPr>
              <a:t>where a and </a:t>
            </a:r>
            <a:r>
              <a:rPr lang="en-US" sz="2000" dirty="0" err="1" smtClean="0">
                <a:latin typeface="+mj-lt"/>
                <a:cs typeface="Symbol" charset="2"/>
              </a:rPr>
              <a:t>b</a:t>
            </a:r>
            <a:r>
              <a:rPr lang="en-US" sz="2000" dirty="0" smtClean="0">
                <a:latin typeface="+mj-lt"/>
                <a:cs typeface="Symbol" charset="2"/>
              </a:rPr>
              <a:t> are constants and </a:t>
            </a:r>
            <a:r>
              <a:rPr lang="en-US" sz="2000" dirty="0" smtClean="0">
                <a:latin typeface="Symbol" charset="2"/>
                <a:cs typeface="Symbol" charset="2"/>
              </a:rPr>
              <a:t>Ψ</a:t>
            </a:r>
            <a:r>
              <a:rPr lang="en-US" sz="2000" baseline="-25000" dirty="0" smtClean="0">
                <a:latin typeface="Symbol" charset="2"/>
                <a:cs typeface="Symbol" charset="2"/>
              </a:rPr>
              <a:t>1</a:t>
            </a:r>
            <a:r>
              <a:rPr lang="en-US" sz="2000" dirty="0" smtClean="0">
                <a:latin typeface="Symbol" charset="2"/>
                <a:cs typeface="Symbol" charset="2"/>
              </a:rPr>
              <a:t> (</a:t>
            </a:r>
            <a:r>
              <a:rPr lang="en-US" sz="2000" dirty="0" err="1" smtClean="0">
                <a:latin typeface="Symbol" charset="2"/>
                <a:cs typeface="Symbol" charset="2"/>
              </a:rPr>
              <a:t>x,t</a:t>
            </a:r>
            <a:r>
              <a:rPr lang="en-US" sz="2000" dirty="0" smtClean="0">
                <a:latin typeface="Symbol" charset="2"/>
                <a:cs typeface="Symbol" charset="2"/>
              </a:rPr>
              <a:t>) </a:t>
            </a:r>
            <a:r>
              <a:rPr lang="en-US" sz="2000" dirty="0" smtClean="0">
                <a:cs typeface="Symbol" charset="2"/>
              </a:rPr>
              <a:t>and</a:t>
            </a:r>
            <a:r>
              <a:rPr lang="en-US" sz="2000" dirty="0" smtClean="0">
                <a:latin typeface="Symbol" charset="2"/>
                <a:cs typeface="Symbol" charset="2"/>
              </a:rPr>
              <a:t> Ψ</a:t>
            </a:r>
            <a:r>
              <a:rPr lang="en-US" sz="2000" baseline="-25000" dirty="0" smtClean="0">
                <a:latin typeface="Symbol" charset="2"/>
                <a:cs typeface="Symbol" charset="2"/>
              </a:rPr>
              <a:t>2</a:t>
            </a:r>
            <a:r>
              <a:rPr lang="en-US" sz="2000" dirty="0" smtClean="0">
                <a:latin typeface="Symbol" charset="2"/>
                <a:cs typeface="Symbol" charset="2"/>
              </a:rPr>
              <a:t> (</a:t>
            </a:r>
            <a:r>
              <a:rPr lang="en-US" sz="2000" dirty="0" err="1" smtClean="0">
                <a:latin typeface="Symbol" charset="2"/>
                <a:cs typeface="Symbol" charset="2"/>
              </a:rPr>
              <a:t>x,t</a:t>
            </a:r>
            <a:r>
              <a:rPr lang="en-US" sz="2000" dirty="0" smtClean="0">
                <a:latin typeface="Symbol" charset="2"/>
                <a:cs typeface="Symbol" charset="2"/>
              </a:rPr>
              <a:t>) </a:t>
            </a:r>
            <a:r>
              <a:rPr lang="en-US" sz="2000" dirty="0" smtClean="0">
                <a:cs typeface="Symbol" charset="2"/>
              </a:rPr>
              <a:t>describe two waves each satisfying the Schrodinger Eq.</a:t>
            </a:r>
            <a:endParaRPr lang="en-US" sz="2000" dirty="0">
              <a:cs typeface="Symbol" charset="2"/>
            </a:endParaRPr>
          </a:p>
        </p:txBody>
      </p:sp>
      <p:sp>
        <p:nvSpPr>
          <p:cNvPr id="22531" name="Rectangle 9"/>
          <p:cNvSpPr>
            <a:spLocks noGrp="1" noChangeArrowheads="1"/>
          </p:cNvSpPr>
          <p:nvPr>
            <p:ph type="title"/>
          </p:nvPr>
        </p:nvSpPr>
        <p:spPr>
          <a:xfrm>
            <a:off x="228600" y="-76200"/>
            <a:ext cx="8686800" cy="838200"/>
          </a:xfrm>
        </p:spPr>
        <p:txBody>
          <a:bodyPr/>
          <a:lstStyle/>
          <a:p>
            <a:pPr eaLnBrk="1" hangingPunct="1"/>
            <a:r>
              <a:rPr lang="en-US" sz="4000" b="1" dirty="0" smtClean="0">
                <a:cs typeface="ＭＳ Ｐゴシック" pitchFamily="-84" charset="-128"/>
              </a:rPr>
              <a:t>Ex 6.1: Wave equation and Superposition</a:t>
            </a:r>
            <a:endParaRPr lang="en-US" sz="4000" b="1" dirty="0">
              <a:cs typeface="ＭＳ Ｐゴシック" pitchFamily="-84" charset="-128"/>
            </a:endParaRPr>
          </a:p>
        </p:txBody>
      </p:sp>
      <p:sp>
        <p:nvSpPr>
          <p:cNvPr id="5" name="Date Placeholder 4"/>
          <p:cNvSpPr>
            <a:spLocks noGrp="1"/>
          </p:cNvSpPr>
          <p:nvPr>
            <p:ph type="dt" sz="half" idx="10"/>
          </p:nvPr>
        </p:nvSpPr>
        <p:spPr/>
        <p:txBody>
          <a:bodyPr/>
          <a:lstStyle/>
          <a:p>
            <a:pPr>
              <a:defRPr/>
            </a:pPr>
            <a:r>
              <a:rPr lang="en-US" smtClean="0"/>
              <a:t>Wednesday, April 1, 2015</a:t>
            </a:r>
            <a:endParaRPr lang="en-US"/>
          </a:p>
        </p:txBody>
      </p:sp>
      <p:sp>
        <p:nvSpPr>
          <p:cNvPr id="6" name="Slide Number Placeholder 5"/>
          <p:cNvSpPr>
            <a:spLocks noGrp="1"/>
          </p:cNvSpPr>
          <p:nvPr>
            <p:ph type="sldNum" sz="quarter" idx="12"/>
          </p:nvPr>
        </p:nvSpPr>
        <p:spPr/>
        <p:txBody>
          <a:bodyPr/>
          <a:lstStyle/>
          <a:p>
            <a:pPr>
              <a:defRPr/>
            </a:pPr>
            <a:fld id="{6E4BFBEB-12DC-8949-B61D-A8F2554F50A6}" type="slidenum">
              <a:rPr lang="en-US" smtClean="0"/>
              <a:pPr>
                <a:defRPr/>
              </a:pPr>
              <a:t>5</a:t>
            </a:fld>
            <a:endParaRPr lang="en-US"/>
          </a:p>
        </p:txBody>
      </p:sp>
      <p:sp>
        <p:nvSpPr>
          <p:cNvPr id="7" name="Footer Placeholder 6"/>
          <p:cNvSpPr>
            <a:spLocks noGrp="1"/>
          </p:cNvSpPr>
          <p:nvPr>
            <p:ph type="ftr" sz="quarter" idx="11"/>
          </p:nvPr>
        </p:nvSpPr>
        <p:spPr/>
        <p:txBody>
          <a:bodyPr/>
          <a:lstStyle/>
          <a:p>
            <a:pPr>
              <a:defRPr/>
            </a:pPr>
            <a:r>
              <a:rPr lang="nl-NL" smtClean="0"/>
              <a:t>PHYS 3313-001, Spring 2015                     Dr. Jaehoon Yu</a:t>
            </a:r>
            <a:endParaRPr lang="en-US"/>
          </a:p>
        </p:txBody>
      </p:sp>
      <p:graphicFrame>
        <p:nvGraphicFramePr>
          <p:cNvPr id="416777" name="Object 9"/>
          <p:cNvGraphicFramePr>
            <a:graphicFrameLocks noChangeAspect="1"/>
          </p:cNvGraphicFramePr>
          <p:nvPr>
            <p:extLst>
              <p:ext uri="{D42A27DB-BD31-4B8C-83A1-F6EECF244321}">
                <p14:modId xmlns:p14="http://schemas.microsoft.com/office/powerpoint/2010/main" val="3469989940"/>
              </p:ext>
            </p:extLst>
          </p:nvPr>
        </p:nvGraphicFramePr>
        <p:xfrm>
          <a:off x="466725" y="2208213"/>
          <a:ext cx="1358900" cy="285750"/>
        </p:xfrm>
        <a:graphic>
          <a:graphicData uri="http://schemas.openxmlformats.org/presentationml/2006/ole">
            <mc:AlternateContent xmlns:mc="http://schemas.openxmlformats.org/markup-compatibility/2006">
              <mc:Choice xmlns:v="urn:schemas-microsoft-com:vml" Requires="v">
                <p:oleObj spid="_x0000_s149657" name="Equation" r:id="rId3" imgW="965200" imgH="203200" progId="Equation.DSMT4">
                  <p:embed/>
                </p:oleObj>
              </mc:Choice>
              <mc:Fallback>
                <p:oleObj name="Equation" r:id="rId3" imgW="965200" imgH="203200" progId="Equation.DSMT4">
                  <p:embed/>
                  <p:pic>
                    <p:nvPicPr>
                      <p:cNvPr id="0" name=""/>
                      <p:cNvPicPr>
                        <a:picLocks noChangeAspect="1" noChangeArrowheads="1"/>
                      </p:cNvPicPr>
                      <p:nvPr/>
                    </p:nvPicPr>
                    <p:blipFill>
                      <a:blip r:embed="rId4"/>
                      <a:srcRect/>
                      <a:stretch>
                        <a:fillRect/>
                      </a:stretch>
                    </p:blipFill>
                    <p:spPr bwMode="auto">
                      <a:xfrm>
                        <a:off x="466725" y="2208213"/>
                        <a:ext cx="1358900" cy="285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8459" name="Object 11"/>
          <p:cNvGraphicFramePr>
            <a:graphicFrameLocks noChangeAspect="1"/>
          </p:cNvGraphicFramePr>
          <p:nvPr>
            <p:extLst>
              <p:ext uri="{D42A27DB-BD31-4B8C-83A1-F6EECF244321}">
                <p14:modId xmlns:p14="http://schemas.microsoft.com/office/powerpoint/2010/main" val="601243483"/>
              </p:ext>
            </p:extLst>
          </p:nvPr>
        </p:nvGraphicFramePr>
        <p:xfrm>
          <a:off x="466725" y="2698750"/>
          <a:ext cx="3381375" cy="552450"/>
        </p:xfrm>
        <a:graphic>
          <a:graphicData uri="http://schemas.openxmlformats.org/presentationml/2006/ole">
            <mc:AlternateContent xmlns:mc="http://schemas.openxmlformats.org/markup-compatibility/2006">
              <mc:Choice xmlns:v="urn:schemas-microsoft-com:vml" Requires="v">
                <p:oleObj spid="_x0000_s149658" name="Equation" r:id="rId5" imgW="2400300" imgH="393700" progId="Equation.DSMT4">
                  <p:embed/>
                </p:oleObj>
              </mc:Choice>
              <mc:Fallback>
                <p:oleObj name="Equation" r:id="rId5" imgW="2400300" imgH="393700" progId="Equation.DSMT4">
                  <p:embed/>
                  <p:pic>
                    <p:nvPicPr>
                      <p:cNvPr id="0" name=""/>
                      <p:cNvPicPr>
                        <a:picLocks noChangeAspect="1" noChangeArrowheads="1"/>
                      </p:cNvPicPr>
                      <p:nvPr/>
                    </p:nvPicPr>
                    <p:blipFill>
                      <a:blip r:embed="rId6"/>
                      <a:srcRect/>
                      <a:stretch>
                        <a:fillRect/>
                      </a:stretch>
                    </p:blipFill>
                    <p:spPr bwMode="auto">
                      <a:xfrm>
                        <a:off x="466725" y="2698750"/>
                        <a:ext cx="3381375" cy="552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8460" name="Object 12"/>
          <p:cNvGraphicFramePr>
            <a:graphicFrameLocks noChangeAspect="1"/>
          </p:cNvGraphicFramePr>
          <p:nvPr>
            <p:extLst>
              <p:ext uri="{D42A27DB-BD31-4B8C-83A1-F6EECF244321}">
                <p14:modId xmlns:p14="http://schemas.microsoft.com/office/powerpoint/2010/main" val="1951210757"/>
              </p:ext>
            </p:extLst>
          </p:nvPr>
        </p:nvGraphicFramePr>
        <p:xfrm>
          <a:off x="458788" y="3359150"/>
          <a:ext cx="3417887" cy="554038"/>
        </p:xfrm>
        <a:graphic>
          <a:graphicData uri="http://schemas.openxmlformats.org/presentationml/2006/ole">
            <mc:AlternateContent xmlns:mc="http://schemas.openxmlformats.org/markup-compatibility/2006">
              <mc:Choice xmlns:v="urn:schemas-microsoft-com:vml" Requires="v">
                <p:oleObj spid="_x0000_s149659" name="Equation" r:id="rId7" imgW="2425700" imgH="393700" progId="Equation.DSMT4">
                  <p:embed/>
                </p:oleObj>
              </mc:Choice>
              <mc:Fallback>
                <p:oleObj name="Equation" r:id="rId7" imgW="2425700" imgH="393700" progId="Equation.DSMT4">
                  <p:embed/>
                  <p:pic>
                    <p:nvPicPr>
                      <p:cNvPr id="0" name=""/>
                      <p:cNvPicPr>
                        <a:picLocks noChangeAspect="1" noChangeArrowheads="1"/>
                      </p:cNvPicPr>
                      <p:nvPr/>
                    </p:nvPicPr>
                    <p:blipFill>
                      <a:blip r:embed="rId8"/>
                      <a:srcRect/>
                      <a:stretch>
                        <a:fillRect/>
                      </a:stretch>
                    </p:blipFill>
                    <p:spPr bwMode="auto">
                      <a:xfrm>
                        <a:off x="458788" y="3359150"/>
                        <a:ext cx="3417887" cy="554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8461" name="Object 13"/>
          <p:cNvGraphicFramePr>
            <a:graphicFrameLocks noChangeAspect="1"/>
          </p:cNvGraphicFramePr>
          <p:nvPr>
            <p:extLst>
              <p:ext uri="{D42A27DB-BD31-4B8C-83A1-F6EECF244321}">
                <p14:modId xmlns:p14="http://schemas.microsoft.com/office/powerpoint/2010/main" val="4207246328"/>
              </p:ext>
            </p:extLst>
          </p:nvPr>
        </p:nvGraphicFramePr>
        <p:xfrm>
          <a:off x="4751388" y="3336925"/>
          <a:ext cx="4097337" cy="625475"/>
        </p:xfrm>
        <a:graphic>
          <a:graphicData uri="http://schemas.openxmlformats.org/presentationml/2006/ole">
            <mc:AlternateContent xmlns:mc="http://schemas.openxmlformats.org/markup-compatibility/2006">
              <mc:Choice xmlns:v="urn:schemas-microsoft-com:vml" Requires="v">
                <p:oleObj spid="_x0000_s149660" name="Equation" r:id="rId9" imgW="2908300" imgH="444500" progId="Equation.DSMT4">
                  <p:embed/>
                </p:oleObj>
              </mc:Choice>
              <mc:Fallback>
                <p:oleObj name="Equation" r:id="rId9" imgW="2908300" imgH="444500" progId="Equation.DSMT4">
                  <p:embed/>
                  <p:pic>
                    <p:nvPicPr>
                      <p:cNvPr id="0" name=""/>
                      <p:cNvPicPr>
                        <a:picLocks noChangeAspect="1" noChangeArrowheads="1"/>
                      </p:cNvPicPr>
                      <p:nvPr/>
                    </p:nvPicPr>
                    <p:blipFill>
                      <a:blip r:embed="rId10"/>
                      <a:srcRect/>
                      <a:stretch>
                        <a:fillRect/>
                      </a:stretch>
                    </p:blipFill>
                    <p:spPr bwMode="auto">
                      <a:xfrm>
                        <a:off x="4751388" y="3336925"/>
                        <a:ext cx="4097337" cy="625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8462" name="Object 14"/>
          <p:cNvGraphicFramePr>
            <a:graphicFrameLocks noChangeAspect="1"/>
          </p:cNvGraphicFramePr>
          <p:nvPr>
            <p:extLst>
              <p:ext uri="{D42A27DB-BD31-4B8C-83A1-F6EECF244321}">
                <p14:modId xmlns:p14="http://schemas.microsoft.com/office/powerpoint/2010/main" val="1700971504"/>
              </p:ext>
            </p:extLst>
          </p:nvPr>
        </p:nvGraphicFramePr>
        <p:xfrm>
          <a:off x="542925" y="4038600"/>
          <a:ext cx="2200275" cy="590550"/>
        </p:xfrm>
        <a:graphic>
          <a:graphicData uri="http://schemas.openxmlformats.org/presentationml/2006/ole">
            <mc:AlternateContent xmlns:mc="http://schemas.openxmlformats.org/markup-compatibility/2006">
              <mc:Choice xmlns:v="urn:schemas-microsoft-com:vml" Requires="v">
                <p:oleObj spid="_x0000_s149661" name="Equation" r:id="rId11" imgW="1562100" imgH="419100" progId="Equation.DSMT4">
                  <p:embed/>
                </p:oleObj>
              </mc:Choice>
              <mc:Fallback>
                <p:oleObj name="Equation" r:id="rId11" imgW="1562100" imgH="419100" progId="Equation.DSMT4">
                  <p:embed/>
                  <p:pic>
                    <p:nvPicPr>
                      <p:cNvPr id="0" name=""/>
                      <p:cNvPicPr>
                        <a:picLocks noChangeAspect="1" noChangeArrowheads="1"/>
                      </p:cNvPicPr>
                      <p:nvPr/>
                    </p:nvPicPr>
                    <p:blipFill>
                      <a:blip r:embed="rId12"/>
                      <a:srcRect/>
                      <a:stretch>
                        <a:fillRect/>
                      </a:stretch>
                    </p:blipFill>
                    <p:spPr bwMode="auto">
                      <a:xfrm>
                        <a:off x="542925" y="4038600"/>
                        <a:ext cx="2200275" cy="590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8463" name="Object 15"/>
          <p:cNvGraphicFramePr>
            <a:graphicFrameLocks noChangeAspect="1"/>
          </p:cNvGraphicFramePr>
          <p:nvPr>
            <p:extLst>
              <p:ext uri="{D42A27DB-BD31-4B8C-83A1-F6EECF244321}">
                <p14:modId xmlns:p14="http://schemas.microsoft.com/office/powerpoint/2010/main" val="1573337528"/>
              </p:ext>
            </p:extLst>
          </p:nvPr>
        </p:nvGraphicFramePr>
        <p:xfrm>
          <a:off x="466725" y="4792663"/>
          <a:ext cx="6245225" cy="661987"/>
        </p:xfrm>
        <a:graphic>
          <a:graphicData uri="http://schemas.openxmlformats.org/presentationml/2006/ole">
            <mc:AlternateContent xmlns:mc="http://schemas.openxmlformats.org/markup-compatibility/2006">
              <mc:Choice xmlns:v="urn:schemas-microsoft-com:vml" Requires="v">
                <p:oleObj spid="_x0000_s149662" name="Equation" r:id="rId13" imgW="4432300" imgH="469900" progId="Equation.DSMT4">
                  <p:embed/>
                </p:oleObj>
              </mc:Choice>
              <mc:Fallback>
                <p:oleObj name="Equation" r:id="rId13" imgW="4432300" imgH="469900" progId="Equation.DSMT4">
                  <p:embed/>
                  <p:pic>
                    <p:nvPicPr>
                      <p:cNvPr id="0" name=""/>
                      <p:cNvPicPr>
                        <a:picLocks noChangeAspect="1" noChangeArrowheads="1"/>
                      </p:cNvPicPr>
                      <p:nvPr/>
                    </p:nvPicPr>
                    <p:blipFill>
                      <a:blip r:embed="rId14"/>
                      <a:srcRect/>
                      <a:stretch>
                        <a:fillRect/>
                      </a:stretch>
                    </p:blipFill>
                    <p:spPr bwMode="auto">
                      <a:xfrm>
                        <a:off x="466725" y="4792663"/>
                        <a:ext cx="6245225" cy="661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8464" name="Object 16"/>
          <p:cNvGraphicFramePr>
            <a:graphicFrameLocks noChangeAspect="1"/>
          </p:cNvGraphicFramePr>
          <p:nvPr>
            <p:extLst>
              <p:ext uri="{D42A27DB-BD31-4B8C-83A1-F6EECF244321}">
                <p14:modId xmlns:p14="http://schemas.microsoft.com/office/powerpoint/2010/main" val="868996246"/>
              </p:ext>
            </p:extLst>
          </p:nvPr>
        </p:nvGraphicFramePr>
        <p:xfrm>
          <a:off x="466725" y="5562600"/>
          <a:ext cx="5853113" cy="661988"/>
        </p:xfrm>
        <a:graphic>
          <a:graphicData uri="http://schemas.openxmlformats.org/presentationml/2006/ole">
            <mc:AlternateContent xmlns:mc="http://schemas.openxmlformats.org/markup-compatibility/2006">
              <mc:Choice xmlns:v="urn:schemas-microsoft-com:vml" Requires="v">
                <p:oleObj spid="_x0000_s149663" name="Equation" r:id="rId15" imgW="4152900" imgH="469900" progId="Equation.DSMT4">
                  <p:embed/>
                </p:oleObj>
              </mc:Choice>
              <mc:Fallback>
                <p:oleObj name="Equation" r:id="rId15" imgW="4152900" imgH="469900" progId="Equation.DSMT4">
                  <p:embed/>
                  <p:pic>
                    <p:nvPicPr>
                      <p:cNvPr id="0" name=""/>
                      <p:cNvPicPr>
                        <a:picLocks noChangeAspect="1" noChangeArrowheads="1"/>
                      </p:cNvPicPr>
                      <p:nvPr/>
                    </p:nvPicPr>
                    <p:blipFill>
                      <a:blip r:embed="rId16"/>
                      <a:srcRect/>
                      <a:stretch>
                        <a:fillRect/>
                      </a:stretch>
                    </p:blipFill>
                    <p:spPr bwMode="auto">
                      <a:xfrm>
                        <a:off x="466725" y="5562600"/>
                        <a:ext cx="5853113" cy="661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8465" name="Object 17"/>
          <p:cNvGraphicFramePr>
            <a:graphicFrameLocks noChangeAspect="1"/>
          </p:cNvGraphicFramePr>
          <p:nvPr>
            <p:extLst>
              <p:ext uri="{D42A27DB-BD31-4B8C-83A1-F6EECF244321}">
                <p14:modId xmlns:p14="http://schemas.microsoft.com/office/powerpoint/2010/main" val="1435162868"/>
              </p:ext>
            </p:extLst>
          </p:nvPr>
        </p:nvGraphicFramePr>
        <p:xfrm>
          <a:off x="2401888" y="2057400"/>
          <a:ext cx="2398712" cy="588963"/>
        </p:xfrm>
        <a:graphic>
          <a:graphicData uri="http://schemas.openxmlformats.org/presentationml/2006/ole">
            <mc:AlternateContent xmlns:mc="http://schemas.openxmlformats.org/markup-compatibility/2006">
              <mc:Choice xmlns:v="urn:schemas-microsoft-com:vml" Requires="v">
                <p:oleObj spid="_x0000_s149664" name="Equation" r:id="rId17" imgW="1701800" imgH="419100" progId="Equation.DSMT4">
                  <p:embed/>
                </p:oleObj>
              </mc:Choice>
              <mc:Fallback>
                <p:oleObj name="Equation" r:id="rId17" imgW="1701800" imgH="419100" progId="Equation.DSMT4">
                  <p:embed/>
                  <p:pic>
                    <p:nvPicPr>
                      <p:cNvPr id="0" name=""/>
                      <p:cNvPicPr>
                        <a:picLocks noChangeAspect="1" noChangeArrowheads="1"/>
                      </p:cNvPicPr>
                      <p:nvPr/>
                    </p:nvPicPr>
                    <p:blipFill>
                      <a:blip r:embed="rId18"/>
                      <a:srcRect/>
                      <a:stretch>
                        <a:fillRect/>
                      </a:stretch>
                    </p:blipFill>
                    <p:spPr bwMode="auto">
                      <a:xfrm>
                        <a:off x="2401888" y="2057400"/>
                        <a:ext cx="2398712" cy="588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8466" name="Object 18"/>
          <p:cNvGraphicFramePr>
            <a:graphicFrameLocks noChangeAspect="1"/>
          </p:cNvGraphicFramePr>
          <p:nvPr>
            <p:extLst>
              <p:ext uri="{D42A27DB-BD31-4B8C-83A1-F6EECF244321}">
                <p14:modId xmlns:p14="http://schemas.microsoft.com/office/powerpoint/2010/main" val="4291798852"/>
              </p:ext>
            </p:extLst>
          </p:nvPr>
        </p:nvGraphicFramePr>
        <p:xfrm>
          <a:off x="5464175" y="2057400"/>
          <a:ext cx="2451100" cy="588963"/>
        </p:xfrm>
        <a:graphic>
          <a:graphicData uri="http://schemas.openxmlformats.org/presentationml/2006/ole">
            <mc:AlternateContent xmlns:mc="http://schemas.openxmlformats.org/markup-compatibility/2006">
              <mc:Choice xmlns:v="urn:schemas-microsoft-com:vml" Requires="v">
                <p:oleObj spid="_x0000_s149665" name="Equation" r:id="rId19" imgW="1739900" imgH="419100" progId="Equation.DSMT4">
                  <p:embed/>
                </p:oleObj>
              </mc:Choice>
              <mc:Fallback>
                <p:oleObj name="Equation" r:id="rId19" imgW="1739900" imgH="419100" progId="Equation.DSMT4">
                  <p:embed/>
                  <p:pic>
                    <p:nvPicPr>
                      <p:cNvPr id="0" name=""/>
                      <p:cNvPicPr>
                        <a:picLocks noChangeAspect="1" noChangeArrowheads="1"/>
                      </p:cNvPicPr>
                      <p:nvPr/>
                    </p:nvPicPr>
                    <p:blipFill>
                      <a:blip r:embed="rId20"/>
                      <a:srcRect/>
                      <a:stretch>
                        <a:fillRect/>
                      </a:stretch>
                    </p:blipFill>
                    <p:spPr bwMode="auto">
                      <a:xfrm>
                        <a:off x="5464175" y="2057400"/>
                        <a:ext cx="2451100" cy="588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 name="Right Arrow 25"/>
          <p:cNvSpPr/>
          <p:nvPr/>
        </p:nvSpPr>
        <p:spPr bwMode="auto">
          <a:xfrm>
            <a:off x="4114800" y="3352800"/>
            <a:ext cx="533400" cy="533400"/>
          </a:xfrm>
          <a:prstGeom prst="rightArrow">
            <a:avLst/>
          </a:prstGeom>
          <a:solidFill>
            <a:srgbClr val="FFFFCC"/>
          </a:solidFill>
          <a:ln w="28575" cap="flat" cmpd="sng" algn="ctr">
            <a:solidFill>
              <a:srgbClr val="800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7" name="Right Arrow 26"/>
          <p:cNvSpPr/>
          <p:nvPr/>
        </p:nvSpPr>
        <p:spPr bwMode="auto">
          <a:xfrm>
            <a:off x="2819400" y="4114800"/>
            <a:ext cx="1447800" cy="550247"/>
          </a:xfrm>
          <a:prstGeom prst="rightArrow">
            <a:avLst/>
          </a:prstGeom>
          <a:solidFill>
            <a:srgbClr val="FFFFCC"/>
          </a:solidFill>
          <a:ln w="28575"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800000"/>
                </a:solidFill>
                <a:effectLst/>
                <a:latin typeface="+mn-lt"/>
              </a:rPr>
              <a:t>Rearrange</a:t>
            </a:r>
            <a:r>
              <a:rPr kumimoji="0" lang="en-US" sz="1200" b="1" i="0" u="none" strike="noStrike" cap="none" normalizeH="0" dirty="0" smtClean="0">
                <a:ln>
                  <a:noFill/>
                </a:ln>
                <a:solidFill>
                  <a:srgbClr val="800000"/>
                </a:solidFill>
                <a:effectLst/>
                <a:latin typeface="+mn-lt"/>
              </a:rPr>
              <a:t> terms</a:t>
            </a:r>
            <a:endParaRPr kumimoji="0" lang="en-US" sz="1200" b="1" i="0" u="none" strike="noStrike" cap="none" normalizeH="0" baseline="0" dirty="0" smtClean="0">
              <a:ln>
                <a:noFill/>
              </a:ln>
              <a:solidFill>
                <a:srgbClr val="800000"/>
              </a:solidFill>
              <a:effectLst/>
              <a:latin typeface="+mn-lt"/>
            </a:endParaRPr>
          </a:p>
        </p:txBody>
      </p:sp>
      <p:graphicFrame>
        <p:nvGraphicFramePr>
          <p:cNvPr id="488467" name="Object 19"/>
          <p:cNvGraphicFramePr>
            <a:graphicFrameLocks noChangeAspect="1"/>
          </p:cNvGraphicFramePr>
          <p:nvPr>
            <p:extLst>
              <p:ext uri="{D42A27DB-BD31-4B8C-83A1-F6EECF244321}">
                <p14:modId xmlns:p14="http://schemas.microsoft.com/office/powerpoint/2010/main" val="1592145857"/>
              </p:ext>
            </p:extLst>
          </p:nvPr>
        </p:nvGraphicFramePr>
        <p:xfrm>
          <a:off x="4364038" y="4038600"/>
          <a:ext cx="4600575" cy="661988"/>
        </p:xfrm>
        <a:graphic>
          <a:graphicData uri="http://schemas.openxmlformats.org/presentationml/2006/ole">
            <mc:AlternateContent xmlns:mc="http://schemas.openxmlformats.org/markup-compatibility/2006">
              <mc:Choice xmlns:v="urn:schemas-microsoft-com:vml" Requires="v">
                <p:oleObj spid="_x0000_s149666" name="Equation" r:id="rId21" imgW="3263900" imgH="469900" progId="Equation.DSMT4">
                  <p:embed/>
                </p:oleObj>
              </mc:Choice>
              <mc:Fallback>
                <p:oleObj name="Equation" r:id="rId21" imgW="3263900" imgH="469900" progId="Equation.DSMT4">
                  <p:embed/>
                  <p:pic>
                    <p:nvPicPr>
                      <p:cNvPr id="0" name=""/>
                      <p:cNvPicPr>
                        <a:picLocks noChangeAspect="1" noChangeArrowheads="1"/>
                      </p:cNvPicPr>
                      <p:nvPr/>
                    </p:nvPicPr>
                    <p:blipFill>
                      <a:blip r:embed="rId22"/>
                      <a:srcRect/>
                      <a:stretch>
                        <a:fillRect/>
                      </a:stretch>
                    </p:blipFill>
                    <p:spPr bwMode="auto">
                      <a:xfrm>
                        <a:off x="4364038" y="4038600"/>
                        <a:ext cx="4600575" cy="6619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9193693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ctrTitle"/>
          </p:nvPr>
        </p:nvSpPr>
        <p:spPr>
          <a:xfrm>
            <a:off x="457200" y="152400"/>
            <a:ext cx="8226425" cy="1066800"/>
          </a:xfrm>
        </p:spPr>
        <p:txBody>
          <a:bodyPr/>
          <a:lstStyle/>
          <a:p>
            <a:pPr algn="ctr" eaLnBrk="1" hangingPunct="1"/>
            <a:r>
              <a:rPr lang="en-US" sz="4000" b="1" dirty="0">
                <a:ea typeface="ＭＳ Ｐゴシック" pitchFamily="-84" charset="-128"/>
                <a:cs typeface="ＭＳ Ｐゴシック" pitchFamily="-84" charset="-128"/>
              </a:rPr>
              <a:t>General Solution of the Schrödinger Wave Equation</a:t>
            </a:r>
          </a:p>
        </p:txBody>
      </p:sp>
      <p:sp>
        <p:nvSpPr>
          <p:cNvPr id="19458" name="Rectangle 3"/>
          <p:cNvSpPr>
            <a:spLocks noGrp="1" noChangeArrowheads="1"/>
          </p:cNvSpPr>
          <p:nvPr>
            <p:ph type="subTitle" idx="1"/>
          </p:nvPr>
        </p:nvSpPr>
        <p:spPr>
          <a:xfrm>
            <a:off x="457200" y="1295400"/>
            <a:ext cx="7620000" cy="4572000"/>
          </a:xfrm>
        </p:spPr>
        <p:txBody>
          <a:bodyPr/>
          <a:lstStyle/>
          <a:p>
            <a:pPr marL="342900" indent="-342900" algn="l" eaLnBrk="1" hangingPunct="1">
              <a:buFont typeface="Arial"/>
              <a:buChar char="•"/>
            </a:pPr>
            <a:r>
              <a:rPr lang="en-US" sz="2400" dirty="0">
                <a:ea typeface="ＭＳ Ｐゴシック" pitchFamily="-84" charset="-128"/>
                <a:cs typeface="ＭＳ Ｐゴシック" pitchFamily="-84" charset="-128"/>
              </a:rPr>
              <a:t>The general form of the solution of the Schrödinger wave equation is given by:</a:t>
            </a:r>
          </a:p>
          <a:p>
            <a:pPr marL="342900" indent="-342900" algn="l" eaLnBrk="1" hangingPunct="1">
              <a:buFont typeface="Wingdings" pitchFamily="-84" charset="2"/>
              <a:buChar char="n"/>
            </a:pPr>
            <a:endParaRPr lang="en-US" sz="2400" dirty="0">
              <a:ea typeface="ＭＳ Ｐゴシック" pitchFamily="-84" charset="-128"/>
              <a:cs typeface="ＭＳ Ｐゴシック" pitchFamily="-84" charset="-128"/>
            </a:endParaRPr>
          </a:p>
          <a:p>
            <a:pPr marL="342900" indent="-342900" algn="l" eaLnBrk="1" hangingPunct="1">
              <a:buFont typeface="Wingdings" pitchFamily="-84" charset="2"/>
              <a:buChar char="n"/>
            </a:pPr>
            <a:endParaRPr lang="en-US" sz="2400" dirty="0" smtClean="0">
              <a:ea typeface="ＭＳ Ｐゴシック" pitchFamily="-84" charset="-128"/>
              <a:cs typeface="ＭＳ Ｐゴシック" pitchFamily="-84" charset="-128"/>
            </a:endParaRPr>
          </a:p>
          <a:p>
            <a:pPr marL="342900" indent="-342900" algn="l" eaLnBrk="1" hangingPunct="1"/>
            <a:r>
              <a:rPr lang="en-US" sz="2400" dirty="0" smtClean="0">
                <a:ea typeface="ＭＳ Ｐゴシック" pitchFamily="-84" charset="-128"/>
                <a:cs typeface="ＭＳ Ｐゴシック" pitchFamily="-84" charset="-128"/>
              </a:rPr>
              <a:t>which </a:t>
            </a:r>
            <a:r>
              <a:rPr lang="en-US" sz="2400" dirty="0">
                <a:ea typeface="ＭＳ Ｐゴシック" pitchFamily="-84" charset="-128"/>
                <a:cs typeface="ＭＳ Ｐゴシック" pitchFamily="-84" charset="-128"/>
              </a:rPr>
              <a:t>also describes a wave</a:t>
            </a:r>
            <a:r>
              <a:rPr lang="en-US" sz="2400" dirty="0" smtClean="0">
                <a:ea typeface="ＭＳ Ｐゴシック" pitchFamily="-84" charset="-128"/>
                <a:cs typeface="ＭＳ Ｐゴシック" pitchFamily="-84" charset="-128"/>
              </a:rPr>
              <a:t> propagating </a:t>
            </a:r>
            <a:r>
              <a:rPr lang="en-US" sz="2400" dirty="0">
                <a:ea typeface="ＭＳ Ｐゴシック" pitchFamily="-84" charset="-128"/>
                <a:cs typeface="ＭＳ Ｐゴシック" pitchFamily="-84" charset="-128"/>
              </a:rPr>
              <a:t>in the </a:t>
            </a:r>
            <a:r>
              <a:rPr lang="en-US" sz="2400" i="1" dirty="0">
                <a:ea typeface="ＭＳ Ｐゴシック" pitchFamily="-84" charset="-128"/>
                <a:cs typeface="ＭＳ Ｐゴシック" pitchFamily="-84" charset="-128"/>
              </a:rPr>
              <a:t>x</a:t>
            </a:r>
            <a:r>
              <a:rPr lang="en-US" sz="2400" dirty="0">
                <a:ea typeface="ＭＳ Ｐゴシック" pitchFamily="-84" charset="-128"/>
                <a:cs typeface="ＭＳ Ｐゴシック" pitchFamily="-84" charset="-128"/>
              </a:rPr>
              <a:t> direction. In general the amplitude may also be complex. </a:t>
            </a:r>
            <a:r>
              <a:rPr lang="en-US" sz="2400" i="1" dirty="0">
                <a:solidFill>
                  <a:srgbClr val="3333CC"/>
                </a:solidFill>
                <a:ea typeface="ＭＳ Ｐゴシック" pitchFamily="-84" charset="-128"/>
                <a:cs typeface="ＭＳ Ｐゴシック" pitchFamily="-84" charset="-128"/>
              </a:rPr>
              <a:t>This is called the </a:t>
            </a:r>
            <a:r>
              <a:rPr lang="en-US" sz="2400" b="1" i="1" u="sng" dirty="0">
                <a:solidFill>
                  <a:srgbClr val="800000"/>
                </a:solidFill>
                <a:ea typeface="ＭＳ Ｐゴシック" pitchFamily="-84" charset="-128"/>
                <a:cs typeface="ＭＳ Ｐゴシック" pitchFamily="-84" charset="-128"/>
              </a:rPr>
              <a:t>wave function of the particle</a:t>
            </a:r>
            <a:r>
              <a:rPr lang="en-US" sz="2400" i="1" dirty="0" smtClean="0">
                <a:solidFill>
                  <a:srgbClr val="3333CC"/>
                </a:solidFill>
                <a:ea typeface="ＭＳ Ｐゴシック" pitchFamily="-84" charset="-128"/>
                <a:cs typeface="ＭＳ Ｐゴシック" pitchFamily="-84" charset="-128"/>
              </a:rPr>
              <a:t>.</a:t>
            </a:r>
            <a:endParaRPr lang="en-US" sz="2400" dirty="0" smtClean="0">
              <a:solidFill>
                <a:srgbClr val="3333CC"/>
              </a:solidFill>
              <a:ea typeface="ＭＳ Ｐゴシック" pitchFamily="-84" charset="-128"/>
              <a:cs typeface="ＭＳ Ｐゴシック" pitchFamily="-84" charset="-128"/>
            </a:endParaRPr>
          </a:p>
          <a:p>
            <a:pPr marL="342900" indent="-342900" algn="l" eaLnBrk="1" hangingPunct="1">
              <a:buFont typeface="Arial"/>
              <a:buChar char="•"/>
            </a:pPr>
            <a:r>
              <a:rPr lang="en-US" sz="2400" dirty="0">
                <a:ea typeface="ＭＳ Ｐゴシック" pitchFamily="-84" charset="-128"/>
                <a:cs typeface="ＭＳ Ｐゴシック" pitchFamily="-84" charset="-128"/>
              </a:rPr>
              <a:t>The wave function is also </a:t>
            </a:r>
            <a:r>
              <a:rPr lang="en-US" sz="2400" b="1" dirty="0">
                <a:ea typeface="ＭＳ Ｐゴシック" pitchFamily="-84" charset="-128"/>
                <a:cs typeface="ＭＳ Ｐゴシック" pitchFamily="-84" charset="-128"/>
              </a:rPr>
              <a:t>not</a:t>
            </a:r>
            <a:r>
              <a:rPr lang="en-US" sz="2400" dirty="0">
                <a:ea typeface="ＭＳ Ｐゴシック" pitchFamily="-84" charset="-128"/>
                <a:cs typeface="ＭＳ Ｐゴシック" pitchFamily="-84" charset="-128"/>
              </a:rPr>
              <a:t> restricted to being real.</a:t>
            </a:r>
            <a:r>
              <a:rPr lang="en-US" sz="2400" dirty="0" smtClean="0">
                <a:ea typeface="ＭＳ Ｐゴシック" pitchFamily="-84" charset="-128"/>
                <a:cs typeface="ＭＳ Ｐゴシック" pitchFamily="-84" charset="-128"/>
              </a:rPr>
              <a:t> Only </a:t>
            </a:r>
            <a:r>
              <a:rPr lang="en-US" sz="2400" dirty="0">
                <a:ea typeface="ＭＳ Ｐゴシック" pitchFamily="-84" charset="-128"/>
                <a:cs typeface="ＭＳ Ｐゴシック" pitchFamily="-84" charset="-128"/>
              </a:rPr>
              <a:t>the physically measurable quantities</a:t>
            </a:r>
            <a:r>
              <a:rPr lang="en-US" sz="2400" dirty="0" smtClean="0">
                <a:ea typeface="ＭＳ Ｐゴシック" pitchFamily="-84" charset="-128"/>
                <a:cs typeface="ＭＳ Ｐゴシック" pitchFamily="-84" charset="-128"/>
              </a:rPr>
              <a:t> (or </a:t>
            </a:r>
            <a:r>
              <a:rPr lang="en-US" sz="2400" b="1" u="sng" dirty="0" smtClean="0">
                <a:solidFill>
                  <a:srgbClr val="800000"/>
                </a:solidFill>
                <a:ea typeface="ＭＳ Ｐゴシック" pitchFamily="-84" charset="-128"/>
                <a:cs typeface="ＭＳ Ｐゴシック" pitchFamily="-84" charset="-128"/>
              </a:rPr>
              <a:t>observables</a:t>
            </a:r>
            <a:r>
              <a:rPr lang="en-US" sz="2400" dirty="0" smtClean="0">
                <a:ea typeface="ＭＳ Ｐゴシック" pitchFamily="-84" charset="-128"/>
                <a:cs typeface="ＭＳ Ｐゴシック" pitchFamily="-84" charset="-128"/>
              </a:rPr>
              <a:t>) must </a:t>
            </a:r>
            <a:r>
              <a:rPr lang="en-US" sz="2400" dirty="0">
                <a:ea typeface="ＭＳ Ｐゴシック" pitchFamily="-84" charset="-128"/>
                <a:cs typeface="ＭＳ Ｐゴシック" pitchFamily="-84" charset="-128"/>
              </a:rPr>
              <a:t>be real. These include the probability, momentum and energy.</a:t>
            </a:r>
          </a:p>
        </p:txBody>
      </p:sp>
      <p:sp>
        <p:nvSpPr>
          <p:cNvPr id="5" name="Date Placeholder 4"/>
          <p:cNvSpPr>
            <a:spLocks noGrp="1"/>
          </p:cNvSpPr>
          <p:nvPr>
            <p:ph type="dt" sz="half" idx="10"/>
          </p:nvPr>
        </p:nvSpPr>
        <p:spPr/>
        <p:txBody>
          <a:bodyPr/>
          <a:lstStyle/>
          <a:p>
            <a:pPr>
              <a:defRPr/>
            </a:pPr>
            <a:r>
              <a:rPr lang="en-US" smtClean="0"/>
              <a:t>Wednesday, April 1, 2015</a:t>
            </a:r>
            <a:endParaRPr lang="en-US"/>
          </a:p>
        </p:txBody>
      </p:sp>
      <p:sp>
        <p:nvSpPr>
          <p:cNvPr id="6" name="Slide Number Placeholder 5"/>
          <p:cNvSpPr>
            <a:spLocks noGrp="1"/>
          </p:cNvSpPr>
          <p:nvPr>
            <p:ph type="sldNum" sz="quarter" idx="12"/>
          </p:nvPr>
        </p:nvSpPr>
        <p:spPr/>
        <p:txBody>
          <a:bodyPr/>
          <a:lstStyle/>
          <a:p>
            <a:pPr>
              <a:defRPr/>
            </a:pPr>
            <a:fld id="{3DD774B2-BEFC-0F4C-8EFB-A9A3D81A594A}" type="slidenum">
              <a:rPr lang="en-US" smtClean="0"/>
              <a:pPr>
                <a:defRPr/>
              </a:pPr>
              <a:t>6</a:t>
            </a:fld>
            <a:endParaRPr lang="en-US"/>
          </a:p>
        </p:txBody>
      </p:sp>
      <p:sp>
        <p:nvSpPr>
          <p:cNvPr id="7" name="Footer Placeholder 6"/>
          <p:cNvSpPr>
            <a:spLocks noGrp="1"/>
          </p:cNvSpPr>
          <p:nvPr>
            <p:ph type="ftr" sz="quarter" idx="11"/>
          </p:nvPr>
        </p:nvSpPr>
        <p:spPr/>
        <p:txBody>
          <a:bodyPr/>
          <a:lstStyle/>
          <a:p>
            <a:pPr>
              <a:defRPr/>
            </a:pPr>
            <a:r>
              <a:rPr lang="nl-NL" smtClean="0"/>
              <a:t>PHYS 3313-001, Spring 2015                     Dr. Jaehoon Yu</a:t>
            </a:r>
            <a:endParaRPr lang="en-US"/>
          </a:p>
        </p:txBody>
      </p:sp>
      <p:graphicFrame>
        <p:nvGraphicFramePr>
          <p:cNvPr id="22530" name="Object 2"/>
          <p:cNvGraphicFramePr>
            <a:graphicFrameLocks noChangeAspect="1"/>
          </p:cNvGraphicFramePr>
          <p:nvPr>
            <p:extLst>
              <p:ext uri="{D42A27DB-BD31-4B8C-83A1-F6EECF244321}">
                <p14:modId xmlns:p14="http://schemas.microsoft.com/office/powerpoint/2010/main" val="432639832"/>
              </p:ext>
            </p:extLst>
          </p:nvPr>
        </p:nvGraphicFramePr>
        <p:xfrm>
          <a:off x="914400" y="2298700"/>
          <a:ext cx="2755900" cy="565150"/>
        </p:xfrm>
        <a:graphic>
          <a:graphicData uri="http://schemas.openxmlformats.org/presentationml/2006/ole">
            <mc:AlternateContent xmlns:mc="http://schemas.openxmlformats.org/markup-compatibility/2006">
              <mc:Choice xmlns:v="urn:schemas-microsoft-com:vml" Requires="v">
                <p:oleObj spid="_x0000_s150561" name="Equation" r:id="rId3" imgW="1244600" imgH="254000" progId="Equation.DSMT4">
                  <p:embed/>
                </p:oleObj>
              </mc:Choice>
              <mc:Fallback>
                <p:oleObj name="Equation" r:id="rId3" imgW="1244600" imgH="254000" progId="Equation.DSMT4">
                  <p:embed/>
                  <p:pic>
                    <p:nvPicPr>
                      <p:cNvPr id="0" name=""/>
                      <p:cNvPicPr>
                        <a:picLocks noChangeAspect="1" noChangeArrowheads="1"/>
                      </p:cNvPicPr>
                      <p:nvPr/>
                    </p:nvPicPr>
                    <p:blipFill>
                      <a:blip r:embed="rId4"/>
                      <a:srcRect/>
                      <a:stretch>
                        <a:fillRect/>
                      </a:stretch>
                    </p:blipFill>
                    <p:spPr bwMode="auto">
                      <a:xfrm>
                        <a:off x="914400" y="2298700"/>
                        <a:ext cx="2755900" cy="565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2"/>
          <p:cNvGraphicFramePr>
            <a:graphicFrameLocks noChangeAspect="1"/>
          </p:cNvGraphicFramePr>
          <p:nvPr>
            <p:extLst>
              <p:ext uri="{D42A27DB-BD31-4B8C-83A1-F6EECF244321}">
                <p14:modId xmlns:p14="http://schemas.microsoft.com/office/powerpoint/2010/main" val="2434796866"/>
              </p:ext>
            </p:extLst>
          </p:nvPr>
        </p:nvGraphicFramePr>
        <p:xfrm>
          <a:off x="3660775" y="2286000"/>
          <a:ext cx="4416425" cy="563562"/>
        </p:xfrm>
        <a:graphic>
          <a:graphicData uri="http://schemas.openxmlformats.org/presentationml/2006/ole">
            <mc:AlternateContent xmlns:mc="http://schemas.openxmlformats.org/markup-compatibility/2006">
              <mc:Choice xmlns:v="urn:schemas-microsoft-com:vml" Requires="v">
                <p:oleObj spid="_x0000_s150562" name="Equation" r:id="rId5" imgW="1993900" imgH="254000" progId="Equation.DSMT4">
                  <p:embed/>
                </p:oleObj>
              </mc:Choice>
              <mc:Fallback>
                <p:oleObj name="Equation" r:id="rId5" imgW="1993900" imgH="254000" progId="Equation.DSMT4">
                  <p:embed/>
                  <p:pic>
                    <p:nvPicPr>
                      <p:cNvPr id="0" name=""/>
                      <p:cNvPicPr>
                        <a:picLocks noChangeAspect="1" noChangeArrowheads="1"/>
                      </p:cNvPicPr>
                      <p:nvPr/>
                    </p:nvPicPr>
                    <p:blipFill>
                      <a:blip r:embed="rId6"/>
                      <a:srcRect/>
                      <a:stretch>
                        <a:fillRect/>
                      </a:stretch>
                    </p:blipFill>
                    <p:spPr bwMode="auto">
                      <a:xfrm>
                        <a:off x="3660775" y="2286000"/>
                        <a:ext cx="4416425" cy="5635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14443396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5"/>
          <p:cNvSpPr>
            <a:spLocks noGrp="1" noChangeArrowheads="1"/>
          </p:cNvSpPr>
          <p:nvPr>
            <p:ph type="body" sz="half" idx="1"/>
          </p:nvPr>
        </p:nvSpPr>
        <p:spPr>
          <a:xfrm>
            <a:off x="304800" y="609600"/>
            <a:ext cx="8534400" cy="457200"/>
          </a:xfrm>
        </p:spPr>
        <p:txBody>
          <a:bodyPr/>
          <a:lstStyle/>
          <a:p>
            <a:pPr marL="0" indent="0" eaLnBrk="1" hangingPunct="1">
              <a:spcBef>
                <a:spcPts val="0"/>
              </a:spcBef>
              <a:buNone/>
            </a:pPr>
            <a:r>
              <a:rPr lang="en-US" sz="2400" dirty="0" smtClean="0">
                <a:cs typeface="ＭＳ Ｐゴシック" pitchFamily="-84" charset="-128"/>
              </a:rPr>
              <a:t>Show that </a:t>
            </a:r>
            <a:r>
              <a:rPr lang="en-US" sz="2400" dirty="0" err="1" smtClean="0">
                <a:cs typeface="ＭＳ Ｐゴシック" pitchFamily="-84" charset="-128"/>
              </a:rPr>
              <a:t>Ae</a:t>
            </a:r>
            <a:r>
              <a:rPr lang="en-US" sz="2400" baseline="30000" dirty="0" err="1" smtClean="0">
                <a:cs typeface="ＭＳ Ｐゴシック" pitchFamily="-84" charset="-128"/>
              </a:rPr>
              <a:t>i(kx-</a:t>
            </a:r>
            <a:r>
              <a:rPr lang="en-US" sz="2400" baseline="30000" dirty="0" err="1" smtClean="0">
                <a:latin typeface="Symbol" charset="2"/>
                <a:cs typeface="Symbol" charset="2"/>
              </a:rPr>
              <a:t>ω</a:t>
            </a:r>
            <a:r>
              <a:rPr lang="en-US" sz="2400" baseline="30000" dirty="0" err="1" smtClean="0">
                <a:cs typeface="ＭＳ Ｐゴシック" pitchFamily="-84" charset="-128"/>
              </a:rPr>
              <a:t>t</a:t>
            </a:r>
            <a:r>
              <a:rPr lang="en-US" sz="2400" baseline="30000" dirty="0" smtClean="0">
                <a:cs typeface="ＭＳ Ｐゴシック" pitchFamily="-84" charset="-128"/>
              </a:rPr>
              <a:t>) </a:t>
            </a:r>
            <a:r>
              <a:rPr lang="en-US" sz="2400" dirty="0" smtClean="0">
                <a:cs typeface="ＭＳ Ｐゴシック" pitchFamily="-84" charset="-128"/>
              </a:rPr>
              <a:t>satisfies the time-dependent Schrodinger wave Eq. </a:t>
            </a:r>
            <a:endParaRPr lang="en-US" sz="2400" dirty="0">
              <a:cs typeface="Symbol" charset="2"/>
            </a:endParaRPr>
          </a:p>
        </p:txBody>
      </p:sp>
      <p:sp>
        <p:nvSpPr>
          <p:cNvPr id="22531" name="Rectangle 9"/>
          <p:cNvSpPr>
            <a:spLocks noGrp="1" noChangeArrowheads="1"/>
          </p:cNvSpPr>
          <p:nvPr>
            <p:ph type="title"/>
          </p:nvPr>
        </p:nvSpPr>
        <p:spPr>
          <a:xfrm>
            <a:off x="457200" y="-76200"/>
            <a:ext cx="8229600" cy="838200"/>
          </a:xfrm>
        </p:spPr>
        <p:txBody>
          <a:bodyPr/>
          <a:lstStyle/>
          <a:p>
            <a:pPr eaLnBrk="1" hangingPunct="1"/>
            <a:r>
              <a:rPr lang="en-US" sz="4000" b="1" dirty="0" smtClean="0">
                <a:cs typeface="ＭＳ Ｐゴシック" pitchFamily="-84" charset="-128"/>
              </a:rPr>
              <a:t>Ex 6.2: Solution for Wave </a:t>
            </a:r>
            <a:r>
              <a:rPr lang="en-US" sz="4000" b="1" dirty="0">
                <a:cs typeface="ＭＳ Ｐゴシック" pitchFamily="-84" charset="-128"/>
              </a:rPr>
              <a:t>E</a:t>
            </a:r>
            <a:r>
              <a:rPr lang="en-US" sz="4000" b="1" dirty="0" smtClean="0">
                <a:cs typeface="ＭＳ Ｐゴシック" pitchFamily="-84" charset="-128"/>
              </a:rPr>
              <a:t>quation</a:t>
            </a:r>
            <a:endParaRPr lang="en-US" sz="4000" b="1" dirty="0">
              <a:cs typeface="ＭＳ Ｐゴシック" pitchFamily="-84" charset="-128"/>
            </a:endParaRPr>
          </a:p>
        </p:txBody>
      </p:sp>
      <p:sp>
        <p:nvSpPr>
          <p:cNvPr id="5" name="Date Placeholder 4"/>
          <p:cNvSpPr>
            <a:spLocks noGrp="1"/>
          </p:cNvSpPr>
          <p:nvPr>
            <p:ph type="dt" sz="half" idx="10"/>
          </p:nvPr>
        </p:nvSpPr>
        <p:spPr/>
        <p:txBody>
          <a:bodyPr/>
          <a:lstStyle/>
          <a:p>
            <a:pPr>
              <a:defRPr/>
            </a:pPr>
            <a:r>
              <a:rPr lang="en-US" smtClean="0"/>
              <a:t>Wednesday, April 1, 2015</a:t>
            </a:r>
            <a:endParaRPr lang="en-US"/>
          </a:p>
        </p:txBody>
      </p:sp>
      <p:sp>
        <p:nvSpPr>
          <p:cNvPr id="6" name="Slide Number Placeholder 5"/>
          <p:cNvSpPr>
            <a:spLocks noGrp="1"/>
          </p:cNvSpPr>
          <p:nvPr>
            <p:ph type="sldNum" sz="quarter" idx="12"/>
          </p:nvPr>
        </p:nvSpPr>
        <p:spPr/>
        <p:txBody>
          <a:bodyPr/>
          <a:lstStyle/>
          <a:p>
            <a:pPr>
              <a:defRPr/>
            </a:pPr>
            <a:fld id="{6E4BFBEB-12DC-8949-B61D-A8F2554F50A6}" type="slidenum">
              <a:rPr lang="en-US" smtClean="0"/>
              <a:pPr>
                <a:defRPr/>
              </a:pPr>
              <a:t>7</a:t>
            </a:fld>
            <a:endParaRPr lang="en-US"/>
          </a:p>
        </p:txBody>
      </p:sp>
      <p:sp>
        <p:nvSpPr>
          <p:cNvPr id="7" name="Footer Placeholder 6"/>
          <p:cNvSpPr>
            <a:spLocks noGrp="1"/>
          </p:cNvSpPr>
          <p:nvPr>
            <p:ph type="ftr" sz="quarter" idx="11"/>
          </p:nvPr>
        </p:nvSpPr>
        <p:spPr/>
        <p:txBody>
          <a:bodyPr/>
          <a:lstStyle/>
          <a:p>
            <a:pPr>
              <a:defRPr/>
            </a:pPr>
            <a:r>
              <a:rPr lang="nl-NL" smtClean="0"/>
              <a:t>PHYS 3313-001, Spring 2015                     Dr. Jaehoon Yu</a:t>
            </a:r>
            <a:endParaRPr lang="en-US"/>
          </a:p>
        </p:txBody>
      </p:sp>
      <p:graphicFrame>
        <p:nvGraphicFramePr>
          <p:cNvPr id="488459" name="Object 11"/>
          <p:cNvGraphicFramePr>
            <a:graphicFrameLocks noChangeAspect="1"/>
          </p:cNvGraphicFramePr>
          <p:nvPr>
            <p:extLst>
              <p:ext uri="{D42A27DB-BD31-4B8C-83A1-F6EECF244321}">
                <p14:modId xmlns:p14="http://schemas.microsoft.com/office/powerpoint/2010/main" val="2864179979"/>
              </p:ext>
            </p:extLst>
          </p:nvPr>
        </p:nvGraphicFramePr>
        <p:xfrm>
          <a:off x="485775" y="1219200"/>
          <a:ext cx="1843088" cy="457200"/>
        </p:xfrm>
        <a:graphic>
          <a:graphicData uri="http://schemas.openxmlformats.org/presentationml/2006/ole">
            <mc:AlternateContent xmlns:mc="http://schemas.openxmlformats.org/markup-compatibility/2006">
              <mc:Choice xmlns:v="urn:schemas-microsoft-com:vml" Requires="v">
                <p:oleObj spid="_x0000_s151735" name="Equation" r:id="rId3" imgW="812800" imgH="203200" progId="Equation.DSMT4">
                  <p:embed/>
                </p:oleObj>
              </mc:Choice>
              <mc:Fallback>
                <p:oleObj name="Equation" r:id="rId3" imgW="812800" imgH="203200" progId="Equation.DSMT4">
                  <p:embed/>
                  <p:pic>
                    <p:nvPicPr>
                      <p:cNvPr id="0" name=""/>
                      <p:cNvPicPr>
                        <a:picLocks noChangeAspect="1" noChangeArrowheads="1"/>
                      </p:cNvPicPr>
                      <p:nvPr/>
                    </p:nvPicPr>
                    <p:blipFill>
                      <a:blip r:embed="rId4"/>
                      <a:srcRect/>
                      <a:stretch>
                        <a:fillRect/>
                      </a:stretch>
                    </p:blipFill>
                    <p:spPr bwMode="auto">
                      <a:xfrm>
                        <a:off x="485775" y="1219200"/>
                        <a:ext cx="1843088"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8460" name="Object 12"/>
          <p:cNvGraphicFramePr>
            <a:graphicFrameLocks noChangeAspect="1"/>
          </p:cNvGraphicFramePr>
          <p:nvPr>
            <p:extLst>
              <p:ext uri="{D42A27DB-BD31-4B8C-83A1-F6EECF244321}">
                <p14:modId xmlns:p14="http://schemas.microsoft.com/office/powerpoint/2010/main" val="3980694020"/>
              </p:ext>
            </p:extLst>
          </p:nvPr>
        </p:nvGraphicFramePr>
        <p:xfrm>
          <a:off x="488950" y="1828800"/>
          <a:ext cx="4143375" cy="685800"/>
        </p:xfrm>
        <a:graphic>
          <a:graphicData uri="http://schemas.openxmlformats.org/presentationml/2006/ole">
            <mc:AlternateContent xmlns:mc="http://schemas.openxmlformats.org/markup-compatibility/2006">
              <mc:Choice xmlns:v="urn:schemas-microsoft-com:vml" Requires="v">
                <p:oleObj spid="_x0000_s151736" name="Equation" r:id="rId5" imgW="2374900" imgH="393700" progId="Equation.DSMT4">
                  <p:embed/>
                </p:oleObj>
              </mc:Choice>
              <mc:Fallback>
                <p:oleObj name="Equation" r:id="rId5" imgW="2374900" imgH="393700" progId="Equation.DSMT4">
                  <p:embed/>
                  <p:pic>
                    <p:nvPicPr>
                      <p:cNvPr id="0" name=""/>
                      <p:cNvPicPr>
                        <a:picLocks noChangeAspect="1" noChangeArrowheads="1"/>
                      </p:cNvPicPr>
                      <p:nvPr/>
                    </p:nvPicPr>
                    <p:blipFill>
                      <a:blip r:embed="rId6"/>
                      <a:srcRect/>
                      <a:stretch>
                        <a:fillRect/>
                      </a:stretch>
                    </p:blipFill>
                    <p:spPr bwMode="auto">
                      <a:xfrm>
                        <a:off x="488950" y="1828800"/>
                        <a:ext cx="4143375"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8462" name="Object 14"/>
          <p:cNvGraphicFramePr>
            <a:graphicFrameLocks noChangeAspect="1"/>
          </p:cNvGraphicFramePr>
          <p:nvPr>
            <p:extLst>
              <p:ext uri="{D42A27DB-BD31-4B8C-83A1-F6EECF244321}">
                <p14:modId xmlns:p14="http://schemas.microsoft.com/office/powerpoint/2010/main" val="2747521582"/>
              </p:ext>
            </p:extLst>
          </p:nvPr>
        </p:nvGraphicFramePr>
        <p:xfrm>
          <a:off x="523875" y="3352800"/>
          <a:ext cx="4778375" cy="685800"/>
        </p:xfrm>
        <a:graphic>
          <a:graphicData uri="http://schemas.openxmlformats.org/presentationml/2006/ole">
            <mc:AlternateContent xmlns:mc="http://schemas.openxmlformats.org/markup-compatibility/2006">
              <mc:Choice xmlns:v="urn:schemas-microsoft-com:vml" Requires="v">
                <p:oleObj spid="_x0000_s151737" name="Equation" r:id="rId7" imgW="2921000" imgH="419100" progId="Equation.DSMT4">
                  <p:embed/>
                </p:oleObj>
              </mc:Choice>
              <mc:Fallback>
                <p:oleObj name="Equation" r:id="rId7" imgW="2921000" imgH="419100" progId="Equation.DSMT4">
                  <p:embed/>
                  <p:pic>
                    <p:nvPicPr>
                      <p:cNvPr id="0" name=""/>
                      <p:cNvPicPr>
                        <a:picLocks noChangeAspect="1" noChangeArrowheads="1"/>
                      </p:cNvPicPr>
                      <p:nvPr/>
                    </p:nvPicPr>
                    <p:blipFill>
                      <a:blip r:embed="rId8"/>
                      <a:srcRect/>
                      <a:stretch>
                        <a:fillRect/>
                      </a:stretch>
                    </p:blipFill>
                    <p:spPr bwMode="auto">
                      <a:xfrm>
                        <a:off x="523875" y="3352800"/>
                        <a:ext cx="4778375"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9483" name="Object 11"/>
          <p:cNvGraphicFramePr>
            <a:graphicFrameLocks noChangeAspect="1"/>
          </p:cNvGraphicFramePr>
          <p:nvPr>
            <p:extLst>
              <p:ext uri="{D42A27DB-BD31-4B8C-83A1-F6EECF244321}">
                <p14:modId xmlns:p14="http://schemas.microsoft.com/office/powerpoint/2010/main" val="4236912519"/>
              </p:ext>
            </p:extLst>
          </p:nvPr>
        </p:nvGraphicFramePr>
        <p:xfrm>
          <a:off x="3549650" y="1219200"/>
          <a:ext cx="4030663" cy="609600"/>
        </p:xfrm>
        <a:graphic>
          <a:graphicData uri="http://schemas.openxmlformats.org/presentationml/2006/ole">
            <mc:AlternateContent xmlns:mc="http://schemas.openxmlformats.org/markup-compatibility/2006">
              <mc:Choice xmlns:v="urn:schemas-microsoft-com:vml" Requires="v">
                <p:oleObj spid="_x0000_s151738" name="Equation" r:id="rId9" imgW="2590800" imgH="393700" progId="Equation.DSMT4">
                  <p:embed/>
                </p:oleObj>
              </mc:Choice>
              <mc:Fallback>
                <p:oleObj name="Equation" r:id="rId9" imgW="2590800" imgH="393700" progId="Equation.DSMT4">
                  <p:embed/>
                  <p:pic>
                    <p:nvPicPr>
                      <p:cNvPr id="0" name=""/>
                      <p:cNvPicPr>
                        <a:picLocks noChangeAspect="1" noChangeArrowheads="1"/>
                      </p:cNvPicPr>
                      <p:nvPr/>
                    </p:nvPicPr>
                    <p:blipFill>
                      <a:blip r:embed="rId10"/>
                      <a:srcRect/>
                      <a:stretch>
                        <a:fillRect/>
                      </a:stretch>
                    </p:blipFill>
                    <p:spPr bwMode="auto">
                      <a:xfrm>
                        <a:off x="3549650" y="1219200"/>
                        <a:ext cx="4030663"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9484" name="Object 12"/>
          <p:cNvGraphicFramePr>
            <a:graphicFrameLocks noChangeAspect="1"/>
          </p:cNvGraphicFramePr>
          <p:nvPr>
            <p:extLst>
              <p:ext uri="{D42A27DB-BD31-4B8C-83A1-F6EECF244321}">
                <p14:modId xmlns:p14="http://schemas.microsoft.com/office/powerpoint/2010/main" val="2729727979"/>
              </p:ext>
            </p:extLst>
          </p:nvPr>
        </p:nvGraphicFramePr>
        <p:xfrm>
          <a:off x="487363" y="2590800"/>
          <a:ext cx="6753225" cy="685800"/>
        </p:xfrm>
        <a:graphic>
          <a:graphicData uri="http://schemas.openxmlformats.org/presentationml/2006/ole">
            <mc:AlternateContent xmlns:mc="http://schemas.openxmlformats.org/markup-compatibility/2006">
              <mc:Choice xmlns:v="urn:schemas-microsoft-com:vml" Requires="v">
                <p:oleObj spid="_x0000_s151739" name="Equation" r:id="rId11" imgW="4114800" imgH="419100" progId="Equation.DSMT4">
                  <p:embed/>
                </p:oleObj>
              </mc:Choice>
              <mc:Fallback>
                <p:oleObj name="Equation" r:id="rId11" imgW="4114800" imgH="419100" progId="Equation.DSMT4">
                  <p:embed/>
                  <p:pic>
                    <p:nvPicPr>
                      <p:cNvPr id="0" name=""/>
                      <p:cNvPicPr>
                        <a:picLocks noChangeAspect="1" noChangeArrowheads="1"/>
                      </p:cNvPicPr>
                      <p:nvPr/>
                    </p:nvPicPr>
                    <p:blipFill>
                      <a:blip r:embed="rId12"/>
                      <a:srcRect/>
                      <a:stretch>
                        <a:fillRect/>
                      </a:stretch>
                    </p:blipFill>
                    <p:spPr bwMode="auto">
                      <a:xfrm>
                        <a:off x="487363" y="2590800"/>
                        <a:ext cx="6753225"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9485" name="Object 13"/>
          <p:cNvGraphicFramePr>
            <a:graphicFrameLocks noChangeAspect="1"/>
          </p:cNvGraphicFramePr>
          <p:nvPr>
            <p:extLst>
              <p:ext uri="{D42A27DB-BD31-4B8C-83A1-F6EECF244321}">
                <p14:modId xmlns:p14="http://schemas.microsoft.com/office/powerpoint/2010/main" val="1255901217"/>
              </p:ext>
            </p:extLst>
          </p:nvPr>
        </p:nvGraphicFramePr>
        <p:xfrm>
          <a:off x="6343650" y="3200400"/>
          <a:ext cx="2238375" cy="725488"/>
        </p:xfrm>
        <a:graphic>
          <a:graphicData uri="http://schemas.openxmlformats.org/presentationml/2006/ole">
            <mc:AlternateContent xmlns:mc="http://schemas.openxmlformats.org/markup-compatibility/2006">
              <mc:Choice xmlns:v="urn:schemas-microsoft-com:vml" Requires="v">
                <p:oleObj spid="_x0000_s151740" name="Equation" r:id="rId13" imgW="1447800" imgH="469900" progId="Equation.DSMT4">
                  <p:embed/>
                </p:oleObj>
              </mc:Choice>
              <mc:Fallback>
                <p:oleObj name="Equation" r:id="rId13" imgW="1447800" imgH="469900" progId="Equation.DSMT4">
                  <p:embed/>
                  <p:pic>
                    <p:nvPicPr>
                      <p:cNvPr id="0" name=""/>
                      <p:cNvPicPr>
                        <a:picLocks noChangeAspect="1" noChangeArrowheads="1"/>
                      </p:cNvPicPr>
                      <p:nvPr/>
                    </p:nvPicPr>
                    <p:blipFill>
                      <a:blip r:embed="rId14"/>
                      <a:srcRect/>
                      <a:stretch>
                        <a:fillRect/>
                      </a:stretch>
                    </p:blipFill>
                    <p:spPr bwMode="auto">
                      <a:xfrm>
                        <a:off x="6343650" y="3200400"/>
                        <a:ext cx="2238375" cy="725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9486" name="Object 14"/>
          <p:cNvGraphicFramePr>
            <a:graphicFrameLocks noChangeAspect="1"/>
          </p:cNvGraphicFramePr>
          <p:nvPr>
            <p:extLst>
              <p:ext uri="{D42A27DB-BD31-4B8C-83A1-F6EECF244321}">
                <p14:modId xmlns:p14="http://schemas.microsoft.com/office/powerpoint/2010/main" val="3333646789"/>
              </p:ext>
            </p:extLst>
          </p:nvPr>
        </p:nvGraphicFramePr>
        <p:xfrm>
          <a:off x="7185025" y="5181600"/>
          <a:ext cx="1782763" cy="762000"/>
        </p:xfrm>
        <a:graphic>
          <a:graphicData uri="http://schemas.openxmlformats.org/presentationml/2006/ole">
            <mc:AlternateContent xmlns:mc="http://schemas.openxmlformats.org/markup-compatibility/2006">
              <mc:Choice xmlns:v="urn:schemas-microsoft-com:vml" Requires="v">
                <p:oleObj spid="_x0000_s151741" name="Equation" r:id="rId15" imgW="977900" imgH="419100" progId="Equation.DSMT4">
                  <p:embed/>
                </p:oleObj>
              </mc:Choice>
              <mc:Fallback>
                <p:oleObj name="Equation" r:id="rId15" imgW="977900" imgH="419100" progId="Equation.DSMT4">
                  <p:embed/>
                  <p:pic>
                    <p:nvPicPr>
                      <p:cNvPr id="0" name=""/>
                      <p:cNvPicPr>
                        <a:picLocks noChangeAspect="1" noChangeArrowheads="1"/>
                      </p:cNvPicPr>
                      <p:nvPr/>
                    </p:nvPicPr>
                    <p:blipFill>
                      <a:blip r:embed="rId16"/>
                      <a:srcRect/>
                      <a:stretch>
                        <a:fillRect/>
                      </a:stretch>
                    </p:blipFill>
                    <p:spPr bwMode="auto">
                      <a:xfrm>
                        <a:off x="7185025" y="5181600"/>
                        <a:ext cx="1782763"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9487" name="Object 15"/>
          <p:cNvGraphicFramePr>
            <a:graphicFrameLocks noChangeAspect="1"/>
          </p:cNvGraphicFramePr>
          <p:nvPr>
            <p:extLst>
              <p:ext uri="{D42A27DB-BD31-4B8C-83A1-F6EECF244321}">
                <p14:modId xmlns:p14="http://schemas.microsoft.com/office/powerpoint/2010/main" val="2358400548"/>
              </p:ext>
            </p:extLst>
          </p:nvPr>
        </p:nvGraphicFramePr>
        <p:xfrm>
          <a:off x="390525" y="4038600"/>
          <a:ext cx="3394075" cy="666750"/>
        </p:xfrm>
        <a:graphic>
          <a:graphicData uri="http://schemas.openxmlformats.org/presentationml/2006/ole">
            <mc:AlternateContent xmlns:mc="http://schemas.openxmlformats.org/markup-compatibility/2006">
              <mc:Choice xmlns:v="urn:schemas-microsoft-com:vml" Requires="v">
                <p:oleObj spid="_x0000_s151742" name="Equation" r:id="rId17" imgW="2197100" imgH="431800" progId="Equation.DSMT4">
                  <p:embed/>
                </p:oleObj>
              </mc:Choice>
              <mc:Fallback>
                <p:oleObj name="Equation" r:id="rId17" imgW="2197100" imgH="431800" progId="Equation.DSMT4">
                  <p:embed/>
                  <p:pic>
                    <p:nvPicPr>
                      <p:cNvPr id="0" name=""/>
                      <p:cNvPicPr>
                        <a:picLocks noChangeAspect="1" noChangeArrowheads="1"/>
                      </p:cNvPicPr>
                      <p:nvPr/>
                    </p:nvPicPr>
                    <p:blipFill>
                      <a:blip r:embed="rId18"/>
                      <a:srcRect/>
                      <a:stretch>
                        <a:fillRect/>
                      </a:stretch>
                    </p:blipFill>
                    <p:spPr bwMode="auto">
                      <a:xfrm>
                        <a:off x="390525" y="4038600"/>
                        <a:ext cx="3394075" cy="666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9488" name="Object 16"/>
          <p:cNvGraphicFramePr>
            <a:graphicFrameLocks noChangeAspect="1"/>
          </p:cNvGraphicFramePr>
          <p:nvPr>
            <p:extLst>
              <p:ext uri="{D42A27DB-BD31-4B8C-83A1-F6EECF244321}">
                <p14:modId xmlns:p14="http://schemas.microsoft.com/office/powerpoint/2010/main" val="3052567495"/>
              </p:ext>
            </p:extLst>
          </p:nvPr>
        </p:nvGraphicFramePr>
        <p:xfrm>
          <a:off x="6343650" y="3962400"/>
          <a:ext cx="1943100" cy="725488"/>
        </p:xfrm>
        <a:graphic>
          <a:graphicData uri="http://schemas.openxmlformats.org/presentationml/2006/ole">
            <mc:AlternateContent xmlns:mc="http://schemas.openxmlformats.org/markup-compatibility/2006">
              <mc:Choice xmlns:v="urn:schemas-microsoft-com:vml" Requires="v">
                <p:oleObj spid="_x0000_s151743" name="Equation" r:id="rId19" imgW="1257300" imgH="469900" progId="Equation.DSMT4">
                  <p:embed/>
                </p:oleObj>
              </mc:Choice>
              <mc:Fallback>
                <p:oleObj name="Equation" r:id="rId19" imgW="1257300" imgH="469900" progId="Equation.DSMT4">
                  <p:embed/>
                  <p:pic>
                    <p:nvPicPr>
                      <p:cNvPr id="0" name=""/>
                      <p:cNvPicPr>
                        <a:picLocks noChangeAspect="1" noChangeArrowheads="1"/>
                      </p:cNvPicPr>
                      <p:nvPr/>
                    </p:nvPicPr>
                    <p:blipFill>
                      <a:blip r:embed="rId20"/>
                      <a:srcRect/>
                      <a:stretch>
                        <a:fillRect/>
                      </a:stretch>
                    </p:blipFill>
                    <p:spPr bwMode="auto">
                      <a:xfrm>
                        <a:off x="6343650" y="3962400"/>
                        <a:ext cx="1943100" cy="725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9489" name="Object 17"/>
          <p:cNvGraphicFramePr>
            <a:graphicFrameLocks noChangeAspect="1"/>
          </p:cNvGraphicFramePr>
          <p:nvPr>
            <p:extLst>
              <p:ext uri="{D42A27DB-BD31-4B8C-83A1-F6EECF244321}">
                <p14:modId xmlns:p14="http://schemas.microsoft.com/office/powerpoint/2010/main" val="3193008977"/>
              </p:ext>
            </p:extLst>
          </p:nvPr>
        </p:nvGraphicFramePr>
        <p:xfrm>
          <a:off x="400050" y="4667250"/>
          <a:ext cx="4276725" cy="666750"/>
        </p:xfrm>
        <a:graphic>
          <a:graphicData uri="http://schemas.openxmlformats.org/presentationml/2006/ole">
            <mc:AlternateContent xmlns:mc="http://schemas.openxmlformats.org/markup-compatibility/2006">
              <mc:Choice xmlns:v="urn:schemas-microsoft-com:vml" Requires="v">
                <p:oleObj spid="_x0000_s151744" name="Equation" r:id="rId21" imgW="2768600" imgH="431800" progId="Equation.DSMT4">
                  <p:embed/>
                </p:oleObj>
              </mc:Choice>
              <mc:Fallback>
                <p:oleObj name="Equation" r:id="rId21" imgW="2768600" imgH="431800" progId="Equation.DSMT4">
                  <p:embed/>
                  <p:pic>
                    <p:nvPicPr>
                      <p:cNvPr id="0" name=""/>
                      <p:cNvPicPr>
                        <a:picLocks noChangeAspect="1" noChangeArrowheads="1"/>
                      </p:cNvPicPr>
                      <p:nvPr/>
                    </p:nvPicPr>
                    <p:blipFill>
                      <a:blip r:embed="rId22"/>
                      <a:srcRect/>
                      <a:stretch>
                        <a:fillRect/>
                      </a:stretch>
                    </p:blipFill>
                    <p:spPr bwMode="auto">
                      <a:xfrm>
                        <a:off x="400050" y="4667250"/>
                        <a:ext cx="4276725" cy="666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9490" name="Object 18"/>
          <p:cNvGraphicFramePr>
            <a:graphicFrameLocks noChangeAspect="1"/>
          </p:cNvGraphicFramePr>
          <p:nvPr>
            <p:extLst>
              <p:ext uri="{D42A27DB-BD31-4B8C-83A1-F6EECF244321}">
                <p14:modId xmlns:p14="http://schemas.microsoft.com/office/powerpoint/2010/main" val="135036609"/>
              </p:ext>
            </p:extLst>
          </p:nvPr>
        </p:nvGraphicFramePr>
        <p:xfrm>
          <a:off x="5791200" y="4800600"/>
          <a:ext cx="2276475" cy="314325"/>
        </p:xfrm>
        <a:graphic>
          <a:graphicData uri="http://schemas.openxmlformats.org/presentationml/2006/ole">
            <mc:AlternateContent xmlns:mc="http://schemas.openxmlformats.org/markup-compatibility/2006">
              <mc:Choice xmlns:v="urn:schemas-microsoft-com:vml" Requires="v">
                <p:oleObj spid="_x0000_s151745" name="Equation" r:id="rId23" imgW="1473200" imgH="203200" progId="Equation.DSMT4">
                  <p:embed/>
                </p:oleObj>
              </mc:Choice>
              <mc:Fallback>
                <p:oleObj name="Equation" r:id="rId23" imgW="1473200" imgH="203200" progId="Equation.DSMT4">
                  <p:embed/>
                  <p:pic>
                    <p:nvPicPr>
                      <p:cNvPr id="0" name=""/>
                      <p:cNvPicPr>
                        <a:picLocks noChangeAspect="1" noChangeArrowheads="1"/>
                      </p:cNvPicPr>
                      <p:nvPr/>
                    </p:nvPicPr>
                    <p:blipFill>
                      <a:blip r:embed="rId24"/>
                      <a:srcRect/>
                      <a:stretch>
                        <a:fillRect/>
                      </a:stretch>
                    </p:blipFill>
                    <p:spPr bwMode="auto">
                      <a:xfrm>
                        <a:off x="5791200" y="4800600"/>
                        <a:ext cx="2276475" cy="314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9491" name="Object 19"/>
          <p:cNvGraphicFramePr>
            <a:graphicFrameLocks noChangeAspect="1"/>
          </p:cNvGraphicFramePr>
          <p:nvPr>
            <p:extLst>
              <p:ext uri="{D42A27DB-BD31-4B8C-83A1-F6EECF244321}">
                <p14:modId xmlns:p14="http://schemas.microsoft.com/office/powerpoint/2010/main" val="1323797035"/>
              </p:ext>
            </p:extLst>
          </p:nvPr>
        </p:nvGraphicFramePr>
        <p:xfrm>
          <a:off x="395288" y="5181600"/>
          <a:ext cx="5741987" cy="762000"/>
        </p:xfrm>
        <a:graphic>
          <a:graphicData uri="http://schemas.openxmlformats.org/presentationml/2006/ole">
            <mc:AlternateContent xmlns:mc="http://schemas.openxmlformats.org/markup-compatibility/2006">
              <mc:Choice xmlns:v="urn:schemas-microsoft-com:vml" Requires="v">
                <p:oleObj spid="_x0000_s151746" name="Equation" r:id="rId25" imgW="3149600" imgH="419100" progId="Equation.DSMT4">
                  <p:embed/>
                </p:oleObj>
              </mc:Choice>
              <mc:Fallback>
                <p:oleObj name="Equation" r:id="rId25" imgW="3149600" imgH="419100" progId="Equation.DSMT4">
                  <p:embed/>
                  <p:pic>
                    <p:nvPicPr>
                      <p:cNvPr id="0" name=""/>
                      <p:cNvPicPr>
                        <a:picLocks noChangeAspect="1" noChangeArrowheads="1"/>
                      </p:cNvPicPr>
                      <p:nvPr/>
                    </p:nvPicPr>
                    <p:blipFill>
                      <a:blip r:embed="rId26"/>
                      <a:srcRect/>
                      <a:stretch>
                        <a:fillRect/>
                      </a:stretch>
                    </p:blipFill>
                    <p:spPr bwMode="auto">
                      <a:xfrm>
                        <a:off x="395288" y="5181600"/>
                        <a:ext cx="5741987"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 name="Right Arrow 24"/>
          <p:cNvSpPr/>
          <p:nvPr/>
        </p:nvSpPr>
        <p:spPr bwMode="auto">
          <a:xfrm>
            <a:off x="2514600" y="1219200"/>
            <a:ext cx="838200" cy="533400"/>
          </a:xfrm>
          <a:prstGeom prst="rightArrow">
            <a:avLst/>
          </a:prstGeom>
          <a:solidFill>
            <a:srgbClr val="FFFFCC"/>
          </a:solidFill>
          <a:ln w="28575"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6" name="Right Arrow 25"/>
          <p:cNvSpPr/>
          <p:nvPr/>
        </p:nvSpPr>
        <p:spPr bwMode="auto">
          <a:xfrm>
            <a:off x="4876800" y="4724400"/>
            <a:ext cx="838200" cy="533400"/>
          </a:xfrm>
          <a:prstGeom prst="rightArrow">
            <a:avLst/>
          </a:prstGeom>
          <a:solidFill>
            <a:srgbClr val="FFFFCC"/>
          </a:solidFill>
          <a:ln w="28575"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7" name="Right Arrow 26"/>
          <p:cNvSpPr/>
          <p:nvPr/>
        </p:nvSpPr>
        <p:spPr bwMode="auto">
          <a:xfrm>
            <a:off x="6248400" y="5334000"/>
            <a:ext cx="838200" cy="533400"/>
          </a:xfrm>
          <a:prstGeom prst="rightArrow">
            <a:avLst/>
          </a:prstGeom>
          <a:solidFill>
            <a:srgbClr val="FFFFCC"/>
          </a:solidFill>
          <a:ln w="28575"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8" name="Rectangle 35"/>
          <p:cNvSpPr txBox="1">
            <a:spLocks noChangeArrowheads="1"/>
          </p:cNvSpPr>
          <p:nvPr/>
        </p:nvSpPr>
        <p:spPr bwMode="auto">
          <a:xfrm>
            <a:off x="609600" y="5867400"/>
            <a:ext cx="85344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spcBef>
                <a:spcPts val="0"/>
              </a:spcBef>
            </a:pPr>
            <a:r>
              <a:rPr kumimoji="0" lang="en-US" sz="2400" b="0" i="0" u="none" strike="noStrike" kern="0" cap="none" spc="0" normalizeH="0" baseline="0" noProof="0" dirty="0" smtClean="0">
                <a:ln>
                  <a:noFill/>
                </a:ln>
                <a:solidFill>
                  <a:schemeClr val="accent2"/>
                </a:solidFill>
                <a:effectLst/>
                <a:uLnTx/>
                <a:uFillTx/>
                <a:latin typeface="+mn-lt"/>
                <a:ea typeface="ＭＳ Ｐゴシック" pitchFamily="-1" charset="-128"/>
                <a:cs typeface="ＭＳ Ｐゴシック" pitchFamily="-84" charset="-128"/>
              </a:rPr>
              <a:t>So </a:t>
            </a:r>
            <a:r>
              <a:rPr lang="en-US" dirty="0" err="1" smtClean="0">
                <a:solidFill>
                  <a:schemeClr val="accent2"/>
                </a:solidFill>
                <a:latin typeface="+mn-lt"/>
                <a:cs typeface="ＭＳ Ｐゴシック" pitchFamily="-84" charset="-128"/>
              </a:rPr>
              <a:t>Ae</a:t>
            </a:r>
            <a:r>
              <a:rPr lang="en-US" baseline="30000" dirty="0" err="1" smtClean="0">
                <a:solidFill>
                  <a:schemeClr val="accent2"/>
                </a:solidFill>
                <a:latin typeface="+mn-lt"/>
                <a:cs typeface="ＭＳ Ｐゴシック" pitchFamily="-84" charset="-128"/>
              </a:rPr>
              <a:t>i(kx-</a:t>
            </a:r>
            <a:r>
              <a:rPr lang="en-US" baseline="30000" dirty="0" err="1" smtClean="0">
                <a:solidFill>
                  <a:schemeClr val="accent2"/>
                </a:solidFill>
                <a:latin typeface="Symbol" charset="2"/>
                <a:cs typeface="Symbol" charset="2"/>
              </a:rPr>
              <a:t>ω</a:t>
            </a:r>
            <a:r>
              <a:rPr lang="en-US" baseline="30000" dirty="0" err="1" smtClean="0">
                <a:solidFill>
                  <a:schemeClr val="accent2"/>
                </a:solidFill>
                <a:latin typeface="+mn-lt"/>
                <a:cs typeface="ＭＳ Ｐゴシック" pitchFamily="-84" charset="-128"/>
              </a:rPr>
              <a:t>t</a:t>
            </a:r>
            <a:r>
              <a:rPr lang="en-US" baseline="30000" dirty="0" smtClean="0">
                <a:solidFill>
                  <a:schemeClr val="accent2"/>
                </a:solidFill>
                <a:latin typeface="+mn-lt"/>
                <a:cs typeface="ＭＳ Ｐゴシック" pitchFamily="-84" charset="-128"/>
              </a:rPr>
              <a:t>)</a:t>
            </a:r>
            <a:r>
              <a:rPr lang="en-US" baseline="30000" dirty="0" smtClean="0">
                <a:cs typeface="ＭＳ Ｐゴシック" pitchFamily="-84" charset="-128"/>
              </a:rPr>
              <a:t> </a:t>
            </a:r>
            <a:r>
              <a:rPr kumimoji="0" lang="en-US" sz="2400" b="0" i="0" u="none" strike="noStrike" kern="0" cap="none" spc="0" normalizeH="0" baseline="0" noProof="0" dirty="0" smtClean="0">
                <a:ln>
                  <a:noFill/>
                </a:ln>
                <a:solidFill>
                  <a:schemeClr val="accent2"/>
                </a:solidFill>
                <a:effectLst/>
                <a:uLnTx/>
                <a:uFillTx/>
                <a:latin typeface="+mn-lt"/>
                <a:ea typeface="ＭＳ Ｐゴシック" pitchFamily="-1" charset="-128"/>
                <a:cs typeface="ＭＳ Ｐゴシック" pitchFamily="-84" charset="-128"/>
              </a:rPr>
              <a:t>is a good solution</a:t>
            </a:r>
            <a:r>
              <a:rPr kumimoji="0" lang="en-US" sz="2400" b="0" i="0" u="none" strike="noStrike" kern="0" cap="none" spc="0" normalizeH="0" noProof="0" dirty="0" smtClean="0">
                <a:ln>
                  <a:noFill/>
                </a:ln>
                <a:solidFill>
                  <a:schemeClr val="accent2"/>
                </a:solidFill>
                <a:effectLst/>
                <a:uLnTx/>
                <a:uFillTx/>
                <a:latin typeface="+mn-lt"/>
                <a:ea typeface="ＭＳ Ｐゴシック" pitchFamily="-1" charset="-128"/>
                <a:cs typeface="ＭＳ Ｐゴシック" pitchFamily="-84" charset="-128"/>
              </a:rPr>
              <a:t> and satisfies Schrodinger Eq.</a:t>
            </a:r>
            <a:r>
              <a:rPr kumimoji="0" lang="en-US" sz="2400" b="0" i="0" u="none" strike="noStrike" kern="0" cap="none" spc="0" normalizeH="0" baseline="0" noProof="0" dirty="0" smtClean="0">
                <a:ln>
                  <a:noFill/>
                </a:ln>
                <a:solidFill>
                  <a:schemeClr val="accent2"/>
                </a:solidFill>
                <a:effectLst/>
                <a:uLnTx/>
                <a:uFillTx/>
                <a:latin typeface="+mn-lt"/>
                <a:ea typeface="ＭＳ Ｐゴシック" pitchFamily="-1" charset="-128"/>
                <a:cs typeface="ＭＳ Ｐゴシック" pitchFamily="-84" charset="-128"/>
              </a:rPr>
              <a:t>  </a:t>
            </a:r>
            <a:endParaRPr kumimoji="0" lang="en-US" sz="2400" b="0" i="0" u="none" strike="noStrike" kern="0" cap="none" spc="0" normalizeH="0" baseline="0" noProof="0" dirty="0">
              <a:ln>
                <a:noFill/>
              </a:ln>
              <a:solidFill>
                <a:schemeClr val="accent2"/>
              </a:solidFill>
              <a:effectLst/>
              <a:uLnTx/>
              <a:uFillTx/>
              <a:latin typeface="+mn-lt"/>
              <a:ea typeface="ＭＳ Ｐゴシック" pitchFamily="-1" charset="-128"/>
              <a:cs typeface="Symbol" charset="2"/>
            </a:endParaRPr>
          </a:p>
        </p:txBody>
      </p:sp>
    </p:spTree>
    <p:extLst>
      <p:ext uri="{BB962C8B-B14F-4D97-AF65-F5344CB8AC3E}">
        <p14:creationId xmlns:p14="http://schemas.microsoft.com/office/powerpoint/2010/main" val="425111595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5"/>
          <p:cNvSpPr>
            <a:spLocks noGrp="1" noChangeArrowheads="1"/>
          </p:cNvSpPr>
          <p:nvPr>
            <p:ph type="body" sz="half" idx="1"/>
          </p:nvPr>
        </p:nvSpPr>
        <p:spPr>
          <a:xfrm>
            <a:off x="304800" y="609600"/>
            <a:ext cx="8534400" cy="457200"/>
          </a:xfrm>
        </p:spPr>
        <p:txBody>
          <a:bodyPr/>
          <a:lstStyle/>
          <a:p>
            <a:pPr marL="0" indent="0" eaLnBrk="1" hangingPunct="1">
              <a:spcBef>
                <a:spcPts val="0"/>
              </a:spcBef>
              <a:buNone/>
            </a:pPr>
            <a:r>
              <a:rPr lang="en-US" sz="2400" dirty="0" smtClean="0">
                <a:cs typeface="ＭＳ Ｐゴシック" pitchFamily="-84" charset="-128"/>
              </a:rPr>
              <a:t>Determine </a:t>
            </a:r>
            <a:r>
              <a:rPr lang="en-US" sz="2400" dirty="0" err="1" smtClean="0">
                <a:latin typeface="Symbol" charset="2"/>
                <a:cs typeface="Symbol" charset="2"/>
              </a:rPr>
              <a:t>Ψ</a:t>
            </a:r>
            <a:r>
              <a:rPr lang="en-US" sz="2400" dirty="0" smtClean="0">
                <a:latin typeface="Symbol" charset="2"/>
                <a:cs typeface="Symbol" charset="2"/>
              </a:rPr>
              <a:t> (</a:t>
            </a:r>
            <a:r>
              <a:rPr lang="en-US" sz="2400" dirty="0" err="1" smtClean="0">
                <a:latin typeface="Symbol" charset="2"/>
                <a:cs typeface="Symbol" charset="2"/>
              </a:rPr>
              <a:t>x,t</a:t>
            </a:r>
            <a:r>
              <a:rPr lang="en-US" sz="2400" dirty="0" smtClean="0">
                <a:latin typeface="Symbol" charset="2"/>
                <a:cs typeface="Symbol" charset="2"/>
              </a:rPr>
              <a:t>)=</a:t>
            </a:r>
            <a:r>
              <a:rPr lang="en-US" sz="2400" dirty="0" err="1" smtClean="0">
                <a:cs typeface="ＭＳ Ｐゴシック" pitchFamily="-84" charset="-128"/>
              </a:rPr>
              <a:t>Asin(kx-</a:t>
            </a:r>
            <a:r>
              <a:rPr lang="en-US" sz="2400" dirty="0" err="1" smtClean="0">
                <a:latin typeface="Symbol" charset="2"/>
                <a:cs typeface="Symbol" charset="2"/>
              </a:rPr>
              <a:t>ω</a:t>
            </a:r>
            <a:r>
              <a:rPr lang="en-US" sz="2400" dirty="0" err="1" smtClean="0">
                <a:cs typeface="ＭＳ Ｐゴシック" pitchFamily="-84" charset="-128"/>
              </a:rPr>
              <a:t>t</a:t>
            </a:r>
            <a:r>
              <a:rPr lang="en-US" sz="2400" dirty="0" smtClean="0">
                <a:cs typeface="ＭＳ Ｐゴシック" pitchFamily="-84" charset="-128"/>
              </a:rPr>
              <a:t>) is an acceptable solution for the time-dependent Schrodinger wave Eq. </a:t>
            </a:r>
            <a:endParaRPr lang="en-US" sz="2400" dirty="0">
              <a:cs typeface="Symbol" charset="2"/>
            </a:endParaRPr>
          </a:p>
        </p:txBody>
      </p:sp>
      <p:sp>
        <p:nvSpPr>
          <p:cNvPr id="22531" name="Rectangle 9"/>
          <p:cNvSpPr>
            <a:spLocks noGrp="1" noChangeArrowheads="1"/>
          </p:cNvSpPr>
          <p:nvPr>
            <p:ph type="title"/>
          </p:nvPr>
        </p:nvSpPr>
        <p:spPr>
          <a:xfrm>
            <a:off x="457200" y="-76200"/>
            <a:ext cx="8229600" cy="838200"/>
          </a:xfrm>
        </p:spPr>
        <p:txBody>
          <a:bodyPr/>
          <a:lstStyle/>
          <a:p>
            <a:pPr eaLnBrk="1" hangingPunct="1"/>
            <a:r>
              <a:rPr lang="en-US" sz="4000" b="1" dirty="0" smtClean="0">
                <a:cs typeface="ＭＳ Ｐゴシック" pitchFamily="-84" charset="-128"/>
              </a:rPr>
              <a:t>Ex 6.3: Bad Solution for Wave </a:t>
            </a:r>
            <a:r>
              <a:rPr lang="en-US" sz="4000" b="1" dirty="0">
                <a:cs typeface="ＭＳ Ｐゴシック" pitchFamily="-84" charset="-128"/>
              </a:rPr>
              <a:t>E</a:t>
            </a:r>
            <a:r>
              <a:rPr lang="en-US" sz="4000" b="1" dirty="0" smtClean="0">
                <a:cs typeface="ＭＳ Ｐゴシック" pitchFamily="-84" charset="-128"/>
              </a:rPr>
              <a:t>quation</a:t>
            </a:r>
            <a:endParaRPr lang="en-US" sz="4000" b="1" dirty="0">
              <a:cs typeface="ＭＳ Ｐゴシック" pitchFamily="-84" charset="-128"/>
            </a:endParaRPr>
          </a:p>
        </p:txBody>
      </p:sp>
      <p:sp>
        <p:nvSpPr>
          <p:cNvPr id="5" name="Date Placeholder 4"/>
          <p:cNvSpPr>
            <a:spLocks noGrp="1"/>
          </p:cNvSpPr>
          <p:nvPr>
            <p:ph type="dt" sz="half" idx="10"/>
          </p:nvPr>
        </p:nvSpPr>
        <p:spPr/>
        <p:txBody>
          <a:bodyPr/>
          <a:lstStyle/>
          <a:p>
            <a:pPr>
              <a:defRPr/>
            </a:pPr>
            <a:r>
              <a:rPr lang="en-US" smtClean="0"/>
              <a:t>Wednesday, April 1, 2015</a:t>
            </a:r>
            <a:endParaRPr lang="en-US"/>
          </a:p>
        </p:txBody>
      </p:sp>
      <p:sp>
        <p:nvSpPr>
          <p:cNvPr id="6" name="Slide Number Placeholder 5"/>
          <p:cNvSpPr>
            <a:spLocks noGrp="1"/>
          </p:cNvSpPr>
          <p:nvPr>
            <p:ph type="sldNum" sz="quarter" idx="12"/>
          </p:nvPr>
        </p:nvSpPr>
        <p:spPr/>
        <p:txBody>
          <a:bodyPr/>
          <a:lstStyle/>
          <a:p>
            <a:pPr>
              <a:defRPr/>
            </a:pPr>
            <a:fld id="{6E4BFBEB-12DC-8949-B61D-A8F2554F50A6}" type="slidenum">
              <a:rPr lang="en-US" smtClean="0"/>
              <a:pPr>
                <a:defRPr/>
              </a:pPr>
              <a:t>8</a:t>
            </a:fld>
            <a:endParaRPr lang="en-US"/>
          </a:p>
        </p:txBody>
      </p:sp>
      <p:sp>
        <p:nvSpPr>
          <p:cNvPr id="7" name="Footer Placeholder 6"/>
          <p:cNvSpPr>
            <a:spLocks noGrp="1"/>
          </p:cNvSpPr>
          <p:nvPr>
            <p:ph type="ftr" sz="quarter" idx="11"/>
          </p:nvPr>
        </p:nvSpPr>
        <p:spPr/>
        <p:txBody>
          <a:bodyPr/>
          <a:lstStyle/>
          <a:p>
            <a:pPr>
              <a:defRPr/>
            </a:pPr>
            <a:r>
              <a:rPr lang="nl-NL" smtClean="0"/>
              <a:t>PHYS 3313-001, Spring 2015                     Dr. Jaehoon Yu</a:t>
            </a:r>
            <a:endParaRPr lang="en-US"/>
          </a:p>
        </p:txBody>
      </p:sp>
      <p:graphicFrame>
        <p:nvGraphicFramePr>
          <p:cNvPr id="488459" name="Object 11"/>
          <p:cNvGraphicFramePr>
            <a:graphicFrameLocks noChangeAspect="1"/>
          </p:cNvGraphicFramePr>
          <p:nvPr>
            <p:extLst>
              <p:ext uri="{D42A27DB-BD31-4B8C-83A1-F6EECF244321}">
                <p14:modId xmlns:p14="http://schemas.microsoft.com/office/powerpoint/2010/main" val="378854906"/>
              </p:ext>
            </p:extLst>
          </p:nvPr>
        </p:nvGraphicFramePr>
        <p:xfrm>
          <a:off x="660400" y="1524000"/>
          <a:ext cx="2678113" cy="514350"/>
        </p:xfrm>
        <a:graphic>
          <a:graphicData uri="http://schemas.openxmlformats.org/presentationml/2006/ole">
            <mc:AlternateContent xmlns:mc="http://schemas.openxmlformats.org/markup-compatibility/2006">
              <mc:Choice xmlns:v="urn:schemas-microsoft-com:vml" Requires="v">
                <p:oleObj spid="_x0000_s152684" name="Equation" r:id="rId3" imgW="1181100" imgH="228600" progId="Equation.DSMT4">
                  <p:embed/>
                </p:oleObj>
              </mc:Choice>
              <mc:Fallback>
                <p:oleObj name="Equation" r:id="rId3" imgW="1181100" imgH="228600" progId="Equation.DSMT4">
                  <p:embed/>
                  <p:pic>
                    <p:nvPicPr>
                      <p:cNvPr id="0" name=""/>
                      <p:cNvPicPr>
                        <a:picLocks noChangeAspect="1" noChangeArrowheads="1"/>
                      </p:cNvPicPr>
                      <p:nvPr/>
                    </p:nvPicPr>
                    <p:blipFill>
                      <a:blip r:embed="rId4"/>
                      <a:srcRect/>
                      <a:stretch>
                        <a:fillRect/>
                      </a:stretch>
                    </p:blipFill>
                    <p:spPr bwMode="auto">
                      <a:xfrm>
                        <a:off x="660400" y="1524000"/>
                        <a:ext cx="2678113" cy="514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8460" name="Object 12"/>
          <p:cNvGraphicFramePr>
            <a:graphicFrameLocks noChangeAspect="1"/>
          </p:cNvGraphicFramePr>
          <p:nvPr>
            <p:extLst>
              <p:ext uri="{D42A27DB-BD31-4B8C-83A1-F6EECF244321}">
                <p14:modId xmlns:p14="http://schemas.microsoft.com/office/powerpoint/2010/main" val="3724472651"/>
              </p:ext>
            </p:extLst>
          </p:nvPr>
        </p:nvGraphicFramePr>
        <p:xfrm>
          <a:off x="609600" y="2057400"/>
          <a:ext cx="5397500" cy="792163"/>
        </p:xfrm>
        <a:graphic>
          <a:graphicData uri="http://schemas.openxmlformats.org/presentationml/2006/ole">
            <mc:AlternateContent xmlns:mc="http://schemas.openxmlformats.org/markup-compatibility/2006">
              <mc:Choice xmlns:v="urn:schemas-microsoft-com:vml" Requires="v">
                <p:oleObj spid="_x0000_s152685" name="Equation" r:id="rId5" imgW="2679700" imgH="393700" progId="Equation.DSMT4">
                  <p:embed/>
                </p:oleObj>
              </mc:Choice>
              <mc:Fallback>
                <p:oleObj name="Equation" r:id="rId5" imgW="2679700" imgH="393700" progId="Equation.DSMT4">
                  <p:embed/>
                  <p:pic>
                    <p:nvPicPr>
                      <p:cNvPr id="0" name=""/>
                      <p:cNvPicPr>
                        <a:picLocks noChangeAspect="1" noChangeArrowheads="1"/>
                      </p:cNvPicPr>
                      <p:nvPr/>
                    </p:nvPicPr>
                    <p:blipFill>
                      <a:blip r:embed="rId6"/>
                      <a:srcRect/>
                      <a:stretch>
                        <a:fillRect/>
                      </a:stretch>
                    </p:blipFill>
                    <p:spPr bwMode="auto">
                      <a:xfrm>
                        <a:off x="609600" y="2057400"/>
                        <a:ext cx="5397500" cy="792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8462" name="Object 14"/>
          <p:cNvGraphicFramePr>
            <a:graphicFrameLocks noChangeAspect="1"/>
          </p:cNvGraphicFramePr>
          <p:nvPr>
            <p:extLst>
              <p:ext uri="{D42A27DB-BD31-4B8C-83A1-F6EECF244321}">
                <p14:modId xmlns:p14="http://schemas.microsoft.com/office/powerpoint/2010/main" val="1164295504"/>
              </p:ext>
            </p:extLst>
          </p:nvPr>
        </p:nvGraphicFramePr>
        <p:xfrm>
          <a:off x="561975" y="3581400"/>
          <a:ext cx="7693025" cy="838200"/>
        </p:xfrm>
        <a:graphic>
          <a:graphicData uri="http://schemas.openxmlformats.org/presentationml/2006/ole">
            <mc:AlternateContent xmlns:mc="http://schemas.openxmlformats.org/markup-compatibility/2006">
              <mc:Choice xmlns:v="urn:schemas-microsoft-com:vml" Requires="v">
                <p:oleObj spid="_x0000_s152686" name="Equation" r:id="rId7" imgW="3848100" imgH="419100" progId="Equation.DSMT4">
                  <p:embed/>
                </p:oleObj>
              </mc:Choice>
              <mc:Fallback>
                <p:oleObj name="Equation" r:id="rId7" imgW="3848100" imgH="419100" progId="Equation.DSMT4">
                  <p:embed/>
                  <p:pic>
                    <p:nvPicPr>
                      <p:cNvPr id="0" name=""/>
                      <p:cNvPicPr>
                        <a:picLocks noChangeAspect="1" noChangeArrowheads="1"/>
                      </p:cNvPicPr>
                      <p:nvPr/>
                    </p:nvPicPr>
                    <p:blipFill>
                      <a:blip r:embed="rId8"/>
                      <a:srcRect/>
                      <a:stretch>
                        <a:fillRect/>
                      </a:stretch>
                    </p:blipFill>
                    <p:spPr bwMode="auto">
                      <a:xfrm>
                        <a:off x="561975" y="3581400"/>
                        <a:ext cx="7693025"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9483" name="Object 11"/>
          <p:cNvGraphicFramePr>
            <a:graphicFrameLocks noChangeAspect="1"/>
          </p:cNvGraphicFramePr>
          <p:nvPr>
            <p:extLst>
              <p:ext uri="{D42A27DB-BD31-4B8C-83A1-F6EECF244321}">
                <p14:modId xmlns:p14="http://schemas.microsoft.com/office/powerpoint/2010/main" val="1736906391"/>
              </p:ext>
            </p:extLst>
          </p:nvPr>
        </p:nvGraphicFramePr>
        <p:xfrm>
          <a:off x="4397375" y="1524000"/>
          <a:ext cx="4344988" cy="609600"/>
        </p:xfrm>
        <a:graphic>
          <a:graphicData uri="http://schemas.openxmlformats.org/presentationml/2006/ole">
            <mc:AlternateContent xmlns:mc="http://schemas.openxmlformats.org/markup-compatibility/2006">
              <mc:Choice xmlns:v="urn:schemas-microsoft-com:vml" Requires="v">
                <p:oleObj spid="_x0000_s152687" name="Equation" r:id="rId9" imgW="2794000" imgH="393700" progId="Equation.DSMT4">
                  <p:embed/>
                </p:oleObj>
              </mc:Choice>
              <mc:Fallback>
                <p:oleObj name="Equation" r:id="rId9" imgW="2794000" imgH="393700" progId="Equation.DSMT4">
                  <p:embed/>
                  <p:pic>
                    <p:nvPicPr>
                      <p:cNvPr id="0" name=""/>
                      <p:cNvPicPr>
                        <a:picLocks noChangeAspect="1" noChangeArrowheads="1"/>
                      </p:cNvPicPr>
                      <p:nvPr/>
                    </p:nvPicPr>
                    <p:blipFill>
                      <a:blip r:embed="rId10"/>
                      <a:srcRect/>
                      <a:stretch>
                        <a:fillRect/>
                      </a:stretch>
                    </p:blipFill>
                    <p:spPr bwMode="auto">
                      <a:xfrm>
                        <a:off x="4397375" y="1524000"/>
                        <a:ext cx="4344988"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89484" name="Object 12"/>
          <p:cNvGraphicFramePr>
            <a:graphicFrameLocks noChangeAspect="1"/>
          </p:cNvGraphicFramePr>
          <p:nvPr>
            <p:extLst>
              <p:ext uri="{D42A27DB-BD31-4B8C-83A1-F6EECF244321}">
                <p14:modId xmlns:p14="http://schemas.microsoft.com/office/powerpoint/2010/main" val="1712890573"/>
              </p:ext>
            </p:extLst>
          </p:nvPr>
        </p:nvGraphicFramePr>
        <p:xfrm>
          <a:off x="546100" y="2895600"/>
          <a:ext cx="6980238" cy="838200"/>
        </p:xfrm>
        <a:graphic>
          <a:graphicData uri="http://schemas.openxmlformats.org/presentationml/2006/ole">
            <mc:AlternateContent xmlns:mc="http://schemas.openxmlformats.org/markup-compatibility/2006">
              <mc:Choice xmlns:v="urn:schemas-microsoft-com:vml" Requires="v">
                <p:oleObj spid="_x0000_s152688" name="Equation" r:id="rId11" imgW="3479800" imgH="419100" progId="Equation.DSMT4">
                  <p:embed/>
                </p:oleObj>
              </mc:Choice>
              <mc:Fallback>
                <p:oleObj name="Equation" r:id="rId11" imgW="3479800" imgH="419100" progId="Equation.DSMT4">
                  <p:embed/>
                  <p:pic>
                    <p:nvPicPr>
                      <p:cNvPr id="0" name=""/>
                      <p:cNvPicPr>
                        <a:picLocks noChangeAspect="1" noChangeArrowheads="1"/>
                      </p:cNvPicPr>
                      <p:nvPr/>
                    </p:nvPicPr>
                    <p:blipFill>
                      <a:blip r:embed="rId12"/>
                      <a:srcRect/>
                      <a:stretch>
                        <a:fillRect/>
                      </a:stretch>
                    </p:blipFill>
                    <p:spPr bwMode="auto">
                      <a:xfrm>
                        <a:off x="546100" y="2895600"/>
                        <a:ext cx="6980238"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 name="Right Arrow 24"/>
          <p:cNvSpPr/>
          <p:nvPr/>
        </p:nvSpPr>
        <p:spPr bwMode="auto">
          <a:xfrm>
            <a:off x="3429000" y="1524000"/>
            <a:ext cx="838200" cy="533400"/>
          </a:xfrm>
          <a:prstGeom prst="rightArrow">
            <a:avLst/>
          </a:prstGeom>
          <a:solidFill>
            <a:srgbClr val="FFFFCC"/>
          </a:solidFill>
          <a:ln w="28575"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28" name="Rectangle 35"/>
          <p:cNvSpPr txBox="1">
            <a:spLocks noChangeArrowheads="1"/>
          </p:cNvSpPr>
          <p:nvPr/>
        </p:nvSpPr>
        <p:spPr bwMode="auto">
          <a:xfrm>
            <a:off x="228600" y="5486400"/>
            <a:ext cx="85344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spcBef>
                <a:spcPts val="0"/>
              </a:spcBef>
            </a:pPr>
            <a:r>
              <a:rPr lang="en-US" kern="0" dirty="0" smtClean="0">
                <a:solidFill>
                  <a:schemeClr val="accent2"/>
                </a:solidFill>
                <a:latin typeface="+mn-lt"/>
                <a:ea typeface="ＭＳ Ｐゴシック" pitchFamily="-1" charset="-128"/>
                <a:cs typeface="ＭＳ Ｐゴシック" pitchFamily="-84" charset="-128"/>
              </a:rPr>
              <a:t>This is not true in all </a:t>
            </a:r>
            <a:r>
              <a:rPr lang="en-US" kern="0" dirty="0" err="1" smtClean="0">
                <a:solidFill>
                  <a:schemeClr val="accent2"/>
                </a:solidFill>
                <a:latin typeface="+mn-lt"/>
                <a:ea typeface="ＭＳ Ｐゴシック" pitchFamily="-1" charset="-128"/>
                <a:cs typeface="ＭＳ Ｐゴシック" pitchFamily="-84" charset="-128"/>
              </a:rPr>
              <a:t>x</a:t>
            </a:r>
            <a:r>
              <a:rPr lang="en-US" kern="0" dirty="0" smtClean="0">
                <a:solidFill>
                  <a:schemeClr val="accent2"/>
                </a:solidFill>
                <a:latin typeface="+mn-lt"/>
                <a:ea typeface="ＭＳ Ｐゴシック" pitchFamily="-1" charset="-128"/>
                <a:cs typeface="ＭＳ Ｐゴシック" pitchFamily="-84" charset="-128"/>
              </a:rPr>
              <a:t> and </a:t>
            </a:r>
            <a:r>
              <a:rPr lang="en-US" kern="0" dirty="0" err="1" smtClean="0">
                <a:solidFill>
                  <a:schemeClr val="accent2"/>
                </a:solidFill>
                <a:latin typeface="+mn-lt"/>
                <a:ea typeface="ＭＳ Ｐゴシック" pitchFamily="-1" charset="-128"/>
                <a:cs typeface="ＭＳ Ｐゴシック" pitchFamily="-84" charset="-128"/>
              </a:rPr>
              <a:t>t</a:t>
            </a:r>
            <a:r>
              <a:rPr lang="en-US" kern="0" dirty="0" smtClean="0">
                <a:solidFill>
                  <a:schemeClr val="accent2"/>
                </a:solidFill>
                <a:latin typeface="+mn-lt"/>
                <a:ea typeface="ＭＳ Ｐゴシック" pitchFamily="-1" charset="-128"/>
                <a:cs typeface="ＭＳ Ｐゴシック" pitchFamily="-84" charset="-128"/>
              </a:rPr>
              <a:t>.  </a:t>
            </a:r>
            <a:r>
              <a:rPr lang="en-US" kern="0" dirty="0" smtClean="0">
                <a:solidFill>
                  <a:srgbClr val="3333CC"/>
                </a:solidFill>
                <a:latin typeface="+mn-lt"/>
                <a:ea typeface="ＭＳ Ｐゴシック" pitchFamily="-1" charset="-128"/>
                <a:cs typeface="ＭＳ Ｐゴシック" pitchFamily="-84" charset="-128"/>
              </a:rPr>
              <a:t>So </a:t>
            </a:r>
            <a:r>
              <a:rPr lang="en-US" dirty="0" err="1" smtClean="0">
                <a:solidFill>
                  <a:srgbClr val="3333CC"/>
                </a:solidFill>
                <a:latin typeface="Symbol" charset="2"/>
                <a:cs typeface="Symbol" charset="2"/>
              </a:rPr>
              <a:t>Ψ</a:t>
            </a:r>
            <a:r>
              <a:rPr lang="en-US" dirty="0" smtClean="0">
                <a:solidFill>
                  <a:srgbClr val="3333CC"/>
                </a:solidFill>
                <a:latin typeface="+mn-lt"/>
                <a:cs typeface="Symbol" charset="2"/>
              </a:rPr>
              <a:t> (</a:t>
            </a:r>
            <a:r>
              <a:rPr lang="en-US" dirty="0" err="1" smtClean="0">
                <a:solidFill>
                  <a:srgbClr val="3333CC"/>
                </a:solidFill>
                <a:latin typeface="+mn-lt"/>
                <a:cs typeface="Symbol" charset="2"/>
              </a:rPr>
              <a:t>x,t</a:t>
            </a:r>
            <a:r>
              <a:rPr lang="en-US" dirty="0" smtClean="0">
                <a:solidFill>
                  <a:srgbClr val="3333CC"/>
                </a:solidFill>
                <a:latin typeface="+mn-lt"/>
                <a:cs typeface="Symbol" charset="2"/>
              </a:rPr>
              <a:t>)=</a:t>
            </a:r>
            <a:r>
              <a:rPr lang="en-US" dirty="0" err="1" smtClean="0">
                <a:solidFill>
                  <a:srgbClr val="3333CC"/>
                </a:solidFill>
                <a:latin typeface="+mn-lt"/>
                <a:cs typeface="ＭＳ Ｐゴシック" pitchFamily="-84" charset="-128"/>
              </a:rPr>
              <a:t>Asin(kx-</a:t>
            </a:r>
            <a:r>
              <a:rPr lang="en-US" dirty="0" err="1" smtClean="0">
                <a:solidFill>
                  <a:srgbClr val="3333CC"/>
                </a:solidFill>
                <a:latin typeface="Symbol" charset="2"/>
                <a:cs typeface="Symbol" charset="2"/>
              </a:rPr>
              <a:t>ω</a:t>
            </a:r>
            <a:r>
              <a:rPr lang="en-US" dirty="0" err="1" smtClean="0">
                <a:solidFill>
                  <a:srgbClr val="3333CC"/>
                </a:solidFill>
                <a:latin typeface="+mn-lt"/>
                <a:cs typeface="ＭＳ Ｐゴシック" pitchFamily="-84" charset="-128"/>
              </a:rPr>
              <a:t>t</a:t>
            </a:r>
            <a:r>
              <a:rPr lang="en-US" dirty="0" smtClean="0">
                <a:solidFill>
                  <a:srgbClr val="3333CC"/>
                </a:solidFill>
                <a:latin typeface="+mn-lt"/>
                <a:cs typeface="ＭＳ Ｐゴシック" pitchFamily="-84" charset="-128"/>
              </a:rPr>
              <a:t>) </a:t>
            </a:r>
            <a:r>
              <a:rPr lang="en-US" kern="0" dirty="0" smtClean="0">
                <a:solidFill>
                  <a:schemeClr val="accent2"/>
                </a:solidFill>
                <a:latin typeface="+mn-lt"/>
                <a:ea typeface="ＭＳ Ｐゴシック" pitchFamily="-1" charset="-128"/>
                <a:cs typeface="ＭＳ Ｐゴシック" pitchFamily="-84" charset="-128"/>
              </a:rPr>
              <a:t>is not an acceptable solution for </a:t>
            </a:r>
            <a:r>
              <a:rPr kumimoji="0" lang="en-US" sz="2400" b="0" i="0" u="none" strike="noStrike" kern="0" cap="none" spc="0" normalizeH="0" noProof="0" dirty="0" smtClean="0">
                <a:ln>
                  <a:noFill/>
                </a:ln>
                <a:solidFill>
                  <a:schemeClr val="accent2"/>
                </a:solidFill>
                <a:effectLst/>
                <a:uLnTx/>
                <a:uFillTx/>
                <a:latin typeface="+mn-lt"/>
                <a:ea typeface="ＭＳ Ｐゴシック" pitchFamily="-1" charset="-128"/>
                <a:cs typeface="ＭＳ Ｐゴシック" pitchFamily="-84" charset="-128"/>
              </a:rPr>
              <a:t>Schrodinger Eq.</a:t>
            </a:r>
            <a:r>
              <a:rPr kumimoji="0" lang="en-US" sz="2400" b="0" i="0" u="none" strike="noStrike" kern="0" cap="none" spc="0" normalizeH="0" baseline="0" noProof="0" dirty="0" smtClean="0">
                <a:ln>
                  <a:noFill/>
                </a:ln>
                <a:solidFill>
                  <a:schemeClr val="accent2"/>
                </a:solidFill>
                <a:effectLst/>
                <a:uLnTx/>
                <a:uFillTx/>
                <a:latin typeface="+mn-lt"/>
                <a:ea typeface="ＭＳ Ｐゴシック" pitchFamily="-1" charset="-128"/>
                <a:cs typeface="ＭＳ Ｐゴシック" pitchFamily="-84" charset="-128"/>
              </a:rPr>
              <a:t>  </a:t>
            </a:r>
            <a:endParaRPr kumimoji="0" lang="en-US" sz="2400" b="0" i="0" u="none" strike="noStrike" kern="0" cap="none" spc="0" normalizeH="0" baseline="0" noProof="0" dirty="0">
              <a:ln>
                <a:noFill/>
              </a:ln>
              <a:solidFill>
                <a:schemeClr val="accent2"/>
              </a:solidFill>
              <a:effectLst/>
              <a:uLnTx/>
              <a:uFillTx/>
              <a:latin typeface="+mn-lt"/>
              <a:ea typeface="ＭＳ Ｐゴシック" pitchFamily="-1" charset="-128"/>
              <a:cs typeface="Symbol" charset="2"/>
            </a:endParaRPr>
          </a:p>
        </p:txBody>
      </p:sp>
      <p:graphicFrame>
        <p:nvGraphicFramePr>
          <p:cNvPr id="490510" name="Object 14"/>
          <p:cNvGraphicFramePr>
            <a:graphicFrameLocks noChangeAspect="1"/>
          </p:cNvGraphicFramePr>
          <p:nvPr>
            <p:extLst>
              <p:ext uri="{D42A27DB-BD31-4B8C-83A1-F6EECF244321}">
                <p14:modId xmlns:p14="http://schemas.microsoft.com/office/powerpoint/2010/main" val="1214294748"/>
              </p:ext>
            </p:extLst>
          </p:nvPr>
        </p:nvGraphicFramePr>
        <p:xfrm>
          <a:off x="407988" y="4343400"/>
          <a:ext cx="3832225" cy="654050"/>
        </p:xfrm>
        <a:graphic>
          <a:graphicData uri="http://schemas.openxmlformats.org/presentationml/2006/ole">
            <mc:AlternateContent xmlns:mc="http://schemas.openxmlformats.org/markup-compatibility/2006">
              <mc:Choice xmlns:v="urn:schemas-microsoft-com:vml" Requires="v">
                <p:oleObj spid="_x0000_s152689" name="Equation" r:id="rId13" imgW="2755900" imgH="469900" progId="Equation.DSMT4">
                  <p:embed/>
                </p:oleObj>
              </mc:Choice>
              <mc:Fallback>
                <p:oleObj name="Equation" r:id="rId13" imgW="2755900" imgH="469900" progId="Equation.DSMT4">
                  <p:embed/>
                  <p:pic>
                    <p:nvPicPr>
                      <p:cNvPr id="0" name=""/>
                      <p:cNvPicPr>
                        <a:picLocks noChangeAspect="1" noChangeArrowheads="1"/>
                      </p:cNvPicPr>
                      <p:nvPr/>
                    </p:nvPicPr>
                    <p:blipFill>
                      <a:blip r:embed="rId14"/>
                      <a:srcRect/>
                      <a:stretch>
                        <a:fillRect/>
                      </a:stretch>
                    </p:blipFill>
                    <p:spPr bwMode="auto">
                      <a:xfrm>
                        <a:off x="407988" y="4343400"/>
                        <a:ext cx="3832225" cy="654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90511" name="Object 15"/>
          <p:cNvGraphicFramePr>
            <a:graphicFrameLocks noChangeAspect="1"/>
          </p:cNvGraphicFramePr>
          <p:nvPr>
            <p:extLst>
              <p:ext uri="{D42A27DB-BD31-4B8C-83A1-F6EECF244321}">
                <p14:modId xmlns:p14="http://schemas.microsoft.com/office/powerpoint/2010/main" val="3719971466"/>
              </p:ext>
            </p:extLst>
          </p:nvPr>
        </p:nvGraphicFramePr>
        <p:xfrm>
          <a:off x="3848100" y="4700588"/>
          <a:ext cx="5148263" cy="938212"/>
        </p:xfrm>
        <a:graphic>
          <a:graphicData uri="http://schemas.openxmlformats.org/presentationml/2006/ole">
            <mc:AlternateContent xmlns:mc="http://schemas.openxmlformats.org/markup-compatibility/2006">
              <mc:Choice xmlns:v="urn:schemas-microsoft-com:vml" Requires="v">
                <p:oleObj spid="_x0000_s152690" name="Equation" r:id="rId15" imgW="2578100" imgH="469900" progId="Equation.DSMT4">
                  <p:embed/>
                </p:oleObj>
              </mc:Choice>
              <mc:Fallback>
                <p:oleObj name="Equation" r:id="rId15" imgW="2578100" imgH="469900" progId="Equation.DSMT4">
                  <p:embed/>
                  <p:pic>
                    <p:nvPicPr>
                      <p:cNvPr id="0" name=""/>
                      <p:cNvPicPr>
                        <a:picLocks noChangeAspect="1" noChangeArrowheads="1"/>
                      </p:cNvPicPr>
                      <p:nvPr/>
                    </p:nvPicPr>
                    <p:blipFill>
                      <a:blip r:embed="rId16"/>
                      <a:srcRect/>
                      <a:stretch>
                        <a:fillRect/>
                      </a:stretch>
                    </p:blipFill>
                    <p:spPr bwMode="auto">
                      <a:xfrm>
                        <a:off x="3848100" y="4700588"/>
                        <a:ext cx="5148263" cy="938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 name="Right Arrow 28"/>
          <p:cNvSpPr/>
          <p:nvPr/>
        </p:nvSpPr>
        <p:spPr bwMode="auto">
          <a:xfrm>
            <a:off x="2819400" y="4953000"/>
            <a:ext cx="762000" cy="457200"/>
          </a:xfrm>
          <a:prstGeom prst="rightArrow">
            <a:avLst/>
          </a:prstGeom>
          <a:solidFill>
            <a:srgbClr val="FFFFCC"/>
          </a:solidFill>
          <a:ln w="28575"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31879447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55100</TotalTime>
  <Words>673</Words>
  <Application>Microsoft Macintosh PowerPoint</Application>
  <PresentationFormat>On-screen Show (4:3)</PresentationFormat>
  <Paragraphs>66</Paragraphs>
  <Slides>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phys1443-spring02</vt:lpstr>
      <vt:lpstr>Equation</vt:lpstr>
      <vt:lpstr>PHYS 3313 – Section 001 Lecture #16</vt:lpstr>
      <vt:lpstr>Special Project #4</vt:lpstr>
      <vt:lpstr>The Schrödinger Wave Equation</vt:lpstr>
      <vt:lpstr>The Time-dependent Schrödinger Wave Equation</vt:lpstr>
      <vt:lpstr>Ex 6.1: Wave equation and Superposition</vt:lpstr>
      <vt:lpstr>General Solution of the Schrödinger Wave Equation</vt:lpstr>
      <vt:lpstr>Ex 6.2: Solution for Wave Equation</vt:lpstr>
      <vt:lpstr>Ex 6.3: Bad Solution for Wave Equation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 Yu</cp:lastModifiedBy>
  <cp:revision>851</cp:revision>
  <cp:lastPrinted>2013-08-26T21:25:15Z</cp:lastPrinted>
  <dcterms:created xsi:type="dcterms:W3CDTF">2012-08-27T21:13:02Z</dcterms:created>
  <dcterms:modified xsi:type="dcterms:W3CDTF">2015-04-02T19:46:27Z</dcterms:modified>
</cp:coreProperties>
</file>