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embeddings/oleObject24.bin" ContentType="application/vnd.openxmlformats-officedocument.oleObject"/>
  <Override PartName="/ppt/embeddings/oleObject25.bin" ContentType="application/vnd.openxmlformats-officedocument.oleObject"/>
  <Override PartName="/ppt/embeddings/oleObject26.bin" ContentType="application/vnd.openxmlformats-officedocument.oleObject"/>
  <Override PartName="/ppt/embeddings/oleObject27.bin" ContentType="application/vnd.openxmlformats-officedocument.oleObject"/>
  <Override PartName="/ppt/embeddings/oleObject28.bin" ContentType="application/vnd.openxmlformats-officedocument.oleObject"/>
  <Override PartName="/ppt/embeddings/oleObject29.bin" ContentType="application/vnd.openxmlformats-officedocument.oleObject"/>
  <Override PartName="/ppt/embeddings/oleObject30.bin" ContentType="application/vnd.openxmlformats-officedocument.oleObject"/>
  <Override PartName="/ppt/embeddings/oleObject31.bin" ContentType="application/vnd.openxmlformats-officedocument.oleObject"/>
  <Override PartName="/ppt/embeddings/oleObject32.bin" ContentType="application/vnd.openxmlformats-officedocument.oleObject"/>
  <Override PartName="/ppt/embeddings/oleObject33.bin" ContentType="application/vnd.openxmlformats-officedocument.oleObject"/>
  <Override PartName="/ppt/embeddings/oleObject34.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786" r:id="rId3"/>
    <p:sldId id="787" r:id="rId4"/>
    <p:sldId id="788" r:id="rId5"/>
    <p:sldId id="789" r:id="rId6"/>
    <p:sldId id="790" r:id="rId7"/>
    <p:sldId id="791" r:id="rId8"/>
    <p:sldId id="792" r:id="rId9"/>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pitchFamily="-84" charset="0"/>
        <a:ea typeface="+mn-ea"/>
        <a:cs typeface="+mn-cs"/>
      </a:defRPr>
    </a:lvl1pPr>
    <a:lvl2pPr marL="457200" algn="l" rtl="0" fontAlgn="base">
      <a:spcBef>
        <a:spcPct val="0"/>
      </a:spcBef>
      <a:spcAft>
        <a:spcPct val="0"/>
      </a:spcAft>
      <a:defRPr sz="2400" kern="1200">
        <a:solidFill>
          <a:schemeClr val="tx1"/>
        </a:solidFill>
        <a:latin typeface="Times New Roman" pitchFamily="-84" charset="0"/>
        <a:ea typeface="+mn-ea"/>
        <a:cs typeface="+mn-cs"/>
      </a:defRPr>
    </a:lvl2pPr>
    <a:lvl3pPr marL="914400" algn="l" rtl="0" fontAlgn="base">
      <a:spcBef>
        <a:spcPct val="0"/>
      </a:spcBef>
      <a:spcAft>
        <a:spcPct val="0"/>
      </a:spcAft>
      <a:defRPr sz="2400" kern="1200">
        <a:solidFill>
          <a:schemeClr val="tx1"/>
        </a:solidFill>
        <a:latin typeface="Times New Roman" pitchFamily="-84" charset="0"/>
        <a:ea typeface="+mn-ea"/>
        <a:cs typeface="+mn-cs"/>
      </a:defRPr>
    </a:lvl3pPr>
    <a:lvl4pPr marL="1371600" algn="l" rtl="0" fontAlgn="base">
      <a:spcBef>
        <a:spcPct val="0"/>
      </a:spcBef>
      <a:spcAft>
        <a:spcPct val="0"/>
      </a:spcAft>
      <a:defRPr sz="2400" kern="1200">
        <a:solidFill>
          <a:schemeClr val="tx1"/>
        </a:solidFill>
        <a:latin typeface="Times New Roman" pitchFamily="-84" charset="0"/>
        <a:ea typeface="+mn-ea"/>
        <a:cs typeface="+mn-cs"/>
      </a:defRPr>
    </a:lvl4pPr>
    <a:lvl5pPr marL="1828800" algn="l" rtl="0" fontAlgn="base">
      <a:spcBef>
        <a:spcPct val="0"/>
      </a:spcBef>
      <a:spcAft>
        <a:spcPct val="0"/>
      </a:spcAft>
      <a:defRPr sz="2400" kern="1200">
        <a:solidFill>
          <a:schemeClr val="tx1"/>
        </a:solidFill>
        <a:latin typeface="Times New Roman" pitchFamily="-84" charset="0"/>
        <a:ea typeface="+mn-ea"/>
        <a:cs typeface="+mn-cs"/>
      </a:defRPr>
    </a:lvl5pPr>
    <a:lvl6pPr marL="2286000" algn="l" defTabSz="457200" rtl="0" eaLnBrk="1" latinLnBrk="0" hangingPunct="1">
      <a:defRPr sz="2400" kern="1200">
        <a:solidFill>
          <a:schemeClr val="tx1"/>
        </a:solidFill>
        <a:latin typeface="Times New Roman" pitchFamily="-84" charset="0"/>
        <a:ea typeface="+mn-ea"/>
        <a:cs typeface="+mn-cs"/>
      </a:defRPr>
    </a:lvl6pPr>
    <a:lvl7pPr marL="2743200" algn="l" defTabSz="457200" rtl="0" eaLnBrk="1" latinLnBrk="0" hangingPunct="1">
      <a:defRPr sz="2400" kern="1200">
        <a:solidFill>
          <a:schemeClr val="tx1"/>
        </a:solidFill>
        <a:latin typeface="Times New Roman" pitchFamily="-84" charset="0"/>
        <a:ea typeface="+mn-ea"/>
        <a:cs typeface="+mn-cs"/>
      </a:defRPr>
    </a:lvl7pPr>
    <a:lvl8pPr marL="3200400" algn="l" defTabSz="457200" rtl="0" eaLnBrk="1" latinLnBrk="0" hangingPunct="1">
      <a:defRPr sz="2400" kern="1200">
        <a:solidFill>
          <a:schemeClr val="tx1"/>
        </a:solidFill>
        <a:latin typeface="Times New Roman" pitchFamily="-84" charset="0"/>
        <a:ea typeface="+mn-ea"/>
        <a:cs typeface="+mn-cs"/>
      </a:defRPr>
    </a:lvl8pPr>
    <a:lvl9pPr marL="3657600" algn="l" defTabSz="457200" rtl="0" eaLnBrk="1" latinLnBrk="0" hangingPunct="1">
      <a:defRPr sz="24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1CEEF"/>
    <a:srgbClr val="8EDBEF"/>
    <a:srgbClr val="7FC4D6"/>
    <a:srgbClr val="99FFCC"/>
    <a:srgbClr val="FFFFCC"/>
    <a:srgbClr val="CC6600"/>
    <a:srgbClr val="FF0066"/>
    <a:srgbClr val="CC00CC"/>
    <a:srgbClr val="00330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59" d="100"/>
          <a:sy n="59" d="100"/>
        </p:scale>
        <p:origin x="-112" y="-4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 Id="rId2" Type="http://schemas.openxmlformats.org/officeDocument/2006/relationships/image" Target="../media/image3.emf"/><Relationship Id="rId3"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emf"/><Relationship Id="rId4" Type="http://schemas.openxmlformats.org/officeDocument/2006/relationships/image" Target="../media/image8.emf"/><Relationship Id="rId5" Type="http://schemas.openxmlformats.org/officeDocument/2006/relationships/image" Target="../media/image9.emf"/><Relationship Id="rId6" Type="http://schemas.openxmlformats.org/officeDocument/2006/relationships/image" Target="../media/image10.emf"/><Relationship Id="rId7" Type="http://schemas.openxmlformats.org/officeDocument/2006/relationships/image" Target="../media/image11.emf"/><Relationship Id="rId8" Type="http://schemas.openxmlformats.org/officeDocument/2006/relationships/image" Target="../media/image12.emf"/><Relationship Id="rId9" Type="http://schemas.openxmlformats.org/officeDocument/2006/relationships/image" Target="../media/image13.emf"/><Relationship Id="rId10" Type="http://schemas.openxmlformats.org/officeDocument/2006/relationships/image" Target="../media/image14.emf"/><Relationship Id="rId1" Type="http://schemas.openxmlformats.org/officeDocument/2006/relationships/image" Target="../media/image5.emf"/><Relationship Id="rId2"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5.emf"/><Relationship Id="rId2" Type="http://schemas.openxmlformats.org/officeDocument/2006/relationships/image" Target="../media/image16.emf"/></Relationships>
</file>

<file path=ppt/drawings/_rels/vmlDrawing4.vml.rels><?xml version="1.0" encoding="UTF-8" standalone="yes"?>
<Relationships xmlns="http://schemas.openxmlformats.org/package/2006/relationships"><Relationship Id="rId11" Type="http://schemas.openxmlformats.org/officeDocument/2006/relationships/image" Target="../media/image27.emf"/><Relationship Id="rId12" Type="http://schemas.openxmlformats.org/officeDocument/2006/relationships/image" Target="../media/image28.emf"/><Relationship Id="rId1" Type="http://schemas.openxmlformats.org/officeDocument/2006/relationships/image" Target="../media/image17.emf"/><Relationship Id="rId2" Type="http://schemas.openxmlformats.org/officeDocument/2006/relationships/image" Target="../media/image18.emf"/><Relationship Id="rId3" Type="http://schemas.openxmlformats.org/officeDocument/2006/relationships/image" Target="../media/image19.emf"/><Relationship Id="rId4" Type="http://schemas.openxmlformats.org/officeDocument/2006/relationships/image" Target="../media/image20.emf"/><Relationship Id="rId5" Type="http://schemas.openxmlformats.org/officeDocument/2006/relationships/image" Target="../media/image21.emf"/><Relationship Id="rId6" Type="http://schemas.openxmlformats.org/officeDocument/2006/relationships/image" Target="../media/image22.emf"/><Relationship Id="rId7" Type="http://schemas.openxmlformats.org/officeDocument/2006/relationships/image" Target="../media/image23.emf"/><Relationship Id="rId8" Type="http://schemas.openxmlformats.org/officeDocument/2006/relationships/image" Target="../media/image24.emf"/><Relationship Id="rId9" Type="http://schemas.openxmlformats.org/officeDocument/2006/relationships/image" Target="../media/image25.emf"/><Relationship Id="rId10" Type="http://schemas.openxmlformats.org/officeDocument/2006/relationships/image" Target="../media/image26.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1.emf"/><Relationship Id="rId4" Type="http://schemas.openxmlformats.org/officeDocument/2006/relationships/image" Target="../media/image32.emf"/><Relationship Id="rId5" Type="http://schemas.openxmlformats.org/officeDocument/2006/relationships/image" Target="../media/image33.emf"/><Relationship Id="rId6" Type="http://schemas.openxmlformats.org/officeDocument/2006/relationships/image" Target="../media/image34.emf"/><Relationship Id="rId7" Type="http://schemas.openxmlformats.org/officeDocument/2006/relationships/image" Target="../media/image35.emf"/><Relationship Id="rId1" Type="http://schemas.openxmlformats.org/officeDocument/2006/relationships/image" Target="../media/image29.emf"/><Relationship Id="rId2" Type="http://schemas.openxmlformats.org/officeDocument/2006/relationships/image" Target="../media/image3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383069AB-0B70-3E4B-9CBA-A7E1F3E0FC3E}" type="slidenum">
              <a:rPr lang="en-US"/>
              <a:pPr>
                <a:defRPr/>
              </a:pPr>
              <a:t>‹#›</a:t>
            </a:fld>
            <a:endParaRPr lang="en-US"/>
          </a:p>
        </p:txBody>
      </p:sp>
    </p:spTree>
    <p:extLst>
      <p:ext uri="{BB962C8B-B14F-4D97-AF65-F5344CB8AC3E}">
        <p14:creationId xmlns:p14="http://schemas.microsoft.com/office/powerpoint/2010/main" val="981245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1E34483E-5B5B-BD45-A08D-10B8C52212D4}" type="slidenum">
              <a:rPr lang="en-US"/>
              <a:pPr>
                <a:defRPr/>
              </a:pPr>
              <a:t>‹#›</a:t>
            </a:fld>
            <a:endParaRPr lang="en-US"/>
          </a:p>
        </p:txBody>
      </p:sp>
    </p:spTree>
    <p:extLst>
      <p:ext uri="{BB962C8B-B14F-4D97-AF65-F5344CB8AC3E}">
        <p14:creationId xmlns:p14="http://schemas.microsoft.com/office/powerpoint/2010/main" val="250437021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a:ln w="9525">
            <a:noFill/>
            <a:miter lim="800000"/>
            <a:headEnd/>
            <a:tailEnd/>
          </a:ln>
        </p:spPr>
      </p:pic>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r>
              <a:rPr lang="en-US" smtClean="0"/>
              <a:t>Wednesday, April 1,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nl-NL" smtClean="0"/>
              <a:t>PHYS 3313-001, Spring 2015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DD774B2-BEFC-0F4C-8EFB-A9A3D81A594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April 1,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3313-001, Spring 2015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28B57A-27A1-3D4C-A6D4-801C028D880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April 1,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3313-001, Spring 2015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959B54-6614-314D-82E3-D63DF83F53D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Wednesday, April 1, 2015</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3313-001, Spring 2015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33D2C0A-C00C-6D49-85C5-A00CF6C3B05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r>
              <a:rPr lang="en-US" smtClean="0"/>
              <a:t>Wednesday, April 1, 2015</a:t>
            </a:r>
            <a:endParaRPr lang="en-US"/>
          </a:p>
        </p:txBody>
      </p:sp>
      <p:sp>
        <p:nvSpPr>
          <p:cNvPr id="7" name="Rectangle 5"/>
          <p:cNvSpPr>
            <a:spLocks noGrp="1" noChangeArrowheads="1"/>
          </p:cNvSpPr>
          <p:nvPr>
            <p:ph type="ftr" sz="quarter" idx="11"/>
          </p:nvPr>
        </p:nvSpPr>
        <p:spPr>
          <a:ln/>
        </p:spPr>
        <p:txBody>
          <a:bodyPr/>
          <a:lstStyle>
            <a:lvl1pPr>
              <a:defRPr/>
            </a:lvl1pPr>
          </a:lstStyle>
          <a:p>
            <a:pPr>
              <a:defRPr/>
            </a:pPr>
            <a:r>
              <a:rPr lang="nl-NL" smtClean="0"/>
              <a:t>PHYS 3313-001, Spring 2015                     Dr. Jaehoon Yu</a:t>
            </a: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6E4BFBEB-12DC-8949-B61D-A8F2554F50A6}" type="slidenum">
              <a:rPr lang="en-US"/>
              <a:pPr>
                <a:defRPr/>
              </a:pPr>
              <a:t>‹#›</a:t>
            </a:fld>
            <a:endParaRPr lang="en-US"/>
          </a:p>
        </p:txBody>
      </p:sp>
    </p:spTree>
    <p:extLst>
      <p:ext uri="{BB962C8B-B14F-4D97-AF65-F5344CB8AC3E}">
        <p14:creationId xmlns:p14="http://schemas.microsoft.com/office/powerpoint/2010/main" val="2736554901"/>
      </p:ext>
    </p:extLst>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April 1,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3313-001, Spring 2015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3D45CD-16A2-224C-B70A-0D1B0489626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April 1,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3313-001, Spring 2015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CED5A-781C-B54B-9DCC-46150F17B7D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Wednesday, April 1,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3313-001, Spring 2015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000C52-892A-734C-9735-DFA415D8DA4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Wednesday, April 1, 2015</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3313-001, Spring 2015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8608EF3-45E5-0542-9CB7-247C5541AE2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Wednesday, April 1, 2015</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nl-NL" smtClean="0"/>
              <a:t>PHYS 3313-001, Spring 2015                     Dr. Jaehoon Yu</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92F9CF5-C078-EB47-929F-B0A3FA3F950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Wednesday, April 1, 2015</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nl-NL" smtClean="0"/>
              <a:t>PHYS 3313-001, Spring 2015                     Dr. Jaehoon Yu</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DCCF901-3B1D-5D4E-8AD7-5D66FB4A0B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Wednesday, April 1,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3313-001, Spring 2015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B26439-A107-B54D-9685-245DFB0AD8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Wednesday, April 1,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3313-001, Spring 2015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42880F3-5039-AD40-B51A-C61F35823A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pPr>
              <a:defRPr/>
            </a:pPr>
            <a:r>
              <a:rPr lang="en-US" smtClean="0"/>
              <a:t>Wednesday, April 1, 2015</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pPr>
              <a:defRPr/>
            </a:pPr>
            <a:r>
              <a:rPr lang="nl-NL" smtClean="0"/>
              <a:t>PHYS 3313-001, Spring 2015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Arial Narrow" charset="0"/>
              </a:defRPr>
            </a:lvl1pPr>
          </a:lstStyle>
          <a:p>
            <a:pPr>
              <a:defRPr/>
            </a:pPr>
            <a:fld id="{940792B5-4286-5042-9E96-9D0E8EB76CF0}" type="slidenum">
              <a:rPr lang="en-US"/>
              <a:pPr>
                <a:defRPr/>
              </a:pPr>
              <a:t>‹#›</a:t>
            </a:fld>
            <a:endParaRPr lang="en-US"/>
          </a:p>
        </p:txBody>
      </p:sp>
      <p:pic>
        <p:nvPicPr>
          <p:cNvPr id="1031" name="Picture 7" descr="UTA_color_seal"/>
          <p:cNvPicPr>
            <a:picLocks noChangeAspect="1" noChangeArrowheads="1"/>
          </p:cNvPicPr>
          <p:nvPr/>
        </p:nvPicPr>
        <p:blipFill>
          <a:blip r:embed="rId15"/>
          <a:srcRect/>
          <a:stretch>
            <a:fillRect/>
          </a:stretch>
        </p:blipFill>
        <p:spPr bwMode="auto">
          <a:xfrm>
            <a:off x="3124200" y="6253163"/>
            <a:ext cx="457200" cy="4524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20" r:id="rId13"/>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2pPr>
      <a:lvl3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3pPr>
      <a:lvl4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4pPr>
      <a:lvl5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5pPr>
      <a:lvl6pPr marL="457200" algn="ctr" rtl="0" fontAlgn="base">
        <a:spcBef>
          <a:spcPct val="0"/>
        </a:spcBef>
        <a:spcAft>
          <a:spcPct val="0"/>
        </a:spcAft>
        <a:defRPr sz="4400">
          <a:solidFill>
            <a:srgbClr val="A50021"/>
          </a:solidFill>
          <a:latin typeface="Arial Narrow" pitchFamily="34" charset="0"/>
        </a:defRPr>
      </a:lvl6pPr>
      <a:lvl7pPr marL="914400" algn="ctr" rtl="0" fontAlgn="base">
        <a:spcBef>
          <a:spcPct val="0"/>
        </a:spcBef>
        <a:spcAft>
          <a:spcPct val="0"/>
        </a:spcAft>
        <a:defRPr sz="4400">
          <a:solidFill>
            <a:srgbClr val="A50021"/>
          </a:solidFill>
          <a:latin typeface="Arial Narrow" pitchFamily="34" charset="0"/>
        </a:defRPr>
      </a:lvl7pPr>
      <a:lvl8pPr marL="1371600" algn="ctr" rtl="0" fontAlgn="base">
        <a:spcBef>
          <a:spcPct val="0"/>
        </a:spcBef>
        <a:spcAft>
          <a:spcPct val="0"/>
        </a:spcAft>
        <a:defRPr sz="4400">
          <a:solidFill>
            <a:srgbClr val="A50021"/>
          </a:solidFill>
          <a:latin typeface="Arial Narrow" pitchFamily="34" charset="0"/>
        </a:defRPr>
      </a:lvl8pPr>
      <a:lvl9pPr marL="1828800" algn="ctr" rtl="0" fontAlgn="base">
        <a:spcBef>
          <a:spcPct val="0"/>
        </a:spcBef>
        <a:spcAft>
          <a:spcPct val="0"/>
        </a:spcAft>
        <a:defRPr sz="4400">
          <a:solidFill>
            <a:srgbClr val="A50021"/>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2.emf"/><Relationship Id="rId5" Type="http://schemas.openxmlformats.org/officeDocument/2006/relationships/oleObject" Target="../embeddings/oleObject2.bin"/><Relationship Id="rId6" Type="http://schemas.openxmlformats.org/officeDocument/2006/relationships/image" Target="../media/image3.emf"/><Relationship Id="rId7" Type="http://schemas.openxmlformats.org/officeDocument/2006/relationships/oleObject" Target="../embeddings/oleObject3.bin"/><Relationship Id="rId8" Type="http://schemas.openxmlformats.org/officeDocument/2006/relationships/image" Target="../media/image4.e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9" Type="http://schemas.openxmlformats.org/officeDocument/2006/relationships/oleObject" Target="../embeddings/oleObject7.bin"/><Relationship Id="rId20" Type="http://schemas.openxmlformats.org/officeDocument/2006/relationships/image" Target="../media/image13.emf"/><Relationship Id="rId21" Type="http://schemas.openxmlformats.org/officeDocument/2006/relationships/oleObject" Target="../embeddings/oleObject13.bin"/><Relationship Id="rId22" Type="http://schemas.openxmlformats.org/officeDocument/2006/relationships/image" Target="../media/image14.emf"/><Relationship Id="rId10" Type="http://schemas.openxmlformats.org/officeDocument/2006/relationships/image" Target="../media/image8.emf"/><Relationship Id="rId11" Type="http://schemas.openxmlformats.org/officeDocument/2006/relationships/oleObject" Target="../embeddings/oleObject8.bin"/><Relationship Id="rId12" Type="http://schemas.openxmlformats.org/officeDocument/2006/relationships/image" Target="../media/image9.emf"/><Relationship Id="rId13" Type="http://schemas.openxmlformats.org/officeDocument/2006/relationships/oleObject" Target="../embeddings/oleObject9.bin"/><Relationship Id="rId14" Type="http://schemas.openxmlformats.org/officeDocument/2006/relationships/image" Target="../media/image10.emf"/><Relationship Id="rId15" Type="http://schemas.openxmlformats.org/officeDocument/2006/relationships/oleObject" Target="../embeddings/oleObject10.bin"/><Relationship Id="rId16" Type="http://schemas.openxmlformats.org/officeDocument/2006/relationships/image" Target="../media/image11.emf"/><Relationship Id="rId17" Type="http://schemas.openxmlformats.org/officeDocument/2006/relationships/oleObject" Target="../embeddings/oleObject11.bin"/><Relationship Id="rId18" Type="http://schemas.openxmlformats.org/officeDocument/2006/relationships/image" Target="../media/image12.emf"/><Relationship Id="rId19" Type="http://schemas.openxmlformats.org/officeDocument/2006/relationships/oleObject" Target="../embeddings/oleObject12.bin"/><Relationship Id="rId1" Type="http://schemas.openxmlformats.org/officeDocument/2006/relationships/vmlDrawing" Target="../drawings/vmlDrawing2.vml"/><Relationship Id="rId2" Type="http://schemas.openxmlformats.org/officeDocument/2006/relationships/slideLayout" Target="../slideLayouts/slideLayout13.xml"/><Relationship Id="rId3" Type="http://schemas.openxmlformats.org/officeDocument/2006/relationships/oleObject" Target="../embeddings/oleObject4.bin"/><Relationship Id="rId4" Type="http://schemas.openxmlformats.org/officeDocument/2006/relationships/image" Target="../media/image5.emf"/><Relationship Id="rId5" Type="http://schemas.openxmlformats.org/officeDocument/2006/relationships/oleObject" Target="../embeddings/oleObject5.bin"/><Relationship Id="rId6" Type="http://schemas.openxmlformats.org/officeDocument/2006/relationships/image" Target="../media/image6.emf"/><Relationship Id="rId7" Type="http://schemas.openxmlformats.org/officeDocument/2006/relationships/oleObject" Target="../embeddings/oleObject6.bin"/><Relationship Id="rId8" Type="http://schemas.openxmlformats.org/officeDocument/2006/relationships/image" Target="../media/image7.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4.bin"/><Relationship Id="rId4" Type="http://schemas.openxmlformats.org/officeDocument/2006/relationships/image" Target="../media/image15.emf"/><Relationship Id="rId5" Type="http://schemas.openxmlformats.org/officeDocument/2006/relationships/oleObject" Target="../embeddings/oleObject15.bin"/><Relationship Id="rId6" Type="http://schemas.openxmlformats.org/officeDocument/2006/relationships/image" Target="../media/image16.emf"/><Relationship Id="rId1" Type="http://schemas.openxmlformats.org/officeDocument/2006/relationships/vmlDrawing" Target="../drawings/vmlDrawing3.vml"/><Relationship Id="rId2"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9" Type="http://schemas.openxmlformats.org/officeDocument/2006/relationships/oleObject" Target="../embeddings/oleObject19.bin"/><Relationship Id="rId20" Type="http://schemas.openxmlformats.org/officeDocument/2006/relationships/image" Target="../media/image25.emf"/><Relationship Id="rId21" Type="http://schemas.openxmlformats.org/officeDocument/2006/relationships/oleObject" Target="../embeddings/oleObject25.bin"/><Relationship Id="rId22" Type="http://schemas.openxmlformats.org/officeDocument/2006/relationships/image" Target="../media/image26.emf"/><Relationship Id="rId23" Type="http://schemas.openxmlformats.org/officeDocument/2006/relationships/oleObject" Target="../embeddings/oleObject26.bin"/><Relationship Id="rId24" Type="http://schemas.openxmlformats.org/officeDocument/2006/relationships/image" Target="../media/image27.emf"/><Relationship Id="rId25" Type="http://schemas.openxmlformats.org/officeDocument/2006/relationships/oleObject" Target="../embeddings/oleObject27.bin"/><Relationship Id="rId26" Type="http://schemas.openxmlformats.org/officeDocument/2006/relationships/image" Target="../media/image28.emf"/><Relationship Id="rId10" Type="http://schemas.openxmlformats.org/officeDocument/2006/relationships/image" Target="../media/image20.emf"/><Relationship Id="rId11" Type="http://schemas.openxmlformats.org/officeDocument/2006/relationships/oleObject" Target="../embeddings/oleObject20.bin"/><Relationship Id="rId12" Type="http://schemas.openxmlformats.org/officeDocument/2006/relationships/image" Target="../media/image21.emf"/><Relationship Id="rId13" Type="http://schemas.openxmlformats.org/officeDocument/2006/relationships/oleObject" Target="../embeddings/oleObject21.bin"/><Relationship Id="rId14" Type="http://schemas.openxmlformats.org/officeDocument/2006/relationships/image" Target="../media/image22.emf"/><Relationship Id="rId15" Type="http://schemas.openxmlformats.org/officeDocument/2006/relationships/oleObject" Target="../embeddings/oleObject22.bin"/><Relationship Id="rId16" Type="http://schemas.openxmlformats.org/officeDocument/2006/relationships/image" Target="../media/image23.emf"/><Relationship Id="rId17" Type="http://schemas.openxmlformats.org/officeDocument/2006/relationships/oleObject" Target="../embeddings/oleObject23.bin"/><Relationship Id="rId18" Type="http://schemas.openxmlformats.org/officeDocument/2006/relationships/image" Target="../media/image24.emf"/><Relationship Id="rId19" Type="http://schemas.openxmlformats.org/officeDocument/2006/relationships/oleObject" Target="../embeddings/oleObject24.bin"/><Relationship Id="rId1" Type="http://schemas.openxmlformats.org/officeDocument/2006/relationships/vmlDrawing" Target="../drawings/vmlDrawing4.vml"/><Relationship Id="rId2" Type="http://schemas.openxmlformats.org/officeDocument/2006/relationships/slideLayout" Target="../slideLayouts/slideLayout13.xml"/><Relationship Id="rId3" Type="http://schemas.openxmlformats.org/officeDocument/2006/relationships/oleObject" Target="../embeddings/oleObject16.bin"/><Relationship Id="rId4" Type="http://schemas.openxmlformats.org/officeDocument/2006/relationships/image" Target="../media/image17.emf"/><Relationship Id="rId5" Type="http://schemas.openxmlformats.org/officeDocument/2006/relationships/oleObject" Target="../embeddings/oleObject17.bin"/><Relationship Id="rId6" Type="http://schemas.openxmlformats.org/officeDocument/2006/relationships/image" Target="../media/image18.emf"/><Relationship Id="rId7" Type="http://schemas.openxmlformats.org/officeDocument/2006/relationships/oleObject" Target="../embeddings/oleObject18.bin"/><Relationship Id="rId8" Type="http://schemas.openxmlformats.org/officeDocument/2006/relationships/image" Target="../media/image19.emf"/></Relationships>
</file>

<file path=ppt/slides/_rels/slide8.xml.rels><?xml version="1.0" encoding="UTF-8" standalone="yes"?>
<Relationships xmlns="http://schemas.openxmlformats.org/package/2006/relationships"><Relationship Id="rId11" Type="http://schemas.openxmlformats.org/officeDocument/2006/relationships/oleObject" Target="../embeddings/oleObject32.bin"/><Relationship Id="rId12" Type="http://schemas.openxmlformats.org/officeDocument/2006/relationships/image" Target="../media/image33.emf"/><Relationship Id="rId13" Type="http://schemas.openxmlformats.org/officeDocument/2006/relationships/oleObject" Target="../embeddings/oleObject33.bin"/><Relationship Id="rId14" Type="http://schemas.openxmlformats.org/officeDocument/2006/relationships/image" Target="../media/image34.emf"/><Relationship Id="rId15" Type="http://schemas.openxmlformats.org/officeDocument/2006/relationships/oleObject" Target="../embeddings/oleObject34.bin"/><Relationship Id="rId16" Type="http://schemas.openxmlformats.org/officeDocument/2006/relationships/image" Target="../media/image35.emf"/><Relationship Id="rId1" Type="http://schemas.openxmlformats.org/officeDocument/2006/relationships/vmlDrawing" Target="../drawings/vmlDrawing5.vml"/><Relationship Id="rId2" Type="http://schemas.openxmlformats.org/officeDocument/2006/relationships/slideLayout" Target="../slideLayouts/slideLayout13.xml"/><Relationship Id="rId3" Type="http://schemas.openxmlformats.org/officeDocument/2006/relationships/oleObject" Target="../embeddings/oleObject28.bin"/><Relationship Id="rId4" Type="http://schemas.openxmlformats.org/officeDocument/2006/relationships/image" Target="../media/image29.emf"/><Relationship Id="rId5" Type="http://schemas.openxmlformats.org/officeDocument/2006/relationships/oleObject" Target="../embeddings/oleObject29.bin"/><Relationship Id="rId6" Type="http://schemas.openxmlformats.org/officeDocument/2006/relationships/image" Target="../media/image30.emf"/><Relationship Id="rId7" Type="http://schemas.openxmlformats.org/officeDocument/2006/relationships/oleObject" Target="../embeddings/oleObject30.bin"/><Relationship Id="rId8" Type="http://schemas.openxmlformats.org/officeDocument/2006/relationships/image" Target="../media/image31.emf"/><Relationship Id="rId9" Type="http://schemas.openxmlformats.org/officeDocument/2006/relationships/oleObject" Target="../embeddings/oleObject31.bin"/><Relationship Id="rId10" Type="http://schemas.openxmlformats.org/officeDocument/2006/relationships/image" Target="../media/image32.emf"/></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smtClean="0"/>
              <a:t>Wednesday, April 1, 2015</a:t>
            </a:r>
            <a:endParaRPr lang="en-US"/>
          </a:p>
        </p:txBody>
      </p:sp>
      <p:sp>
        <p:nvSpPr>
          <p:cNvPr id="7" name="Rectangle 5"/>
          <p:cNvSpPr>
            <a:spLocks noGrp="1" noChangeArrowheads="1"/>
          </p:cNvSpPr>
          <p:nvPr>
            <p:ph type="ftr" sz="quarter" idx="11"/>
          </p:nvPr>
        </p:nvSpPr>
        <p:spPr/>
        <p:txBody>
          <a:bodyPr/>
          <a:lstStyle/>
          <a:p>
            <a:pPr>
              <a:defRPr/>
            </a:pPr>
            <a:r>
              <a:rPr lang="nl-NL" smtClean="0"/>
              <a:t>PHYS 3313-001, Spring 2015                     Dr. Jaehoon Yu</a:t>
            </a:r>
            <a:endParaRPr lang="en-US"/>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a:t>
            </a:r>
            <a:r>
              <a:rPr lang="en-US" dirty="0" smtClean="0">
                <a:ea typeface="ＭＳ Ｐゴシック" pitchFamily="-84" charset="-128"/>
                <a:cs typeface="ＭＳ Ｐゴシック" pitchFamily="-84" charset="-128"/>
              </a:rPr>
              <a:t> 3313 </a:t>
            </a:r>
            <a:r>
              <a:rPr lang="en-US" dirty="0">
                <a:ea typeface="ＭＳ Ｐゴシック" pitchFamily="-84" charset="-128"/>
                <a:cs typeface="ＭＳ Ｐゴシック" pitchFamily="-84" charset="-128"/>
              </a:rPr>
              <a:t>– Section 001</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dirty="0" smtClean="0">
                <a:ea typeface="ＭＳ Ｐゴシック" pitchFamily="-84" charset="-128"/>
                <a:cs typeface="ＭＳ Ｐゴシック" pitchFamily="-84" charset="-128"/>
              </a:rPr>
              <a:t>#16</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2869835" y="1524000"/>
            <a:ext cx="3096354"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pitchFamily="-84" charset="0"/>
              </a:rPr>
              <a:t>Wednesday</a:t>
            </a:r>
            <a:r>
              <a:rPr lang="en-US" dirty="0">
                <a:solidFill>
                  <a:schemeClr val="accent2"/>
                </a:solidFill>
                <a:latin typeface="Monotype Corsiva" pitchFamily="-84" charset="0"/>
              </a:rPr>
              <a:t>,</a:t>
            </a:r>
            <a:r>
              <a:rPr lang="en-US" dirty="0" smtClean="0">
                <a:solidFill>
                  <a:schemeClr val="accent2"/>
                </a:solidFill>
                <a:latin typeface="Monotype Corsiva" pitchFamily="-84" charset="0"/>
              </a:rPr>
              <a:t> April </a:t>
            </a:r>
            <a:r>
              <a:rPr lang="en-US" dirty="0">
                <a:solidFill>
                  <a:schemeClr val="accent2"/>
                </a:solidFill>
                <a:latin typeface="Monotype Corsiva" pitchFamily="-84" charset="0"/>
              </a:rPr>
              <a:t>1</a:t>
            </a:r>
            <a:r>
              <a:rPr lang="en-US" dirty="0" smtClean="0">
                <a:solidFill>
                  <a:schemeClr val="accent2"/>
                </a:solidFill>
                <a:latin typeface="Monotype Corsiva" pitchFamily="-84" charset="0"/>
              </a:rPr>
              <a:t>, 2015</a:t>
            </a:r>
            <a:endParaRPr lang="en-US" dirty="0">
              <a:solidFill>
                <a:schemeClr val="accent2"/>
              </a:solidFill>
              <a:latin typeface="Monotype Corsiva" pitchFamily="-84" charset="0"/>
            </a:endParaRP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8" name="Rectangle 3"/>
          <p:cNvSpPr txBox="1">
            <a:spLocks noChangeArrowheads="1"/>
          </p:cNvSpPr>
          <p:nvPr/>
        </p:nvSpPr>
        <p:spPr bwMode="auto">
          <a:xfrm>
            <a:off x="1371600" y="2286000"/>
            <a:ext cx="7239000"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a:lstStyle>
          <a:p>
            <a:pPr marL="609600" indent="-609600" algn="l"/>
            <a:r>
              <a:rPr lang="en-US" dirty="0">
                <a:latin typeface="Arial Narrow" pitchFamily="-84" charset="0"/>
              </a:rPr>
              <a:t>Probability of Particle</a:t>
            </a:r>
          </a:p>
          <a:p>
            <a:pPr marL="609600" indent="-609600" algn="l"/>
            <a:r>
              <a:rPr lang="en-US" dirty="0">
                <a:latin typeface="Arial Narrow" pitchFamily="-84" charset="0"/>
              </a:rPr>
              <a:t>Schrodinger Wave Equation and Solutions</a:t>
            </a:r>
          </a:p>
          <a:p>
            <a:pPr marL="609600" indent="-609600" algn="l"/>
            <a:r>
              <a:rPr lang="en-US" dirty="0">
                <a:latin typeface="Arial Narrow" pitchFamily="-84" charset="0"/>
              </a:rPr>
              <a:t>Normalization </a:t>
            </a:r>
            <a:r>
              <a:rPr lang="en-US">
                <a:latin typeface="Arial Narrow" pitchFamily="-84" charset="0"/>
              </a:rPr>
              <a:t>and </a:t>
            </a:r>
            <a:r>
              <a:rPr lang="en-US" smtClean="0">
                <a:latin typeface="Arial Narrow" pitchFamily="-84" charset="0"/>
              </a:rPr>
              <a:t>Probability</a:t>
            </a:r>
            <a:endParaRPr lang="en-US" dirty="0">
              <a:latin typeface="Arial Narrow" pitchFamily="-8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left)">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wipe(left)">
                                      <p:cBhvr>
                                        <p:cTn id="17"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ctrTitle"/>
          </p:nvPr>
        </p:nvSpPr>
        <p:spPr>
          <a:xfrm>
            <a:off x="457200" y="0"/>
            <a:ext cx="8226425" cy="636587"/>
          </a:xfrm>
        </p:spPr>
        <p:txBody>
          <a:bodyPr/>
          <a:lstStyle/>
          <a:p>
            <a:pPr eaLnBrk="1" hangingPunct="1"/>
            <a:r>
              <a:rPr lang="en-US" sz="4000" b="1" dirty="0" smtClean="0">
                <a:ea typeface="ＭＳ Ｐゴシック" pitchFamily="-84" charset="-128"/>
                <a:cs typeface="ＭＳ Ｐゴシック" pitchFamily="-84" charset="-128"/>
              </a:rPr>
              <a:t>Special Project #4</a:t>
            </a:r>
            <a:endParaRPr lang="en-US" sz="4000" b="1" dirty="0">
              <a:ea typeface="ＭＳ Ｐゴシック" pitchFamily="-84" charset="-128"/>
              <a:cs typeface="ＭＳ Ｐゴシック" pitchFamily="-84" charset="-128"/>
            </a:endParaRPr>
          </a:p>
        </p:txBody>
      </p:sp>
      <p:sp>
        <p:nvSpPr>
          <p:cNvPr id="18434" name="Rectangle 3"/>
          <p:cNvSpPr>
            <a:spLocks noGrp="1" noChangeArrowheads="1"/>
          </p:cNvSpPr>
          <p:nvPr>
            <p:ph type="subTitle" idx="1"/>
          </p:nvPr>
        </p:nvSpPr>
        <p:spPr>
          <a:xfrm>
            <a:off x="457200" y="685800"/>
            <a:ext cx="8001000" cy="5486400"/>
          </a:xfrm>
        </p:spPr>
        <p:txBody>
          <a:bodyPr/>
          <a:lstStyle/>
          <a:p>
            <a:pPr marL="457200" indent="-457200" algn="l" eaLnBrk="1" hangingPunct="1">
              <a:buFont typeface="Arial"/>
              <a:buChar char="•"/>
            </a:pPr>
            <a:r>
              <a:rPr lang="en-US" dirty="0" smtClean="0">
                <a:ea typeface="ＭＳ Ｐゴシック" pitchFamily="-84" charset="-128"/>
                <a:cs typeface="ＭＳ Ｐゴシック" pitchFamily="-84" charset="-128"/>
              </a:rPr>
              <a:t>Prove that the wave function </a:t>
            </a:r>
            <a:r>
              <a:rPr lang="en-US" dirty="0" err="1" smtClean="0">
                <a:latin typeface="Symbol" charset="2"/>
                <a:ea typeface="ＭＳ Ｐゴシック" pitchFamily="-84" charset="-128"/>
                <a:cs typeface="Symbol" charset="2"/>
              </a:rPr>
              <a:t>Ψ</a:t>
            </a:r>
            <a:r>
              <a:rPr lang="en-US" dirty="0" smtClean="0">
                <a:ea typeface="ＭＳ Ｐゴシック" pitchFamily="-84" charset="-128"/>
                <a:cs typeface="ＭＳ Ｐゴシック" pitchFamily="-84" charset="-128"/>
              </a:rPr>
              <a:t>=</a:t>
            </a:r>
            <a:r>
              <a:rPr lang="en-US" dirty="0" err="1" smtClean="0">
                <a:ea typeface="ＭＳ Ｐゴシック" pitchFamily="-84" charset="-128"/>
                <a:cs typeface="ＭＳ Ｐゴシック" pitchFamily="-84" charset="-128"/>
              </a:rPr>
              <a:t>A[sin(kx-</a:t>
            </a:r>
            <a:r>
              <a:rPr lang="en-US" dirty="0" err="1" smtClean="0">
                <a:latin typeface="Symbol" charset="2"/>
                <a:ea typeface="ＭＳ Ｐゴシック" pitchFamily="-84" charset="-128"/>
                <a:cs typeface="Symbol" charset="2"/>
              </a:rPr>
              <a:t>ω</a:t>
            </a:r>
            <a:r>
              <a:rPr lang="en-US" dirty="0" err="1" smtClean="0">
                <a:ea typeface="ＭＳ Ｐゴシック" pitchFamily="-84" charset="-128"/>
                <a:cs typeface="ＭＳ Ｐゴシック" pitchFamily="-84" charset="-128"/>
              </a:rPr>
              <a:t>t)+icos(kx-</a:t>
            </a:r>
            <a:r>
              <a:rPr lang="en-US" dirty="0" err="1" smtClean="0">
                <a:latin typeface="Symbol" charset="2"/>
                <a:ea typeface="ＭＳ Ｐゴシック" pitchFamily="-84" charset="-128"/>
                <a:cs typeface="Symbol" charset="2"/>
              </a:rPr>
              <a:t>ω</a:t>
            </a:r>
            <a:r>
              <a:rPr lang="en-US" dirty="0" err="1" smtClean="0">
                <a:ea typeface="ＭＳ Ｐゴシック" pitchFamily="-84" charset="-128"/>
                <a:cs typeface="ＭＳ Ｐゴシック" pitchFamily="-84" charset="-128"/>
              </a:rPr>
              <a:t>t</a:t>
            </a:r>
            <a:r>
              <a:rPr lang="en-US" dirty="0" smtClean="0">
                <a:ea typeface="ＭＳ Ｐゴシック" pitchFamily="-84" charset="-128"/>
                <a:cs typeface="ＭＳ Ｐゴシック" pitchFamily="-84" charset="-128"/>
              </a:rPr>
              <a:t>)] is a good solution for the time-dependent </a:t>
            </a:r>
            <a:r>
              <a:rPr lang="en-US" dirty="0">
                <a:ea typeface="ＭＳ Ｐゴシック" pitchFamily="-84" charset="-128"/>
                <a:cs typeface="ＭＳ Ｐゴシック" pitchFamily="-84" charset="-128"/>
              </a:rPr>
              <a:t>Schrödinger wave </a:t>
            </a:r>
            <a:r>
              <a:rPr lang="en-US" dirty="0" smtClean="0">
                <a:ea typeface="ＭＳ Ｐゴシック" pitchFamily="-84" charset="-128"/>
                <a:cs typeface="ＭＳ Ｐゴシック" pitchFamily="-84" charset="-128"/>
              </a:rPr>
              <a:t>equation.  Do NOT use the exponential expression of the wave function. (10 points)</a:t>
            </a:r>
          </a:p>
          <a:p>
            <a:pPr marL="457200" indent="-457200" algn="l" eaLnBrk="1" hangingPunct="1">
              <a:buFont typeface="Arial"/>
              <a:buChar char="•"/>
            </a:pPr>
            <a:r>
              <a:rPr lang="en-US" dirty="0" smtClean="0">
                <a:ea typeface="ＭＳ Ｐゴシック" pitchFamily="-84" charset="-128"/>
                <a:cs typeface="ＭＳ Ｐゴシック" pitchFamily="-84" charset="-128"/>
              </a:rPr>
              <a:t>Determine whether or not the wave function </a:t>
            </a:r>
            <a:r>
              <a:rPr lang="en-US" dirty="0" err="1" smtClean="0">
                <a:latin typeface="Symbol" charset="2"/>
                <a:ea typeface="ＭＳ Ｐゴシック" pitchFamily="-84" charset="-128"/>
                <a:cs typeface="Symbol" charset="2"/>
              </a:rPr>
              <a:t>Ψ</a:t>
            </a:r>
            <a:r>
              <a:rPr lang="en-US" dirty="0" smtClean="0">
                <a:ea typeface="ＭＳ Ｐゴシック" pitchFamily="-84" charset="-128"/>
                <a:cs typeface="ＭＳ Ｐゴシック" pitchFamily="-84" charset="-128"/>
              </a:rPr>
              <a:t>=</a:t>
            </a:r>
            <a:r>
              <a:rPr lang="en-US" dirty="0" err="1" smtClean="0">
                <a:ea typeface="ＭＳ Ｐゴシック" pitchFamily="-84" charset="-128"/>
                <a:cs typeface="ＭＳ Ｐゴシック" pitchFamily="-84" charset="-128"/>
              </a:rPr>
              <a:t>Ae</a:t>
            </a:r>
            <a:r>
              <a:rPr lang="en-US" baseline="30000" dirty="0" err="1" smtClean="0">
                <a:ea typeface="ＭＳ Ｐゴシック" pitchFamily="-84" charset="-128"/>
                <a:cs typeface="ＭＳ Ｐゴシック" pitchFamily="-84" charset="-128"/>
              </a:rPr>
              <a:t>-</a:t>
            </a:r>
            <a:r>
              <a:rPr lang="en-US" baseline="30000" dirty="0" err="1" smtClean="0">
                <a:latin typeface="Symbol" charset="2"/>
                <a:ea typeface="ＭＳ Ｐゴシック" pitchFamily="-84" charset="-128"/>
                <a:cs typeface="Symbol" charset="2"/>
              </a:rPr>
              <a:t>α</a:t>
            </a:r>
            <a:r>
              <a:rPr lang="en-US" baseline="30000" dirty="0" err="1" smtClean="0">
                <a:ea typeface="ＭＳ Ｐゴシック" pitchFamily="-84" charset="-128"/>
                <a:cs typeface="ＭＳ Ｐゴシック" pitchFamily="-84" charset="-128"/>
              </a:rPr>
              <a:t>|x</a:t>
            </a:r>
            <a:r>
              <a:rPr lang="en-US" baseline="30000" dirty="0" smtClean="0">
                <a:ea typeface="ＭＳ Ｐゴシック" pitchFamily="-84" charset="-128"/>
                <a:cs typeface="ＭＳ Ｐゴシック" pitchFamily="-84" charset="-128"/>
              </a:rPr>
              <a:t>|</a:t>
            </a:r>
            <a:r>
              <a:rPr lang="en-US" dirty="0" smtClean="0">
                <a:ea typeface="ＭＳ Ｐゴシック" pitchFamily="-84" charset="-128"/>
                <a:cs typeface="ＭＳ Ｐゴシック" pitchFamily="-84" charset="-128"/>
              </a:rPr>
              <a:t> satisfy the time-dependent Schrödinger wave equation. (10 points)</a:t>
            </a:r>
          </a:p>
          <a:p>
            <a:pPr marL="457200" indent="-457200" algn="l" eaLnBrk="1" hangingPunct="1">
              <a:buFont typeface="Arial"/>
              <a:buChar char="•"/>
            </a:pPr>
            <a:r>
              <a:rPr lang="en-US" dirty="0" smtClean="0">
                <a:ea typeface="ＭＳ Ｐゴシック" pitchFamily="-84" charset="-128"/>
                <a:cs typeface="ＭＳ Ｐゴシック" pitchFamily="-84" charset="-128"/>
              </a:rPr>
              <a:t>Due for this special project is Wednesday, Apr. 8.</a:t>
            </a:r>
          </a:p>
          <a:p>
            <a:pPr marL="457200" indent="-457200" algn="l" eaLnBrk="1" hangingPunct="1">
              <a:buFont typeface="Arial"/>
              <a:buChar char="•"/>
            </a:pPr>
            <a:r>
              <a:rPr lang="en-US" dirty="0" smtClean="0">
                <a:ea typeface="ＭＳ Ｐゴシック" pitchFamily="-84" charset="-128"/>
                <a:cs typeface="ＭＳ Ｐゴシック" pitchFamily="-84" charset="-128"/>
              </a:rPr>
              <a:t>You MUST have your own answers!</a:t>
            </a:r>
          </a:p>
          <a:p>
            <a:pPr marL="571500" indent="-571500" algn="l" eaLnBrk="1" hangingPunct="1">
              <a:buFont typeface="Arial"/>
              <a:buChar char="•"/>
            </a:pPr>
            <a:endParaRPr lang="en-US" sz="3600" dirty="0">
              <a:ea typeface="ＭＳ Ｐゴシック" pitchFamily="-84" charset="-128"/>
              <a:cs typeface="ＭＳ Ｐゴシック" pitchFamily="-84" charset="-128"/>
            </a:endParaRPr>
          </a:p>
        </p:txBody>
      </p:sp>
      <p:sp>
        <p:nvSpPr>
          <p:cNvPr id="7" name="Date Placeholder 6"/>
          <p:cNvSpPr>
            <a:spLocks noGrp="1"/>
          </p:cNvSpPr>
          <p:nvPr>
            <p:ph type="dt" sz="half" idx="10"/>
          </p:nvPr>
        </p:nvSpPr>
        <p:spPr/>
        <p:txBody>
          <a:bodyPr/>
          <a:lstStyle/>
          <a:p>
            <a:pPr>
              <a:defRPr/>
            </a:pPr>
            <a:r>
              <a:rPr lang="en-US" smtClean="0"/>
              <a:t>Wednesday, April 1, 2015</a:t>
            </a:r>
            <a:endParaRPr lang="en-US"/>
          </a:p>
        </p:txBody>
      </p:sp>
      <p:sp>
        <p:nvSpPr>
          <p:cNvPr id="8" name="Slide Number Placeholder 7"/>
          <p:cNvSpPr>
            <a:spLocks noGrp="1"/>
          </p:cNvSpPr>
          <p:nvPr>
            <p:ph type="sldNum" sz="quarter" idx="12"/>
          </p:nvPr>
        </p:nvSpPr>
        <p:spPr/>
        <p:txBody>
          <a:bodyPr/>
          <a:lstStyle/>
          <a:p>
            <a:pPr>
              <a:defRPr/>
            </a:pPr>
            <a:fld id="{3DD774B2-BEFC-0F4C-8EFB-A9A3D81A594A}" type="slidenum">
              <a:rPr lang="en-US" smtClean="0"/>
              <a:pPr>
                <a:defRPr/>
              </a:pPr>
              <a:t>2</a:t>
            </a:fld>
            <a:endParaRPr lang="en-US"/>
          </a:p>
        </p:txBody>
      </p:sp>
      <p:sp>
        <p:nvSpPr>
          <p:cNvPr id="9" name="Footer Placeholder 8"/>
          <p:cNvSpPr>
            <a:spLocks noGrp="1"/>
          </p:cNvSpPr>
          <p:nvPr>
            <p:ph type="ftr" sz="quarter" idx="11"/>
          </p:nvPr>
        </p:nvSpPr>
        <p:spPr/>
        <p:txBody>
          <a:bodyPr/>
          <a:lstStyle/>
          <a:p>
            <a:pPr>
              <a:defRPr/>
            </a:pPr>
            <a:r>
              <a:rPr lang="nl-NL" smtClean="0"/>
              <a:t>PHYS 3313-001, Spring 2015                     Dr. Jaehoon Yu</a:t>
            </a:r>
            <a:endParaRPr lang="en-US"/>
          </a:p>
        </p:txBody>
      </p:sp>
    </p:spTree>
    <p:extLst>
      <p:ext uri="{BB962C8B-B14F-4D97-AF65-F5344CB8AC3E}">
        <p14:creationId xmlns:p14="http://schemas.microsoft.com/office/powerpoint/2010/main" val="300498391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8434">
                                            <p:txEl>
                                              <p:pRg st="0" end="0"/>
                                            </p:txEl>
                                          </p:spTgt>
                                        </p:tgtEl>
                                        <p:attrNameLst>
                                          <p:attrName>style.visibility</p:attrName>
                                        </p:attrNameLst>
                                      </p:cBhvr>
                                      <p:to>
                                        <p:strVal val="visible"/>
                                      </p:to>
                                    </p:set>
                                    <p:animEffect transition="in" filter="wipe(left)">
                                      <p:cBhvr>
                                        <p:cTn id="7" dur="500"/>
                                        <p:tgtEl>
                                          <p:spTgt spid="1843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8434">
                                            <p:txEl>
                                              <p:pRg st="1" end="1"/>
                                            </p:txEl>
                                          </p:spTgt>
                                        </p:tgtEl>
                                        <p:attrNameLst>
                                          <p:attrName>style.visibility</p:attrName>
                                        </p:attrNameLst>
                                      </p:cBhvr>
                                      <p:to>
                                        <p:strVal val="visible"/>
                                      </p:to>
                                    </p:set>
                                    <p:animEffect transition="in" filter="wipe(left)">
                                      <p:cBhvr>
                                        <p:cTn id="12" dur="500"/>
                                        <p:tgtEl>
                                          <p:spTgt spid="1843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8434">
                                            <p:txEl>
                                              <p:pRg st="2" end="2"/>
                                            </p:txEl>
                                          </p:spTgt>
                                        </p:tgtEl>
                                        <p:attrNameLst>
                                          <p:attrName>style.visibility</p:attrName>
                                        </p:attrNameLst>
                                      </p:cBhvr>
                                      <p:to>
                                        <p:strVal val="visible"/>
                                      </p:to>
                                    </p:set>
                                    <p:animEffect transition="in" filter="wipe(left)">
                                      <p:cBhvr>
                                        <p:cTn id="17" dur="500"/>
                                        <p:tgtEl>
                                          <p:spTgt spid="1843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8434">
                                            <p:txEl>
                                              <p:pRg st="3" end="3"/>
                                            </p:txEl>
                                          </p:spTgt>
                                        </p:tgtEl>
                                        <p:attrNameLst>
                                          <p:attrName>style.visibility</p:attrName>
                                        </p:attrNameLst>
                                      </p:cBhvr>
                                      <p:to>
                                        <p:strVal val="visible"/>
                                      </p:to>
                                    </p:set>
                                    <p:animEffect transition="in" filter="wipe(left)">
                                      <p:cBhvr>
                                        <p:cTn id="22" dur="500"/>
                                        <p:tgtEl>
                                          <p:spTgt spid="1843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ctrTitle"/>
          </p:nvPr>
        </p:nvSpPr>
        <p:spPr>
          <a:xfrm>
            <a:off x="457200" y="0"/>
            <a:ext cx="8226425" cy="636587"/>
          </a:xfrm>
        </p:spPr>
        <p:txBody>
          <a:bodyPr/>
          <a:lstStyle/>
          <a:p>
            <a:pPr eaLnBrk="1" hangingPunct="1"/>
            <a:r>
              <a:rPr lang="en-US" sz="4000" b="1" dirty="0">
                <a:ea typeface="ＭＳ Ｐゴシック" pitchFamily="-84" charset="-128"/>
                <a:cs typeface="ＭＳ Ｐゴシック" pitchFamily="-84" charset="-128"/>
              </a:rPr>
              <a:t>The Schrödinger </a:t>
            </a:r>
            <a:r>
              <a:rPr lang="en-US" sz="4000" b="1" dirty="0" smtClean="0">
                <a:ea typeface="ＭＳ Ｐゴシック" pitchFamily="-84" charset="-128"/>
                <a:cs typeface="ＭＳ Ｐゴシック" pitchFamily="-84" charset="-128"/>
              </a:rPr>
              <a:t>Wave Equation</a:t>
            </a:r>
            <a:endParaRPr lang="en-US" sz="4000" b="1" dirty="0">
              <a:ea typeface="ＭＳ Ｐゴシック" pitchFamily="-84" charset="-128"/>
              <a:cs typeface="ＭＳ Ｐゴシック" pitchFamily="-84" charset="-128"/>
            </a:endParaRPr>
          </a:p>
        </p:txBody>
      </p:sp>
      <p:sp>
        <p:nvSpPr>
          <p:cNvPr id="18434" name="Rectangle 3"/>
          <p:cNvSpPr>
            <a:spLocks noGrp="1" noChangeArrowheads="1"/>
          </p:cNvSpPr>
          <p:nvPr>
            <p:ph type="subTitle" idx="1"/>
          </p:nvPr>
        </p:nvSpPr>
        <p:spPr>
          <a:xfrm>
            <a:off x="457200" y="685800"/>
            <a:ext cx="8001000" cy="5486400"/>
          </a:xfrm>
        </p:spPr>
        <p:txBody>
          <a:bodyPr/>
          <a:lstStyle/>
          <a:p>
            <a:pPr marL="457200" indent="-457200" algn="l" eaLnBrk="1" hangingPunct="1">
              <a:buFont typeface="Arial"/>
              <a:buChar char="•"/>
            </a:pPr>
            <a:r>
              <a:rPr lang="en-US" dirty="0" smtClean="0">
                <a:ea typeface="ＭＳ Ｐゴシック" pitchFamily="-84" charset="-128"/>
                <a:cs typeface="ＭＳ Ｐゴシック" pitchFamily="-84" charset="-128"/>
              </a:rPr>
              <a:t>Erwin Schrödinger and Werner </a:t>
            </a:r>
            <a:r>
              <a:rPr lang="en-US" dirty="0" err="1" smtClean="0">
                <a:ea typeface="ＭＳ Ｐゴシック" pitchFamily="-84" charset="-128"/>
                <a:cs typeface="ＭＳ Ｐゴシック" pitchFamily="-84" charset="-128"/>
              </a:rPr>
              <a:t>Heinsenberg</a:t>
            </a:r>
            <a:r>
              <a:rPr lang="en-US" dirty="0" smtClean="0">
                <a:ea typeface="ＭＳ Ｐゴシック" pitchFamily="-84" charset="-128"/>
                <a:cs typeface="ＭＳ Ｐゴシック" pitchFamily="-84" charset="-128"/>
              </a:rPr>
              <a:t> proposed quantum theory in 1920</a:t>
            </a:r>
          </a:p>
          <a:p>
            <a:pPr marL="1200150" lvl="1" indent="-457200" eaLnBrk="1" hangingPunct="1">
              <a:buFont typeface="Arial"/>
              <a:buChar char="•"/>
            </a:pPr>
            <a:r>
              <a:rPr lang="en-US" dirty="0" smtClean="0">
                <a:ea typeface="ＭＳ Ｐゴシック" pitchFamily="-84" charset="-128"/>
                <a:cs typeface="ＭＳ Ｐゴシック" pitchFamily="-84" charset="-128"/>
              </a:rPr>
              <a:t>The two proposed very different forms of equations</a:t>
            </a:r>
          </a:p>
          <a:p>
            <a:pPr marL="1200150" lvl="1" indent="-457200" eaLnBrk="1" hangingPunct="1">
              <a:buFont typeface="Arial"/>
              <a:buChar char="•"/>
            </a:pPr>
            <a:r>
              <a:rPr lang="en-US" dirty="0" err="1" smtClean="0">
                <a:ea typeface="ＭＳ Ｐゴシック" pitchFamily="-84" charset="-128"/>
                <a:cs typeface="ＭＳ Ｐゴシック" pitchFamily="-84" charset="-128"/>
              </a:rPr>
              <a:t>Heinserberg</a:t>
            </a:r>
            <a:r>
              <a:rPr lang="en-US" dirty="0" smtClean="0">
                <a:ea typeface="ＭＳ Ｐゴシック" pitchFamily="-84" charset="-128"/>
                <a:cs typeface="ＭＳ Ｐゴシック" pitchFamily="-84" charset="-128"/>
              </a:rPr>
              <a:t>: Matrix based framework</a:t>
            </a:r>
          </a:p>
          <a:p>
            <a:pPr marL="1200150" lvl="1" indent="-457200" eaLnBrk="1" hangingPunct="1">
              <a:buFont typeface="Arial"/>
              <a:buChar char="•"/>
            </a:pPr>
            <a:r>
              <a:rPr lang="en-US" dirty="0" smtClean="0">
                <a:ea typeface="ＭＳ Ｐゴシック" pitchFamily="-84" charset="-128"/>
                <a:cs typeface="ＭＳ Ｐゴシック" pitchFamily="-84" charset="-128"/>
              </a:rPr>
              <a:t>Schrödinger: Wave mechanics, similar to the classical wave equation</a:t>
            </a:r>
          </a:p>
          <a:p>
            <a:pPr marL="457200" indent="-457200" algn="just" eaLnBrk="1" hangingPunct="1">
              <a:buFont typeface="Arial"/>
              <a:buChar char="•"/>
            </a:pPr>
            <a:r>
              <a:rPr lang="en-US" dirty="0" smtClean="0">
                <a:ea typeface="ＭＳ Ｐゴシック" pitchFamily="-84" charset="-128"/>
                <a:cs typeface="ＭＳ Ｐゴシック" pitchFamily="-84" charset="-128"/>
              </a:rPr>
              <a:t>Paul Dirac and Schrödinger later on proved that the two give identical results</a:t>
            </a:r>
          </a:p>
          <a:p>
            <a:pPr marL="457200" indent="-457200" algn="just" eaLnBrk="1" hangingPunct="1">
              <a:buFont typeface="Arial"/>
              <a:buChar char="•"/>
            </a:pPr>
            <a:r>
              <a:rPr lang="en-US" dirty="0" smtClean="0">
                <a:ea typeface="ＭＳ Ｐゴシック" pitchFamily="-84" charset="-128"/>
                <a:cs typeface="ＭＳ Ｐゴシック" pitchFamily="-84" charset="-128"/>
              </a:rPr>
              <a:t>The probabilistic nature of quantum theory is contradictory to the direct cause and effect seen in classical physics and makes it difficult to grasp!</a:t>
            </a:r>
            <a:endParaRPr lang="en-US" dirty="0">
              <a:ea typeface="ＭＳ Ｐゴシック" pitchFamily="-84" charset="-128"/>
              <a:cs typeface="ＭＳ Ｐゴシック" pitchFamily="-84" charset="-128"/>
            </a:endParaRPr>
          </a:p>
        </p:txBody>
      </p:sp>
      <p:sp>
        <p:nvSpPr>
          <p:cNvPr id="7" name="Date Placeholder 6"/>
          <p:cNvSpPr>
            <a:spLocks noGrp="1"/>
          </p:cNvSpPr>
          <p:nvPr>
            <p:ph type="dt" sz="half" idx="10"/>
          </p:nvPr>
        </p:nvSpPr>
        <p:spPr/>
        <p:txBody>
          <a:bodyPr/>
          <a:lstStyle/>
          <a:p>
            <a:pPr>
              <a:defRPr/>
            </a:pPr>
            <a:r>
              <a:rPr lang="en-US" smtClean="0"/>
              <a:t>Wednesday, April 1, 2015</a:t>
            </a:r>
            <a:endParaRPr lang="en-US"/>
          </a:p>
        </p:txBody>
      </p:sp>
      <p:sp>
        <p:nvSpPr>
          <p:cNvPr id="8" name="Slide Number Placeholder 7"/>
          <p:cNvSpPr>
            <a:spLocks noGrp="1"/>
          </p:cNvSpPr>
          <p:nvPr>
            <p:ph type="sldNum" sz="quarter" idx="12"/>
          </p:nvPr>
        </p:nvSpPr>
        <p:spPr/>
        <p:txBody>
          <a:bodyPr/>
          <a:lstStyle/>
          <a:p>
            <a:pPr>
              <a:defRPr/>
            </a:pPr>
            <a:fld id="{3DD774B2-BEFC-0F4C-8EFB-A9A3D81A594A}" type="slidenum">
              <a:rPr lang="en-US" smtClean="0"/>
              <a:pPr>
                <a:defRPr/>
              </a:pPr>
              <a:t>3</a:t>
            </a:fld>
            <a:endParaRPr lang="en-US"/>
          </a:p>
        </p:txBody>
      </p:sp>
      <p:sp>
        <p:nvSpPr>
          <p:cNvPr id="9" name="Footer Placeholder 8"/>
          <p:cNvSpPr>
            <a:spLocks noGrp="1"/>
          </p:cNvSpPr>
          <p:nvPr>
            <p:ph type="ftr" sz="quarter" idx="11"/>
          </p:nvPr>
        </p:nvSpPr>
        <p:spPr/>
        <p:txBody>
          <a:bodyPr/>
          <a:lstStyle/>
          <a:p>
            <a:pPr>
              <a:defRPr/>
            </a:pPr>
            <a:r>
              <a:rPr lang="nl-NL" smtClean="0"/>
              <a:t>PHYS 3313-001, Spring 2015                     Dr. Jaehoon Yu</a:t>
            </a:r>
            <a:endParaRPr lang="en-US"/>
          </a:p>
        </p:txBody>
      </p:sp>
    </p:spTree>
    <p:extLst>
      <p:ext uri="{BB962C8B-B14F-4D97-AF65-F5344CB8AC3E}">
        <p14:creationId xmlns:p14="http://schemas.microsoft.com/office/powerpoint/2010/main" val="67095332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8434">
                                            <p:txEl>
                                              <p:pRg st="0" end="0"/>
                                            </p:txEl>
                                          </p:spTgt>
                                        </p:tgtEl>
                                        <p:attrNameLst>
                                          <p:attrName>style.visibility</p:attrName>
                                        </p:attrNameLst>
                                      </p:cBhvr>
                                      <p:to>
                                        <p:strVal val="visible"/>
                                      </p:to>
                                    </p:set>
                                    <p:animEffect transition="in" filter="wipe(left)">
                                      <p:cBhvr>
                                        <p:cTn id="7" dur="500"/>
                                        <p:tgtEl>
                                          <p:spTgt spid="1843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8434">
                                            <p:txEl>
                                              <p:pRg st="1" end="1"/>
                                            </p:txEl>
                                          </p:spTgt>
                                        </p:tgtEl>
                                        <p:attrNameLst>
                                          <p:attrName>style.visibility</p:attrName>
                                        </p:attrNameLst>
                                      </p:cBhvr>
                                      <p:to>
                                        <p:strVal val="visible"/>
                                      </p:to>
                                    </p:set>
                                    <p:animEffect transition="in" filter="wipe(left)">
                                      <p:cBhvr>
                                        <p:cTn id="12" dur="500"/>
                                        <p:tgtEl>
                                          <p:spTgt spid="1843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8434">
                                            <p:txEl>
                                              <p:pRg st="2" end="2"/>
                                            </p:txEl>
                                          </p:spTgt>
                                        </p:tgtEl>
                                        <p:attrNameLst>
                                          <p:attrName>style.visibility</p:attrName>
                                        </p:attrNameLst>
                                      </p:cBhvr>
                                      <p:to>
                                        <p:strVal val="visible"/>
                                      </p:to>
                                    </p:set>
                                    <p:animEffect transition="in" filter="wipe(left)">
                                      <p:cBhvr>
                                        <p:cTn id="17" dur="500"/>
                                        <p:tgtEl>
                                          <p:spTgt spid="1843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8434">
                                            <p:txEl>
                                              <p:pRg st="3" end="3"/>
                                            </p:txEl>
                                          </p:spTgt>
                                        </p:tgtEl>
                                        <p:attrNameLst>
                                          <p:attrName>style.visibility</p:attrName>
                                        </p:attrNameLst>
                                      </p:cBhvr>
                                      <p:to>
                                        <p:strVal val="visible"/>
                                      </p:to>
                                    </p:set>
                                    <p:animEffect transition="in" filter="wipe(left)">
                                      <p:cBhvr>
                                        <p:cTn id="22" dur="500"/>
                                        <p:tgtEl>
                                          <p:spTgt spid="1843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8434">
                                            <p:txEl>
                                              <p:pRg st="4" end="4"/>
                                            </p:txEl>
                                          </p:spTgt>
                                        </p:tgtEl>
                                        <p:attrNameLst>
                                          <p:attrName>style.visibility</p:attrName>
                                        </p:attrNameLst>
                                      </p:cBhvr>
                                      <p:to>
                                        <p:strVal val="visible"/>
                                      </p:to>
                                    </p:set>
                                    <p:animEffect transition="in" filter="wipe(left)">
                                      <p:cBhvr>
                                        <p:cTn id="27" dur="500"/>
                                        <p:tgtEl>
                                          <p:spTgt spid="1843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8434">
                                            <p:txEl>
                                              <p:pRg st="5" end="5"/>
                                            </p:txEl>
                                          </p:spTgt>
                                        </p:tgtEl>
                                        <p:attrNameLst>
                                          <p:attrName>style.visibility</p:attrName>
                                        </p:attrNameLst>
                                      </p:cBhvr>
                                      <p:to>
                                        <p:strVal val="visible"/>
                                      </p:to>
                                    </p:set>
                                    <p:animEffect transition="in" filter="wipe(left)">
                                      <p:cBhvr>
                                        <p:cTn id="32" dur="500"/>
                                        <p:tgtEl>
                                          <p:spTgt spid="1843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ctrTitle"/>
          </p:nvPr>
        </p:nvSpPr>
        <p:spPr>
          <a:xfrm>
            <a:off x="228600" y="49213"/>
            <a:ext cx="8534400" cy="636587"/>
          </a:xfrm>
        </p:spPr>
        <p:txBody>
          <a:bodyPr/>
          <a:lstStyle/>
          <a:p>
            <a:pPr eaLnBrk="1" hangingPunct="1"/>
            <a:r>
              <a:rPr lang="en-US" sz="3400" b="1" dirty="0" smtClean="0">
                <a:ea typeface="ＭＳ Ｐゴシック" pitchFamily="-84" charset="-128"/>
                <a:cs typeface="ＭＳ Ｐゴシック" pitchFamily="-84" charset="-128"/>
              </a:rPr>
              <a:t>The Time-dependent Schrödinger </a:t>
            </a:r>
            <a:r>
              <a:rPr lang="en-US" sz="3400" b="1" dirty="0">
                <a:ea typeface="ＭＳ Ｐゴシック" pitchFamily="-84" charset="-128"/>
                <a:cs typeface="ＭＳ Ｐゴシック" pitchFamily="-84" charset="-128"/>
              </a:rPr>
              <a:t>Wave Equation</a:t>
            </a:r>
          </a:p>
        </p:txBody>
      </p:sp>
      <p:sp>
        <p:nvSpPr>
          <p:cNvPr id="18434" name="Rectangle 3"/>
          <p:cNvSpPr>
            <a:spLocks noGrp="1" noChangeArrowheads="1"/>
          </p:cNvSpPr>
          <p:nvPr>
            <p:ph type="subTitle" idx="1"/>
          </p:nvPr>
        </p:nvSpPr>
        <p:spPr>
          <a:xfrm>
            <a:off x="457200" y="685800"/>
            <a:ext cx="8001000" cy="4114800"/>
          </a:xfrm>
        </p:spPr>
        <p:txBody>
          <a:bodyPr/>
          <a:lstStyle/>
          <a:p>
            <a:pPr marL="457200" indent="-457200" algn="l" eaLnBrk="1" hangingPunct="1"/>
            <a:r>
              <a:rPr lang="en-US" sz="2800" dirty="0">
                <a:ea typeface="ＭＳ Ｐゴシック" pitchFamily="-84" charset="-128"/>
                <a:cs typeface="ＭＳ Ｐゴシック" pitchFamily="-84" charset="-128"/>
              </a:rPr>
              <a:t>The Schrödinger wave equation in its </a:t>
            </a:r>
            <a:r>
              <a:rPr lang="en-US" sz="2800" b="1" u="sng" dirty="0">
                <a:solidFill>
                  <a:srgbClr val="FF0000"/>
                </a:solidFill>
                <a:ea typeface="ＭＳ Ｐゴシック" pitchFamily="-84" charset="-128"/>
                <a:cs typeface="ＭＳ Ｐゴシック" pitchFamily="-84" charset="-128"/>
              </a:rPr>
              <a:t>time-dependent </a:t>
            </a:r>
            <a:r>
              <a:rPr lang="en-US" sz="2800" dirty="0">
                <a:ea typeface="ＭＳ Ｐゴシック" pitchFamily="-84" charset="-128"/>
                <a:cs typeface="ＭＳ Ｐゴシック" pitchFamily="-84" charset="-128"/>
              </a:rPr>
              <a:t>form for a particle of energy </a:t>
            </a:r>
            <a:r>
              <a:rPr lang="en-US" sz="2800" i="1" dirty="0">
                <a:ea typeface="ＭＳ Ｐゴシック" pitchFamily="-84" charset="-128"/>
                <a:cs typeface="ＭＳ Ｐゴシック" pitchFamily="-84" charset="-128"/>
              </a:rPr>
              <a:t>E</a:t>
            </a:r>
            <a:r>
              <a:rPr lang="en-US" sz="2800" dirty="0">
                <a:ea typeface="ＭＳ Ｐゴシック" pitchFamily="-84" charset="-128"/>
                <a:cs typeface="ＭＳ Ｐゴシック" pitchFamily="-84" charset="-128"/>
              </a:rPr>
              <a:t> moving in a potential </a:t>
            </a:r>
            <a:r>
              <a:rPr lang="en-US" sz="2800" i="1" dirty="0">
                <a:ea typeface="ＭＳ Ｐゴシック" pitchFamily="-84" charset="-128"/>
                <a:cs typeface="ＭＳ Ｐゴシック" pitchFamily="-84" charset="-128"/>
              </a:rPr>
              <a:t>V</a:t>
            </a:r>
            <a:r>
              <a:rPr lang="en-US" sz="2800" dirty="0">
                <a:ea typeface="ＭＳ Ｐゴシック" pitchFamily="-84" charset="-128"/>
                <a:cs typeface="ＭＳ Ｐゴシック" pitchFamily="-84" charset="-128"/>
              </a:rPr>
              <a:t> in one dimension is</a:t>
            </a:r>
            <a:endParaRPr lang="en-US" sz="2800" dirty="0" smtClean="0">
              <a:ea typeface="ＭＳ Ｐゴシック" pitchFamily="-84" charset="-128"/>
              <a:cs typeface="ＭＳ Ｐゴシック" pitchFamily="-84" charset="-128"/>
            </a:endParaRPr>
          </a:p>
          <a:p>
            <a:pPr marL="342900" indent="-342900" algn="l" eaLnBrk="1" hangingPunct="1">
              <a:buNone/>
            </a:pPr>
            <a:endParaRPr lang="en-US" sz="2800" dirty="0" smtClean="0">
              <a:ea typeface="ＭＳ Ｐゴシック" pitchFamily="-84" charset="-128"/>
              <a:cs typeface="ＭＳ Ｐゴシック" pitchFamily="-84" charset="-128"/>
            </a:endParaRPr>
          </a:p>
          <a:p>
            <a:pPr marL="342900" indent="-342900" algn="l" eaLnBrk="1" hangingPunct="1">
              <a:buFont typeface="Wingdings" pitchFamily="-84" charset="2"/>
              <a:buChar char="n"/>
            </a:pPr>
            <a:endParaRPr lang="en-US" sz="2800" dirty="0">
              <a:ea typeface="ＭＳ Ｐゴシック" pitchFamily="-84" charset="-128"/>
              <a:cs typeface="ＭＳ Ｐゴシック" pitchFamily="-84" charset="-128"/>
            </a:endParaRPr>
          </a:p>
          <a:p>
            <a:pPr marL="457200" indent="-457200" algn="l" eaLnBrk="1" hangingPunct="1"/>
            <a:r>
              <a:rPr lang="en-US" sz="2800" dirty="0">
                <a:ea typeface="ＭＳ Ｐゴシック" pitchFamily="-84" charset="-128"/>
                <a:cs typeface="ＭＳ Ｐゴシック" pitchFamily="-84" charset="-128"/>
              </a:rPr>
              <a:t>The extension into three dimensions is</a:t>
            </a:r>
          </a:p>
          <a:p>
            <a:pPr marL="342900" indent="-342900" algn="l" eaLnBrk="1" hangingPunct="1">
              <a:buFont typeface="Wingdings" pitchFamily="-84" charset="2"/>
              <a:buChar char="n"/>
            </a:pPr>
            <a:endParaRPr lang="en-US" sz="2800" dirty="0">
              <a:ea typeface="ＭＳ Ｐゴシック" pitchFamily="-84" charset="-128"/>
              <a:cs typeface="ＭＳ Ｐゴシック" pitchFamily="-84" charset="-128"/>
            </a:endParaRPr>
          </a:p>
          <a:p>
            <a:pPr marL="342900" indent="-342900" algn="l" eaLnBrk="1" hangingPunct="1">
              <a:buFont typeface="Wingdings" pitchFamily="-84" charset="2"/>
              <a:buChar char="n"/>
            </a:pPr>
            <a:endParaRPr lang="en-US" sz="2800" dirty="0">
              <a:ea typeface="ＭＳ Ｐゴシック" pitchFamily="-84" charset="-128"/>
              <a:cs typeface="ＭＳ Ｐゴシック" pitchFamily="-84" charset="-128"/>
            </a:endParaRPr>
          </a:p>
          <a:p>
            <a:pPr marL="342900" indent="-342900" algn="l" eaLnBrk="1" hangingPunct="1">
              <a:buFont typeface="Wingdings" pitchFamily="-84" charset="2"/>
              <a:buChar char="n"/>
            </a:pPr>
            <a:endParaRPr lang="en-US" sz="2800" dirty="0" smtClean="0">
              <a:ea typeface="ＭＳ Ｐゴシック" pitchFamily="-84" charset="-128"/>
              <a:cs typeface="ＭＳ Ｐゴシック" pitchFamily="-84" charset="-128"/>
            </a:endParaRPr>
          </a:p>
          <a:p>
            <a:pPr marL="342900" indent="-342900" algn="l" eaLnBrk="1" hangingPunct="1"/>
            <a:r>
              <a:rPr lang="en-US" sz="2800" dirty="0" smtClean="0">
                <a:ea typeface="ＭＳ Ｐゴシック" pitchFamily="-84" charset="-128"/>
                <a:cs typeface="ＭＳ Ｐゴシック" pitchFamily="-84" charset="-128"/>
              </a:rPr>
              <a:t>where	     </a:t>
            </a:r>
            <a:r>
              <a:rPr lang="en-US" sz="2800" dirty="0">
                <a:ea typeface="ＭＳ Ｐゴシック" pitchFamily="-84" charset="-128"/>
                <a:cs typeface="ＭＳ Ｐゴシック" pitchFamily="-84" charset="-128"/>
              </a:rPr>
              <a:t>is an imaginary number</a:t>
            </a:r>
            <a:endParaRPr lang="en-US" sz="2800" i="1" dirty="0">
              <a:latin typeface="Harlow Solid Italic" pitchFamily="82" charset="0"/>
              <a:ea typeface="ＭＳ Ｐゴシック" pitchFamily="-84" charset="-128"/>
              <a:cs typeface="ＭＳ Ｐゴシック" pitchFamily="-84" charset="-128"/>
            </a:endParaRPr>
          </a:p>
          <a:p>
            <a:pPr marL="342900" indent="-342900" algn="l" eaLnBrk="1" hangingPunct="1">
              <a:buFont typeface="Wingdings" pitchFamily="-84" charset="2"/>
              <a:buChar char="n"/>
            </a:pPr>
            <a:endParaRPr lang="en-US" sz="2800" dirty="0">
              <a:ea typeface="ＭＳ Ｐゴシック" pitchFamily="-84" charset="-128"/>
              <a:cs typeface="ＭＳ Ｐゴシック" pitchFamily="-84" charset="-128"/>
            </a:endParaRPr>
          </a:p>
          <a:p>
            <a:pPr marL="342900" indent="-342900" algn="l" eaLnBrk="1" hangingPunct="1">
              <a:buFont typeface="Wingdings" pitchFamily="-84" charset="2"/>
              <a:buChar char="n"/>
            </a:pPr>
            <a:endParaRPr lang="en-US" dirty="0">
              <a:ea typeface="ＭＳ Ｐゴシック" pitchFamily="-84" charset="-128"/>
              <a:cs typeface="ＭＳ Ｐゴシック" pitchFamily="-84" charset="-128"/>
            </a:endParaRPr>
          </a:p>
        </p:txBody>
      </p:sp>
      <p:sp>
        <p:nvSpPr>
          <p:cNvPr id="7" name="Date Placeholder 6"/>
          <p:cNvSpPr>
            <a:spLocks noGrp="1"/>
          </p:cNvSpPr>
          <p:nvPr>
            <p:ph type="dt" sz="half" idx="10"/>
          </p:nvPr>
        </p:nvSpPr>
        <p:spPr/>
        <p:txBody>
          <a:bodyPr/>
          <a:lstStyle/>
          <a:p>
            <a:pPr>
              <a:defRPr/>
            </a:pPr>
            <a:r>
              <a:rPr lang="en-US" smtClean="0"/>
              <a:t>Wednesday, April 1, 2015</a:t>
            </a:r>
            <a:endParaRPr lang="en-US"/>
          </a:p>
        </p:txBody>
      </p:sp>
      <p:sp>
        <p:nvSpPr>
          <p:cNvPr id="8" name="Slide Number Placeholder 7"/>
          <p:cNvSpPr>
            <a:spLocks noGrp="1"/>
          </p:cNvSpPr>
          <p:nvPr>
            <p:ph type="sldNum" sz="quarter" idx="12"/>
          </p:nvPr>
        </p:nvSpPr>
        <p:spPr/>
        <p:txBody>
          <a:bodyPr/>
          <a:lstStyle/>
          <a:p>
            <a:pPr>
              <a:defRPr/>
            </a:pPr>
            <a:fld id="{3DD774B2-BEFC-0F4C-8EFB-A9A3D81A594A}" type="slidenum">
              <a:rPr lang="en-US" smtClean="0"/>
              <a:pPr>
                <a:defRPr/>
              </a:pPr>
              <a:t>4</a:t>
            </a:fld>
            <a:endParaRPr lang="en-US"/>
          </a:p>
        </p:txBody>
      </p:sp>
      <p:sp>
        <p:nvSpPr>
          <p:cNvPr id="9" name="Footer Placeholder 8"/>
          <p:cNvSpPr>
            <a:spLocks noGrp="1"/>
          </p:cNvSpPr>
          <p:nvPr>
            <p:ph type="ftr" sz="quarter" idx="11"/>
          </p:nvPr>
        </p:nvSpPr>
        <p:spPr/>
        <p:txBody>
          <a:bodyPr/>
          <a:lstStyle/>
          <a:p>
            <a:pPr>
              <a:defRPr/>
            </a:pPr>
            <a:r>
              <a:rPr lang="nl-NL" smtClean="0"/>
              <a:t>PHYS 3313-001, Spring 2015                     Dr. Jaehoon Yu</a:t>
            </a:r>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310373624"/>
              </p:ext>
            </p:extLst>
          </p:nvPr>
        </p:nvGraphicFramePr>
        <p:xfrm>
          <a:off x="1828800" y="2057400"/>
          <a:ext cx="6269498" cy="1066800"/>
        </p:xfrm>
        <a:graphic>
          <a:graphicData uri="http://schemas.openxmlformats.org/presentationml/2006/ole">
            <mc:AlternateContent xmlns:mc="http://schemas.openxmlformats.org/markup-compatibility/2006">
              <mc:Choice xmlns:v="urn:schemas-microsoft-com:vml" Requires="v">
                <p:oleObj spid="_x0000_s1070" name="Equation" r:id="rId3" imgW="2463800" imgH="419100" progId="Equation.DSMT4">
                  <p:embed/>
                </p:oleObj>
              </mc:Choice>
              <mc:Fallback>
                <p:oleObj name="Equation" r:id="rId3" imgW="2463800" imgH="419100" progId="Equation.DSMT4">
                  <p:embed/>
                  <p:pic>
                    <p:nvPicPr>
                      <p:cNvPr id="0" name=""/>
                      <p:cNvPicPr>
                        <a:picLocks noChangeAspect="1" noChangeArrowheads="1"/>
                      </p:cNvPicPr>
                      <p:nvPr/>
                    </p:nvPicPr>
                    <p:blipFill>
                      <a:blip r:embed="rId4"/>
                      <a:srcRect/>
                      <a:stretch>
                        <a:fillRect/>
                      </a:stretch>
                    </p:blipFill>
                    <p:spPr bwMode="auto">
                      <a:xfrm>
                        <a:off x="1828800" y="2057400"/>
                        <a:ext cx="6269498" cy="1066800"/>
                      </a:xfrm>
                      <a:prstGeom prst="rect">
                        <a:avLst/>
                      </a:prstGeom>
                      <a:noFill/>
                      <a:extLst/>
                    </p:spPr>
                  </p:pic>
                </p:oleObj>
              </mc:Fallback>
            </mc:AlternateContent>
          </a:graphicData>
        </a:graphic>
      </p:graphicFrame>
      <p:graphicFrame>
        <p:nvGraphicFramePr>
          <p:cNvPr id="21507" name="Object 3"/>
          <p:cNvGraphicFramePr>
            <a:graphicFrameLocks noChangeAspect="1"/>
          </p:cNvGraphicFramePr>
          <p:nvPr>
            <p:extLst>
              <p:ext uri="{D42A27DB-BD31-4B8C-83A1-F6EECF244321}">
                <p14:modId xmlns:p14="http://schemas.microsoft.com/office/powerpoint/2010/main" val="3818856610"/>
              </p:ext>
            </p:extLst>
          </p:nvPr>
        </p:nvGraphicFramePr>
        <p:xfrm>
          <a:off x="1143000" y="3810000"/>
          <a:ext cx="7596768" cy="1143000"/>
        </p:xfrm>
        <a:graphic>
          <a:graphicData uri="http://schemas.openxmlformats.org/presentationml/2006/ole">
            <mc:AlternateContent xmlns:mc="http://schemas.openxmlformats.org/markup-compatibility/2006">
              <mc:Choice xmlns:v="urn:schemas-microsoft-com:vml" Requires="v">
                <p:oleObj spid="_x0000_s1071" name="Equation" r:id="rId5" imgW="3124200" imgH="469900" progId="Equation.DSMT4">
                  <p:embed/>
                </p:oleObj>
              </mc:Choice>
              <mc:Fallback>
                <p:oleObj name="Equation" r:id="rId5" imgW="3124200" imgH="469900" progId="Equation.DSMT4">
                  <p:embed/>
                  <p:pic>
                    <p:nvPicPr>
                      <p:cNvPr id="0" name=""/>
                      <p:cNvPicPr>
                        <a:picLocks noChangeAspect="1" noChangeArrowheads="1"/>
                      </p:cNvPicPr>
                      <p:nvPr/>
                    </p:nvPicPr>
                    <p:blipFill>
                      <a:blip r:embed="rId6"/>
                      <a:srcRect/>
                      <a:stretch>
                        <a:fillRect/>
                      </a:stretch>
                    </p:blipFill>
                    <p:spPr bwMode="auto">
                      <a:xfrm>
                        <a:off x="1143000" y="3810000"/>
                        <a:ext cx="7596768" cy="1143000"/>
                      </a:xfrm>
                      <a:prstGeom prst="rect">
                        <a:avLst/>
                      </a:prstGeom>
                      <a:noFill/>
                      <a:extLst/>
                    </p:spPr>
                  </p:pic>
                </p:oleObj>
              </mc:Fallback>
            </mc:AlternateContent>
          </a:graphicData>
        </a:graphic>
      </p:graphicFrame>
      <p:graphicFrame>
        <p:nvGraphicFramePr>
          <p:cNvPr id="11" name="Object 3"/>
          <p:cNvGraphicFramePr>
            <a:graphicFrameLocks noChangeAspect="1"/>
          </p:cNvGraphicFramePr>
          <p:nvPr>
            <p:extLst>
              <p:ext uri="{D42A27DB-BD31-4B8C-83A1-F6EECF244321}">
                <p14:modId xmlns:p14="http://schemas.microsoft.com/office/powerpoint/2010/main" val="4144413305"/>
              </p:ext>
            </p:extLst>
          </p:nvPr>
        </p:nvGraphicFramePr>
        <p:xfrm>
          <a:off x="1676400" y="5181600"/>
          <a:ext cx="1081908" cy="457200"/>
        </p:xfrm>
        <a:graphic>
          <a:graphicData uri="http://schemas.openxmlformats.org/presentationml/2006/ole">
            <mc:AlternateContent xmlns:mc="http://schemas.openxmlformats.org/markup-compatibility/2006">
              <mc:Choice xmlns:v="urn:schemas-microsoft-com:vml" Requires="v">
                <p:oleObj spid="_x0000_s1072" name="Equation" r:id="rId7" imgW="508000" imgH="215900" progId="Equation.DSMT4">
                  <p:embed/>
                </p:oleObj>
              </mc:Choice>
              <mc:Fallback>
                <p:oleObj name="Equation" r:id="rId7" imgW="508000" imgH="215900" progId="Equation.DSMT4">
                  <p:embed/>
                  <p:pic>
                    <p:nvPicPr>
                      <p:cNvPr id="0" name=""/>
                      <p:cNvPicPr>
                        <a:picLocks noChangeAspect="1" noChangeArrowheads="1"/>
                      </p:cNvPicPr>
                      <p:nvPr/>
                    </p:nvPicPr>
                    <p:blipFill>
                      <a:blip r:embed="rId8"/>
                      <a:srcRect/>
                      <a:stretch>
                        <a:fillRect/>
                      </a:stretch>
                    </p:blipFill>
                    <p:spPr bwMode="auto">
                      <a:xfrm>
                        <a:off x="1676400" y="5181600"/>
                        <a:ext cx="1081908" cy="457200"/>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4245708563"/>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8434">
                                            <p:txEl>
                                              <p:pRg st="0" end="0"/>
                                            </p:txEl>
                                          </p:spTgt>
                                        </p:tgtEl>
                                        <p:attrNameLst>
                                          <p:attrName>style.visibility</p:attrName>
                                        </p:attrNameLst>
                                      </p:cBhvr>
                                      <p:to>
                                        <p:strVal val="visible"/>
                                      </p:to>
                                    </p:set>
                                    <p:animEffect transition="in" filter="wipe(left)">
                                      <p:cBhvr>
                                        <p:cTn id="7" dur="500"/>
                                        <p:tgtEl>
                                          <p:spTgt spid="1843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8434">
                                            <p:txEl>
                                              <p:pRg st="3" end="3"/>
                                            </p:txEl>
                                          </p:spTgt>
                                        </p:tgtEl>
                                        <p:attrNameLst>
                                          <p:attrName>style.visibility</p:attrName>
                                        </p:attrNameLst>
                                      </p:cBhvr>
                                      <p:to>
                                        <p:strVal val="visible"/>
                                      </p:to>
                                    </p:set>
                                    <p:animEffect transition="in" filter="wipe(left)">
                                      <p:cBhvr>
                                        <p:cTn id="17" dur="500"/>
                                        <p:tgtEl>
                                          <p:spTgt spid="1843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1507"/>
                                        </p:tgtEl>
                                        <p:attrNameLst>
                                          <p:attrName>style.visibility</p:attrName>
                                        </p:attrNameLst>
                                      </p:cBhvr>
                                      <p:to>
                                        <p:strVal val="visible"/>
                                      </p:to>
                                    </p:set>
                                    <p:animEffect transition="in" filter="wipe(left)">
                                      <p:cBhvr>
                                        <p:cTn id="22" dur="500"/>
                                        <p:tgtEl>
                                          <p:spTgt spid="2150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8434">
                                            <p:txEl>
                                              <p:pRg st="7" end="7"/>
                                            </p:txEl>
                                          </p:spTgt>
                                        </p:tgtEl>
                                        <p:attrNameLst>
                                          <p:attrName>style.visibility</p:attrName>
                                        </p:attrNameLst>
                                      </p:cBhvr>
                                      <p:to>
                                        <p:strVal val="visible"/>
                                      </p:to>
                                    </p:set>
                                    <p:animEffect transition="in" filter="wipe(left)">
                                      <p:cBhvr>
                                        <p:cTn id="27" dur="500"/>
                                        <p:tgtEl>
                                          <p:spTgt spid="18434">
                                            <p:txEl>
                                              <p:pRg st="7" end="7"/>
                                            </p:txEl>
                                          </p:spTgt>
                                        </p:tgtEl>
                                      </p:cBhvr>
                                    </p:animEffect>
                                  </p:childTnLst>
                                </p:cTn>
                              </p:par>
                              <p:par>
                                <p:cTn id="28" presetID="22" presetClass="entr" presetSubtype="8" fill="hold"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wipe(left)">
                                      <p:cBhvr>
                                        <p:cTn id="3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5"/>
          <p:cNvSpPr>
            <a:spLocks noGrp="1" noChangeArrowheads="1"/>
          </p:cNvSpPr>
          <p:nvPr>
            <p:ph type="body" sz="half" idx="1"/>
          </p:nvPr>
        </p:nvSpPr>
        <p:spPr>
          <a:xfrm>
            <a:off x="304800" y="609600"/>
            <a:ext cx="8534400" cy="1371600"/>
          </a:xfrm>
        </p:spPr>
        <p:txBody>
          <a:bodyPr/>
          <a:lstStyle/>
          <a:p>
            <a:pPr marL="0" indent="0" eaLnBrk="1" hangingPunct="1">
              <a:spcBef>
                <a:spcPts val="0"/>
              </a:spcBef>
              <a:buNone/>
            </a:pPr>
            <a:r>
              <a:rPr lang="en-US" sz="2000" dirty="0" smtClean="0">
                <a:cs typeface="ＭＳ Ｐゴシック" pitchFamily="-84" charset="-128"/>
              </a:rPr>
              <a:t>The wave equation must be linear so that we can use the superposition principle.  Prove that the wave function in Schrodinger equation is linear by showing that it is satisfied for the wave equation </a:t>
            </a:r>
            <a:r>
              <a:rPr lang="en-US" sz="2000" dirty="0" err="1" smtClean="0">
                <a:latin typeface="Symbol" charset="2"/>
                <a:cs typeface="Symbol" charset="2"/>
              </a:rPr>
              <a:t>Ψ</a:t>
            </a:r>
            <a:r>
              <a:rPr lang="en-US" sz="2000" dirty="0" smtClean="0">
                <a:latin typeface="Symbol" charset="2"/>
                <a:cs typeface="Symbol" charset="2"/>
              </a:rPr>
              <a:t> (</a:t>
            </a:r>
            <a:r>
              <a:rPr lang="en-US" sz="2000" dirty="0" err="1" smtClean="0">
                <a:latin typeface="Symbol" charset="2"/>
                <a:cs typeface="Symbol" charset="2"/>
              </a:rPr>
              <a:t>x,t</a:t>
            </a:r>
            <a:r>
              <a:rPr lang="en-US" sz="2000" dirty="0" smtClean="0">
                <a:latin typeface="Symbol" charset="2"/>
                <a:cs typeface="Symbol" charset="2"/>
              </a:rPr>
              <a:t>)=aΨ</a:t>
            </a:r>
            <a:r>
              <a:rPr lang="en-US" sz="2000" baseline="-25000" dirty="0" smtClean="0">
                <a:latin typeface="Symbol" charset="2"/>
                <a:cs typeface="Symbol" charset="2"/>
              </a:rPr>
              <a:t>1</a:t>
            </a:r>
            <a:r>
              <a:rPr lang="en-US" sz="2000" dirty="0" smtClean="0">
                <a:latin typeface="Symbol" charset="2"/>
                <a:cs typeface="Symbol" charset="2"/>
              </a:rPr>
              <a:t> (x,t)+bΨ</a:t>
            </a:r>
            <a:r>
              <a:rPr lang="en-US" sz="2000" baseline="-25000" dirty="0" smtClean="0">
                <a:latin typeface="Symbol" charset="2"/>
                <a:cs typeface="Symbol" charset="2"/>
              </a:rPr>
              <a:t>2 </a:t>
            </a:r>
            <a:r>
              <a:rPr lang="en-US" sz="2000" dirty="0" smtClean="0">
                <a:latin typeface="Symbol" charset="2"/>
                <a:cs typeface="Symbol" charset="2"/>
              </a:rPr>
              <a:t>(</a:t>
            </a:r>
            <a:r>
              <a:rPr lang="en-US" sz="2000" dirty="0" err="1" smtClean="0">
                <a:latin typeface="Symbol" charset="2"/>
                <a:cs typeface="Symbol" charset="2"/>
              </a:rPr>
              <a:t>x,t</a:t>
            </a:r>
            <a:r>
              <a:rPr lang="en-US" sz="2000" dirty="0" smtClean="0">
                <a:latin typeface="Symbol" charset="2"/>
                <a:cs typeface="Symbol" charset="2"/>
              </a:rPr>
              <a:t>) </a:t>
            </a:r>
            <a:r>
              <a:rPr lang="en-US" sz="2000" dirty="0" smtClean="0">
                <a:latin typeface="+mj-lt"/>
                <a:cs typeface="Symbol" charset="2"/>
              </a:rPr>
              <a:t>where a and </a:t>
            </a:r>
            <a:r>
              <a:rPr lang="en-US" sz="2000" dirty="0" err="1" smtClean="0">
                <a:latin typeface="+mj-lt"/>
                <a:cs typeface="Symbol" charset="2"/>
              </a:rPr>
              <a:t>b</a:t>
            </a:r>
            <a:r>
              <a:rPr lang="en-US" sz="2000" dirty="0" smtClean="0">
                <a:latin typeface="+mj-lt"/>
                <a:cs typeface="Symbol" charset="2"/>
              </a:rPr>
              <a:t> are constants and </a:t>
            </a:r>
            <a:r>
              <a:rPr lang="en-US" sz="2000" dirty="0" smtClean="0">
                <a:latin typeface="Symbol" charset="2"/>
                <a:cs typeface="Symbol" charset="2"/>
              </a:rPr>
              <a:t>Ψ</a:t>
            </a:r>
            <a:r>
              <a:rPr lang="en-US" sz="2000" baseline="-25000" dirty="0" smtClean="0">
                <a:latin typeface="Symbol" charset="2"/>
                <a:cs typeface="Symbol" charset="2"/>
              </a:rPr>
              <a:t>1</a:t>
            </a:r>
            <a:r>
              <a:rPr lang="en-US" sz="2000" dirty="0" smtClean="0">
                <a:latin typeface="Symbol" charset="2"/>
                <a:cs typeface="Symbol" charset="2"/>
              </a:rPr>
              <a:t> (</a:t>
            </a:r>
            <a:r>
              <a:rPr lang="en-US" sz="2000" dirty="0" err="1" smtClean="0">
                <a:latin typeface="Symbol" charset="2"/>
                <a:cs typeface="Symbol" charset="2"/>
              </a:rPr>
              <a:t>x,t</a:t>
            </a:r>
            <a:r>
              <a:rPr lang="en-US" sz="2000" dirty="0" smtClean="0">
                <a:latin typeface="Symbol" charset="2"/>
                <a:cs typeface="Symbol" charset="2"/>
              </a:rPr>
              <a:t>) </a:t>
            </a:r>
            <a:r>
              <a:rPr lang="en-US" sz="2000" dirty="0" smtClean="0">
                <a:cs typeface="Symbol" charset="2"/>
              </a:rPr>
              <a:t>and</a:t>
            </a:r>
            <a:r>
              <a:rPr lang="en-US" sz="2000" dirty="0" smtClean="0">
                <a:latin typeface="Symbol" charset="2"/>
                <a:cs typeface="Symbol" charset="2"/>
              </a:rPr>
              <a:t> Ψ</a:t>
            </a:r>
            <a:r>
              <a:rPr lang="en-US" sz="2000" baseline="-25000" dirty="0" smtClean="0">
                <a:latin typeface="Symbol" charset="2"/>
                <a:cs typeface="Symbol" charset="2"/>
              </a:rPr>
              <a:t>2</a:t>
            </a:r>
            <a:r>
              <a:rPr lang="en-US" sz="2000" dirty="0" smtClean="0">
                <a:latin typeface="Symbol" charset="2"/>
                <a:cs typeface="Symbol" charset="2"/>
              </a:rPr>
              <a:t> (</a:t>
            </a:r>
            <a:r>
              <a:rPr lang="en-US" sz="2000" dirty="0" err="1" smtClean="0">
                <a:latin typeface="Symbol" charset="2"/>
                <a:cs typeface="Symbol" charset="2"/>
              </a:rPr>
              <a:t>x,t</a:t>
            </a:r>
            <a:r>
              <a:rPr lang="en-US" sz="2000" dirty="0" smtClean="0">
                <a:latin typeface="Symbol" charset="2"/>
                <a:cs typeface="Symbol" charset="2"/>
              </a:rPr>
              <a:t>) </a:t>
            </a:r>
            <a:r>
              <a:rPr lang="en-US" sz="2000" dirty="0" smtClean="0">
                <a:cs typeface="Symbol" charset="2"/>
              </a:rPr>
              <a:t>describe two waves each satisfying the Schrodinger Eq.</a:t>
            </a:r>
            <a:endParaRPr lang="en-US" sz="2000" dirty="0">
              <a:cs typeface="Symbol" charset="2"/>
            </a:endParaRPr>
          </a:p>
        </p:txBody>
      </p:sp>
      <p:sp>
        <p:nvSpPr>
          <p:cNvPr id="22531" name="Rectangle 9"/>
          <p:cNvSpPr>
            <a:spLocks noGrp="1" noChangeArrowheads="1"/>
          </p:cNvSpPr>
          <p:nvPr>
            <p:ph type="title"/>
          </p:nvPr>
        </p:nvSpPr>
        <p:spPr>
          <a:xfrm>
            <a:off x="228600" y="-76200"/>
            <a:ext cx="8686800" cy="838200"/>
          </a:xfrm>
        </p:spPr>
        <p:txBody>
          <a:bodyPr/>
          <a:lstStyle/>
          <a:p>
            <a:pPr eaLnBrk="1" hangingPunct="1"/>
            <a:r>
              <a:rPr lang="en-US" sz="4000" b="1" dirty="0" smtClean="0">
                <a:cs typeface="ＭＳ Ｐゴシック" pitchFamily="-84" charset="-128"/>
              </a:rPr>
              <a:t>Ex 6.1: Wave equation and Superposition</a:t>
            </a:r>
            <a:endParaRPr lang="en-US" sz="4000" b="1" dirty="0">
              <a:cs typeface="ＭＳ Ｐゴシック" pitchFamily="-84" charset="-128"/>
            </a:endParaRPr>
          </a:p>
        </p:txBody>
      </p:sp>
      <p:sp>
        <p:nvSpPr>
          <p:cNvPr id="5" name="Date Placeholder 4"/>
          <p:cNvSpPr>
            <a:spLocks noGrp="1"/>
          </p:cNvSpPr>
          <p:nvPr>
            <p:ph type="dt" sz="half" idx="10"/>
          </p:nvPr>
        </p:nvSpPr>
        <p:spPr/>
        <p:txBody>
          <a:bodyPr/>
          <a:lstStyle/>
          <a:p>
            <a:pPr>
              <a:defRPr/>
            </a:pPr>
            <a:r>
              <a:rPr lang="en-US" smtClean="0"/>
              <a:t>Wednesday, April 1, 2015</a:t>
            </a:r>
            <a:endParaRPr lang="en-US"/>
          </a:p>
        </p:txBody>
      </p:sp>
      <p:sp>
        <p:nvSpPr>
          <p:cNvPr id="6" name="Slide Number Placeholder 5"/>
          <p:cNvSpPr>
            <a:spLocks noGrp="1"/>
          </p:cNvSpPr>
          <p:nvPr>
            <p:ph type="sldNum" sz="quarter" idx="12"/>
          </p:nvPr>
        </p:nvSpPr>
        <p:spPr/>
        <p:txBody>
          <a:bodyPr/>
          <a:lstStyle/>
          <a:p>
            <a:pPr>
              <a:defRPr/>
            </a:pPr>
            <a:fld id="{6E4BFBEB-12DC-8949-B61D-A8F2554F50A6}" type="slidenum">
              <a:rPr lang="en-US" smtClean="0"/>
              <a:pPr>
                <a:defRPr/>
              </a:pPr>
              <a:t>5</a:t>
            </a:fld>
            <a:endParaRPr lang="en-US"/>
          </a:p>
        </p:txBody>
      </p:sp>
      <p:sp>
        <p:nvSpPr>
          <p:cNvPr id="7" name="Footer Placeholder 6"/>
          <p:cNvSpPr>
            <a:spLocks noGrp="1"/>
          </p:cNvSpPr>
          <p:nvPr>
            <p:ph type="ftr" sz="quarter" idx="11"/>
          </p:nvPr>
        </p:nvSpPr>
        <p:spPr/>
        <p:txBody>
          <a:bodyPr/>
          <a:lstStyle/>
          <a:p>
            <a:pPr>
              <a:defRPr/>
            </a:pPr>
            <a:r>
              <a:rPr lang="nl-NL" smtClean="0"/>
              <a:t>PHYS 3313-001, Spring 2015                     Dr. Jaehoon Yu</a:t>
            </a:r>
            <a:endParaRPr lang="en-US"/>
          </a:p>
        </p:txBody>
      </p:sp>
      <p:graphicFrame>
        <p:nvGraphicFramePr>
          <p:cNvPr id="416777" name="Object 9"/>
          <p:cNvGraphicFramePr>
            <a:graphicFrameLocks noChangeAspect="1"/>
          </p:cNvGraphicFramePr>
          <p:nvPr>
            <p:extLst>
              <p:ext uri="{D42A27DB-BD31-4B8C-83A1-F6EECF244321}">
                <p14:modId xmlns:p14="http://schemas.microsoft.com/office/powerpoint/2010/main" val="3469989940"/>
              </p:ext>
            </p:extLst>
          </p:nvPr>
        </p:nvGraphicFramePr>
        <p:xfrm>
          <a:off x="466725" y="2208213"/>
          <a:ext cx="1358900" cy="285750"/>
        </p:xfrm>
        <a:graphic>
          <a:graphicData uri="http://schemas.openxmlformats.org/presentationml/2006/ole">
            <mc:AlternateContent xmlns:mc="http://schemas.openxmlformats.org/markup-compatibility/2006">
              <mc:Choice xmlns:v="urn:schemas-microsoft-com:vml" Requires="v">
                <p:oleObj spid="_x0000_s149638" name="Equation" r:id="rId3" imgW="965200" imgH="203200" progId="Equation.DSMT4">
                  <p:embed/>
                </p:oleObj>
              </mc:Choice>
              <mc:Fallback>
                <p:oleObj name="Equation" r:id="rId3" imgW="965200" imgH="203200" progId="Equation.DSMT4">
                  <p:embed/>
                  <p:pic>
                    <p:nvPicPr>
                      <p:cNvPr id="0" name=""/>
                      <p:cNvPicPr>
                        <a:picLocks noChangeAspect="1" noChangeArrowheads="1"/>
                      </p:cNvPicPr>
                      <p:nvPr/>
                    </p:nvPicPr>
                    <p:blipFill>
                      <a:blip r:embed="rId4"/>
                      <a:srcRect/>
                      <a:stretch>
                        <a:fillRect/>
                      </a:stretch>
                    </p:blipFill>
                    <p:spPr bwMode="auto">
                      <a:xfrm>
                        <a:off x="466725" y="2208213"/>
                        <a:ext cx="1358900" cy="285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8459" name="Object 11"/>
          <p:cNvGraphicFramePr>
            <a:graphicFrameLocks noChangeAspect="1"/>
          </p:cNvGraphicFramePr>
          <p:nvPr>
            <p:extLst>
              <p:ext uri="{D42A27DB-BD31-4B8C-83A1-F6EECF244321}">
                <p14:modId xmlns:p14="http://schemas.microsoft.com/office/powerpoint/2010/main" val="601243483"/>
              </p:ext>
            </p:extLst>
          </p:nvPr>
        </p:nvGraphicFramePr>
        <p:xfrm>
          <a:off x="466725" y="2698750"/>
          <a:ext cx="3381375" cy="552450"/>
        </p:xfrm>
        <a:graphic>
          <a:graphicData uri="http://schemas.openxmlformats.org/presentationml/2006/ole">
            <mc:AlternateContent xmlns:mc="http://schemas.openxmlformats.org/markup-compatibility/2006">
              <mc:Choice xmlns:v="urn:schemas-microsoft-com:vml" Requires="v">
                <p:oleObj spid="_x0000_s149639" name="Equation" r:id="rId5" imgW="2400300" imgH="393700" progId="Equation.DSMT4">
                  <p:embed/>
                </p:oleObj>
              </mc:Choice>
              <mc:Fallback>
                <p:oleObj name="Equation" r:id="rId5" imgW="2400300" imgH="393700" progId="Equation.DSMT4">
                  <p:embed/>
                  <p:pic>
                    <p:nvPicPr>
                      <p:cNvPr id="0" name=""/>
                      <p:cNvPicPr>
                        <a:picLocks noChangeAspect="1" noChangeArrowheads="1"/>
                      </p:cNvPicPr>
                      <p:nvPr/>
                    </p:nvPicPr>
                    <p:blipFill>
                      <a:blip r:embed="rId6"/>
                      <a:srcRect/>
                      <a:stretch>
                        <a:fillRect/>
                      </a:stretch>
                    </p:blipFill>
                    <p:spPr bwMode="auto">
                      <a:xfrm>
                        <a:off x="466725" y="2698750"/>
                        <a:ext cx="3381375" cy="552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8460" name="Object 12"/>
          <p:cNvGraphicFramePr>
            <a:graphicFrameLocks noChangeAspect="1"/>
          </p:cNvGraphicFramePr>
          <p:nvPr>
            <p:extLst>
              <p:ext uri="{D42A27DB-BD31-4B8C-83A1-F6EECF244321}">
                <p14:modId xmlns:p14="http://schemas.microsoft.com/office/powerpoint/2010/main" val="1951210757"/>
              </p:ext>
            </p:extLst>
          </p:nvPr>
        </p:nvGraphicFramePr>
        <p:xfrm>
          <a:off x="458788" y="3359150"/>
          <a:ext cx="3417887" cy="554038"/>
        </p:xfrm>
        <a:graphic>
          <a:graphicData uri="http://schemas.openxmlformats.org/presentationml/2006/ole">
            <mc:AlternateContent xmlns:mc="http://schemas.openxmlformats.org/markup-compatibility/2006">
              <mc:Choice xmlns:v="urn:schemas-microsoft-com:vml" Requires="v">
                <p:oleObj spid="_x0000_s149640" name="Equation" r:id="rId7" imgW="2425700" imgH="393700" progId="Equation.DSMT4">
                  <p:embed/>
                </p:oleObj>
              </mc:Choice>
              <mc:Fallback>
                <p:oleObj name="Equation" r:id="rId7" imgW="2425700" imgH="393700" progId="Equation.DSMT4">
                  <p:embed/>
                  <p:pic>
                    <p:nvPicPr>
                      <p:cNvPr id="0" name=""/>
                      <p:cNvPicPr>
                        <a:picLocks noChangeAspect="1" noChangeArrowheads="1"/>
                      </p:cNvPicPr>
                      <p:nvPr/>
                    </p:nvPicPr>
                    <p:blipFill>
                      <a:blip r:embed="rId8"/>
                      <a:srcRect/>
                      <a:stretch>
                        <a:fillRect/>
                      </a:stretch>
                    </p:blipFill>
                    <p:spPr bwMode="auto">
                      <a:xfrm>
                        <a:off x="458788" y="3359150"/>
                        <a:ext cx="3417887" cy="554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8461" name="Object 13"/>
          <p:cNvGraphicFramePr>
            <a:graphicFrameLocks noChangeAspect="1"/>
          </p:cNvGraphicFramePr>
          <p:nvPr>
            <p:extLst>
              <p:ext uri="{D42A27DB-BD31-4B8C-83A1-F6EECF244321}">
                <p14:modId xmlns:p14="http://schemas.microsoft.com/office/powerpoint/2010/main" val="4207246328"/>
              </p:ext>
            </p:extLst>
          </p:nvPr>
        </p:nvGraphicFramePr>
        <p:xfrm>
          <a:off x="4751388" y="3336925"/>
          <a:ext cx="4097337" cy="625475"/>
        </p:xfrm>
        <a:graphic>
          <a:graphicData uri="http://schemas.openxmlformats.org/presentationml/2006/ole">
            <mc:AlternateContent xmlns:mc="http://schemas.openxmlformats.org/markup-compatibility/2006">
              <mc:Choice xmlns:v="urn:schemas-microsoft-com:vml" Requires="v">
                <p:oleObj spid="_x0000_s149641" name="Equation" r:id="rId9" imgW="2908300" imgH="444500" progId="Equation.DSMT4">
                  <p:embed/>
                </p:oleObj>
              </mc:Choice>
              <mc:Fallback>
                <p:oleObj name="Equation" r:id="rId9" imgW="2908300" imgH="444500" progId="Equation.DSMT4">
                  <p:embed/>
                  <p:pic>
                    <p:nvPicPr>
                      <p:cNvPr id="0" name=""/>
                      <p:cNvPicPr>
                        <a:picLocks noChangeAspect="1" noChangeArrowheads="1"/>
                      </p:cNvPicPr>
                      <p:nvPr/>
                    </p:nvPicPr>
                    <p:blipFill>
                      <a:blip r:embed="rId10"/>
                      <a:srcRect/>
                      <a:stretch>
                        <a:fillRect/>
                      </a:stretch>
                    </p:blipFill>
                    <p:spPr bwMode="auto">
                      <a:xfrm>
                        <a:off x="4751388" y="3336925"/>
                        <a:ext cx="4097337" cy="625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8462" name="Object 14"/>
          <p:cNvGraphicFramePr>
            <a:graphicFrameLocks noChangeAspect="1"/>
          </p:cNvGraphicFramePr>
          <p:nvPr>
            <p:extLst>
              <p:ext uri="{D42A27DB-BD31-4B8C-83A1-F6EECF244321}">
                <p14:modId xmlns:p14="http://schemas.microsoft.com/office/powerpoint/2010/main" val="1700971504"/>
              </p:ext>
            </p:extLst>
          </p:nvPr>
        </p:nvGraphicFramePr>
        <p:xfrm>
          <a:off x="542925" y="4038600"/>
          <a:ext cx="2200275" cy="590550"/>
        </p:xfrm>
        <a:graphic>
          <a:graphicData uri="http://schemas.openxmlformats.org/presentationml/2006/ole">
            <mc:AlternateContent xmlns:mc="http://schemas.openxmlformats.org/markup-compatibility/2006">
              <mc:Choice xmlns:v="urn:schemas-microsoft-com:vml" Requires="v">
                <p:oleObj spid="_x0000_s149642" name="Equation" r:id="rId11" imgW="1562100" imgH="419100" progId="Equation.DSMT4">
                  <p:embed/>
                </p:oleObj>
              </mc:Choice>
              <mc:Fallback>
                <p:oleObj name="Equation" r:id="rId11" imgW="1562100" imgH="419100" progId="Equation.DSMT4">
                  <p:embed/>
                  <p:pic>
                    <p:nvPicPr>
                      <p:cNvPr id="0" name=""/>
                      <p:cNvPicPr>
                        <a:picLocks noChangeAspect="1" noChangeArrowheads="1"/>
                      </p:cNvPicPr>
                      <p:nvPr/>
                    </p:nvPicPr>
                    <p:blipFill>
                      <a:blip r:embed="rId12"/>
                      <a:srcRect/>
                      <a:stretch>
                        <a:fillRect/>
                      </a:stretch>
                    </p:blipFill>
                    <p:spPr bwMode="auto">
                      <a:xfrm>
                        <a:off x="542925" y="4038600"/>
                        <a:ext cx="2200275" cy="590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8463" name="Object 15"/>
          <p:cNvGraphicFramePr>
            <a:graphicFrameLocks noChangeAspect="1"/>
          </p:cNvGraphicFramePr>
          <p:nvPr>
            <p:extLst>
              <p:ext uri="{D42A27DB-BD31-4B8C-83A1-F6EECF244321}">
                <p14:modId xmlns:p14="http://schemas.microsoft.com/office/powerpoint/2010/main" val="1573337528"/>
              </p:ext>
            </p:extLst>
          </p:nvPr>
        </p:nvGraphicFramePr>
        <p:xfrm>
          <a:off x="466725" y="4792663"/>
          <a:ext cx="6245225" cy="661987"/>
        </p:xfrm>
        <a:graphic>
          <a:graphicData uri="http://schemas.openxmlformats.org/presentationml/2006/ole">
            <mc:AlternateContent xmlns:mc="http://schemas.openxmlformats.org/markup-compatibility/2006">
              <mc:Choice xmlns:v="urn:schemas-microsoft-com:vml" Requires="v">
                <p:oleObj spid="_x0000_s149643" name="Equation" r:id="rId13" imgW="4432300" imgH="469900" progId="Equation.DSMT4">
                  <p:embed/>
                </p:oleObj>
              </mc:Choice>
              <mc:Fallback>
                <p:oleObj name="Equation" r:id="rId13" imgW="4432300" imgH="469900" progId="Equation.DSMT4">
                  <p:embed/>
                  <p:pic>
                    <p:nvPicPr>
                      <p:cNvPr id="0" name=""/>
                      <p:cNvPicPr>
                        <a:picLocks noChangeAspect="1" noChangeArrowheads="1"/>
                      </p:cNvPicPr>
                      <p:nvPr/>
                    </p:nvPicPr>
                    <p:blipFill>
                      <a:blip r:embed="rId14"/>
                      <a:srcRect/>
                      <a:stretch>
                        <a:fillRect/>
                      </a:stretch>
                    </p:blipFill>
                    <p:spPr bwMode="auto">
                      <a:xfrm>
                        <a:off x="466725" y="4792663"/>
                        <a:ext cx="6245225" cy="661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8464" name="Object 16"/>
          <p:cNvGraphicFramePr>
            <a:graphicFrameLocks noChangeAspect="1"/>
          </p:cNvGraphicFramePr>
          <p:nvPr>
            <p:extLst>
              <p:ext uri="{D42A27DB-BD31-4B8C-83A1-F6EECF244321}">
                <p14:modId xmlns:p14="http://schemas.microsoft.com/office/powerpoint/2010/main" val="868996246"/>
              </p:ext>
            </p:extLst>
          </p:nvPr>
        </p:nvGraphicFramePr>
        <p:xfrm>
          <a:off x="466725" y="5562600"/>
          <a:ext cx="5853113" cy="661988"/>
        </p:xfrm>
        <a:graphic>
          <a:graphicData uri="http://schemas.openxmlformats.org/presentationml/2006/ole">
            <mc:AlternateContent xmlns:mc="http://schemas.openxmlformats.org/markup-compatibility/2006">
              <mc:Choice xmlns:v="urn:schemas-microsoft-com:vml" Requires="v">
                <p:oleObj spid="_x0000_s149644" name="Equation" r:id="rId15" imgW="4152900" imgH="469900" progId="Equation.DSMT4">
                  <p:embed/>
                </p:oleObj>
              </mc:Choice>
              <mc:Fallback>
                <p:oleObj name="Equation" r:id="rId15" imgW="4152900" imgH="469900" progId="Equation.DSMT4">
                  <p:embed/>
                  <p:pic>
                    <p:nvPicPr>
                      <p:cNvPr id="0" name=""/>
                      <p:cNvPicPr>
                        <a:picLocks noChangeAspect="1" noChangeArrowheads="1"/>
                      </p:cNvPicPr>
                      <p:nvPr/>
                    </p:nvPicPr>
                    <p:blipFill>
                      <a:blip r:embed="rId16"/>
                      <a:srcRect/>
                      <a:stretch>
                        <a:fillRect/>
                      </a:stretch>
                    </p:blipFill>
                    <p:spPr bwMode="auto">
                      <a:xfrm>
                        <a:off x="466725" y="5562600"/>
                        <a:ext cx="5853113" cy="661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8465" name="Object 17"/>
          <p:cNvGraphicFramePr>
            <a:graphicFrameLocks noChangeAspect="1"/>
          </p:cNvGraphicFramePr>
          <p:nvPr>
            <p:extLst>
              <p:ext uri="{D42A27DB-BD31-4B8C-83A1-F6EECF244321}">
                <p14:modId xmlns:p14="http://schemas.microsoft.com/office/powerpoint/2010/main" val="1435162868"/>
              </p:ext>
            </p:extLst>
          </p:nvPr>
        </p:nvGraphicFramePr>
        <p:xfrm>
          <a:off x="2401888" y="2057400"/>
          <a:ext cx="2398712" cy="588963"/>
        </p:xfrm>
        <a:graphic>
          <a:graphicData uri="http://schemas.openxmlformats.org/presentationml/2006/ole">
            <mc:AlternateContent xmlns:mc="http://schemas.openxmlformats.org/markup-compatibility/2006">
              <mc:Choice xmlns:v="urn:schemas-microsoft-com:vml" Requires="v">
                <p:oleObj spid="_x0000_s149645" name="Equation" r:id="rId17" imgW="1701800" imgH="419100" progId="Equation.DSMT4">
                  <p:embed/>
                </p:oleObj>
              </mc:Choice>
              <mc:Fallback>
                <p:oleObj name="Equation" r:id="rId17" imgW="1701800" imgH="419100" progId="Equation.DSMT4">
                  <p:embed/>
                  <p:pic>
                    <p:nvPicPr>
                      <p:cNvPr id="0" name=""/>
                      <p:cNvPicPr>
                        <a:picLocks noChangeAspect="1" noChangeArrowheads="1"/>
                      </p:cNvPicPr>
                      <p:nvPr/>
                    </p:nvPicPr>
                    <p:blipFill>
                      <a:blip r:embed="rId18"/>
                      <a:srcRect/>
                      <a:stretch>
                        <a:fillRect/>
                      </a:stretch>
                    </p:blipFill>
                    <p:spPr bwMode="auto">
                      <a:xfrm>
                        <a:off x="2401888" y="2057400"/>
                        <a:ext cx="2398712" cy="588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8466" name="Object 18"/>
          <p:cNvGraphicFramePr>
            <a:graphicFrameLocks noChangeAspect="1"/>
          </p:cNvGraphicFramePr>
          <p:nvPr>
            <p:extLst>
              <p:ext uri="{D42A27DB-BD31-4B8C-83A1-F6EECF244321}">
                <p14:modId xmlns:p14="http://schemas.microsoft.com/office/powerpoint/2010/main" val="4291798852"/>
              </p:ext>
            </p:extLst>
          </p:nvPr>
        </p:nvGraphicFramePr>
        <p:xfrm>
          <a:off x="5464175" y="2057400"/>
          <a:ext cx="2451100" cy="588963"/>
        </p:xfrm>
        <a:graphic>
          <a:graphicData uri="http://schemas.openxmlformats.org/presentationml/2006/ole">
            <mc:AlternateContent xmlns:mc="http://schemas.openxmlformats.org/markup-compatibility/2006">
              <mc:Choice xmlns:v="urn:schemas-microsoft-com:vml" Requires="v">
                <p:oleObj spid="_x0000_s149646" name="Equation" r:id="rId19" imgW="1739900" imgH="419100" progId="Equation.DSMT4">
                  <p:embed/>
                </p:oleObj>
              </mc:Choice>
              <mc:Fallback>
                <p:oleObj name="Equation" r:id="rId19" imgW="1739900" imgH="419100" progId="Equation.DSMT4">
                  <p:embed/>
                  <p:pic>
                    <p:nvPicPr>
                      <p:cNvPr id="0" name=""/>
                      <p:cNvPicPr>
                        <a:picLocks noChangeAspect="1" noChangeArrowheads="1"/>
                      </p:cNvPicPr>
                      <p:nvPr/>
                    </p:nvPicPr>
                    <p:blipFill>
                      <a:blip r:embed="rId20"/>
                      <a:srcRect/>
                      <a:stretch>
                        <a:fillRect/>
                      </a:stretch>
                    </p:blipFill>
                    <p:spPr bwMode="auto">
                      <a:xfrm>
                        <a:off x="5464175" y="2057400"/>
                        <a:ext cx="2451100" cy="588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 name="Right Arrow 25"/>
          <p:cNvSpPr/>
          <p:nvPr/>
        </p:nvSpPr>
        <p:spPr bwMode="auto">
          <a:xfrm>
            <a:off x="4114800" y="3352800"/>
            <a:ext cx="533400" cy="533400"/>
          </a:xfrm>
          <a:prstGeom prst="rightArrow">
            <a:avLst/>
          </a:prstGeom>
          <a:solidFill>
            <a:srgbClr val="FFFFCC"/>
          </a:solidFill>
          <a:ln w="28575" cap="flat" cmpd="sng" algn="ctr">
            <a:solidFill>
              <a:srgbClr val="800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7" name="Right Arrow 26"/>
          <p:cNvSpPr/>
          <p:nvPr/>
        </p:nvSpPr>
        <p:spPr bwMode="auto">
          <a:xfrm>
            <a:off x="2819400" y="4114800"/>
            <a:ext cx="1447800" cy="550247"/>
          </a:xfrm>
          <a:prstGeom prst="rightArrow">
            <a:avLst/>
          </a:prstGeom>
          <a:solidFill>
            <a:srgbClr val="FFFFCC"/>
          </a:solidFill>
          <a:ln w="28575"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800000"/>
                </a:solidFill>
                <a:effectLst/>
                <a:latin typeface="+mn-lt"/>
              </a:rPr>
              <a:t>Rearrange</a:t>
            </a:r>
            <a:r>
              <a:rPr kumimoji="0" lang="en-US" sz="1200" b="1" i="0" u="none" strike="noStrike" cap="none" normalizeH="0" dirty="0" smtClean="0">
                <a:ln>
                  <a:noFill/>
                </a:ln>
                <a:solidFill>
                  <a:srgbClr val="800000"/>
                </a:solidFill>
                <a:effectLst/>
                <a:latin typeface="+mn-lt"/>
              </a:rPr>
              <a:t> terms</a:t>
            </a:r>
            <a:endParaRPr kumimoji="0" lang="en-US" sz="1200" b="1" i="0" u="none" strike="noStrike" cap="none" normalizeH="0" baseline="0" dirty="0" smtClean="0">
              <a:ln>
                <a:noFill/>
              </a:ln>
              <a:solidFill>
                <a:srgbClr val="800000"/>
              </a:solidFill>
              <a:effectLst/>
              <a:latin typeface="+mn-lt"/>
            </a:endParaRPr>
          </a:p>
        </p:txBody>
      </p:sp>
      <p:graphicFrame>
        <p:nvGraphicFramePr>
          <p:cNvPr id="488467" name="Object 19"/>
          <p:cNvGraphicFramePr>
            <a:graphicFrameLocks noChangeAspect="1"/>
          </p:cNvGraphicFramePr>
          <p:nvPr>
            <p:extLst>
              <p:ext uri="{D42A27DB-BD31-4B8C-83A1-F6EECF244321}">
                <p14:modId xmlns:p14="http://schemas.microsoft.com/office/powerpoint/2010/main" val="1592145857"/>
              </p:ext>
            </p:extLst>
          </p:nvPr>
        </p:nvGraphicFramePr>
        <p:xfrm>
          <a:off x="4364038" y="4038600"/>
          <a:ext cx="4600575" cy="661988"/>
        </p:xfrm>
        <a:graphic>
          <a:graphicData uri="http://schemas.openxmlformats.org/presentationml/2006/ole">
            <mc:AlternateContent xmlns:mc="http://schemas.openxmlformats.org/markup-compatibility/2006">
              <mc:Choice xmlns:v="urn:schemas-microsoft-com:vml" Requires="v">
                <p:oleObj spid="_x0000_s149647" name="Equation" r:id="rId21" imgW="3263900" imgH="469900" progId="Equation.DSMT4">
                  <p:embed/>
                </p:oleObj>
              </mc:Choice>
              <mc:Fallback>
                <p:oleObj name="Equation" r:id="rId21" imgW="3263900" imgH="469900" progId="Equation.DSMT4">
                  <p:embed/>
                  <p:pic>
                    <p:nvPicPr>
                      <p:cNvPr id="0" name=""/>
                      <p:cNvPicPr>
                        <a:picLocks noChangeAspect="1" noChangeArrowheads="1"/>
                      </p:cNvPicPr>
                      <p:nvPr/>
                    </p:nvPicPr>
                    <p:blipFill>
                      <a:blip r:embed="rId22"/>
                      <a:srcRect/>
                      <a:stretch>
                        <a:fillRect/>
                      </a:stretch>
                    </p:blipFill>
                    <p:spPr bwMode="auto">
                      <a:xfrm>
                        <a:off x="4364038" y="4038600"/>
                        <a:ext cx="4600575" cy="661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9193693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530">
                                            <p:txEl>
                                              <p:pRg st="0" end="0"/>
                                            </p:txEl>
                                          </p:spTgt>
                                        </p:tgtEl>
                                        <p:attrNameLst>
                                          <p:attrName>style.visibility</p:attrName>
                                        </p:attrNameLst>
                                      </p:cBhvr>
                                      <p:to>
                                        <p:strVal val="visible"/>
                                      </p:to>
                                    </p:set>
                                    <p:animEffect transition="in" filter="wipe(left)">
                                      <p:cBhvr>
                                        <p:cTn id="7" dur="500"/>
                                        <p:tgtEl>
                                          <p:spTgt spid="225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16777"/>
                                        </p:tgtEl>
                                        <p:attrNameLst>
                                          <p:attrName>style.visibility</p:attrName>
                                        </p:attrNameLst>
                                      </p:cBhvr>
                                      <p:to>
                                        <p:strVal val="visible"/>
                                      </p:to>
                                    </p:set>
                                    <p:animEffect transition="in" filter="wipe(left)">
                                      <p:cBhvr>
                                        <p:cTn id="12" dur="500"/>
                                        <p:tgtEl>
                                          <p:spTgt spid="41677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88465"/>
                                        </p:tgtEl>
                                        <p:attrNameLst>
                                          <p:attrName>style.visibility</p:attrName>
                                        </p:attrNameLst>
                                      </p:cBhvr>
                                      <p:to>
                                        <p:strVal val="visible"/>
                                      </p:to>
                                    </p:set>
                                    <p:animEffect transition="in" filter="wipe(left)">
                                      <p:cBhvr>
                                        <p:cTn id="17" dur="500"/>
                                        <p:tgtEl>
                                          <p:spTgt spid="48846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88466"/>
                                        </p:tgtEl>
                                        <p:attrNameLst>
                                          <p:attrName>style.visibility</p:attrName>
                                        </p:attrNameLst>
                                      </p:cBhvr>
                                      <p:to>
                                        <p:strVal val="visible"/>
                                      </p:to>
                                    </p:set>
                                    <p:animEffect transition="in" filter="wipe(left)">
                                      <p:cBhvr>
                                        <p:cTn id="22" dur="500"/>
                                        <p:tgtEl>
                                          <p:spTgt spid="48846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88459"/>
                                        </p:tgtEl>
                                        <p:attrNameLst>
                                          <p:attrName>style.visibility</p:attrName>
                                        </p:attrNameLst>
                                      </p:cBhvr>
                                      <p:to>
                                        <p:strVal val="visible"/>
                                      </p:to>
                                    </p:set>
                                    <p:animEffect transition="in" filter="wipe(left)">
                                      <p:cBhvr>
                                        <p:cTn id="27" dur="500"/>
                                        <p:tgtEl>
                                          <p:spTgt spid="48845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88460"/>
                                        </p:tgtEl>
                                        <p:attrNameLst>
                                          <p:attrName>style.visibility</p:attrName>
                                        </p:attrNameLst>
                                      </p:cBhvr>
                                      <p:to>
                                        <p:strVal val="visible"/>
                                      </p:to>
                                    </p:set>
                                    <p:animEffect transition="in" filter="wipe(left)">
                                      <p:cBhvr>
                                        <p:cTn id="32" dur="500"/>
                                        <p:tgtEl>
                                          <p:spTgt spid="48846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wipe(left)">
                                      <p:cBhvr>
                                        <p:cTn id="37" dur="500"/>
                                        <p:tgtEl>
                                          <p:spTgt spid="2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488461"/>
                                        </p:tgtEl>
                                        <p:attrNameLst>
                                          <p:attrName>style.visibility</p:attrName>
                                        </p:attrNameLst>
                                      </p:cBhvr>
                                      <p:to>
                                        <p:strVal val="visible"/>
                                      </p:to>
                                    </p:set>
                                    <p:animEffect transition="in" filter="wipe(left)">
                                      <p:cBhvr>
                                        <p:cTn id="42" dur="500"/>
                                        <p:tgtEl>
                                          <p:spTgt spid="48846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488462"/>
                                        </p:tgtEl>
                                        <p:attrNameLst>
                                          <p:attrName>style.visibility</p:attrName>
                                        </p:attrNameLst>
                                      </p:cBhvr>
                                      <p:to>
                                        <p:strVal val="visible"/>
                                      </p:to>
                                    </p:set>
                                    <p:animEffect transition="in" filter="wipe(left)">
                                      <p:cBhvr>
                                        <p:cTn id="47" dur="500"/>
                                        <p:tgtEl>
                                          <p:spTgt spid="488462"/>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wipe(left)">
                                      <p:cBhvr>
                                        <p:cTn id="52" dur="500"/>
                                        <p:tgtEl>
                                          <p:spTgt spid="27"/>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488467"/>
                                        </p:tgtEl>
                                        <p:attrNameLst>
                                          <p:attrName>style.visibility</p:attrName>
                                        </p:attrNameLst>
                                      </p:cBhvr>
                                      <p:to>
                                        <p:strVal val="visible"/>
                                      </p:to>
                                    </p:set>
                                    <p:animEffect transition="in" filter="wipe(left)">
                                      <p:cBhvr>
                                        <p:cTn id="57" dur="500"/>
                                        <p:tgtEl>
                                          <p:spTgt spid="488467"/>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488463"/>
                                        </p:tgtEl>
                                        <p:attrNameLst>
                                          <p:attrName>style.visibility</p:attrName>
                                        </p:attrNameLst>
                                      </p:cBhvr>
                                      <p:to>
                                        <p:strVal val="visible"/>
                                      </p:to>
                                    </p:set>
                                    <p:animEffect transition="in" filter="wipe(left)">
                                      <p:cBhvr>
                                        <p:cTn id="62" dur="500"/>
                                        <p:tgtEl>
                                          <p:spTgt spid="488463"/>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488464"/>
                                        </p:tgtEl>
                                        <p:attrNameLst>
                                          <p:attrName>style.visibility</p:attrName>
                                        </p:attrNameLst>
                                      </p:cBhvr>
                                      <p:to>
                                        <p:strVal val="visible"/>
                                      </p:to>
                                    </p:set>
                                    <p:animEffect transition="in" filter="wipe(left)">
                                      <p:cBhvr>
                                        <p:cTn id="67" dur="500"/>
                                        <p:tgtEl>
                                          <p:spTgt spid="4884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build="p"/>
      <p:bldP spid="26" grpId="0" animBg="1"/>
      <p:bldP spid="2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ctrTitle"/>
          </p:nvPr>
        </p:nvSpPr>
        <p:spPr>
          <a:xfrm>
            <a:off x="457200" y="152400"/>
            <a:ext cx="8226425" cy="1066800"/>
          </a:xfrm>
        </p:spPr>
        <p:txBody>
          <a:bodyPr/>
          <a:lstStyle/>
          <a:p>
            <a:pPr algn="ctr" eaLnBrk="1" hangingPunct="1"/>
            <a:r>
              <a:rPr lang="en-US" sz="4000" b="1" dirty="0">
                <a:ea typeface="ＭＳ Ｐゴシック" pitchFamily="-84" charset="-128"/>
                <a:cs typeface="ＭＳ Ｐゴシック" pitchFamily="-84" charset="-128"/>
              </a:rPr>
              <a:t>General Solution of the Schrödinger Wave Equation</a:t>
            </a:r>
          </a:p>
        </p:txBody>
      </p:sp>
      <p:sp>
        <p:nvSpPr>
          <p:cNvPr id="19458" name="Rectangle 3"/>
          <p:cNvSpPr>
            <a:spLocks noGrp="1" noChangeArrowheads="1"/>
          </p:cNvSpPr>
          <p:nvPr>
            <p:ph type="subTitle" idx="1"/>
          </p:nvPr>
        </p:nvSpPr>
        <p:spPr>
          <a:xfrm>
            <a:off x="457200" y="1295400"/>
            <a:ext cx="7620000" cy="4572000"/>
          </a:xfrm>
        </p:spPr>
        <p:txBody>
          <a:bodyPr/>
          <a:lstStyle/>
          <a:p>
            <a:pPr marL="342900" indent="-342900" algn="l" eaLnBrk="1" hangingPunct="1">
              <a:buFont typeface="Arial"/>
              <a:buChar char="•"/>
            </a:pPr>
            <a:r>
              <a:rPr lang="en-US" sz="2400" dirty="0">
                <a:ea typeface="ＭＳ Ｐゴシック" pitchFamily="-84" charset="-128"/>
                <a:cs typeface="ＭＳ Ｐゴシック" pitchFamily="-84" charset="-128"/>
              </a:rPr>
              <a:t>The general form of the solution of the Schrödinger wave equation is given by:</a:t>
            </a:r>
          </a:p>
          <a:p>
            <a:pPr marL="342900" indent="-342900" algn="l" eaLnBrk="1" hangingPunct="1">
              <a:buFont typeface="Wingdings" pitchFamily="-84" charset="2"/>
              <a:buChar char="n"/>
            </a:pPr>
            <a:endParaRPr lang="en-US" sz="2400" dirty="0">
              <a:ea typeface="ＭＳ Ｐゴシック" pitchFamily="-84" charset="-128"/>
              <a:cs typeface="ＭＳ Ｐゴシック" pitchFamily="-84" charset="-128"/>
            </a:endParaRPr>
          </a:p>
          <a:p>
            <a:pPr marL="342900" indent="-342900" algn="l" eaLnBrk="1" hangingPunct="1">
              <a:buFont typeface="Wingdings" pitchFamily="-84" charset="2"/>
              <a:buChar char="n"/>
            </a:pPr>
            <a:endParaRPr lang="en-US" sz="2400" dirty="0" smtClean="0">
              <a:ea typeface="ＭＳ Ｐゴシック" pitchFamily="-84" charset="-128"/>
              <a:cs typeface="ＭＳ Ｐゴシック" pitchFamily="-84" charset="-128"/>
            </a:endParaRPr>
          </a:p>
          <a:p>
            <a:pPr marL="342900" indent="-342900" algn="l" eaLnBrk="1" hangingPunct="1"/>
            <a:r>
              <a:rPr lang="en-US" sz="2400" dirty="0" smtClean="0">
                <a:ea typeface="ＭＳ Ｐゴシック" pitchFamily="-84" charset="-128"/>
                <a:cs typeface="ＭＳ Ｐゴシック" pitchFamily="-84" charset="-128"/>
              </a:rPr>
              <a:t>which </a:t>
            </a:r>
            <a:r>
              <a:rPr lang="en-US" sz="2400" dirty="0">
                <a:ea typeface="ＭＳ Ｐゴシック" pitchFamily="-84" charset="-128"/>
                <a:cs typeface="ＭＳ Ｐゴシック" pitchFamily="-84" charset="-128"/>
              </a:rPr>
              <a:t>also describes a wave</a:t>
            </a:r>
            <a:r>
              <a:rPr lang="en-US" sz="2400" dirty="0" smtClean="0">
                <a:ea typeface="ＭＳ Ｐゴシック" pitchFamily="-84" charset="-128"/>
                <a:cs typeface="ＭＳ Ｐゴシック" pitchFamily="-84" charset="-128"/>
              </a:rPr>
              <a:t> propagating </a:t>
            </a:r>
            <a:r>
              <a:rPr lang="en-US" sz="2400" dirty="0">
                <a:ea typeface="ＭＳ Ｐゴシック" pitchFamily="-84" charset="-128"/>
                <a:cs typeface="ＭＳ Ｐゴシック" pitchFamily="-84" charset="-128"/>
              </a:rPr>
              <a:t>in the </a:t>
            </a:r>
            <a:r>
              <a:rPr lang="en-US" sz="2400" i="1" dirty="0">
                <a:ea typeface="ＭＳ Ｐゴシック" pitchFamily="-84" charset="-128"/>
                <a:cs typeface="ＭＳ Ｐゴシック" pitchFamily="-84" charset="-128"/>
              </a:rPr>
              <a:t>x</a:t>
            </a:r>
            <a:r>
              <a:rPr lang="en-US" sz="2400" dirty="0">
                <a:ea typeface="ＭＳ Ｐゴシック" pitchFamily="-84" charset="-128"/>
                <a:cs typeface="ＭＳ Ｐゴシック" pitchFamily="-84" charset="-128"/>
              </a:rPr>
              <a:t> direction. In general the amplitude may also be complex. </a:t>
            </a:r>
            <a:r>
              <a:rPr lang="en-US" sz="2400" i="1" dirty="0">
                <a:solidFill>
                  <a:srgbClr val="3333CC"/>
                </a:solidFill>
                <a:ea typeface="ＭＳ Ｐゴシック" pitchFamily="-84" charset="-128"/>
                <a:cs typeface="ＭＳ Ｐゴシック" pitchFamily="-84" charset="-128"/>
              </a:rPr>
              <a:t>This is called the </a:t>
            </a:r>
            <a:r>
              <a:rPr lang="en-US" sz="2400" b="1" i="1" u="sng" dirty="0">
                <a:solidFill>
                  <a:srgbClr val="800000"/>
                </a:solidFill>
                <a:ea typeface="ＭＳ Ｐゴシック" pitchFamily="-84" charset="-128"/>
                <a:cs typeface="ＭＳ Ｐゴシック" pitchFamily="-84" charset="-128"/>
              </a:rPr>
              <a:t>wave function of the particle</a:t>
            </a:r>
            <a:r>
              <a:rPr lang="en-US" sz="2400" i="1" dirty="0" smtClean="0">
                <a:solidFill>
                  <a:srgbClr val="3333CC"/>
                </a:solidFill>
                <a:ea typeface="ＭＳ Ｐゴシック" pitchFamily="-84" charset="-128"/>
                <a:cs typeface="ＭＳ Ｐゴシック" pitchFamily="-84" charset="-128"/>
              </a:rPr>
              <a:t>.</a:t>
            </a:r>
            <a:endParaRPr lang="en-US" sz="2400" dirty="0" smtClean="0">
              <a:solidFill>
                <a:srgbClr val="3333CC"/>
              </a:solidFill>
              <a:ea typeface="ＭＳ Ｐゴシック" pitchFamily="-84" charset="-128"/>
              <a:cs typeface="ＭＳ Ｐゴシック" pitchFamily="-84" charset="-128"/>
            </a:endParaRPr>
          </a:p>
          <a:p>
            <a:pPr marL="342900" indent="-342900" algn="l" eaLnBrk="1" hangingPunct="1">
              <a:buFont typeface="Arial"/>
              <a:buChar char="•"/>
            </a:pPr>
            <a:r>
              <a:rPr lang="en-US" sz="2400" dirty="0">
                <a:ea typeface="ＭＳ Ｐゴシック" pitchFamily="-84" charset="-128"/>
                <a:cs typeface="ＭＳ Ｐゴシック" pitchFamily="-84" charset="-128"/>
              </a:rPr>
              <a:t>The wave function is also </a:t>
            </a:r>
            <a:r>
              <a:rPr lang="en-US" sz="2400" b="1" dirty="0">
                <a:ea typeface="ＭＳ Ｐゴシック" pitchFamily="-84" charset="-128"/>
                <a:cs typeface="ＭＳ Ｐゴシック" pitchFamily="-84" charset="-128"/>
              </a:rPr>
              <a:t>not</a:t>
            </a:r>
            <a:r>
              <a:rPr lang="en-US" sz="2400" dirty="0">
                <a:ea typeface="ＭＳ Ｐゴシック" pitchFamily="-84" charset="-128"/>
                <a:cs typeface="ＭＳ Ｐゴシック" pitchFamily="-84" charset="-128"/>
              </a:rPr>
              <a:t> restricted to being real.</a:t>
            </a:r>
            <a:r>
              <a:rPr lang="en-US" sz="2400" dirty="0" smtClean="0">
                <a:ea typeface="ＭＳ Ｐゴシック" pitchFamily="-84" charset="-128"/>
                <a:cs typeface="ＭＳ Ｐゴシック" pitchFamily="-84" charset="-128"/>
              </a:rPr>
              <a:t> Only </a:t>
            </a:r>
            <a:r>
              <a:rPr lang="en-US" sz="2400" dirty="0">
                <a:ea typeface="ＭＳ Ｐゴシック" pitchFamily="-84" charset="-128"/>
                <a:cs typeface="ＭＳ Ｐゴシック" pitchFamily="-84" charset="-128"/>
              </a:rPr>
              <a:t>the physically measurable quantities</a:t>
            </a:r>
            <a:r>
              <a:rPr lang="en-US" sz="2400" dirty="0" smtClean="0">
                <a:ea typeface="ＭＳ Ｐゴシック" pitchFamily="-84" charset="-128"/>
                <a:cs typeface="ＭＳ Ｐゴシック" pitchFamily="-84" charset="-128"/>
              </a:rPr>
              <a:t> (or </a:t>
            </a:r>
            <a:r>
              <a:rPr lang="en-US" sz="2400" b="1" u="sng" dirty="0" smtClean="0">
                <a:solidFill>
                  <a:srgbClr val="800000"/>
                </a:solidFill>
                <a:ea typeface="ＭＳ Ｐゴシック" pitchFamily="-84" charset="-128"/>
                <a:cs typeface="ＭＳ Ｐゴシック" pitchFamily="-84" charset="-128"/>
              </a:rPr>
              <a:t>observables</a:t>
            </a:r>
            <a:r>
              <a:rPr lang="en-US" sz="2400" dirty="0" smtClean="0">
                <a:ea typeface="ＭＳ Ｐゴシック" pitchFamily="-84" charset="-128"/>
                <a:cs typeface="ＭＳ Ｐゴシック" pitchFamily="-84" charset="-128"/>
              </a:rPr>
              <a:t>) must </a:t>
            </a:r>
            <a:r>
              <a:rPr lang="en-US" sz="2400" dirty="0">
                <a:ea typeface="ＭＳ Ｐゴシック" pitchFamily="-84" charset="-128"/>
                <a:cs typeface="ＭＳ Ｐゴシック" pitchFamily="-84" charset="-128"/>
              </a:rPr>
              <a:t>be real. These include the probability, momentum and energy.</a:t>
            </a:r>
          </a:p>
        </p:txBody>
      </p:sp>
      <p:sp>
        <p:nvSpPr>
          <p:cNvPr id="5" name="Date Placeholder 4"/>
          <p:cNvSpPr>
            <a:spLocks noGrp="1"/>
          </p:cNvSpPr>
          <p:nvPr>
            <p:ph type="dt" sz="half" idx="10"/>
          </p:nvPr>
        </p:nvSpPr>
        <p:spPr/>
        <p:txBody>
          <a:bodyPr/>
          <a:lstStyle/>
          <a:p>
            <a:pPr>
              <a:defRPr/>
            </a:pPr>
            <a:r>
              <a:rPr lang="en-US" smtClean="0"/>
              <a:t>Wednesday, April 1, 2015</a:t>
            </a:r>
            <a:endParaRPr lang="en-US"/>
          </a:p>
        </p:txBody>
      </p:sp>
      <p:sp>
        <p:nvSpPr>
          <p:cNvPr id="6" name="Slide Number Placeholder 5"/>
          <p:cNvSpPr>
            <a:spLocks noGrp="1"/>
          </p:cNvSpPr>
          <p:nvPr>
            <p:ph type="sldNum" sz="quarter" idx="12"/>
          </p:nvPr>
        </p:nvSpPr>
        <p:spPr/>
        <p:txBody>
          <a:bodyPr/>
          <a:lstStyle/>
          <a:p>
            <a:pPr>
              <a:defRPr/>
            </a:pPr>
            <a:fld id="{3DD774B2-BEFC-0F4C-8EFB-A9A3D81A594A}" type="slidenum">
              <a:rPr lang="en-US" smtClean="0"/>
              <a:pPr>
                <a:defRPr/>
              </a:pPr>
              <a:t>6</a:t>
            </a:fld>
            <a:endParaRPr lang="en-US"/>
          </a:p>
        </p:txBody>
      </p:sp>
      <p:sp>
        <p:nvSpPr>
          <p:cNvPr id="7" name="Footer Placeholder 6"/>
          <p:cNvSpPr>
            <a:spLocks noGrp="1"/>
          </p:cNvSpPr>
          <p:nvPr>
            <p:ph type="ftr" sz="quarter" idx="11"/>
          </p:nvPr>
        </p:nvSpPr>
        <p:spPr/>
        <p:txBody>
          <a:bodyPr/>
          <a:lstStyle/>
          <a:p>
            <a:pPr>
              <a:defRPr/>
            </a:pPr>
            <a:r>
              <a:rPr lang="nl-NL" smtClean="0"/>
              <a:t>PHYS 3313-001, Spring 2015                     Dr. Jaehoon Yu</a:t>
            </a:r>
            <a:endParaRPr lang="en-US"/>
          </a:p>
        </p:txBody>
      </p:sp>
      <p:graphicFrame>
        <p:nvGraphicFramePr>
          <p:cNvPr id="22530" name="Object 2"/>
          <p:cNvGraphicFramePr>
            <a:graphicFrameLocks noChangeAspect="1"/>
          </p:cNvGraphicFramePr>
          <p:nvPr>
            <p:extLst>
              <p:ext uri="{D42A27DB-BD31-4B8C-83A1-F6EECF244321}">
                <p14:modId xmlns:p14="http://schemas.microsoft.com/office/powerpoint/2010/main" val="432639832"/>
              </p:ext>
            </p:extLst>
          </p:nvPr>
        </p:nvGraphicFramePr>
        <p:xfrm>
          <a:off x="914400" y="2298700"/>
          <a:ext cx="2755900" cy="565150"/>
        </p:xfrm>
        <a:graphic>
          <a:graphicData uri="http://schemas.openxmlformats.org/presentationml/2006/ole">
            <mc:AlternateContent xmlns:mc="http://schemas.openxmlformats.org/markup-compatibility/2006">
              <mc:Choice xmlns:v="urn:schemas-microsoft-com:vml" Requires="v">
                <p:oleObj spid="_x0000_s150558" name="Equation" r:id="rId3" imgW="1244600" imgH="254000" progId="Equation.DSMT4">
                  <p:embed/>
                </p:oleObj>
              </mc:Choice>
              <mc:Fallback>
                <p:oleObj name="Equation" r:id="rId3" imgW="1244600" imgH="254000" progId="Equation.DSMT4">
                  <p:embed/>
                  <p:pic>
                    <p:nvPicPr>
                      <p:cNvPr id="0" name=""/>
                      <p:cNvPicPr>
                        <a:picLocks noChangeAspect="1" noChangeArrowheads="1"/>
                      </p:cNvPicPr>
                      <p:nvPr/>
                    </p:nvPicPr>
                    <p:blipFill>
                      <a:blip r:embed="rId4"/>
                      <a:srcRect/>
                      <a:stretch>
                        <a:fillRect/>
                      </a:stretch>
                    </p:blipFill>
                    <p:spPr bwMode="auto">
                      <a:xfrm>
                        <a:off x="914400" y="2298700"/>
                        <a:ext cx="2755900" cy="565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2"/>
          <p:cNvGraphicFramePr>
            <a:graphicFrameLocks noChangeAspect="1"/>
          </p:cNvGraphicFramePr>
          <p:nvPr>
            <p:extLst>
              <p:ext uri="{D42A27DB-BD31-4B8C-83A1-F6EECF244321}">
                <p14:modId xmlns:p14="http://schemas.microsoft.com/office/powerpoint/2010/main" val="2434796866"/>
              </p:ext>
            </p:extLst>
          </p:nvPr>
        </p:nvGraphicFramePr>
        <p:xfrm>
          <a:off x="3660775" y="2286000"/>
          <a:ext cx="4416425" cy="563562"/>
        </p:xfrm>
        <a:graphic>
          <a:graphicData uri="http://schemas.openxmlformats.org/presentationml/2006/ole">
            <mc:AlternateContent xmlns:mc="http://schemas.openxmlformats.org/markup-compatibility/2006">
              <mc:Choice xmlns:v="urn:schemas-microsoft-com:vml" Requires="v">
                <p:oleObj spid="_x0000_s150559" name="Equation" r:id="rId5" imgW="1993900" imgH="254000" progId="Equation.DSMT4">
                  <p:embed/>
                </p:oleObj>
              </mc:Choice>
              <mc:Fallback>
                <p:oleObj name="Equation" r:id="rId5" imgW="1993900" imgH="254000" progId="Equation.DSMT4">
                  <p:embed/>
                  <p:pic>
                    <p:nvPicPr>
                      <p:cNvPr id="0" name=""/>
                      <p:cNvPicPr>
                        <a:picLocks noChangeAspect="1" noChangeArrowheads="1"/>
                      </p:cNvPicPr>
                      <p:nvPr/>
                    </p:nvPicPr>
                    <p:blipFill>
                      <a:blip r:embed="rId6"/>
                      <a:srcRect/>
                      <a:stretch>
                        <a:fillRect/>
                      </a:stretch>
                    </p:blipFill>
                    <p:spPr bwMode="auto">
                      <a:xfrm>
                        <a:off x="3660775" y="2286000"/>
                        <a:ext cx="4416425" cy="5635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144433963"/>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9458">
                                            <p:txEl>
                                              <p:pRg st="0" end="0"/>
                                            </p:txEl>
                                          </p:spTgt>
                                        </p:tgtEl>
                                        <p:attrNameLst>
                                          <p:attrName>style.visibility</p:attrName>
                                        </p:attrNameLst>
                                      </p:cBhvr>
                                      <p:to>
                                        <p:strVal val="visible"/>
                                      </p:to>
                                    </p:set>
                                    <p:animEffect transition="in" filter="wipe(left)">
                                      <p:cBhvr>
                                        <p:cTn id="7" dur="500"/>
                                        <p:tgtEl>
                                          <p:spTgt spid="194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2530"/>
                                        </p:tgtEl>
                                        <p:attrNameLst>
                                          <p:attrName>style.visibility</p:attrName>
                                        </p:attrNameLst>
                                      </p:cBhvr>
                                      <p:to>
                                        <p:strVal val="visible"/>
                                      </p:to>
                                    </p:set>
                                    <p:animEffect transition="in" filter="wipe(left)">
                                      <p:cBhvr>
                                        <p:cTn id="12" dur="500"/>
                                        <p:tgtEl>
                                          <p:spTgt spid="2253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9458">
                                            <p:txEl>
                                              <p:pRg st="3" end="3"/>
                                            </p:txEl>
                                          </p:spTgt>
                                        </p:tgtEl>
                                        <p:attrNameLst>
                                          <p:attrName>style.visibility</p:attrName>
                                        </p:attrNameLst>
                                      </p:cBhvr>
                                      <p:to>
                                        <p:strVal val="visible"/>
                                      </p:to>
                                    </p:set>
                                    <p:animEffect transition="in" filter="wipe(left)">
                                      <p:cBhvr>
                                        <p:cTn id="22" dur="500"/>
                                        <p:tgtEl>
                                          <p:spTgt spid="194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9458">
                                            <p:txEl>
                                              <p:pRg st="4" end="4"/>
                                            </p:txEl>
                                          </p:spTgt>
                                        </p:tgtEl>
                                        <p:attrNameLst>
                                          <p:attrName>style.visibility</p:attrName>
                                        </p:attrNameLst>
                                      </p:cBhvr>
                                      <p:to>
                                        <p:strVal val="visible"/>
                                      </p:to>
                                    </p:set>
                                    <p:animEffect transition="in" filter="wipe(left)">
                                      <p:cBhvr>
                                        <p:cTn id="27" dur="500"/>
                                        <p:tgtEl>
                                          <p:spTgt spid="194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5"/>
          <p:cNvSpPr>
            <a:spLocks noGrp="1" noChangeArrowheads="1"/>
          </p:cNvSpPr>
          <p:nvPr>
            <p:ph type="body" sz="half" idx="1"/>
          </p:nvPr>
        </p:nvSpPr>
        <p:spPr>
          <a:xfrm>
            <a:off x="304800" y="609600"/>
            <a:ext cx="8534400" cy="457200"/>
          </a:xfrm>
        </p:spPr>
        <p:txBody>
          <a:bodyPr/>
          <a:lstStyle/>
          <a:p>
            <a:pPr marL="0" indent="0" eaLnBrk="1" hangingPunct="1">
              <a:spcBef>
                <a:spcPts val="0"/>
              </a:spcBef>
              <a:buNone/>
            </a:pPr>
            <a:r>
              <a:rPr lang="en-US" sz="2400" dirty="0" smtClean="0">
                <a:cs typeface="ＭＳ Ｐゴシック" pitchFamily="-84" charset="-128"/>
              </a:rPr>
              <a:t>Show that </a:t>
            </a:r>
            <a:r>
              <a:rPr lang="en-US" sz="2400" dirty="0" err="1" smtClean="0">
                <a:cs typeface="ＭＳ Ｐゴシック" pitchFamily="-84" charset="-128"/>
              </a:rPr>
              <a:t>Ae</a:t>
            </a:r>
            <a:r>
              <a:rPr lang="en-US" sz="2400" baseline="30000" dirty="0" err="1" smtClean="0">
                <a:cs typeface="ＭＳ Ｐゴシック" pitchFamily="-84" charset="-128"/>
              </a:rPr>
              <a:t>i(kx-</a:t>
            </a:r>
            <a:r>
              <a:rPr lang="en-US" sz="2400" baseline="30000" dirty="0" err="1" smtClean="0">
                <a:latin typeface="Symbol" charset="2"/>
                <a:cs typeface="Symbol" charset="2"/>
              </a:rPr>
              <a:t>ω</a:t>
            </a:r>
            <a:r>
              <a:rPr lang="en-US" sz="2400" baseline="30000" dirty="0" err="1" smtClean="0">
                <a:cs typeface="ＭＳ Ｐゴシック" pitchFamily="-84" charset="-128"/>
              </a:rPr>
              <a:t>t</a:t>
            </a:r>
            <a:r>
              <a:rPr lang="en-US" sz="2400" baseline="30000" dirty="0" smtClean="0">
                <a:cs typeface="ＭＳ Ｐゴシック" pitchFamily="-84" charset="-128"/>
              </a:rPr>
              <a:t>) </a:t>
            </a:r>
            <a:r>
              <a:rPr lang="en-US" sz="2400" dirty="0" smtClean="0">
                <a:cs typeface="ＭＳ Ｐゴシック" pitchFamily="-84" charset="-128"/>
              </a:rPr>
              <a:t>satisfies the time-dependent Schrodinger wave Eq. </a:t>
            </a:r>
            <a:endParaRPr lang="en-US" sz="2400" dirty="0">
              <a:cs typeface="Symbol" charset="2"/>
            </a:endParaRPr>
          </a:p>
        </p:txBody>
      </p:sp>
      <p:sp>
        <p:nvSpPr>
          <p:cNvPr id="22531" name="Rectangle 9"/>
          <p:cNvSpPr>
            <a:spLocks noGrp="1" noChangeArrowheads="1"/>
          </p:cNvSpPr>
          <p:nvPr>
            <p:ph type="title"/>
          </p:nvPr>
        </p:nvSpPr>
        <p:spPr>
          <a:xfrm>
            <a:off x="457200" y="-76200"/>
            <a:ext cx="8229600" cy="838200"/>
          </a:xfrm>
        </p:spPr>
        <p:txBody>
          <a:bodyPr/>
          <a:lstStyle/>
          <a:p>
            <a:pPr eaLnBrk="1" hangingPunct="1"/>
            <a:r>
              <a:rPr lang="en-US" sz="4000" b="1" dirty="0" smtClean="0">
                <a:cs typeface="ＭＳ Ｐゴシック" pitchFamily="-84" charset="-128"/>
              </a:rPr>
              <a:t>Ex 6.2: Solution for Wave </a:t>
            </a:r>
            <a:r>
              <a:rPr lang="en-US" sz="4000" b="1" dirty="0">
                <a:cs typeface="ＭＳ Ｐゴシック" pitchFamily="-84" charset="-128"/>
              </a:rPr>
              <a:t>E</a:t>
            </a:r>
            <a:r>
              <a:rPr lang="en-US" sz="4000" b="1" dirty="0" smtClean="0">
                <a:cs typeface="ＭＳ Ｐゴシック" pitchFamily="-84" charset="-128"/>
              </a:rPr>
              <a:t>quation</a:t>
            </a:r>
            <a:endParaRPr lang="en-US" sz="4000" b="1" dirty="0">
              <a:cs typeface="ＭＳ Ｐゴシック" pitchFamily="-84" charset="-128"/>
            </a:endParaRPr>
          </a:p>
        </p:txBody>
      </p:sp>
      <p:sp>
        <p:nvSpPr>
          <p:cNvPr id="5" name="Date Placeholder 4"/>
          <p:cNvSpPr>
            <a:spLocks noGrp="1"/>
          </p:cNvSpPr>
          <p:nvPr>
            <p:ph type="dt" sz="half" idx="10"/>
          </p:nvPr>
        </p:nvSpPr>
        <p:spPr/>
        <p:txBody>
          <a:bodyPr/>
          <a:lstStyle/>
          <a:p>
            <a:pPr>
              <a:defRPr/>
            </a:pPr>
            <a:r>
              <a:rPr lang="en-US" smtClean="0"/>
              <a:t>Wednesday, April 1, 2015</a:t>
            </a:r>
            <a:endParaRPr lang="en-US"/>
          </a:p>
        </p:txBody>
      </p:sp>
      <p:sp>
        <p:nvSpPr>
          <p:cNvPr id="6" name="Slide Number Placeholder 5"/>
          <p:cNvSpPr>
            <a:spLocks noGrp="1"/>
          </p:cNvSpPr>
          <p:nvPr>
            <p:ph type="sldNum" sz="quarter" idx="12"/>
          </p:nvPr>
        </p:nvSpPr>
        <p:spPr/>
        <p:txBody>
          <a:bodyPr/>
          <a:lstStyle/>
          <a:p>
            <a:pPr>
              <a:defRPr/>
            </a:pPr>
            <a:fld id="{6E4BFBEB-12DC-8949-B61D-A8F2554F50A6}" type="slidenum">
              <a:rPr lang="en-US" smtClean="0"/>
              <a:pPr>
                <a:defRPr/>
              </a:pPr>
              <a:t>7</a:t>
            </a:fld>
            <a:endParaRPr lang="en-US"/>
          </a:p>
        </p:txBody>
      </p:sp>
      <p:sp>
        <p:nvSpPr>
          <p:cNvPr id="7" name="Footer Placeholder 6"/>
          <p:cNvSpPr>
            <a:spLocks noGrp="1"/>
          </p:cNvSpPr>
          <p:nvPr>
            <p:ph type="ftr" sz="quarter" idx="11"/>
          </p:nvPr>
        </p:nvSpPr>
        <p:spPr/>
        <p:txBody>
          <a:bodyPr/>
          <a:lstStyle/>
          <a:p>
            <a:pPr>
              <a:defRPr/>
            </a:pPr>
            <a:r>
              <a:rPr lang="nl-NL" smtClean="0"/>
              <a:t>PHYS 3313-001, Spring 2015                     Dr. Jaehoon Yu</a:t>
            </a:r>
            <a:endParaRPr lang="en-US"/>
          </a:p>
        </p:txBody>
      </p:sp>
      <p:graphicFrame>
        <p:nvGraphicFramePr>
          <p:cNvPr id="488459" name="Object 11"/>
          <p:cNvGraphicFramePr>
            <a:graphicFrameLocks noChangeAspect="1"/>
          </p:cNvGraphicFramePr>
          <p:nvPr>
            <p:extLst>
              <p:ext uri="{D42A27DB-BD31-4B8C-83A1-F6EECF244321}">
                <p14:modId xmlns:p14="http://schemas.microsoft.com/office/powerpoint/2010/main" val="2864179979"/>
              </p:ext>
            </p:extLst>
          </p:nvPr>
        </p:nvGraphicFramePr>
        <p:xfrm>
          <a:off x="485775" y="1219200"/>
          <a:ext cx="1843088" cy="457200"/>
        </p:xfrm>
        <a:graphic>
          <a:graphicData uri="http://schemas.openxmlformats.org/presentationml/2006/ole">
            <mc:AlternateContent xmlns:mc="http://schemas.openxmlformats.org/markup-compatibility/2006">
              <mc:Choice xmlns:v="urn:schemas-microsoft-com:vml" Requires="v">
                <p:oleObj spid="_x0000_s151712" name="Equation" r:id="rId3" imgW="812800" imgH="203200" progId="Equation.DSMT4">
                  <p:embed/>
                </p:oleObj>
              </mc:Choice>
              <mc:Fallback>
                <p:oleObj name="Equation" r:id="rId3" imgW="812800" imgH="203200" progId="Equation.DSMT4">
                  <p:embed/>
                  <p:pic>
                    <p:nvPicPr>
                      <p:cNvPr id="0" name=""/>
                      <p:cNvPicPr>
                        <a:picLocks noChangeAspect="1" noChangeArrowheads="1"/>
                      </p:cNvPicPr>
                      <p:nvPr/>
                    </p:nvPicPr>
                    <p:blipFill>
                      <a:blip r:embed="rId4"/>
                      <a:srcRect/>
                      <a:stretch>
                        <a:fillRect/>
                      </a:stretch>
                    </p:blipFill>
                    <p:spPr bwMode="auto">
                      <a:xfrm>
                        <a:off x="485775" y="1219200"/>
                        <a:ext cx="1843088"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8460" name="Object 12"/>
          <p:cNvGraphicFramePr>
            <a:graphicFrameLocks noChangeAspect="1"/>
          </p:cNvGraphicFramePr>
          <p:nvPr>
            <p:extLst>
              <p:ext uri="{D42A27DB-BD31-4B8C-83A1-F6EECF244321}">
                <p14:modId xmlns:p14="http://schemas.microsoft.com/office/powerpoint/2010/main" val="3980694020"/>
              </p:ext>
            </p:extLst>
          </p:nvPr>
        </p:nvGraphicFramePr>
        <p:xfrm>
          <a:off x="488950" y="1828800"/>
          <a:ext cx="4143375" cy="685800"/>
        </p:xfrm>
        <a:graphic>
          <a:graphicData uri="http://schemas.openxmlformats.org/presentationml/2006/ole">
            <mc:AlternateContent xmlns:mc="http://schemas.openxmlformats.org/markup-compatibility/2006">
              <mc:Choice xmlns:v="urn:schemas-microsoft-com:vml" Requires="v">
                <p:oleObj spid="_x0000_s151713" name="Equation" r:id="rId5" imgW="2374900" imgH="393700" progId="Equation.DSMT4">
                  <p:embed/>
                </p:oleObj>
              </mc:Choice>
              <mc:Fallback>
                <p:oleObj name="Equation" r:id="rId5" imgW="2374900" imgH="393700" progId="Equation.DSMT4">
                  <p:embed/>
                  <p:pic>
                    <p:nvPicPr>
                      <p:cNvPr id="0" name=""/>
                      <p:cNvPicPr>
                        <a:picLocks noChangeAspect="1" noChangeArrowheads="1"/>
                      </p:cNvPicPr>
                      <p:nvPr/>
                    </p:nvPicPr>
                    <p:blipFill>
                      <a:blip r:embed="rId6"/>
                      <a:srcRect/>
                      <a:stretch>
                        <a:fillRect/>
                      </a:stretch>
                    </p:blipFill>
                    <p:spPr bwMode="auto">
                      <a:xfrm>
                        <a:off x="488950" y="1828800"/>
                        <a:ext cx="4143375"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8462" name="Object 14"/>
          <p:cNvGraphicFramePr>
            <a:graphicFrameLocks noChangeAspect="1"/>
          </p:cNvGraphicFramePr>
          <p:nvPr>
            <p:extLst>
              <p:ext uri="{D42A27DB-BD31-4B8C-83A1-F6EECF244321}">
                <p14:modId xmlns:p14="http://schemas.microsoft.com/office/powerpoint/2010/main" val="2747521582"/>
              </p:ext>
            </p:extLst>
          </p:nvPr>
        </p:nvGraphicFramePr>
        <p:xfrm>
          <a:off x="523875" y="3352800"/>
          <a:ext cx="4778375" cy="685800"/>
        </p:xfrm>
        <a:graphic>
          <a:graphicData uri="http://schemas.openxmlformats.org/presentationml/2006/ole">
            <mc:AlternateContent xmlns:mc="http://schemas.openxmlformats.org/markup-compatibility/2006">
              <mc:Choice xmlns:v="urn:schemas-microsoft-com:vml" Requires="v">
                <p:oleObj spid="_x0000_s151714" name="Equation" r:id="rId7" imgW="2921000" imgH="419100" progId="Equation.DSMT4">
                  <p:embed/>
                </p:oleObj>
              </mc:Choice>
              <mc:Fallback>
                <p:oleObj name="Equation" r:id="rId7" imgW="2921000" imgH="419100" progId="Equation.DSMT4">
                  <p:embed/>
                  <p:pic>
                    <p:nvPicPr>
                      <p:cNvPr id="0" name=""/>
                      <p:cNvPicPr>
                        <a:picLocks noChangeAspect="1" noChangeArrowheads="1"/>
                      </p:cNvPicPr>
                      <p:nvPr/>
                    </p:nvPicPr>
                    <p:blipFill>
                      <a:blip r:embed="rId8"/>
                      <a:srcRect/>
                      <a:stretch>
                        <a:fillRect/>
                      </a:stretch>
                    </p:blipFill>
                    <p:spPr bwMode="auto">
                      <a:xfrm>
                        <a:off x="523875" y="3352800"/>
                        <a:ext cx="4778375"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9483" name="Object 11"/>
          <p:cNvGraphicFramePr>
            <a:graphicFrameLocks noChangeAspect="1"/>
          </p:cNvGraphicFramePr>
          <p:nvPr>
            <p:extLst>
              <p:ext uri="{D42A27DB-BD31-4B8C-83A1-F6EECF244321}">
                <p14:modId xmlns:p14="http://schemas.microsoft.com/office/powerpoint/2010/main" val="4236912519"/>
              </p:ext>
            </p:extLst>
          </p:nvPr>
        </p:nvGraphicFramePr>
        <p:xfrm>
          <a:off x="3549650" y="1219200"/>
          <a:ext cx="4030663" cy="609600"/>
        </p:xfrm>
        <a:graphic>
          <a:graphicData uri="http://schemas.openxmlformats.org/presentationml/2006/ole">
            <mc:AlternateContent xmlns:mc="http://schemas.openxmlformats.org/markup-compatibility/2006">
              <mc:Choice xmlns:v="urn:schemas-microsoft-com:vml" Requires="v">
                <p:oleObj spid="_x0000_s151715" name="Equation" r:id="rId9" imgW="2590800" imgH="393700" progId="Equation.DSMT4">
                  <p:embed/>
                </p:oleObj>
              </mc:Choice>
              <mc:Fallback>
                <p:oleObj name="Equation" r:id="rId9" imgW="2590800" imgH="393700" progId="Equation.DSMT4">
                  <p:embed/>
                  <p:pic>
                    <p:nvPicPr>
                      <p:cNvPr id="0" name=""/>
                      <p:cNvPicPr>
                        <a:picLocks noChangeAspect="1" noChangeArrowheads="1"/>
                      </p:cNvPicPr>
                      <p:nvPr/>
                    </p:nvPicPr>
                    <p:blipFill>
                      <a:blip r:embed="rId10"/>
                      <a:srcRect/>
                      <a:stretch>
                        <a:fillRect/>
                      </a:stretch>
                    </p:blipFill>
                    <p:spPr bwMode="auto">
                      <a:xfrm>
                        <a:off x="3549650" y="1219200"/>
                        <a:ext cx="4030663"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9484" name="Object 12"/>
          <p:cNvGraphicFramePr>
            <a:graphicFrameLocks noChangeAspect="1"/>
          </p:cNvGraphicFramePr>
          <p:nvPr>
            <p:extLst>
              <p:ext uri="{D42A27DB-BD31-4B8C-83A1-F6EECF244321}">
                <p14:modId xmlns:p14="http://schemas.microsoft.com/office/powerpoint/2010/main" val="2729727979"/>
              </p:ext>
            </p:extLst>
          </p:nvPr>
        </p:nvGraphicFramePr>
        <p:xfrm>
          <a:off x="487363" y="2590800"/>
          <a:ext cx="6753225" cy="685800"/>
        </p:xfrm>
        <a:graphic>
          <a:graphicData uri="http://schemas.openxmlformats.org/presentationml/2006/ole">
            <mc:AlternateContent xmlns:mc="http://schemas.openxmlformats.org/markup-compatibility/2006">
              <mc:Choice xmlns:v="urn:schemas-microsoft-com:vml" Requires="v">
                <p:oleObj spid="_x0000_s151716" name="Equation" r:id="rId11" imgW="4114800" imgH="419100" progId="Equation.DSMT4">
                  <p:embed/>
                </p:oleObj>
              </mc:Choice>
              <mc:Fallback>
                <p:oleObj name="Equation" r:id="rId11" imgW="4114800" imgH="419100" progId="Equation.DSMT4">
                  <p:embed/>
                  <p:pic>
                    <p:nvPicPr>
                      <p:cNvPr id="0" name=""/>
                      <p:cNvPicPr>
                        <a:picLocks noChangeAspect="1" noChangeArrowheads="1"/>
                      </p:cNvPicPr>
                      <p:nvPr/>
                    </p:nvPicPr>
                    <p:blipFill>
                      <a:blip r:embed="rId12"/>
                      <a:srcRect/>
                      <a:stretch>
                        <a:fillRect/>
                      </a:stretch>
                    </p:blipFill>
                    <p:spPr bwMode="auto">
                      <a:xfrm>
                        <a:off x="487363" y="2590800"/>
                        <a:ext cx="6753225"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9485" name="Object 13"/>
          <p:cNvGraphicFramePr>
            <a:graphicFrameLocks noChangeAspect="1"/>
          </p:cNvGraphicFramePr>
          <p:nvPr>
            <p:extLst>
              <p:ext uri="{D42A27DB-BD31-4B8C-83A1-F6EECF244321}">
                <p14:modId xmlns:p14="http://schemas.microsoft.com/office/powerpoint/2010/main" val="1255901217"/>
              </p:ext>
            </p:extLst>
          </p:nvPr>
        </p:nvGraphicFramePr>
        <p:xfrm>
          <a:off x="6343650" y="3200400"/>
          <a:ext cx="2238375" cy="725488"/>
        </p:xfrm>
        <a:graphic>
          <a:graphicData uri="http://schemas.openxmlformats.org/presentationml/2006/ole">
            <mc:AlternateContent xmlns:mc="http://schemas.openxmlformats.org/markup-compatibility/2006">
              <mc:Choice xmlns:v="urn:schemas-microsoft-com:vml" Requires="v">
                <p:oleObj spid="_x0000_s151717" name="Equation" r:id="rId13" imgW="1447800" imgH="469900" progId="Equation.DSMT4">
                  <p:embed/>
                </p:oleObj>
              </mc:Choice>
              <mc:Fallback>
                <p:oleObj name="Equation" r:id="rId13" imgW="1447800" imgH="469900" progId="Equation.DSMT4">
                  <p:embed/>
                  <p:pic>
                    <p:nvPicPr>
                      <p:cNvPr id="0" name=""/>
                      <p:cNvPicPr>
                        <a:picLocks noChangeAspect="1" noChangeArrowheads="1"/>
                      </p:cNvPicPr>
                      <p:nvPr/>
                    </p:nvPicPr>
                    <p:blipFill>
                      <a:blip r:embed="rId14"/>
                      <a:srcRect/>
                      <a:stretch>
                        <a:fillRect/>
                      </a:stretch>
                    </p:blipFill>
                    <p:spPr bwMode="auto">
                      <a:xfrm>
                        <a:off x="6343650" y="3200400"/>
                        <a:ext cx="2238375" cy="725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9486" name="Object 14"/>
          <p:cNvGraphicFramePr>
            <a:graphicFrameLocks noChangeAspect="1"/>
          </p:cNvGraphicFramePr>
          <p:nvPr>
            <p:extLst>
              <p:ext uri="{D42A27DB-BD31-4B8C-83A1-F6EECF244321}">
                <p14:modId xmlns:p14="http://schemas.microsoft.com/office/powerpoint/2010/main" val="3333646789"/>
              </p:ext>
            </p:extLst>
          </p:nvPr>
        </p:nvGraphicFramePr>
        <p:xfrm>
          <a:off x="7185025" y="5181600"/>
          <a:ext cx="1782763" cy="762000"/>
        </p:xfrm>
        <a:graphic>
          <a:graphicData uri="http://schemas.openxmlformats.org/presentationml/2006/ole">
            <mc:AlternateContent xmlns:mc="http://schemas.openxmlformats.org/markup-compatibility/2006">
              <mc:Choice xmlns:v="urn:schemas-microsoft-com:vml" Requires="v">
                <p:oleObj spid="_x0000_s151718" name="Equation" r:id="rId15" imgW="977900" imgH="419100" progId="Equation.DSMT4">
                  <p:embed/>
                </p:oleObj>
              </mc:Choice>
              <mc:Fallback>
                <p:oleObj name="Equation" r:id="rId15" imgW="977900" imgH="419100" progId="Equation.DSMT4">
                  <p:embed/>
                  <p:pic>
                    <p:nvPicPr>
                      <p:cNvPr id="0" name=""/>
                      <p:cNvPicPr>
                        <a:picLocks noChangeAspect="1" noChangeArrowheads="1"/>
                      </p:cNvPicPr>
                      <p:nvPr/>
                    </p:nvPicPr>
                    <p:blipFill>
                      <a:blip r:embed="rId16"/>
                      <a:srcRect/>
                      <a:stretch>
                        <a:fillRect/>
                      </a:stretch>
                    </p:blipFill>
                    <p:spPr bwMode="auto">
                      <a:xfrm>
                        <a:off x="7185025" y="5181600"/>
                        <a:ext cx="1782763"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9487" name="Object 15"/>
          <p:cNvGraphicFramePr>
            <a:graphicFrameLocks noChangeAspect="1"/>
          </p:cNvGraphicFramePr>
          <p:nvPr>
            <p:extLst>
              <p:ext uri="{D42A27DB-BD31-4B8C-83A1-F6EECF244321}">
                <p14:modId xmlns:p14="http://schemas.microsoft.com/office/powerpoint/2010/main" val="2358400548"/>
              </p:ext>
            </p:extLst>
          </p:nvPr>
        </p:nvGraphicFramePr>
        <p:xfrm>
          <a:off x="390525" y="4038600"/>
          <a:ext cx="3394075" cy="666750"/>
        </p:xfrm>
        <a:graphic>
          <a:graphicData uri="http://schemas.openxmlformats.org/presentationml/2006/ole">
            <mc:AlternateContent xmlns:mc="http://schemas.openxmlformats.org/markup-compatibility/2006">
              <mc:Choice xmlns:v="urn:schemas-microsoft-com:vml" Requires="v">
                <p:oleObj spid="_x0000_s151719" name="Equation" r:id="rId17" imgW="2197100" imgH="431800" progId="Equation.DSMT4">
                  <p:embed/>
                </p:oleObj>
              </mc:Choice>
              <mc:Fallback>
                <p:oleObj name="Equation" r:id="rId17" imgW="2197100" imgH="431800" progId="Equation.DSMT4">
                  <p:embed/>
                  <p:pic>
                    <p:nvPicPr>
                      <p:cNvPr id="0" name=""/>
                      <p:cNvPicPr>
                        <a:picLocks noChangeAspect="1" noChangeArrowheads="1"/>
                      </p:cNvPicPr>
                      <p:nvPr/>
                    </p:nvPicPr>
                    <p:blipFill>
                      <a:blip r:embed="rId18"/>
                      <a:srcRect/>
                      <a:stretch>
                        <a:fillRect/>
                      </a:stretch>
                    </p:blipFill>
                    <p:spPr bwMode="auto">
                      <a:xfrm>
                        <a:off x="390525" y="4038600"/>
                        <a:ext cx="3394075" cy="666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9488" name="Object 16"/>
          <p:cNvGraphicFramePr>
            <a:graphicFrameLocks noChangeAspect="1"/>
          </p:cNvGraphicFramePr>
          <p:nvPr>
            <p:extLst>
              <p:ext uri="{D42A27DB-BD31-4B8C-83A1-F6EECF244321}">
                <p14:modId xmlns:p14="http://schemas.microsoft.com/office/powerpoint/2010/main" val="3052567495"/>
              </p:ext>
            </p:extLst>
          </p:nvPr>
        </p:nvGraphicFramePr>
        <p:xfrm>
          <a:off x="6343650" y="3962400"/>
          <a:ext cx="1943100" cy="725488"/>
        </p:xfrm>
        <a:graphic>
          <a:graphicData uri="http://schemas.openxmlformats.org/presentationml/2006/ole">
            <mc:AlternateContent xmlns:mc="http://schemas.openxmlformats.org/markup-compatibility/2006">
              <mc:Choice xmlns:v="urn:schemas-microsoft-com:vml" Requires="v">
                <p:oleObj spid="_x0000_s151720" name="Equation" r:id="rId19" imgW="1257300" imgH="469900" progId="Equation.DSMT4">
                  <p:embed/>
                </p:oleObj>
              </mc:Choice>
              <mc:Fallback>
                <p:oleObj name="Equation" r:id="rId19" imgW="1257300" imgH="469900" progId="Equation.DSMT4">
                  <p:embed/>
                  <p:pic>
                    <p:nvPicPr>
                      <p:cNvPr id="0" name=""/>
                      <p:cNvPicPr>
                        <a:picLocks noChangeAspect="1" noChangeArrowheads="1"/>
                      </p:cNvPicPr>
                      <p:nvPr/>
                    </p:nvPicPr>
                    <p:blipFill>
                      <a:blip r:embed="rId20"/>
                      <a:srcRect/>
                      <a:stretch>
                        <a:fillRect/>
                      </a:stretch>
                    </p:blipFill>
                    <p:spPr bwMode="auto">
                      <a:xfrm>
                        <a:off x="6343650" y="3962400"/>
                        <a:ext cx="1943100" cy="725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9489" name="Object 17"/>
          <p:cNvGraphicFramePr>
            <a:graphicFrameLocks noChangeAspect="1"/>
          </p:cNvGraphicFramePr>
          <p:nvPr>
            <p:extLst>
              <p:ext uri="{D42A27DB-BD31-4B8C-83A1-F6EECF244321}">
                <p14:modId xmlns:p14="http://schemas.microsoft.com/office/powerpoint/2010/main" val="3193008977"/>
              </p:ext>
            </p:extLst>
          </p:nvPr>
        </p:nvGraphicFramePr>
        <p:xfrm>
          <a:off x="400050" y="4667250"/>
          <a:ext cx="4276725" cy="666750"/>
        </p:xfrm>
        <a:graphic>
          <a:graphicData uri="http://schemas.openxmlformats.org/presentationml/2006/ole">
            <mc:AlternateContent xmlns:mc="http://schemas.openxmlformats.org/markup-compatibility/2006">
              <mc:Choice xmlns:v="urn:schemas-microsoft-com:vml" Requires="v">
                <p:oleObj spid="_x0000_s151721" name="Equation" r:id="rId21" imgW="2768600" imgH="431800" progId="Equation.DSMT4">
                  <p:embed/>
                </p:oleObj>
              </mc:Choice>
              <mc:Fallback>
                <p:oleObj name="Equation" r:id="rId21" imgW="2768600" imgH="431800" progId="Equation.DSMT4">
                  <p:embed/>
                  <p:pic>
                    <p:nvPicPr>
                      <p:cNvPr id="0" name=""/>
                      <p:cNvPicPr>
                        <a:picLocks noChangeAspect="1" noChangeArrowheads="1"/>
                      </p:cNvPicPr>
                      <p:nvPr/>
                    </p:nvPicPr>
                    <p:blipFill>
                      <a:blip r:embed="rId22"/>
                      <a:srcRect/>
                      <a:stretch>
                        <a:fillRect/>
                      </a:stretch>
                    </p:blipFill>
                    <p:spPr bwMode="auto">
                      <a:xfrm>
                        <a:off x="400050" y="4667250"/>
                        <a:ext cx="4276725" cy="666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9490" name="Object 18"/>
          <p:cNvGraphicFramePr>
            <a:graphicFrameLocks noChangeAspect="1"/>
          </p:cNvGraphicFramePr>
          <p:nvPr>
            <p:extLst>
              <p:ext uri="{D42A27DB-BD31-4B8C-83A1-F6EECF244321}">
                <p14:modId xmlns:p14="http://schemas.microsoft.com/office/powerpoint/2010/main" val="135036609"/>
              </p:ext>
            </p:extLst>
          </p:nvPr>
        </p:nvGraphicFramePr>
        <p:xfrm>
          <a:off x="5791200" y="4800600"/>
          <a:ext cx="2276475" cy="314325"/>
        </p:xfrm>
        <a:graphic>
          <a:graphicData uri="http://schemas.openxmlformats.org/presentationml/2006/ole">
            <mc:AlternateContent xmlns:mc="http://schemas.openxmlformats.org/markup-compatibility/2006">
              <mc:Choice xmlns:v="urn:schemas-microsoft-com:vml" Requires="v">
                <p:oleObj spid="_x0000_s151722" name="Equation" r:id="rId23" imgW="1473200" imgH="203200" progId="Equation.DSMT4">
                  <p:embed/>
                </p:oleObj>
              </mc:Choice>
              <mc:Fallback>
                <p:oleObj name="Equation" r:id="rId23" imgW="1473200" imgH="203200" progId="Equation.DSMT4">
                  <p:embed/>
                  <p:pic>
                    <p:nvPicPr>
                      <p:cNvPr id="0" name=""/>
                      <p:cNvPicPr>
                        <a:picLocks noChangeAspect="1" noChangeArrowheads="1"/>
                      </p:cNvPicPr>
                      <p:nvPr/>
                    </p:nvPicPr>
                    <p:blipFill>
                      <a:blip r:embed="rId24"/>
                      <a:srcRect/>
                      <a:stretch>
                        <a:fillRect/>
                      </a:stretch>
                    </p:blipFill>
                    <p:spPr bwMode="auto">
                      <a:xfrm>
                        <a:off x="5791200" y="4800600"/>
                        <a:ext cx="2276475" cy="314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9491" name="Object 19"/>
          <p:cNvGraphicFramePr>
            <a:graphicFrameLocks noChangeAspect="1"/>
          </p:cNvGraphicFramePr>
          <p:nvPr>
            <p:extLst>
              <p:ext uri="{D42A27DB-BD31-4B8C-83A1-F6EECF244321}">
                <p14:modId xmlns:p14="http://schemas.microsoft.com/office/powerpoint/2010/main" val="1323797035"/>
              </p:ext>
            </p:extLst>
          </p:nvPr>
        </p:nvGraphicFramePr>
        <p:xfrm>
          <a:off x="395288" y="5181600"/>
          <a:ext cx="5741987" cy="762000"/>
        </p:xfrm>
        <a:graphic>
          <a:graphicData uri="http://schemas.openxmlformats.org/presentationml/2006/ole">
            <mc:AlternateContent xmlns:mc="http://schemas.openxmlformats.org/markup-compatibility/2006">
              <mc:Choice xmlns:v="urn:schemas-microsoft-com:vml" Requires="v">
                <p:oleObj spid="_x0000_s151723" name="Equation" r:id="rId25" imgW="3149600" imgH="419100" progId="Equation.DSMT4">
                  <p:embed/>
                </p:oleObj>
              </mc:Choice>
              <mc:Fallback>
                <p:oleObj name="Equation" r:id="rId25" imgW="3149600" imgH="419100" progId="Equation.DSMT4">
                  <p:embed/>
                  <p:pic>
                    <p:nvPicPr>
                      <p:cNvPr id="0" name=""/>
                      <p:cNvPicPr>
                        <a:picLocks noChangeAspect="1" noChangeArrowheads="1"/>
                      </p:cNvPicPr>
                      <p:nvPr/>
                    </p:nvPicPr>
                    <p:blipFill>
                      <a:blip r:embed="rId26"/>
                      <a:srcRect/>
                      <a:stretch>
                        <a:fillRect/>
                      </a:stretch>
                    </p:blipFill>
                    <p:spPr bwMode="auto">
                      <a:xfrm>
                        <a:off x="395288" y="5181600"/>
                        <a:ext cx="5741987"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 name="Right Arrow 24"/>
          <p:cNvSpPr/>
          <p:nvPr/>
        </p:nvSpPr>
        <p:spPr bwMode="auto">
          <a:xfrm>
            <a:off x="2514600" y="1219200"/>
            <a:ext cx="838200" cy="533400"/>
          </a:xfrm>
          <a:prstGeom prst="rightArrow">
            <a:avLst/>
          </a:prstGeom>
          <a:solidFill>
            <a:srgbClr val="FFFFCC"/>
          </a:solidFill>
          <a:ln w="28575"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6" name="Right Arrow 25"/>
          <p:cNvSpPr/>
          <p:nvPr/>
        </p:nvSpPr>
        <p:spPr bwMode="auto">
          <a:xfrm>
            <a:off x="4876800" y="4724400"/>
            <a:ext cx="838200" cy="533400"/>
          </a:xfrm>
          <a:prstGeom prst="rightArrow">
            <a:avLst/>
          </a:prstGeom>
          <a:solidFill>
            <a:srgbClr val="FFFFCC"/>
          </a:solidFill>
          <a:ln w="28575"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7" name="Right Arrow 26"/>
          <p:cNvSpPr/>
          <p:nvPr/>
        </p:nvSpPr>
        <p:spPr bwMode="auto">
          <a:xfrm>
            <a:off x="6248400" y="5334000"/>
            <a:ext cx="838200" cy="533400"/>
          </a:xfrm>
          <a:prstGeom prst="rightArrow">
            <a:avLst/>
          </a:prstGeom>
          <a:solidFill>
            <a:srgbClr val="FFFFCC"/>
          </a:solidFill>
          <a:ln w="28575"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8" name="Rectangle 35"/>
          <p:cNvSpPr txBox="1">
            <a:spLocks noChangeArrowheads="1"/>
          </p:cNvSpPr>
          <p:nvPr/>
        </p:nvSpPr>
        <p:spPr bwMode="auto">
          <a:xfrm>
            <a:off x="609600" y="5867400"/>
            <a:ext cx="85344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spcBef>
                <a:spcPts val="0"/>
              </a:spcBef>
            </a:pPr>
            <a:r>
              <a:rPr kumimoji="0" lang="en-US" sz="2400" b="0" i="0" u="none" strike="noStrike" kern="0" cap="none" spc="0" normalizeH="0" baseline="0" noProof="0" dirty="0" smtClean="0">
                <a:ln>
                  <a:noFill/>
                </a:ln>
                <a:solidFill>
                  <a:schemeClr val="accent2"/>
                </a:solidFill>
                <a:effectLst/>
                <a:uLnTx/>
                <a:uFillTx/>
                <a:latin typeface="+mn-lt"/>
                <a:ea typeface="ＭＳ Ｐゴシック" pitchFamily="-1" charset="-128"/>
                <a:cs typeface="ＭＳ Ｐゴシック" pitchFamily="-84" charset="-128"/>
              </a:rPr>
              <a:t>So </a:t>
            </a:r>
            <a:r>
              <a:rPr lang="en-US" dirty="0" err="1" smtClean="0">
                <a:solidFill>
                  <a:schemeClr val="accent2"/>
                </a:solidFill>
                <a:latin typeface="+mn-lt"/>
                <a:cs typeface="ＭＳ Ｐゴシック" pitchFamily="-84" charset="-128"/>
              </a:rPr>
              <a:t>Ae</a:t>
            </a:r>
            <a:r>
              <a:rPr lang="en-US" baseline="30000" dirty="0" err="1" smtClean="0">
                <a:solidFill>
                  <a:schemeClr val="accent2"/>
                </a:solidFill>
                <a:latin typeface="+mn-lt"/>
                <a:cs typeface="ＭＳ Ｐゴシック" pitchFamily="-84" charset="-128"/>
              </a:rPr>
              <a:t>i(kx-</a:t>
            </a:r>
            <a:r>
              <a:rPr lang="en-US" baseline="30000" dirty="0" err="1" smtClean="0">
                <a:solidFill>
                  <a:schemeClr val="accent2"/>
                </a:solidFill>
                <a:latin typeface="Symbol" charset="2"/>
                <a:cs typeface="Symbol" charset="2"/>
              </a:rPr>
              <a:t>ω</a:t>
            </a:r>
            <a:r>
              <a:rPr lang="en-US" baseline="30000" dirty="0" err="1" smtClean="0">
                <a:solidFill>
                  <a:schemeClr val="accent2"/>
                </a:solidFill>
                <a:latin typeface="+mn-lt"/>
                <a:cs typeface="ＭＳ Ｐゴシック" pitchFamily="-84" charset="-128"/>
              </a:rPr>
              <a:t>t</a:t>
            </a:r>
            <a:r>
              <a:rPr lang="en-US" baseline="30000" dirty="0" smtClean="0">
                <a:solidFill>
                  <a:schemeClr val="accent2"/>
                </a:solidFill>
                <a:latin typeface="+mn-lt"/>
                <a:cs typeface="ＭＳ Ｐゴシック" pitchFamily="-84" charset="-128"/>
              </a:rPr>
              <a:t>)</a:t>
            </a:r>
            <a:r>
              <a:rPr lang="en-US" baseline="30000" dirty="0" smtClean="0">
                <a:cs typeface="ＭＳ Ｐゴシック" pitchFamily="-84" charset="-128"/>
              </a:rPr>
              <a:t> </a:t>
            </a:r>
            <a:r>
              <a:rPr kumimoji="0" lang="en-US" sz="2400" b="0" i="0" u="none" strike="noStrike" kern="0" cap="none" spc="0" normalizeH="0" baseline="0" noProof="0" dirty="0" smtClean="0">
                <a:ln>
                  <a:noFill/>
                </a:ln>
                <a:solidFill>
                  <a:schemeClr val="accent2"/>
                </a:solidFill>
                <a:effectLst/>
                <a:uLnTx/>
                <a:uFillTx/>
                <a:latin typeface="+mn-lt"/>
                <a:ea typeface="ＭＳ Ｐゴシック" pitchFamily="-1" charset="-128"/>
                <a:cs typeface="ＭＳ Ｐゴシック" pitchFamily="-84" charset="-128"/>
              </a:rPr>
              <a:t>is a good solution</a:t>
            </a:r>
            <a:r>
              <a:rPr kumimoji="0" lang="en-US" sz="2400" b="0" i="0" u="none" strike="noStrike" kern="0" cap="none" spc="0" normalizeH="0" noProof="0" dirty="0" smtClean="0">
                <a:ln>
                  <a:noFill/>
                </a:ln>
                <a:solidFill>
                  <a:schemeClr val="accent2"/>
                </a:solidFill>
                <a:effectLst/>
                <a:uLnTx/>
                <a:uFillTx/>
                <a:latin typeface="+mn-lt"/>
                <a:ea typeface="ＭＳ Ｐゴシック" pitchFamily="-1" charset="-128"/>
                <a:cs typeface="ＭＳ Ｐゴシック" pitchFamily="-84" charset="-128"/>
              </a:rPr>
              <a:t> and satisfies Schrodinger Eq.</a:t>
            </a:r>
            <a:r>
              <a:rPr kumimoji="0" lang="en-US" sz="2400" b="0" i="0" u="none" strike="noStrike" kern="0" cap="none" spc="0" normalizeH="0" baseline="0" noProof="0" dirty="0" smtClean="0">
                <a:ln>
                  <a:noFill/>
                </a:ln>
                <a:solidFill>
                  <a:schemeClr val="accent2"/>
                </a:solidFill>
                <a:effectLst/>
                <a:uLnTx/>
                <a:uFillTx/>
                <a:latin typeface="+mn-lt"/>
                <a:ea typeface="ＭＳ Ｐゴシック" pitchFamily="-1" charset="-128"/>
                <a:cs typeface="ＭＳ Ｐゴシック" pitchFamily="-84" charset="-128"/>
              </a:rPr>
              <a:t>  </a:t>
            </a:r>
            <a:endParaRPr kumimoji="0" lang="en-US" sz="2400" b="0" i="0" u="none" strike="noStrike" kern="0" cap="none" spc="0" normalizeH="0" baseline="0" noProof="0" dirty="0">
              <a:ln>
                <a:noFill/>
              </a:ln>
              <a:solidFill>
                <a:schemeClr val="accent2"/>
              </a:solidFill>
              <a:effectLst/>
              <a:uLnTx/>
              <a:uFillTx/>
              <a:latin typeface="+mn-lt"/>
              <a:ea typeface="ＭＳ Ｐゴシック" pitchFamily="-1" charset="-128"/>
              <a:cs typeface="Symbol" charset="2"/>
            </a:endParaRPr>
          </a:p>
        </p:txBody>
      </p:sp>
    </p:spTree>
    <p:extLst>
      <p:ext uri="{BB962C8B-B14F-4D97-AF65-F5344CB8AC3E}">
        <p14:creationId xmlns:p14="http://schemas.microsoft.com/office/powerpoint/2010/main" val="4251115950"/>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530">
                                            <p:txEl>
                                              <p:pRg st="0" end="0"/>
                                            </p:txEl>
                                          </p:spTgt>
                                        </p:tgtEl>
                                        <p:attrNameLst>
                                          <p:attrName>style.visibility</p:attrName>
                                        </p:attrNameLst>
                                      </p:cBhvr>
                                      <p:to>
                                        <p:strVal val="visible"/>
                                      </p:to>
                                    </p:set>
                                    <p:animEffect transition="in" filter="wipe(left)">
                                      <p:cBhvr>
                                        <p:cTn id="7" dur="500"/>
                                        <p:tgtEl>
                                          <p:spTgt spid="225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88459"/>
                                        </p:tgtEl>
                                        <p:attrNameLst>
                                          <p:attrName>style.visibility</p:attrName>
                                        </p:attrNameLst>
                                      </p:cBhvr>
                                      <p:to>
                                        <p:strVal val="visible"/>
                                      </p:to>
                                    </p:set>
                                    <p:animEffect transition="in" filter="wipe(left)">
                                      <p:cBhvr>
                                        <p:cTn id="12" dur="500"/>
                                        <p:tgtEl>
                                          <p:spTgt spid="48845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left)">
                                      <p:cBhvr>
                                        <p:cTn id="17" dur="5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89483"/>
                                        </p:tgtEl>
                                        <p:attrNameLst>
                                          <p:attrName>style.visibility</p:attrName>
                                        </p:attrNameLst>
                                      </p:cBhvr>
                                      <p:to>
                                        <p:strVal val="visible"/>
                                      </p:to>
                                    </p:set>
                                    <p:animEffect transition="in" filter="wipe(left)">
                                      <p:cBhvr>
                                        <p:cTn id="22" dur="500"/>
                                        <p:tgtEl>
                                          <p:spTgt spid="48948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88460"/>
                                        </p:tgtEl>
                                        <p:attrNameLst>
                                          <p:attrName>style.visibility</p:attrName>
                                        </p:attrNameLst>
                                      </p:cBhvr>
                                      <p:to>
                                        <p:strVal val="visible"/>
                                      </p:to>
                                    </p:set>
                                    <p:animEffect transition="in" filter="wipe(left)">
                                      <p:cBhvr>
                                        <p:cTn id="27" dur="500"/>
                                        <p:tgtEl>
                                          <p:spTgt spid="48846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89484"/>
                                        </p:tgtEl>
                                        <p:attrNameLst>
                                          <p:attrName>style.visibility</p:attrName>
                                        </p:attrNameLst>
                                      </p:cBhvr>
                                      <p:to>
                                        <p:strVal val="visible"/>
                                      </p:to>
                                    </p:set>
                                    <p:animEffect transition="in" filter="wipe(left)">
                                      <p:cBhvr>
                                        <p:cTn id="32" dur="500"/>
                                        <p:tgtEl>
                                          <p:spTgt spid="48948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488462"/>
                                        </p:tgtEl>
                                        <p:attrNameLst>
                                          <p:attrName>style.visibility</p:attrName>
                                        </p:attrNameLst>
                                      </p:cBhvr>
                                      <p:to>
                                        <p:strVal val="visible"/>
                                      </p:to>
                                    </p:set>
                                    <p:animEffect transition="in" filter="wipe(left)">
                                      <p:cBhvr>
                                        <p:cTn id="37" dur="500"/>
                                        <p:tgtEl>
                                          <p:spTgt spid="48846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489485"/>
                                        </p:tgtEl>
                                        <p:attrNameLst>
                                          <p:attrName>style.visibility</p:attrName>
                                        </p:attrNameLst>
                                      </p:cBhvr>
                                      <p:to>
                                        <p:strVal val="visible"/>
                                      </p:to>
                                    </p:set>
                                    <p:animEffect transition="in" filter="wipe(left)">
                                      <p:cBhvr>
                                        <p:cTn id="42" dur="500"/>
                                        <p:tgtEl>
                                          <p:spTgt spid="48948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489487"/>
                                        </p:tgtEl>
                                        <p:attrNameLst>
                                          <p:attrName>style.visibility</p:attrName>
                                        </p:attrNameLst>
                                      </p:cBhvr>
                                      <p:to>
                                        <p:strVal val="visible"/>
                                      </p:to>
                                    </p:set>
                                    <p:animEffect transition="in" filter="wipe(left)">
                                      <p:cBhvr>
                                        <p:cTn id="47" dur="500"/>
                                        <p:tgtEl>
                                          <p:spTgt spid="489487"/>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489489"/>
                                        </p:tgtEl>
                                        <p:attrNameLst>
                                          <p:attrName>style.visibility</p:attrName>
                                        </p:attrNameLst>
                                      </p:cBhvr>
                                      <p:to>
                                        <p:strVal val="visible"/>
                                      </p:to>
                                    </p:set>
                                    <p:animEffect transition="in" filter="wipe(left)">
                                      <p:cBhvr>
                                        <p:cTn id="52" dur="500"/>
                                        <p:tgtEl>
                                          <p:spTgt spid="489489"/>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26"/>
                                        </p:tgtEl>
                                        <p:attrNameLst>
                                          <p:attrName>style.visibility</p:attrName>
                                        </p:attrNameLst>
                                      </p:cBhvr>
                                      <p:to>
                                        <p:strVal val="visible"/>
                                      </p:to>
                                    </p:set>
                                    <p:animEffect transition="in" filter="wipe(left)">
                                      <p:cBhvr>
                                        <p:cTn id="57" dur="500"/>
                                        <p:tgtEl>
                                          <p:spTgt spid="26"/>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489490"/>
                                        </p:tgtEl>
                                        <p:attrNameLst>
                                          <p:attrName>style.visibility</p:attrName>
                                        </p:attrNameLst>
                                      </p:cBhvr>
                                      <p:to>
                                        <p:strVal val="visible"/>
                                      </p:to>
                                    </p:set>
                                    <p:animEffect transition="in" filter="wipe(left)">
                                      <p:cBhvr>
                                        <p:cTn id="62" dur="500"/>
                                        <p:tgtEl>
                                          <p:spTgt spid="489490"/>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489488"/>
                                        </p:tgtEl>
                                        <p:attrNameLst>
                                          <p:attrName>style.visibility</p:attrName>
                                        </p:attrNameLst>
                                      </p:cBhvr>
                                      <p:to>
                                        <p:strVal val="visible"/>
                                      </p:to>
                                    </p:set>
                                    <p:animEffect transition="in" filter="wipe(left)">
                                      <p:cBhvr>
                                        <p:cTn id="67" dur="500"/>
                                        <p:tgtEl>
                                          <p:spTgt spid="489488"/>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489491"/>
                                        </p:tgtEl>
                                        <p:attrNameLst>
                                          <p:attrName>style.visibility</p:attrName>
                                        </p:attrNameLst>
                                      </p:cBhvr>
                                      <p:to>
                                        <p:strVal val="visible"/>
                                      </p:to>
                                    </p:set>
                                    <p:animEffect transition="in" filter="wipe(left)">
                                      <p:cBhvr>
                                        <p:cTn id="72" dur="500"/>
                                        <p:tgtEl>
                                          <p:spTgt spid="489491"/>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27"/>
                                        </p:tgtEl>
                                        <p:attrNameLst>
                                          <p:attrName>style.visibility</p:attrName>
                                        </p:attrNameLst>
                                      </p:cBhvr>
                                      <p:to>
                                        <p:strVal val="visible"/>
                                      </p:to>
                                    </p:set>
                                    <p:animEffect transition="in" filter="wipe(left)">
                                      <p:cBhvr>
                                        <p:cTn id="77" dur="500"/>
                                        <p:tgtEl>
                                          <p:spTgt spid="27"/>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489486"/>
                                        </p:tgtEl>
                                        <p:attrNameLst>
                                          <p:attrName>style.visibility</p:attrName>
                                        </p:attrNameLst>
                                      </p:cBhvr>
                                      <p:to>
                                        <p:strVal val="visible"/>
                                      </p:to>
                                    </p:set>
                                    <p:animEffect transition="in" filter="wipe(left)">
                                      <p:cBhvr>
                                        <p:cTn id="82" dur="500"/>
                                        <p:tgtEl>
                                          <p:spTgt spid="489486"/>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iterate type="wd">
                                    <p:tmPct val="10000"/>
                                  </p:iterate>
                                  <p:childTnLst>
                                    <p:set>
                                      <p:cBhvr>
                                        <p:cTn id="86" dur="1" fill="hold">
                                          <p:stCondLst>
                                            <p:cond delay="0"/>
                                          </p:stCondLst>
                                        </p:cTn>
                                        <p:tgtEl>
                                          <p:spTgt spid="28">
                                            <p:txEl>
                                              <p:pRg st="0" end="0"/>
                                            </p:txEl>
                                          </p:spTgt>
                                        </p:tgtEl>
                                        <p:attrNameLst>
                                          <p:attrName>style.visibility</p:attrName>
                                        </p:attrNameLst>
                                      </p:cBhvr>
                                      <p:to>
                                        <p:strVal val="visible"/>
                                      </p:to>
                                    </p:set>
                                    <p:animEffect transition="in" filter="wipe(left)">
                                      <p:cBhvr>
                                        <p:cTn id="87" dur="500"/>
                                        <p:tgtEl>
                                          <p:spTgt spid="2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build="p"/>
      <p:bldP spid="25" grpId="0" animBg="1"/>
      <p:bldP spid="26" grpId="0" animBg="1"/>
      <p:bldP spid="27" grpId="0" animBg="1"/>
      <p:bldP spid="28"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5"/>
          <p:cNvSpPr>
            <a:spLocks noGrp="1" noChangeArrowheads="1"/>
          </p:cNvSpPr>
          <p:nvPr>
            <p:ph type="body" sz="half" idx="1"/>
          </p:nvPr>
        </p:nvSpPr>
        <p:spPr>
          <a:xfrm>
            <a:off x="304800" y="609600"/>
            <a:ext cx="8534400" cy="457200"/>
          </a:xfrm>
        </p:spPr>
        <p:txBody>
          <a:bodyPr/>
          <a:lstStyle/>
          <a:p>
            <a:pPr marL="0" indent="0" eaLnBrk="1" hangingPunct="1">
              <a:spcBef>
                <a:spcPts val="0"/>
              </a:spcBef>
              <a:buNone/>
            </a:pPr>
            <a:r>
              <a:rPr lang="en-US" sz="2400" dirty="0" smtClean="0">
                <a:cs typeface="ＭＳ Ｐゴシック" pitchFamily="-84" charset="-128"/>
              </a:rPr>
              <a:t>Determine </a:t>
            </a:r>
            <a:r>
              <a:rPr lang="en-US" sz="2400" dirty="0" err="1" smtClean="0">
                <a:latin typeface="Symbol" charset="2"/>
                <a:cs typeface="Symbol" charset="2"/>
              </a:rPr>
              <a:t>Ψ</a:t>
            </a:r>
            <a:r>
              <a:rPr lang="en-US" sz="2400" dirty="0" smtClean="0">
                <a:latin typeface="Symbol" charset="2"/>
                <a:cs typeface="Symbol" charset="2"/>
              </a:rPr>
              <a:t> (</a:t>
            </a:r>
            <a:r>
              <a:rPr lang="en-US" sz="2400" dirty="0" err="1" smtClean="0">
                <a:latin typeface="Symbol" charset="2"/>
                <a:cs typeface="Symbol" charset="2"/>
              </a:rPr>
              <a:t>x,t</a:t>
            </a:r>
            <a:r>
              <a:rPr lang="en-US" sz="2400" dirty="0" smtClean="0">
                <a:latin typeface="Symbol" charset="2"/>
                <a:cs typeface="Symbol" charset="2"/>
              </a:rPr>
              <a:t>)=</a:t>
            </a:r>
            <a:r>
              <a:rPr lang="en-US" sz="2400" dirty="0" err="1" smtClean="0">
                <a:cs typeface="ＭＳ Ｐゴシック" pitchFamily="-84" charset="-128"/>
              </a:rPr>
              <a:t>Asin(kx-</a:t>
            </a:r>
            <a:r>
              <a:rPr lang="en-US" sz="2400" dirty="0" err="1" smtClean="0">
                <a:latin typeface="Symbol" charset="2"/>
                <a:cs typeface="Symbol" charset="2"/>
              </a:rPr>
              <a:t>ω</a:t>
            </a:r>
            <a:r>
              <a:rPr lang="en-US" sz="2400" dirty="0" err="1" smtClean="0">
                <a:cs typeface="ＭＳ Ｐゴシック" pitchFamily="-84" charset="-128"/>
              </a:rPr>
              <a:t>t</a:t>
            </a:r>
            <a:r>
              <a:rPr lang="en-US" sz="2400" dirty="0" smtClean="0">
                <a:cs typeface="ＭＳ Ｐゴシック" pitchFamily="-84" charset="-128"/>
              </a:rPr>
              <a:t>) is an acceptable solution for the time-dependent Schrodinger wave Eq. </a:t>
            </a:r>
            <a:endParaRPr lang="en-US" sz="2400" dirty="0">
              <a:cs typeface="Symbol" charset="2"/>
            </a:endParaRPr>
          </a:p>
        </p:txBody>
      </p:sp>
      <p:sp>
        <p:nvSpPr>
          <p:cNvPr id="22531" name="Rectangle 9"/>
          <p:cNvSpPr>
            <a:spLocks noGrp="1" noChangeArrowheads="1"/>
          </p:cNvSpPr>
          <p:nvPr>
            <p:ph type="title"/>
          </p:nvPr>
        </p:nvSpPr>
        <p:spPr>
          <a:xfrm>
            <a:off x="457200" y="-76200"/>
            <a:ext cx="8229600" cy="838200"/>
          </a:xfrm>
        </p:spPr>
        <p:txBody>
          <a:bodyPr/>
          <a:lstStyle/>
          <a:p>
            <a:pPr eaLnBrk="1" hangingPunct="1"/>
            <a:r>
              <a:rPr lang="en-US" sz="4000" b="1" dirty="0" smtClean="0">
                <a:cs typeface="ＭＳ Ｐゴシック" pitchFamily="-84" charset="-128"/>
              </a:rPr>
              <a:t>Ex 6.3: Bad Solution for Wave </a:t>
            </a:r>
            <a:r>
              <a:rPr lang="en-US" sz="4000" b="1" dirty="0">
                <a:cs typeface="ＭＳ Ｐゴシック" pitchFamily="-84" charset="-128"/>
              </a:rPr>
              <a:t>E</a:t>
            </a:r>
            <a:r>
              <a:rPr lang="en-US" sz="4000" b="1" dirty="0" smtClean="0">
                <a:cs typeface="ＭＳ Ｐゴシック" pitchFamily="-84" charset="-128"/>
              </a:rPr>
              <a:t>quation</a:t>
            </a:r>
            <a:endParaRPr lang="en-US" sz="4000" b="1" dirty="0">
              <a:cs typeface="ＭＳ Ｐゴシック" pitchFamily="-84" charset="-128"/>
            </a:endParaRPr>
          </a:p>
        </p:txBody>
      </p:sp>
      <p:sp>
        <p:nvSpPr>
          <p:cNvPr id="5" name="Date Placeholder 4"/>
          <p:cNvSpPr>
            <a:spLocks noGrp="1"/>
          </p:cNvSpPr>
          <p:nvPr>
            <p:ph type="dt" sz="half" idx="10"/>
          </p:nvPr>
        </p:nvSpPr>
        <p:spPr/>
        <p:txBody>
          <a:bodyPr/>
          <a:lstStyle/>
          <a:p>
            <a:pPr>
              <a:defRPr/>
            </a:pPr>
            <a:r>
              <a:rPr lang="en-US" smtClean="0"/>
              <a:t>Wednesday, April 1, 2015</a:t>
            </a:r>
            <a:endParaRPr lang="en-US"/>
          </a:p>
        </p:txBody>
      </p:sp>
      <p:sp>
        <p:nvSpPr>
          <p:cNvPr id="6" name="Slide Number Placeholder 5"/>
          <p:cNvSpPr>
            <a:spLocks noGrp="1"/>
          </p:cNvSpPr>
          <p:nvPr>
            <p:ph type="sldNum" sz="quarter" idx="12"/>
          </p:nvPr>
        </p:nvSpPr>
        <p:spPr/>
        <p:txBody>
          <a:bodyPr/>
          <a:lstStyle/>
          <a:p>
            <a:pPr>
              <a:defRPr/>
            </a:pPr>
            <a:fld id="{6E4BFBEB-12DC-8949-B61D-A8F2554F50A6}" type="slidenum">
              <a:rPr lang="en-US" smtClean="0"/>
              <a:pPr>
                <a:defRPr/>
              </a:pPr>
              <a:t>8</a:t>
            </a:fld>
            <a:endParaRPr lang="en-US"/>
          </a:p>
        </p:txBody>
      </p:sp>
      <p:sp>
        <p:nvSpPr>
          <p:cNvPr id="7" name="Footer Placeholder 6"/>
          <p:cNvSpPr>
            <a:spLocks noGrp="1"/>
          </p:cNvSpPr>
          <p:nvPr>
            <p:ph type="ftr" sz="quarter" idx="11"/>
          </p:nvPr>
        </p:nvSpPr>
        <p:spPr/>
        <p:txBody>
          <a:bodyPr/>
          <a:lstStyle/>
          <a:p>
            <a:pPr>
              <a:defRPr/>
            </a:pPr>
            <a:r>
              <a:rPr lang="nl-NL" smtClean="0"/>
              <a:t>PHYS 3313-001, Spring 2015                     Dr. Jaehoon Yu</a:t>
            </a:r>
            <a:endParaRPr lang="en-US"/>
          </a:p>
        </p:txBody>
      </p:sp>
      <p:graphicFrame>
        <p:nvGraphicFramePr>
          <p:cNvPr id="488459" name="Object 11"/>
          <p:cNvGraphicFramePr>
            <a:graphicFrameLocks noChangeAspect="1"/>
          </p:cNvGraphicFramePr>
          <p:nvPr>
            <p:extLst>
              <p:ext uri="{D42A27DB-BD31-4B8C-83A1-F6EECF244321}">
                <p14:modId xmlns:p14="http://schemas.microsoft.com/office/powerpoint/2010/main" val="378854906"/>
              </p:ext>
            </p:extLst>
          </p:nvPr>
        </p:nvGraphicFramePr>
        <p:xfrm>
          <a:off x="660400" y="1524000"/>
          <a:ext cx="2678113" cy="514350"/>
        </p:xfrm>
        <a:graphic>
          <a:graphicData uri="http://schemas.openxmlformats.org/presentationml/2006/ole">
            <mc:AlternateContent xmlns:mc="http://schemas.openxmlformats.org/markup-compatibility/2006">
              <mc:Choice xmlns:v="urn:schemas-microsoft-com:vml" Requires="v">
                <p:oleObj spid="_x0000_s152671" name="Equation" r:id="rId3" imgW="1181100" imgH="228600" progId="Equation.DSMT4">
                  <p:embed/>
                </p:oleObj>
              </mc:Choice>
              <mc:Fallback>
                <p:oleObj name="Equation" r:id="rId3" imgW="1181100" imgH="228600" progId="Equation.DSMT4">
                  <p:embed/>
                  <p:pic>
                    <p:nvPicPr>
                      <p:cNvPr id="0" name=""/>
                      <p:cNvPicPr>
                        <a:picLocks noChangeAspect="1" noChangeArrowheads="1"/>
                      </p:cNvPicPr>
                      <p:nvPr/>
                    </p:nvPicPr>
                    <p:blipFill>
                      <a:blip r:embed="rId4"/>
                      <a:srcRect/>
                      <a:stretch>
                        <a:fillRect/>
                      </a:stretch>
                    </p:blipFill>
                    <p:spPr bwMode="auto">
                      <a:xfrm>
                        <a:off x="660400" y="1524000"/>
                        <a:ext cx="2678113" cy="514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8460" name="Object 12"/>
          <p:cNvGraphicFramePr>
            <a:graphicFrameLocks noChangeAspect="1"/>
          </p:cNvGraphicFramePr>
          <p:nvPr>
            <p:extLst>
              <p:ext uri="{D42A27DB-BD31-4B8C-83A1-F6EECF244321}">
                <p14:modId xmlns:p14="http://schemas.microsoft.com/office/powerpoint/2010/main" val="3724472651"/>
              </p:ext>
            </p:extLst>
          </p:nvPr>
        </p:nvGraphicFramePr>
        <p:xfrm>
          <a:off x="609600" y="2057400"/>
          <a:ext cx="5397500" cy="792163"/>
        </p:xfrm>
        <a:graphic>
          <a:graphicData uri="http://schemas.openxmlformats.org/presentationml/2006/ole">
            <mc:AlternateContent xmlns:mc="http://schemas.openxmlformats.org/markup-compatibility/2006">
              <mc:Choice xmlns:v="urn:schemas-microsoft-com:vml" Requires="v">
                <p:oleObj spid="_x0000_s152672" name="Equation" r:id="rId5" imgW="2679700" imgH="393700" progId="Equation.DSMT4">
                  <p:embed/>
                </p:oleObj>
              </mc:Choice>
              <mc:Fallback>
                <p:oleObj name="Equation" r:id="rId5" imgW="2679700" imgH="393700" progId="Equation.DSMT4">
                  <p:embed/>
                  <p:pic>
                    <p:nvPicPr>
                      <p:cNvPr id="0" name=""/>
                      <p:cNvPicPr>
                        <a:picLocks noChangeAspect="1" noChangeArrowheads="1"/>
                      </p:cNvPicPr>
                      <p:nvPr/>
                    </p:nvPicPr>
                    <p:blipFill>
                      <a:blip r:embed="rId6"/>
                      <a:srcRect/>
                      <a:stretch>
                        <a:fillRect/>
                      </a:stretch>
                    </p:blipFill>
                    <p:spPr bwMode="auto">
                      <a:xfrm>
                        <a:off x="609600" y="2057400"/>
                        <a:ext cx="5397500" cy="792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8462" name="Object 14"/>
          <p:cNvGraphicFramePr>
            <a:graphicFrameLocks noChangeAspect="1"/>
          </p:cNvGraphicFramePr>
          <p:nvPr>
            <p:extLst>
              <p:ext uri="{D42A27DB-BD31-4B8C-83A1-F6EECF244321}">
                <p14:modId xmlns:p14="http://schemas.microsoft.com/office/powerpoint/2010/main" val="1164295504"/>
              </p:ext>
            </p:extLst>
          </p:nvPr>
        </p:nvGraphicFramePr>
        <p:xfrm>
          <a:off x="561975" y="3581400"/>
          <a:ext cx="7693025" cy="838200"/>
        </p:xfrm>
        <a:graphic>
          <a:graphicData uri="http://schemas.openxmlformats.org/presentationml/2006/ole">
            <mc:AlternateContent xmlns:mc="http://schemas.openxmlformats.org/markup-compatibility/2006">
              <mc:Choice xmlns:v="urn:schemas-microsoft-com:vml" Requires="v">
                <p:oleObj spid="_x0000_s152673" name="Equation" r:id="rId7" imgW="3848100" imgH="419100" progId="Equation.DSMT4">
                  <p:embed/>
                </p:oleObj>
              </mc:Choice>
              <mc:Fallback>
                <p:oleObj name="Equation" r:id="rId7" imgW="3848100" imgH="419100" progId="Equation.DSMT4">
                  <p:embed/>
                  <p:pic>
                    <p:nvPicPr>
                      <p:cNvPr id="0" name=""/>
                      <p:cNvPicPr>
                        <a:picLocks noChangeAspect="1" noChangeArrowheads="1"/>
                      </p:cNvPicPr>
                      <p:nvPr/>
                    </p:nvPicPr>
                    <p:blipFill>
                      <a:blip r:embed="rId8"/>
                      <a:srcRect/>
                      <a:stretch>
                        <a:fillRect/>
                      </a:stretch>
                    </p:blipFill>
                    <p:spPr bwMode="auto">
                      <a:xfrm>
                        <a:off x="561975" y="3581400"/>
                        <a:ext cx="7693025"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9483" name="Object 11"/>
          <p:cNvGraphicFramePr>
            <a:graphicFrameLocks noChangeAspect="1"/>
          </p:cNvGraphicFramePr>
          <p:nvPr>
            <p:extLst>
              <p:ext uri="{D42A27DB-BD31-4B8C-83A1-F6EECF244321}">
                <p14:modId xmlns:p14="http://schemas.microsoft.com/office/powerpoint/2010/main" val="1736906391"/>
              </p:ext>
            </p:extLst>
          </p:nvPr>
        </p:nvGraphicFramePr>
        <p:xfrm>
          <a:off x="4397375" y="1524000"/>
          <a:ext cx="4344988" cy="609600"/>
        </p:xfrm>
        <a:graphic>
          <a:graphicData uri="http://schemas.openxmlformats.org/presentationml/2006/ole">
            <mc:AlternateContent xmlns:mc="http://schemas.openxmlformats.org/markup-compatibility/2006">
              <mc:Choice xmlns:v="urn:schemas-microsoft-com:vml" Requires="v">
                <p:oleObj spid="_x0000_s152674" name="Equation" r:id="rId9" imgW="2794000" imgH="393700" progId="Equation.DSMT4">
                  <p:embed/>
                </p:oleObj>
              </mc:Choice>
              <mc:Fallback>
                <p:oleObj name="Equation" r:id="rId9" imgW="2794000" imgH="393700" progId="Equation.DSMT4">
                  <p:embed/>
                  <p:pic>
                    <p:nvPicPr>
                      <p:cNvPr id="0" name=""/>
                      <p:cNvPicPr>
                        <a:picLocks noChangeAspect="1" noChangeArrowheads="1"/>
                      </p:cNvPicPr>
                      <p:nvPr/>
                    </p:nvPicPr>
                    <p:blipFill>
                      <a:blip r:embed="rId10"/>
                      <a:srcRect/>
                      <a:stretch>
                        <a:fillRect/>
                      </a:stretch>
                    </p:blipFill>
                    <p:spPr bwMode="auto">
                      <a:xfrm>
                        <a:off x="4397375" y="1524000"/>
                        <a:ext cx="4344988"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9484" name="Object 12"/>
          <p:cNvGraphicFramePr>
            <a:graphicFrameLocks noChangeAspect="1"/>
          </p:cNvGraphicFramePr>
          <p:nvPr>
            <p:extLst>
              <p:ext uri="{D42A27DB-BD31-4B8C-83A1-F6EECF244321}">
                <p14:modId xmlns:p14="http://schemas.microsoft.com/office/powerpoint/2010/main" val="1712890573"/>
              </p:ext>
            </p:extLst>
          </p:nvPr>
        </p:nvGraphicFramePr>
        <p:xfrm>
          <a:off x="546100" y="2895600"/>
          <a:ext cx="6980238" cy="838200"/>
        </p:xfrm>
        <a:graphic>
          <a:graphicData uri="http://schemas.openxmlformats.org/presentationml/2006/ole">
            <mc:AlternateContent xmlns:mc="http://schemas.openxmlformats.org/markup-compatibility/2006">
              <mc:Choice xmlns:v="urn:schemas-microsoft-com:vml" Requires="v">
                <p:oleObj spid="_x0000_s152675" name="Equation" r:id="rId11" imgW="3479800" imgH="419100" progId="Equation.DSMT4">
                  <p:embed/>
                </p:oleObj>
              </mc:Choice>
              <mc:Fallback>
                <p:oleObj name="Equation" r:id="rId11" imgW="3479800" imgH="419100" progId="Equation.DSMT4">
                  <p:embed/>
                  <p:pic>
                    <p:nvPicPr>
                      <p:cNvPr id="0" name=""/>
                      <p:cNvPicPr>
                        <a:picLocks noChangeAspect="1" noChangeArrowheads="1"/>
                      </p:cNvPicPr>
                      <p:nvPr/>
                    </p:nvPicPr>
                    <p:blipFill>
                      <a:blip r:embed="rId12"/>
                      <a:srcRect/>
                      <a:stretch>
                        <a:fillRect/>
                      </a:stretch>
                    </p:blipFill>
                    <p:spPr bwMode="auto">
                      <a:xfrm>
                        <a:off x="546100" y="2895600"/>
                        <a:ext cx="6980238"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 name="Right Arrow 24"/>
          <p:cNvSpPr/>
          <p:nvPr/>
        </p:nvSpPr>
        <p:spPr bwMode="auto">
          <a:xfrm>
            <a:off x="3429000" y="1524000"/>
            <a:ext cx="838200" cy="533400"/>
          </a:xfrm>
          <a:prstGeom prst="rightArrow">
            <a:avLst/>
          </a:prstGeom>
          <a:solidFill>
            <a:srgbClr val="FFFFCC"/>
          </a:solidFill>
          <a:ln w="28575"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8" name="Rectangle 35"/>
          <p:cNvSpPr txBox="1">
            <a:spLocks noChangeArrowheads="1"/>
          </p:cNvSpPr>
          <p:nvPr/>
        </p:nvSpPr>
        <p:spPr bwMode="auto">
          <a:xfrm>
            <a:off x="228600" y="5486400"/>
            <a:ext cx="85344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spcBef>
                <a:spcPts val="0"/>
              </a:spcBef>
            </a:pPr>
            <a:r>
              <a:rPr lang="en-US" kern="0" dirty="0" smtClean="0">
                <a:solidFill>
                  <a:schemeClr val="accent2"/>
                </a:solidFill>
                <a:latin typeface="+mn-lt"/>
                <a:ea typeface="ＭＳ Ｐゴシック" pitchFamily="-1" charset="-128"/>
                <a:cs typeface="ＭＳ Ｐゴシック" pitchFamily="-84" charset="-128"/>
              </a:rPr>
              <a:t>This is not true in all </a:t>
            </a:r>
            <a:r>
              <a:rPr lang="en-US" kern="0" dirty="0" err="1" smtClean="0">
                <a:solidFill>
                  <a:schemeClr val="accent2"/>
                </a:solidFill>
                <a:latin typeface="+mn-lt"/>
                <a:ea typeface="ＭＳ Ｐゴシック" pitchFamily="-1" charset="-128"/>
                <a:cs typeface="ＭＳ Ｐゴシック" pitchFamily="-84" charset="-128"/>
              </a:rPr>
              <a:t>x</a:t>
            </a:r>
            <a:r>
              <a:rPr lang="en-US" kern="0" dirty="0" smtClean="0">
                <a:solidFill>
                  <a:schemeClr val="accent2"/>
                </a:solidFill>
                <a:latin typeface="+mn-lt"/>
                <a:ea typeface="ＭＳ Ｐゴシック" pitchFamily="-1" charset="-128"/>
                <a:cs typeface="ＭＳ Ｐゴシック" pitchFamily="-84" charset="-128"/>
              </a:rPr>
              <a:t> and </a:t>
            </a:r>
            <a:r>
              <a:rPr lang="en-US" kern="0" dirty="0" err="1" smtClean="0">
                <a:solidFill>
                  <a:schemeClr val="accent2"/>
                </a:solidFill>
                <a:latin typeface="+mn-lt"/>
                <a:ea typeface="ＭＳ Ｐゴシック" pitchFamily="-1" charset="-128"/>
                <a:cs typeface="ＭＳ Ｐゴシック" pitchFamily="-84" charset="-128"/>
              </a:rPr>
              <a:t>t</a:t>
            </a:r>
            <a:r>
              <a:rPr lang="en-US" kern="0" dirty="0" smtClean="0">
                <a:solidFill>
                  <a:schemeClr val="accent2"/>
                </a:solidFill>
                <a:latin typeface="+mn-lt"/>
                <a:ea typeface="ＭＳ Ｐゴシック" pitchFamily="-1" charset="-128"/>
                <a:cs typeface="ＭＳ Ｐゴシック" pitchFamily="-84" charset="-128"/>
              </a:rPr>
              <a:t>.  </a:t>
            </a:r>
            <a:r>
              <a:rPr lang="en-US" kern="0" dirty="0" smtClean="0">
                <a:solidFill>
                  <a:srgbClr val="3333CC"/>
                </a:solidFill>
                <a:latin typeface="+mn-lt"/>
                <a:ea typeface="ＭＳ Ｐゴシック" pitchFamily="-1" charset="-128"/>
                <a:cs typeface="ＭＳ Ｐゴシック" pitchFamily="-84" charset="-128"/>
              </a:rPr>
              <a:t>So </a:t>
            </a:r>
            <a:r>
              <a:rPr lang="en-US" dirty="0" err="1" smtClean="0">
                <a:solidFill>
                  <a:srgbClr val="3333CC"/>
                </a:solidFill>
                <a:latin typeface="Symbol" charset="2"/>
                <a:cs typeface="Symbol" charset="2"/>
              </a:rPr>
              <a:t>Ψ</a:t>
            </a:r>
            <a:r>
              <a:rPr lang="en-US" dirty="0" smtClean="0">
                <a:solidFill>
                  <a:srgbClr val="3333CC"/>
                </a:solidFill>
                <a:latin typeface="+mn-lt"/>
                <a:cs typeface="Symbol" charset="2"/>
              </a:rPr>
              <a:t> (</a:t>
            </a:r>
            <a:r>
              <a:rPr lang="en-US" dirty="0" err="1" smtClean="0">
                <a:solidFill>
                  <a:srgbClr val="3333CC"/>
                </a:solidFill>
                <a:latin typeface="+mn-lt"/>
                <a:cs typeface="Symbol" charset="2"/>
              </a:rPr>
              <a:t>x,t</a:t>
            </a:r>
            <a:r>
              <a:rPr lang="en-US" dirty="0" smtClean="0">
                <a:solidFill>
                  <a:srgbClr val="3333CC"/>
                </a:solidFill>
                <a:latin typeface="+mn-lt"/>
                <a:cs typeface="Symbol" charset="2"/>
              </a:rPr>
              <a:t>)=</a:t>
            </a:r>
            <a:r>
              <a:rPr lang="en-US" dirty="0" err="1" smtClean="0">
                <a:solidFill>
                  <a:srgbClr val="3333CC"/>
                </a:solidFill>
                <a:latin typeface="+mn-lt"/>
                <a:cs typeface="ＭＳ Ｐゴシック" pitchFamily="-84" charset="-128"/>
              </a:rPr>
              <a:t>Asin(kx-</a:t>
            </a:r>
            <a:r>
              <a:rPr lang="en-US" dirty="0" err="1" smtClean="0">
                <a:solidFill>
                  <a:srgbClr val="3333CC"/>
                </a:solidFill>
                <a:latin typeface="Symbol" charset="2"/>
                <a:cs typeface="Symbol" charset="2"/>
              </a:rPr>
              <a:t>ω</a:t>
            </a:r>
            <a:r>
              <a:rPr lang="en-US" dirty="0" err="1" smtClean="0">
                <a:solidFill>
                  <a:srgbClr val="3333CC"/>
                </a:solidFill>
                <a:latin typeface="+mn-lt"/>
                <a:cs typeface="ＭＳ Ｐゴシック" pitchFamily="-84" charset="-128"/>
              </a:rPr>
              <a:t>t</a:t>
            </a:r>
            <a:r>
              <a:rPr lang="en-US" dirty="0" smtClean="0">
                <a:solidFill>
                  <a:srgbClr val="3333CC"/>
                </a:solidFill>
                <a:latin typeface="+mn-lt"/>
                <a:cs typeface="ＭＳ Ｐゴシック" pitchFamily="-84" charset="-128"/>
              </a:rPr>
              <a:t>) </a:t>
            </a:r>
            <a:r>
              <a:rPr lang="en-US" kern="0" dirty="0" smtClean="0">
                <a:solidFill>
                  <a:schemeClr val="accent2"/>
                </a:solidFill>
                <a:latin typeface="+mn-lt"/>
                <a:ea typeface="ＭＳ Ｐゴシック" pitchFamily="-1" charset="-128"/>
                <a:cs typeface="ＭＳ Ｐゴシック" pitchFamily="-84" charset="-128"/>
              </a:rPr>
              <a:t>is not an acceptable solution for </a:t>
            </a:r>
            <a:r>
              <a:rPr kumimoji="0" lang="en-US" sz="2400" b="0" i="0" u="none" strike="noStrike" kern="0" cap="none" spc="0" normalizeH="0" noProof="0" dirty="0" smtClean="0">
                <a:ln>
                  <a:noFill/>
                </a:ln>
                <a:solidFill>
                  <a:schemeClr val="accent2"/>
                </a:solidFill>
                <a:effectLst/>
                <a:uLnTx/>
                <a:uFillTx/>
                <a:latin typeface="+mn-lt"/>
                <a:ea typeface="ＭＳ Ｐゴシック" pitchFamily="-1" charset="-128"/>
                <a:cs typeface="ＭＳ Ｐゴシック" pitchFamily="-84" charset="-128"/>
              </a:rPr>
              <a:t>Schrodinger Eq.</a:t>
            </a:r>
            <a:r>
              <a:rPr kumimoji="0" lang="en-US" sz="2400" b="0" i="0" u="none" strike="noStrike" kern="0" cap="none" spc="0" normalizeH="0" baseline="0" noProof="0" dirty="0" smtClean="0">
                <a:ln>
                  <a:noFill/>
                </a:ln>
                <a:solidFill>
                  <a:schemeClr val="accent2"/>
                </a:solidFill>
                <a:effectLst/>
                <a:uLnTx/>
                <a:uFillTx/>
                <a:latin typeface="+mn-lt"/>
                <a:ea typeface="ＭＳ Ｐゴシック" pitchFamily="-1" charset="-128"/>
                <a:cs typeface="ＭＳ Ｐゴシック" pitchFamily="-84" charset="-128"/>
              </a:rPr>
              <a:t>  </a:t>
            </a:r>
            <a:endParaRPr kumimoji="0" lang="en-US" sz="2400" b="0" i="0" u="none" strike="noStrike" kern="0" cap="none" spc="0" normalizeH="0" baseline="0" noProof="0" dirty="0">
              <a:ln>
                <a:noFill/>
              </a:ln>
              <a:solidFill>
                <a:schemeClr val="accent2"/>
              </a:solidFill>
              <a:effectLst/>
              <a:uLnTx/>
              <a:uFillTx/>
              <a:latin typeface="+mn-lt"/>
              <a:ea typeface="ＭＳ Ｐゴシック" pitchFamily="-1" charset="-128"/>
              <a:cs typeface="Symbol" charset="2"/>
            </a:endParaRPr>
          </a:p>
        </p:txBody>
      </p:sp>
      <p:graphicFrame>
        <p:nvGraphicFramePr>
          <p:cNvPr id="490510" name="Object 14"/>
          <p:cNvGraphicFramePr>
            <a:graphicFrameLocks noChangeAspect="1"/>
          </p:cNvGraphicFramePr>
          <p:nvPr>
            <p:extLst>
              <p:ext uri="{D42A27DB-BD31-4B8C-83A1-F6EECF244321}">
                <p14:modId xmlns:p14="http://schemas.microsoft.com/office/powerpoint/2010/main" val="1214294748"/>
              </p:ext>
            </p:extLst>
          </p:nvPr>
        </p:nvGraphicFramePr>
        <p:xfrm>
          <a:off x="407988" y="4343400"/>
          <a:ext cx="3832225" cy="654050"/>
        </p:xfrm>
        <a:graphic>
          <a:graphicData uri="http://schemas.openxmlformats.org/presentationml/2006/ole">
            <mc:AlternateContent xmlns:mc="http://schemas.openxmlformats.org/markup-compatibility/2006">
              <mc:Choice xmlns:v="urn:schemas-microsoft-com:vml" Requires="v">
                <p:oleObj spid="_x0000_s152676" name="Equation" r:id="rId13" imgW="2755900" imgH="469900" progId="Equation.DSMT4">
                  <p:embed/>
                </p:oleObj>
              </mc:Choice>
              <mc:Fallback>
                <p:oleObj name="Equation" r:id="rId13" imgW="2755900" imgH="469900" progId="Equation.DSMT4">
                  <p:embed/>
                  <p:pic>
                    <p:nvPicPr>
                      <p:cNvPr id="0" name=""/>
                      <p:cNvPicPr>
                        <a:picLocks noChangeAspect="1" noChangeArrowheads="1"/>
                      </p:cNvPicPr>
                      <p:nvPr/>
                    </p:nvPicPr>
                    <p:blipFill>
                      <a:blip r:embed="rId14"/>
                      <a:srcRect/>
                      <a:stretch>
                        <a:fillRect/>
                      </a:stretch>
                    </p:blipFill>
                    <p:spPr bwMode="auto">
                      <a:xfrm>
                        <a:off x="407988" y="4343400"/>
                        <a:ext cx="3832225" cy="654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0511" name="Object 15"/>
          <p:cNvGraphicFramePr>
            <a:graphicFrameLocks noChangeAspect="1"/>
          </p:cNvGraphicFramePr>
          <p:nvPr>
            <p:extLst>
              <p:ext uri="{D42A27DB-BD31-4B8C-83A1-F6EECF244321}">
                <p14:modId xmlns:p14="http://schemas.microsoft.com/office/powerpoint/2010/main" val="3719971466"/>
              </p:ext>
            </p:extLst>
          </p:nvPr>
        </p:nvGraphicFramePr>
        <p:xfrm>
          <a:off x="3848100" y="4700588"/>
          <a:ext cx="5148263" cy="938212"/>
        </p:xfrm>
        <a:graphic>
          <a:graphicData uri="http://schemas.openxmlformats.org/presentationml/2006/ole">
            <mc:AlternateContent xmlns:mc="http://schemas.openxmlformats.org/markup-compatibility/2006">
              <mc:Choice xmlns:v="urn:schemas-microsoft-com:vml" Requires="v">
                <p:oleObj spid="_x0000_s152677" name="Equation" r:id="rId15" imgW="2578100" imgH="469900" progId="Equation.DSMT4">
                  <p:embed/>
                </p:oleObj>
              </mc:Choice>
              <mc:Fallback>
                <p:oleObj name="Equation" r:id="rId15" imgW="2578100" imgH="469900" progId="Equation.DSMT4">
                  <p:embed/>
                  <p:pic>
                    <p:nvPicPr>
                      <p:cNvPr id="0" name=""/>
                      <p:cNvPicPr>
                        <a:picLocks noChangeAspect="1" noChangeArrowheads="1"/>
                      </p:cNvPicPr>
                      <p:nvPr/>
                    </p:nvPicPr>
                    <p:blipFill>
                      <a:blip r:embed="rId16"/>
                      <a:srcRect/>
                      <a:stretch>
                        <a:fillRect/>
                      </a:stretch>
                    </p:blipFill>
                    <p:spPr bwMode="auto">
                      <a:xfrm>
                        <a:off x="3848100" y="4700588"/>
                        <a:ext cx="5148263" cy="938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 name="Right Arrow 28"/>
          <p:cNvSpPr/>
          <p:nvPr/>
        </p:nvSpPr>
        <p:spPr bwMode="auto">
          <a:xfrm>
            <a:off x="2819400" y="4953000"/>
            <a:ext cx="762000" cy="457200"/>
          </a:xfrm>
          <a:prstGeom prst="rightArrow">
            <a:avLst/>
          </a:prstGeom>
          <a:solidFill>
            <a:srgbClr val="FFFFCC"/>
          </a:solidFill>
          <a:ln w="28575"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31879447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530">
                                            <p:txEl>
                                              <p:pRg st="0" end="0"/>
                                            </p:txEl>
                                          </p:spTgt>
                                        </p:tgtEl>
                                        <p:attrNameLst>
                                          <p:attrName>style.visibility</p:attrName>
                                        </p:attrNameLst>
                                      </p:cBhvr>
                                      <p:to>
                                        <p:strVal val="visible"/>
                                      </p:to>
                                    </p:set>
                                    <p:animEffect transition="in" filter="wipe(left)">
                                      <p:cBhvr>
                                        <p:cTn id="7" dur="500"/>
                                        <p:tgtEl>
                                          <p:spTgt spid="225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88459"/>
                                        </p:tgtEl>
                                        <p:attrNameLst>
                                          <p:attrName>style.visibility</p:attrName>
                                        </p:attrNameLst>
                                      </p:cBhvr>
                                      <p:to>
                                        <p:strVal val="visible"/>
                                      </p:to>
                                    </p:set>
                                    <p:animEffect transition="in" filter="wipe(left)">
                                      <p:cBhvr>
                                        <p:cTn id="12" dur="500"/>
                                        <p:tgtEl>
                                          <p:spTgt spid="48845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left)">
                                      <p:cBhvr>
                                        <p:cTn id="17" dur="5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89483"/>
                                        </p:tgtEl>
                                        <p:attrNameLst>
                                          <p:attrName>style.visibility</p:attrName>
                                        </p:attrNameLst>
                                      </p:cBhvr>
                                      <p:to>
                                        <p:strVal val="visible"/>
                                      </p:to>
                                    </p:set>
                                    <p:animEffect transition="in" filter="wipe(left)">
                                      <p:cBhvr>
                                        <p:cTn id="22" dur="500"/>
                                        <p:tgtEl>
                                          <p:spTgt spid="48948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88460"/>
                                        </p:tgtEl>
                                        <p:attrNameLst>
                                          <p:attrName>style.visibility</p:attrName>
                                        </p:attrNameLst>
                                      </p:cBhvr>
                                      <p:to>
                                        <p:strVal val="visible"/>
                                      </p:to>
                                    </p:set>
                                    <p:animEffect transition="in" filter="wipe(left)">
                                      <p:cBhvr>
                                        <p:cTn id="27" dur="500"/>
                                        <p:tgtEl>
                                          <p:spTgt spid="48846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89484"/>
                                        </p:tgtEl>
                                        <p:attrNameLst>
                                          <p:attrName>style.visibility</p:attrName>
                                        </p:attrNameLst>
                                      </p:cBhvr>
                                      <p:to>
                                        <p:strVal val="visible"/>
                                      </p:to>
                                    </p:set>
                                    <p:animEffect transition="in" filter="wipe(left)">
                                      <p:cBhvr>
                                        <p:cTn id="32" dur="500"/>
                                        <p:tgtEl>
                                          <p:spTgt spid="48948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488462"/>
                                        </p:tgtEl>
                                        <p:attrNameLst>
                                          <p:attrName>style.visibility</p:attrName>
                                        </p:attrNameLst>
                                      </p:cBhvr>
                                      <p:to>
                                        <p:strVal val="visible"/>
                                      </p:to>
                                    </p:set>
                                    <p:animEffect transition="in" filter="wipe(left)">
                                      <p:cBhvr>
                                        <p:cTn id="37" dur="500"/>
                                        <p:tgtEl>
                                          <p:spTgt spid="48846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490510"/>
                                        </p:tgtEl>
                                        <p:attrNameLst>
                                          <p:attrName>style.visibility</p:attrName>
                                        </p:attrNameLst>
                                      </p:cBhvr>
                                      <p:to>
                                        <p:strVal val="visible"/>
                                      </p:to>
                                    </p:set>
                                    <p:animEffect transition="in" filter="wipe(left)">
                                      <p:cBhvr>
                                        <p:cTn id="42" dur="500"/>
                                        <p:tgtEl>
                                          <p:spTgt spid="49051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wipe(left)">
                                      <p:cBhvr>
                                        <p:cTn id="47" dur="500"/>
                                        <p:tgtEl>
                                          <p:spTgt spid="29"/>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490511"/>
                                        </p:tgtEl>
                                        <p:attrNameLst>
                                          <p:attrName>style.visibility</p:attrName>
                                        </p:attrNameLst>
                                      </p:cBhvr>
                                      <p:to>
                                        <p:strVal val="visible"/>
                                      </p:to>
                                    </p:set>
                                    <p:animEffect transition="in" filter="wipe(left)">
                                      <p:cBhvr>
                                        <p:cTn id="52" dur="500"/>
                                        <p:tgtEl>
                                          <p:spTgt spid="490511"/>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28">
                                            <p:txEl>
                                              <p:pRg st="0" end="0"/>
                                            </p:txEl>
                                          </p:spTgt>
                                        </p:tgtEl>
                                        <p:attrNameLst>
                                          <p:attrName>style.visibility</p:attrName>
                                        </p:attrNameLst>
                                      </p:cBhvr>
                                      <p:to>
                                        <p:strVal val="visible"/>
                                      </p:to>
                                    </p:set>
                                    <p:animEffect transition="in" filter="wipe(left)">
                                      <p:cBhvr>
                                        <p:cTn id="57" dur="500"/>
                                        <p:tgtEl>
                                          <p:spTgt spid="2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build="p"/>
      <p:bldP spid="25" grpId="0" animBg="1"/>
      <p:bldP spid="28" grpId="0" build="p"/>
      <p:bldP spid="29" grpId="0" animBg="1"/>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55099</TotalTime>
  <Words>673</Words>
  <Application>Microsoft Macintosh PowerPoint</Application>
  <PresentationFormat>On-screen Show (4:3)</PresentationFormat>
  <Paragraphs>66</Paragraphs>
  <Slides>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phys1443-spring02</vt:lpstr>
      <vt:lpstr>Equation</vt:lpstr>
      <vt:lpstr>PHYS 3313 – Section 001 Lecture #16</vt:lpstr>
      <vt:lpstr>Special Project #4</vt:lpstr>
      <vt:lpstr>The Schrödinger Wave Equation</vt:lpstr>
      <vt:lpstr>The Time-dependent Schrödinger Wave Equation</vt:lpstr>
      <vt:lpstr>Ex 6.1: Wave equation and Superposition</vt:lpstr>
      <vt:lpstr>General Solution of the Schrödinger Wave Equation</vt:lpstr>
      <vt:lpstr>Ex 6.2: Solution for Wave Equation</vt:lpstr>
      <vt:lpstr>Ex 6.3: Bad Solution for Wave Equation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 Yu</cp:lastModifiedBy>
  <cp:revision>850</cp:revision>
  <cp:lastPrinted>2013-08-26T21:25:15Z</cp:lastPrinted>
  <dcterms:created xsi:type="dcterms:W3CDTF">2012-08-27T21:13:02Z</dcterms:created>
  <dcterms:modified xsi:type="dcterms:W3CDTF">2015-04-02T19:45:45Z</dcterms:modified>
</cp:coreProperties>
</file>