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embeddings/oleObject3.bin" ContentType="application/vnd.openxmlformats-officedocument.oleObject"/>
  <Override PartName="/ppt/embeddings/oleObject4.bin" ContentType="application/vnd.openxmlformats-officedocument.oleObject"/>
  <Override PartName="/ppt/embeddings/oleObject5.bin" ContentType="application/vnd.openxmlformats-officedocument.oleObject"/>
  <Override PartName="/ppt/embeddings/oleObject6.bin" ContentType="application/vnd.openxmlformats-officedocument.oleObject"/>
  <Override PartName="/ppt/embeddings/oleObject7.bin" ContentType="application/vnd.openxmlformats-officedocument.oleObject"/>
  <Override PartName="/ppt/embeddings/oleObject8.bin" ContentType="application/vnd.openxmlformats-officedocument.oleObject"/>
  <Override PartName="/ppt/embeddings/oleObject9.bin" ContentType="application/vnd.openxmlformats-officedocument.oleObject"/>
  <Override PartName="/ppt/embeddings/oleObject10.bin" ContentType="application/vnd.openxmlformats-officedocument.oleObject"/>
  <Override PartName="/ppt/embeddings/oleObject11.bin" ContentType="application/vnd.openxmlformats-officedocument.oleObject"/>
  <Override PartName="/ppt/embeddings/oleObject12.bin" ContentType="application/vnd.openxmlformats-officedocument.oleObject"/>
  <Override PartName="/ppt/embeddings/oleObject13.bin" ContentType="application/vnd.openxmlformats-officedocument.oleObject"/>
  <Override PartName="/ppt/embeddings/oleObject14.bin" ContentType="application/vnd.openxmlformats-officedocument.oleObject"/>
  <Override PartName="/ppt/embeddings/oleObject15.bin" ContentType="application/vnd.openxmlformats-officedocument.oleObject"/>
  <Override PartName="/ppt/embeddings/oleObject16.bin" ContentType="application/vnd.openxmlformats-officedocument.oleObject"/>
  <Override PartName="/ppt/embeddings/oleObject17.bin" ContentType="application/vnd.openxmlformats-officedocument.oleObject"/>
  <Override PartName="/ppt/embeddings/oleObject18.bin" ContentType="application/vnd.openxmlformats-officedocument.oleObject"/>
  <Override PartName="/ppt/embeddings/oleObject19.bin" ContentType="application/vnd.openxmlformats-officedocument.oleObject"/>
  <Override PartName="/ppt/embeddings/oleObject20.bin" ContentType="application/vnd.openxmlformats-officedocument.oleObject"/>
  <Override PartName="/ppt/embeddings/oleObject21.bin" ContentType="application/vnd.openxmlformats-officedocument.oleObject"/>
  <Override PartName="/ppt/embeddings/oleObject22.bin" ContentType="application/vnd.openxmlformats-officedocument.oleObject"/>
  <Override PartName="/ppt/embeddings/oleObject23.bin" ContentType="application/vnd.openxmlformats-officedocument.oleObject"/>
  <Override PartName="/ppt/embeddings/oleObject24.bin" ContentType="application/vnd.openxmlformats-officedocument.oleObject"/>
  <Override PartName="/ppt/embeddings/oleObject25.bin" ContentType="application/vnd.openxmlformats-officedocument.oleObject"/>
  <Override PartName="/ppt/embeddings/oleObject26.bin" ContentType="application/vnd.openxmlformats-officedocument.oleObject"/>
  <Override PartName="/ppt/embeddings/oleObject27.bin" ContentType="application/vnd.openxmlformats-officedocument.oleObject"/>
  <Override PartName="/ppt/embeddings/oleObject28.bin" ContentType="application/vnd.openxmlformats-officedocument.oleObject"/>
  <Override PartName="/ppt/embeddings/oleObject29.bin" ContentType="application/vnd.openxmlformats-officedocument.oleObject"/>
  <Override PartName="/ppt/embeddings/oleObject30.bin" ContentType="application/vnd.openxmlformats-officedocument.oleObject"/>
  <Override PartName="/ppt/embeddings/oleObject31.bin" ContentType="application/vnd.openxmlformats-officedocument.oleObject"/>
  <Override PartName="/ppt/embeddings/oleObject32.bin" ContentType="application/vnd.openxmlformats-officedocument.oleObject"/>
  <Override PartName="/ppt/embeddings/oleObject33.bin" ContentType="application/vnd.openxmlformats-officedocument.oleObject"/>
  <Override PartName="/ppt/embeddings/oleObject34.bin" ContentType="application/vnd.openxmlformats-officedocument.oleObject"/>
  <Override PartName="/ppt/embeddings/oleObject35.bin" ContentType="application/vnd.openxmlformats-officedocument.oleObject"/>
  <Override PartName="/ppt/embeddings/oleObject36.bin" ContentType="application/vnd.openxmlformats-officedocument.oleObject"/>
  <Override PartName="/ppt/embeddings/oleObject37.bin" ContentType="application/vnd.openxmlformats-officedocument.oleObject"/>
  <Override PartName="/ppt/embeddings/oleObject38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797" r:id="rId3"/>
    <p:sldId id="786" r:id="rId4"/>
    <p:sldId id="793" r:id="rId5"/>
    <p:sldId id="794" r:id="rId6"/>
    <p:sldId id="795" r:id="rId7"/>
    <p:sldId id="796" r:id="rId8"/>
    <p:sldId id="758" r:id="rId9"/>
    <p:sldId id="759" r:id="rId10"/>
    <p:sldId id="760" r:id="rId11"/>
    <p:sldId id="761" r:id="rId12"/>
  </p:sldIdLst>
  <p:sldSz cx="9144000" cy="6858000" type="screen4x3"/>
  <p:notesSz cx="6877050" cy="91630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 useTimings="0">
    <p:present/>
    <p:sldAll/>
    <p:penClr>
      <a:srgbClr val="0033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1CEEF"/>
    <a:srgbClr val="8EDBEF"/>
    <a:srgbClr val="7FC4D6"/>
    <a:srgbClr val="99FFCC"/>
    <a:srgbClr val="FFFFCC"/>
    <a:srgbClr val="CC6600"/>
    <a:srgbClr val="FF0066"/>
    <a:srgbClr val="CC00CC"/>
    <a:srgbClr val="003300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19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45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handoutMaster" Target="handoutMasters/handoutMaster1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Relationship Id="rId2" Type="http://schemas.openxmlformats.org/officeDocument/2006/relationships/image" Target="../media/image3.emf"/><Relationship Id="rId3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4" Type="http://schemas.openxmlformats.org/officeDocument/2006/relationships/image" Target="../media/image8.emf"/><Relationship Id="rId5" Type="http://schemas.openxmlformats.org/officeDocument/2006/relationships/image" Target="../media/image9.emf"/><Relationship Id="rId6" Type="http://schemas.openxmlformats.org/officeDocument/2006/relationships/image" Target="../media/image10.emf"/><Relationship Id="rId7" Type="http://schemas.openxmlformats.org/officeDocument/2006/relationships/image" Target="../media/image11.emf"/><Relationship Id="rId8" Type="http://schemas.openxmlformats.org/officeDocument/2006/relationships/image" Target="../media/image12.emf"/><Relationship Id="rId9" Type="http://schemas.openxmlformats.org/officeDocument/2006/relationships/image" Target="../media/image13.emf"/><Relationship Id="rId10" Type="http://schemas.openxmlformats.org/officeDocument/2006/relationships/image" Target="../media/image14.emf"/><Relationship Id="rId1" Type="http://schemas.openxmlformats.org/officeDocument/2006/relationships/image" Target="../media/image5.emf"/><Relationship Id="rId2" Type="http://schemas.openxmlformats.org/officeDocument/2006/relationships/image" Target="../media/image6.e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4" Type="http://schemas.openxmlformats.org/officeDocument/2006/relationships/image" Target="../media/image19.emf"/><Relationship Id="rId5" Type="http://schemas.openxmlformats.org/officeDocument/2006/relationships/image" Target="../media/image20.emf"/><Relationship Id="rId6" Type="http://schemas.openxmlformats.org/officeDocument/2006/relationships/image" Target="../media/image21.emf"/><Relationship Id="rId7" Type="http://schemas.openxmlformats.org/officeDocument/2006/relationships/image" Target="../media/image22.emf"/><Relationship Id="rId8" Type="http://schemas.openxmlformats.org/officeDocument/2006/relationships/image" Target="../media/image23.emf"/><Relationship Id="rId9" Type="http://schemas.openxmlformats.org/officeDocument/2006/relationships/image" Target="../media/image24.emf"/><Relationship Id="rId1" Type="http://schemas.openxmlformats.org/officeDocument/2006/relationships/image" Target="../media/image16.emf"/><Relationship Id="rId2" Type="http://schemas.openxmlformats.org/officeDocument/2006/relationships/image" Target="../media/image17.e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.emf"/><Relationship Id="rId4" Type="http://schemas.openxmlformats.org/officeDocument/2006/relationships/image" Target="../media/image28.emf"/><Relationship Id="rId1" Type="http://schemas.openxmlformats.org/officeDocument/2006/relationships/image" Target="../media/image25.emf"/><Relationship Id="rId2" Type="http://schemas.openxmlformats.org/officeDocument/2006/relationships/image" Target="../media/image26.e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31.emf"/><Relationship Id="rId4" Type="http://schemas.openxmlformats.org/officeDocument/2006/relationships/image" Target="../media/image32.emf"/><Relationship Id="rId5" Type="http://schemas.openxmlformats.org/officeDocument/2006/relationships/image" Target="../media/image33.emf"/><Relationship Id="rId6" Type="http://schemas.openxmlformats.org/officeDocument/2006/relationships/image" Target="../media/image34.emf"/><Relationship Id="rId7" Type="http://schemas.openxmlformats.org/officeDocument/2006/relationships/image" Target="../media/image35.emf"/><Relationship Id="rId8" Type="http://schemas.openxmlformats.org/officeDocument/2006/relationships/image" Target="../media/image36.emf"/><Relationship Id="rId1" Type="http://schemas.openxmlformats.org/officeDocument/2006/relationships/image" Target="../media/image29.emf"/><Relationship Id="rId2" Type="http://schemas.openxmlformats.org/officeDocument/2006/relationships/image" Target="../media/image30.e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39.emf"/><Relationship Id="rId4" Type="http://schemas.openxmlformats.org/officeDocument/2006/relationships/image" Target="../media/image40.emf"/><Relationship Id="rId1" Type="http://schemas.openxmlformats.org/officeDocument/2006/relationships/image" Target="../media/image37.emf"/><Relationship Id="rId2" Type="http://schemas.openxmlformats.org/officeDocument/2006/relationships/image" Target="../media/image38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973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7313" y="0"/>
            <a:ext cx="297973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04263"/>
            <a:ext cx="2979738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7313" y="8704263"/>
            <a:ext cx="2979737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383069AB-0B70-3E4B-9CBA-A7E1F3E0FC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2454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973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97313" y="0"/>
            <a:ext cx="297973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87388"/>
            <a:ext cx="4579938" cy="34353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7575" y="4352925"/>
            <a:ext cx="5041900" cy="412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04263"/>
            <a:ext cx="2979738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7313" y="8704263"/>
            <a:ext cx="2979737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1E34483E-5B5B-BD45-A08D-10B8C52212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437021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-1" charset="-128"/>
        <a:cs typeface="ＭＳ Ｐゴシック" pitchFamily="-1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UTA_color_sea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24200" y="6253163"/>
            <a:ext cx="457200" cy="452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971800"/>
            <a:ext cx="6400800" cy="2590800"/>
          </a:xfrm>
        </p:spPr>
        <p:txBody>
          <a:bodyPr/>
          <a:lstStyle>
            <a:lvl1pPr marL="0" indent="0" algn="ctr"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Monday, April 6, 2015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3313-001, Spring 2015                     Dr. Jaehoon Yu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774B2-BEFC-0F4C-8EFB-A9A3D81A59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Monday, April 6, 2015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3313-001, Spring 2015                     Dr. Jaehoon Yu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28B57A-27A1-3D4C-A6D4-801C028D88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Monday, April 6, 2015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3313-001, Spring 2015                     Dr. Jaehoon Yu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959B54-6614-314D-82E3-D63DF83F53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858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Monday, April 6, 2015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3313-001, Spring 2015                     Dr. Jaehoon Yu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3D2C0A-C00C-6D49-85C5-A00CF6C3B0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9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Monday, April 6, 2015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3313-001, Spring 2015                     Dr. Jaehoon Yu</a:t>
            </a: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4BFBEB-12DC-8949-B61D-A8F2554F50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6554901"/>
      </p:ext>
    </p:extLst>
  </p:cSld>
  <p:clrMapOvr>
    <a:masterClrMapping/>
  </p:clrMapOvr>
  <p:transition xmlns:p14="http://schemas.microsoft.com/office/powerpoint/2010/main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Monday, April 6, 2015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3313-001, Spring 2015                     Dr. Jaehoon Yu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DDAF44D-5BDC-464D-BFC2-357404B9B05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153456"/>
      </p:ext>
    </p:extLst>
  </p:cSld>
  <p:clrMapOvr>
    <a:masterClrMapping/>
  </p:clrMapOvr>
  <p:transition xmlns:p14="http://schemas.microsoft.com/office/powerpoint/2010/main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Monday, April 6, 2015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3313-001, Spring 2015                     Dr. Jaehoon Yu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3D45CD-16A2-224C-B70A-0D1B048962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Monday, April 6, 2015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3313-001, Spring 2015                     Dr. Jaehoon Yu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3CED5A-781C-B54B-9DCC-46150F17B7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Monday, April 6, 2015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3313-001, Spring 2015                     Dr. Jaehoon Yu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000C52-892A-734C-9735-DFA415D8DA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Monday, April 6, 2015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3313-001, Spring 2015                     Dr. Jaehoon Yu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608EF3-45E5-0542-9CB7-247C5541AE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Monday, April 6, 2015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3313-001, Spring 2015                     Dr. Jaehoon Yu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2F9CF5-C078-EB47-929F-B0A3FA3F95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Monday, April 6, 2015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3313-001, Spring 2015                     Dr. Jaehoon Yu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CCF901-3B1D-5D4E-8AD7-5D66FB4A0B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Monday, April 6, 2015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3313-001, Spring 2015                     Dr. Jaehoon Yu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B26439-A107-B54D-9685-245DFB0AD8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Monday, April 6, 2015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3313-001, Spring 2015                     Dr. Jaehoon Yu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2880F3-5039-AD40-B51A-C61F35823A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FF0066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Monday, April 6, 2015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3300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nl-NL" smtClean="0"/>
              <a:t>PHYS 3313-001, Spring 2015                     Dr. Jaehoon Yu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1">
                <a:solidFill>
                  <a:srgbClr val="A50021"/>
                </a:solidFill>
                <a:latin typeface="Arial Narrow" charset="0"/>
              </a:defRPr>
            </a:lvl1pPr>
          </a:lstStyle>
          <a:p>
            <a:pPr>
              <a:defRPr/>
            </a:pPr>
            <a:fld id="{940792B5-4286-5042-9E96-9D0E8EB76C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1" name="Picture 7" descr="UTA_color_seal"/>
          <p:cNvPicPr>
            <a:picLocks noChangeAspect="1" noChangeArrowheads="1"/>
          </p:cNvPicPr>
          <p:nvPr/>
        </p:nvPicPr>
        <p:blipFill>
          <a:blip r:embed="rId16"/>
          <a:srcRect/>
          <a:stretch>
            <a:fillRect/>
          </a:stretch>
        </p:blipFill>
        <p:spPr bwMode="auto">
          <a:xfrm>
            <a:off x="3124200" y="6253163"/>
            <a:ext cx="457200" cy="452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  <p:sldLayoutId id="2147483717" r:id="rId12"/>
    <p:sldLayoutId id="2147483720" r:id="rId13"/>
    <p:sldLayoutId id="2147483721" r:id="rId14"/>
  </p:sldLayoutIdLst>
  <p:timing>
    <p:tnLst>
      <p:par>
        <p:cTn xmlns:p14="http://schemas.microsoft.com/office/powerpoint/2010/main"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+mj-lt"/>
          <a:ea typeface="ＭＳ Ｐゴシック" pitchFamily="-1" charset="-128"/>
          <a:cs typeface="ＭＳ Ｐゴシック" pitchFamily="-1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  <a:ea typeface="ＭＳ Ｐゴシック" pitchFamily="-1" charset="-128"/>
          <a:cs typeface="ＭＳ Ｐゴシック" pitchFamily="-1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  <a:ea typeface="ＭＳ Ｐゴシック" pitchFamily="-1" charset="-128"/>
          <a:cs typeface="ＭＳ Ｐゴシック" pitchFamily="-1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  <a:ea typeface="ＭＳ Ｐゴシック" pitchFamily="-1" charset="-128"/>
          <a:cs typeface="ＭＳ Ｐゴシック" pitchFamily="-1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  <a:ea typeface="ＭＳ Ｐゴシック" pitchFamily="-1" charset="-128"/>
          <a:cs typeface="ＭＳ Ｐゴシック" pitchFamily="-1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accent2"/>
          </a:solidFill>
          <a:latin typeface="+mn-lt"/>
          <a:ea typeface="ＭＳ Ｐゴシック" pitchFamily="-1" charset="-128"/>
          <a:cs typeface="ＭＳ Ｐゴシック" pitchFamily="-1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660066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3300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CC00CC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5.bin"/><Relationship Id="rId4" Type="http://schemas.openxmlformats.org/officeDocument/2006/relationships/image" Target="../media/image37.emf"/><Relationship Id="rId5" Type="http://schemas.openxmlformats.org/officeDocument/2006/relationships/oleObject" Target="../embeddings/oleObject36.bin"/><Relationship Id="rId6" Type="http://schemas.openxmlformats.org/officeDocument/2006/relationships/image" Target="../media/image38.emf"/><Relationship Id="rId7" Type="http://schemas.openxmlformats.org/officeDocument/2006/relationships/oleObject" Target="../embeddings/oleObject37.bin"/><Relationship Id="rId8" Type="http://schemas.openxmlformats.org/officeDocument/2006/relationships/image" Target="../media/image39.emf"/><Relationship Id="rId9" Type="http://schemas.openxmlformats.org/officeDocument/2006/relationships/oleObject" Target="../embeddings/oleObject38.bin"/><Relationship Id="rId10" Type="http://schemas.openxmlformats.org/officeDocument/2006/relationships/image" Target="../media/image40.emf"/><Relationship Id="rId1" Type="http://schemas.openxmlformats.org/officeDocument/2006/relationships/vmlDrawing" Target="../drawings/vmlDrawing6.vml"/><Relationship Id="rId2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2.emf"/><Relationship Id="rId5" Type="http://schemas.openxmlformats.org/officeDocument/2006/relationships/oleObject" Target="../embeddings/oleObject2.bin"/><Relationship Id="rId6" Type="http://schemas.openxmlformats.org/officeDocument/2006/relationships/image" Target="../media/image3.emf"/><Relationship Id="rId7" Type="http://schemas.openxmlformats.org/officeDocument/2006/relationships/oleObject" Target="../embeddings/oleObject3.bin"/><Relationship Id="rId8" Type="http://schemas.openxmlformats.org/officeDocument/2006/relationships/image" Target="../media/image4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7.bin"/><Relationship Id="rId20" Type="http://schemas.openxmlformats.org/officeDocument/2006/relationships/oleObject" Target="../embeddings/oleObject12.bin"/><Relationship Id="rId21" Type="http://schemas.openxmlformats.org/officeDocument/2006/relationships/image" Target="../media/image13.emf"/><Relationship Id="rId22" Type="http://schemas.openxmlformats.org/officeDocument/2006/relationships/oleObject" Target="../embeddings/oleObject13.bin"/><Relationship Id="rId23" Type="http://schemas.openxmlformats.org/officeDocument/2006/relationships/image" Target="../media/image14.emf"/><Relationship Id="rId10" Type="http://schemas.openxmlformats.org/officeDocument/2006/relationships/image" Target="../media/image8.emf"/><Relationship Id="rId11" Type="http://schemas.openxmlformats.org/officeDocument/2006/relationships/oleObject" Target="../embeddings/oleObject8.bin"/><Relationship Id="rId12" Type="http://schemas.openxmlformats.org/officeDocument/2006/relationships/image" Target="../media/image9.emf"/><Relationship Id="rId13" Type="http://schemas.openxmlformats.org/officeDocument/2006/relationships/image" Target="../media/image15.jpeg"/><Relationship Id="rId14" Type="http://schemas.openxmlformats.org/officeDocument/2006/relationships/oleObject" Target="../embeddings/oleObject9.bin"/><Relationship Id="rId15" Type="http://schemas.openxmlformats.org/officeDocument/2006/relationships/image" Target="../media/image10.emf"/><Relationship Id="rId16" Type="http://schemas.openxmlformats.org/officeDocument/2006/relationships/oleObject" Target="../embeddings/oleObject10.bin"/><Relationship Id="rId17" Type="http://schemas.openxmlformats.org/officeDocument/2006/relationships/image" Target="../media/image11.emf"/><Relationship Id="rId18" Type="http://schemas.openxmlformats.org/officeDocument/2006/relationships/oleObject" Target="../embeddings/oleObject11.bin"/><Relationship Id="rId19" Type="http://schemas.openxmlformats.org/officeDocument/2006/relationships/image" Target="../media/image12.e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13.xml"/><Relationship Id="rId3" Type="http://schemas.openxmlformats.org/officeDocument/2006/relationships/oleObject" Target="../embeddings/oleObject4.bin"/><Relationship Id="rId4" Type="http://schemas.openxmlformats.org/officeDocument/2006/relationships/image" Target="../media/image5.emf"/><Relationship Id="rId5" Type="http://schemas.openxmlformats.org/officeDocument/2006/relationships/oleObject" Target="../embeddings/oleObject5.bin"/><Relationship Id="rId6" Type="http://schemas.openxmlformats.org/officeDocument/2006/relationships/image" Target="../media/image6.emf"/><Relationship Id="rId7" Type="http://schemas.openxmlformats.org/officeDocument/2006/relationships/oleObject" Target="../embeddings/oleObject6.bin"/><Relationship Id="rId8" Type="http://schemas.openxmlformats.org/officeDocument/2006/relationships/image" Target="../media/image7.emf"/></Relationships>
</file>

<file path=ppt/slides/_rels/slide6.xml.rels><?xml version="1.0" encoding="UTF-8" standalone="yes"?>
<Relationships xmlns="http://schemas.openxmlformats.org/package/2006/relationships"><Relationship Id="rId9" Type="http://schemas.openxmlformats.org/officeDocument/2006/relationships/image" Target="../media/image18.emf"/><Relationship Id="rId20" Type="http://schemas.openxmlformats.org/officeDocument/2006/relationships/oleObject" Target="../embeddings/oleObject22.bin"/><Relationship Id="rId21" Type="http://schemas.openxmlformats.org/officeDocument/2006/relationships/image" Target="../media/image24.emf"/><Relationship Id="rId10" Type="http://schemas.openxmlformats.org/officeDocument/2006/relationships/oleObject" Target="../embeddings/oleObject17.bin"/><Relationship Id="rId11" Type="http://schemas.openxmlformats.org/officeDocument/2006/relationships/image" Target="../media/image19.emf"/><Relationship Id="rId12" Type="http://schemas.openxmlformats.org/officeDocument/2006/relationships/oleObject" Target="../embeddings/oleObject18.bin"/><Relationship Id="rId13" Type="http://schemas.openxmlformats.org/officeDocument/2006/relationships/image" Target="../media/image20.emf"/><Relationship Id="rId14" Type="http://schemas.openxmlformats.org/officeDocument/2006/relationships/oleObject" Target="../embeddings/oleObject19.bin"/><Relationship Id="rId15" Type="http://schemas.openxmlformats.org/officeDocument/2006/relationships/image" Target="../media/image21.emf"/><Relationship Id="rId16" Type="http://schemas.openxmlformats.org/officeDocument/2006/relationships/oleObject" Target="../embeddings/oleObject20.bin"/><Relationship Id="rId17" Type="http://schemas.openxmlformats.org/officeDocument/2006/relationships/image" Target="../media/image22.emf"/><Relationship Id="rId18" Type="http://schemas.openxmlformats.org/officeDocument/2006/relationships/oleObject" Target="../embeddings/oleObject21.bin"/><Relationship Id="rId19" Type="http://schemas.openxmlformats.org/officeDocument/2006/relationships/image" Target="../media/image23.e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13.xml"/><Relationship Id="rId3" Type="http://schemas.openxmlformats.org/officeDocument/2006/relationships/oleObject" Target="../embeddings/oleObject14.bin"/><Relationship Id="rId4" Type="http://schemas.openxmlformats.org/officeDocument/2006/relationships/image" Target="../media/image16.emf"/><Relationship Id="rId5" Type="http://schemas.openxmlformats.org/officeDocument/2006/relationships/oleObject" Target="../embeddings/oleObject15.bin"/><Relationship Id="rId6" Type="http://schemas.openxmlformats.org/officeDocument/2006/relationships/image" Target="../media/image17.emf"/><Relationship Id="rId7" Type="http://schemas.openxmlformats.org/officeDocument/2006/relationships/image" Target="../media/image15.jpeg"/><Relationship Id="rId8" Type="http://schemas.openxmlformats.org/officeDocument/2006/relationships/oleObject" Target="../embeddings/oleObject16.bin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4" Type="http://schemas.openxmlformats.org/officeDocument/2006/relationships/image" Target="../media/image25.emf"/><Relationship Id="rId5" Type="http://schemas.openxmlformats.org/officeDocument/2006/relationships/oleObject" Target="../embeddings/oleObject24.bin"/><Relationship Id="rId6" Type="http://schemas.openxmlformats.org/officeDocument/2006/relationships/image" Target="../media/image26.emf"/><Relationship Id="rId7" Type="http://schemas.openxmlformats.org/officeDocument/2006/relationships/oleObject" Target="../embeddings/oleObject25.bin"/><Relationship Id="rId8" Type="http://schemas.openxmlformats.org/officeDocument/2006/relationships/image" Target="../media/image27.emf"/><Relationship Id="rId9" Type="http://schemas.openxmlformats.org/officeDocument/2006/relationships/oleObject" Target="../embeddings/oleObject26.bin"/><Relationship Id="rId10" Type="http://schemas.openxmlformats.org/officeDocument/2006/relationships/image" Target="../media/image28.emf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31.bin"/><Relationship Id="rId12" Type="http://schemas.openxmlformats.org/officeDocument/2006/relationships/image" Target="../media/image33.emf"/><Relationship Id="rId13" Type="http://schemas.openxmlformats.org/officeDocument/2006/relationships/oleObject" Target="../embeddings/oleObject32.bin"/><Relationship Id="rId14" Type="http://schemas.openxmlformats.org/officeDocument/2006/relationships/image" Target="../media/image34.emf"/><Relationship Id="rId15" Type="http://schemas.openxmlformats.org/officeDocument/2006/relationships/oleObject" Target="../embeddings/oleObject33.bin"/><Relationship Id="rId16" Type="http://schemas.openxmlformats.org/officeDocument/2006/relationships/image" Target="../media/image35.emf"/><Relationship Id="rId17" Type="http://schemas.openxmlformats.org/officeDocument/2006/relationships/oleObject" Target="../embeddings/oleObject34.bin"/><Relationship Id="rId18" Type="http://schemas.openxmlformats.org/officeDocument/2006/relationships/image" Target="../media/image36.emf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13.xml"/><Relationship Id="rId3" Type="http://schemas.openxmlformats.org/officeDocument/2006/relationships/oleObject" Target="../embeddings/oleObject27.bin"/><Relationship Id="rId4" Type="http://schemas.openxmlformats.org/officeDocument/2006/relationships/image" Target="../media/image29.emf"/><Relationship Id="rId5" Type="http://schemas.openxmlformats.org/officeDocument/2006/relationships/oleObject" Target="../embeddings/oleObject28.bin"/><Relationship Id="rId6" Type="http://schemas.openxmlformats.org/officeDocument/2006/relationships/image" Target="../media/image30.emf"/><Relationship Id="rId7" Type="http://schemas.openxmlformats.org/officeDocument/2006/relationships/oleObject" Target="../embeddings/oleObject29.bin"/><Relationship Id="rId8" Type="http://schemas.openxmlformats.org/officeDocument/2006/relationships/image" Target="../media/image31.emf"/><Relationship Id="rId9" Type="http://schemas.openxmlformats.org/officeDocument/2006/relationships/oleObject" Target="../embeddings/oleObject30.bin"/><Relationship Id="rId10" Type="http://schemas.openxmlformats.org/officeDocument/2006/relationships/image" Target="../media/image3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Monday, April 6, 2015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PHYS 3313-001, Spring 2015                     Dr. Jaehoon Yu</a:t>
            </a:r>
            <a:endParaRPr lang="en-US"/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95A3770-54C9-3149-A664-D038CC3CB949}" type="slidenum">
              <a:rPr lang="en-US">
                <a:latin typeface="Arial Narrow" pitchFamily="-84" charset="0"/>
              </a:rPr>
              <a:pPr/>
              <a:t>1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1843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449263"/>
            <a:ext cx="7772400" cy="838200"/>
          </a:xfrm>
        </p:spPr>
        <p:txBody>
          <a:bodyPr/>
          <a:lstStyle/>
          <a:p>
            <a:pPr eaLnBrk="1" hangingPunct="1"/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PHYS</a:t>
            </a:r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 3313 </a:t>
            </a:r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– Section 001</a:t>
            </a:r>
            <a:br>
              <a:rPr lang="en-US" dirty="0">
                <a:ea typeface="ＭＳ Ｐゴシック" pitchFamily="-84" charset="-128"/>
                <a:cs typeface="ＭＳ Ｐゴシック" pitchFamily="-84" charset="-128"/>
              </a:rPr>
            </a:br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Lecture </a:t>
            </a:r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#17</a:t>
            </a:r>
            <a:endParaRPr lang="en-US" dirty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18438" name="Text Box 4"/>
          <p:cNvSpPr txBox="1">
            <a:spLocks noChangeArrowheads="1"/>
          </p:cNvSpPr>
          <p:nvPr/>
        </p:nvSpPr>
        <p:spPr bwMode="auto">
          <a:xfrm>
            <a:off x="3035971" y="1524000"/>
            <a:ext cx="276408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 smtClean="0">
                <a:solidFill>
                  <a:schemeClr val="accent2"/>
                </a:solidFill>
                <a:latin typeface="Monotype Corsiva" pitchFamily="-84" charset="0"/>
              </a:rPr>
              <a:t>Monday</a:t>
            </a:r>
            <a:r>
              <a:rPr lang="en-US" dirty="0">
                <a:solidFill>
                  <a:schemeClr val="accent2"/>
                </a:solidFill>
                <a:latin typeface="Monotype Corsiva" pitchFamily="-84" charset="0"/>
              </a:rPr>
              <a:t>,</a:t>
            </a:r>
            <a:r>
              <a:rPr lang="en-US" dirty="0" smtClean="0">
                <a:solidFill>
                  <a:schemeClr val="accent2"/>
                </a:solidFill>
                <a:latin typeface="Monotype Corsiva" pitchFamily="-84" charset="0"/>
              </a:rPr>
              <a:t> April </a:t>
            </a:r>
            <a:r>
              <a:rPr lang="en-US" dirty="0">
                <a:solidFill>
                  <a:schemeClr val="accent2"/>
                </a:solidFill>
                <a:latin typeface="Monotype Corsiva" pitchFamily="-84" charset="0"/>
              </a:rPr>
              <a:t>6</a:t>
            </a:r>
            <a:r>
              <a:rPr lang="en-US" dirty="0" smtClean="0">
                <a:solidFill>
                  <a:schemeClr val="accent2"/>
                </a:solidFill>
                <a:latin typeface="Monotype Corsiva" pitchFamily="-84" charset="0"/>
              </a:rPr>
              <a:t>, 2015</a:t>
            </a:r>
            <a:endParaRPr lang="en-US" dirty="0">
              <a:solidFill>
                <a:schemeClr val="accent2"/>
              </a:solidFill>
              <a:latin typeface="Monotype Corsiva" pitchFamily="-84" charset="0"/>
            </a:endParaRPr>
          </a:p>
          <a:p>
            <a:pPr algn="ctr"/>
            <a:r>
              <a:rPr lang="en-US" dirty="0">
                <a:solidFill>
                  <a:schemeClr val="accent2"/>
                </a:solidFill>
                <a:latin typeface="Monotype Corsiva" pitchFamily="-84" charset="0"/>
              </a:rPr>
              <a:t>Dr. </a:t>
            </a:r>
            <a:r>
              <a:rPr lang="en-US" b="1" dirty="0">
                <a:solidFill>
                  <a:srgbClr val="FF0066"/>
                </a:solidFill>
                <a:latin typeface="Monotype Corsiva" pitchFamily="-84" charset="0"/>
              </a:rPr>
              <a:t>Jae</a:t>
            </a:r>
            <a:r>
              <a:rPr lang="en-US" dirty="0">
                <a:solidFill>
                  <a:schemeClr val="accent2"/>
                </a:solidFill>
                <a:latin typeface="Monotype Corsiva" pitchFamily="-84" charset="0"/>
              </a:rPr>
              <a:t>hoon </a:t>
            </a:r>
            <a:r>
              <a:rPr lang="en-US" b="1" dirty="0">
                <a:solidFill>
                  <a:srgbClr val="FF0066"/>
                </a:solidFill>
                <a:latin typeface="Monotype Corsiva" pitchFamily="-84" charset="0"/>
              </a:rPr>
              <a:t>Yu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1371600" y="2438400"/>
            <a:ext cx="72390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accent2"/>
                </a:solidFill>
                <a:latin typeface="+mn-lt"/>
                <a:ea typeface="ＭＳ Ｐゴシック" pitchFamily="-1" charset="-128"/>
                <a:cs typeface="ＭＳ Ｐゴシック" pitchFamily="-1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rgbClr val="660066"/>
                </a:solidFill>
                <a:latin typeface="+mn-lt"/>
                <a:ea typeface="ＭＳ Ｐゴシック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003300"/>
                </a:solidFill>
                <a:latin typeface="+mn-lt"/>
                <a:ea typeface="ＭＳ Ｐゴシック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CC00CC"/>
                </a:solidFill>
                <a:latin typeface="+mn-lt"/>
                <a:ea typeface="ＭＳ Ｐゴシック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+mn-lt"/>
                <a:ea typeface="ＭＳ Ｐゴシック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+mn-lt"/>
              </a:defRPr>
            </a:lvl9pPr>
          </a:lstStyle>
          <a:p>
            <a:pPr marL="609600" indent="-609600" algn="l"/>
            <a:r>
              <a:rPr lang="en-US" dirty="0" smtClean="0">
                <a:latin typeface="Arial Narrow" pitchFamily="-84" charset="0"/>
              </a:rPr>
              <a:t>Normalization </a:t>
            </a:r>
            <a:r>
              <a:rPr lang="en-US" dirty="0">
                <a:latin typeface="Arial Narrow" pitchFamily="-84" charset="0"/>
              </a:rPr>
              <a:t>and Probability</a:t>
            </a:r>
          </a:p>
          <a:p>
            <a:pPr marL="609600" indent="-609600" algn="l"/>
            <a:r>
              <a:rPr lang="en-US" dirty="0">
                <a:latin typeface="Arial Narrow" pitchFamily="-84" charset="0"/>
              </a:rPr>
              <a:t>Time Independent Schrodinger </a:t>
            </a:r>
            <a:r>
              <a:rPr lang="en-US" dirty="0" smtClean="0">
                <a:latin typeface="Arial Narrow" pitchFamily="-84" charset="0"/>
              </a:rPr>
              <a:t>Equation</a:t>
            </a:r>
            <a:endParaRPr lang="en-US" dirty="0">
              <a:latin typeface="Arial Narrow" pitchFamily="-8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712787"/>
          </a:xfrm>
        </p:spPr>
        <p:txBody>
          <a:bodyPr/>
          <a:lstStyle/>
          <a:p>
            <a:pPr algn="ctr" eaLnBrk="1" hangingPunct="1"/>
            <a:r>
              <a:rPr lang="en-US" b="1" dirty="0">
                <a:ea typeface="ＭＳ Ｐゴシック" pitchFamily="-84" charset="-128"/>
                <a:cs typeface="ＭＳ Ｐゴシック" pitchFamily="-84" charset="-128"/>
              </a:rPr>
              <a:t>Stationary State</a:t>
            </a:r>
          </a:p>
        </p:txBody>
      </p:sp>
      <p:sp>
        <p:nvSpPr>
          <p:cNvPr id="24578" name="AutoShape 3"/>
          <p:cNvSpPr>
            <a:spLocks noGrp="1" noChangeAspect="1" noChangeArrowheads="1"/>
          </p:cNvSpPr>
          <p:nvPr>
            <p:ph type="body" sz="half" idx="1"/>
          </p:nvPr>
        </p:nvSpPr>
        <p:spPr>
          <a:xfrm>
            <a:off x="227013" y="838200"/>
            <a:ext cx="8383587" cy="4878388"/>
          </a:xfrm>
        </p:spPr>
        <p:txBody>
          <a:bodyPr/>
          <a:lstStyle/>
          <a:p>
            <a:pPr eaLnBrk="1" hangingPunct="1"/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Recalling </a:t>
            </a:r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the separation of variables: </a:t>
            </a:r>
          </a:p>
          <a:p>
            <a:pPr eaLnBrk="1" hangingPunct="1">
              <a:buFont typeface="Wingdings" pitchFamily="-84" charset="2"/>
              <a:buNone/>
            </a:pPr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     and </a:t>
            </a:r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with                       </a:t>
            </a:r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the wave function can be written as</a:t>
            </a:r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:</a:t>
            </a:r>
          </a:p>
          <a:p>
            <a:pPr eaLnBrk="1" hangingPunct="1"/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The probability density becomes:</a:t>
            </a:r>
          </a:p>
          <a:p>
            <a:pPr eaLnBrk="1" hangingPunct="1"/>
            <a:endParaRPr lang="en-US" dirty="0" smtClean="0">
              <a:ea typeface="ＭＳ Ｐゴシック" pitchFamily="-84" charset="-128"/>
              <a:cs typeface="ＭＳ Ｐゴシック" pitchFamily="-84" charset="-128"/>
            </a:endParaRPr>
          </a:p>
          <a:p>
            <a:pPr eaLnBrk="1" hangingPunct="1">
              <a:buNone/>
            </a:pPr>
            <a:endParaRPr lang="en-US" dirty="0" smtClean="0">
              <a:ea typeface="ＭＳ Ｐゴシック" pitchFamily="-84" charset="-128"/>
              <a:cs typeface="ＭＳ Ｐゴシック" pitchFamily="-84" charset="-128"/>
            </a:endParaRPr>
          </a:p>
          <a:p>
            <a:pPr eaLnBrk="1" hangingPunct="1"/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The probability distributions are constant in time. This is a standing wave phenomena that is called the stationary state.</a:t>
            </a:r>
          </a:p>
        </p:txBody>
      </p:sp>
      <p:graphicFrame>
        <p:nvGraphicFramePr>
          <p:cNvPr id="24582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35983799"/>
              </p:ext>
            </p:extLst>
          </p:nvPr>
        </p:nvGraphicFramePr>
        <p:xfrm>
          <a:off x="2133600" y="1411288"/>
          <a:ext cx="1901825" cy="646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6870" name="Equation" r:id="rId3" imgW="711200" imgH="241300" progId="Equation.DSMT4">
                  <p:embed/>
                </p:oleObj>
              </mc:Choice>
              <mc:Fallback>
                <p:oleObj name="Equation" r:id="rId3" imgW="711200" imgH="2413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1411288"/>
                        <a:ext cx="1901825" cy="646112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Monday, April 6, 2015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AF44D-5BDC-464D-BFC2-357404B9B058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PHYS 3313-001, Spring 2015                     Dr. Jaehoon Yu</a:t>
            </a:r>
            <a:endParaRPr lang="en-US"/>
          </a:p>
        </p:txBody>
      </p:sp>
      <p:graphicFrame>
        <p:nvGraphicFramePr>
          <p:cNvPr id="458758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49775283"/>
              </p:ext>
            </p:extLst>
          </p:nvPr>
        </p:nvGraphicFramePr>
        <p:xfrm>
          <a:off x="6259513" y="906463"/>
          <a:ext cx="2476500" cy="465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6871" name="Equation" r:id="rId5" imgW="1219200" imgH="228600" progId="Equation.DSMT4">
                  <p:embed/>
                </p:oleObj>
              </mc:Choice>
              <mc:Fallback>
                <p:oleObj name="Equation" r:id="rId5" imgW="121920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59513" y="906463"/>
                        <a:ext cx="2476500" cy="4651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8759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77511196"/>
              </p:ext>
            </p:extLst>
          </p:nvPr>
        </p:nvGraphicFramePr>
        <p:xfrm>
          <a:off x="2757488" y="2011363"/>
          <a:ext cx="2678112" cy="536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6872" name="Equation" r:id="rId7" imgW="1206500" imgH="241300" progId="Equation.DSMT4">
                  <p:embed/>
                </p:oleObj>
              </mc:Choice>
              <mc:Fallback>
                <p:oleObj name="Equation" r:id="rId7" imgW="1206500" imgH="2413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57488" y="2011363"/>
                        <a:ext cx="2678112" cy="536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8760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2901885"/>
              </p:ext>
            </p:extLst>
          </p:nvPr>
        </p:nvGraphicFramePr>
        <p:xfrm>
          <a:off x="979488" y="3179763"/>
          <a:ext cx="6781800" cy="957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6873" name="Equation" r:id="rId9" imgW="1981200" imgH="279400" progId="Equation.DSMT4">
                  <p:embed/>
                </p:oleObj>
              </mc:Choice>
              <mc:Fallback>
                <p:oleObj name="Equation" r:id="rId9" imgW="1981200" imgH="279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9488" y="3179763"/>
                        <a:ext cx="6781800" cy="9572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18231187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685800" y="76200"/>
            <a:ext cx="7772400" cy="1143000"/>
          </a:xfrm>
        </p:spPr>
        <p:txBody>
          <a:bodyPr/>
          <a:lstStyle/>
          <a:p>
            <a:r>
              <a:rPr lang="en-US" b="1" dirty="0" smtClean="0">
                <a:ea typeface="ＭＳ Ｐゴシック" pitchFamily="-84" charset="-128"/>
                <a:cs typeface="ＭＳ Ｐゴシック" pitchFamily="-84" charset="-128"/>
              </a:rPr>
              <a:t>Comparison of Classical and Quantum Mechanics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447800"/>
            <a:ext cx="8458200" cy="4800600"/>
          </a:xfrm>
        </p:spPr>
        <p:txBody>
          <a:bodyPr/>
          <a:lstStyle/>
          <a:p>
            <a:pPr>
              <a:spcBef>
                <a:spcPts val="0"/>
              </a:spcBef>
              <a:buClr>
                <a:srgbClr val="3333CC"/>
              </a:buClr>
              <a:buSzPct val="65000"/>
              <a:buFont typeface="Wingdings" pitchFamily="-84" charset="2"/>
              <a:buChar char="n"/>
            </a:pPr>
            <a:r>
              <a:rPr lang="en-US" dirty="0" smtClean="0">
                <a:solidFill>
                  <a:srgbClr val="3333CC"/>
                </a:solidFill>
              </a:rPr>
              <a:t>Newton’</a:t>
            </a:r>
            <a:r>
              <a:rPr lang="en-US" altLang="ja-JP" dirty="0" smtClean="0">
                <a:solidFill>
                  <a:srgbClr val="3333CC"/>
                </a:solidFill>
              </a:rPr>
              <a:t>s second law and Schrödinger’s wave equation are both differential equations.</a:t>
            </a:r>
          </a:p>
          <a:p>
            <a:pPr>
              <a:spcBef>
                <a:spcPts val="0"/>
              </a:spcBef>
              <a:buClr>
                <a:srgbClr val="3333CC"/>
              </a:buClr>
              <a:buSzPct val="65000"/>
              <a:buFont typeface="Wingdings" pitchFamily="-84" charset="2"/>
              <a:buChar char="n"/>
            </a:pPr>
            <a:r>
              <a:rPr lang="en-US" dirty="0" smtClean="0">
                <a:solidFill>
                  <a:srgbClr val="3333CC"/>
                </a:solidFill>
              </a:rPr>
              <a:t>Newton’</a:t>
            </a:r>
            <a:r>
              <a:rPr lang="en-US" altLang="ja-JP" dirty="0" smtClean="0">
                <a:solidFill>
                  <a:srgbClr val="3333CC"/>
                </a:solidFill>
              </a:rPr>
              <a:t>s second law can be derived from the Schrödinger wave equation, so the latter is the more fundamental.</a:t>
            </a:r>
          </a:p>
          <a:p>
            <a:pPr>
              <a:spcBef>
                <a:spcPts val="0"/>
              </a:spcBef>
              <a:buClr>
                <a:srgbClr val="3333CC"/>
              </a:buClr>
              <a:buSzPct val="65000"/>
              <a:buFont typeface="Wingdings" pitchFamily="-84" charset="2"/>
              <a:buChar char="n"/>
            </a:pPr>
            <a:r>
              <a:rPr lang="en-US" dirty="0" smtClean="0">
                <a:solidFill>
                  <a:srgbClr val="3333CC"/>
                </a:solidFill>
              </a:rPr>
              <a:t>Classical mechanics only appears to be more precise because it deals with macroscopic phenomena. The underlying uncertainties in macroscopic measurements are just too small to be significant.</a:t>
            </a:r>
          </a:p>
          <a:p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Monday, April 6, 2015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PHYS 3313-001, Spring 2015                     Dr. Jaehoon Yu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3D2C0A-C00C-6D49-85C5-A00CF6C3B057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10062729" y="4021949"/>
            <a:ext cx="1846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66074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Monday, April 6,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PHYS 3313-001, Spring 2015                     Dr. Jaehoon Yu</a:t>
            </a:r>
            <a:endParaRPr lang="en-US"/>
          </a:p>
        </p:txBody>
      </p:sp>
      <p:sp>
        <p:nvSpPr>
          <p:cNvPr id="194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7350146-5D12-0E44-B4F6-28409F345D49}" type="slidenum">
              <a:rPr lang="en-US">
                <a:latin typeface="Arial Narrow" pitchFamily="-84" charset="0"/>
              </a:rPr>
              <a:pPr/>
              <a:t>2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76200"/>
            <a:ext cx="7772400" cy="762000"/>
          </a:xfrm>
        </p:spPr>
        <p:txBody>
          <a:bodyPr/>
          <a:lstStyle/>
          <a:p>
            <a:pPr eaLnBrk="1" hangingPunct="1"/>
            <a:r>
              <a:rPr lang="en-US" sz="5400" dirty="0">
                <a:ea typeface="ＭＳ Ｐゴシック" pitchFamily="-84" charset="-128"/>
                <a:cs typeface="ＭＳ Ｐゴシック" pitchFamily="-84" charset="-128"/>
              </a:rPr>
              <a:t>Announcements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762000"/>
            <a:ext cx="8915400" cy="5486400"/>
          </a:xfrm>
        </p:spPr>
        <p:txBody>
          <a:bodyPr/>
          <a:lstStyle/>
          <a:p>
            <a:pPr eaLnBrk="1" hangingPunct="1"/>
            <a:r>
              <a:rPr lang="en-US" dirty="0" smtClean="0"/>
              <a:t>Research paper template has been placed onto the class web page link to research</a:t>
            </a:r>
            <a:endParaRPr lang="en-US" dirty="0"/>
          </a:p>
          <a:p>
            <a:pPr eaLnBrk="1" hangingPunct="1"/>
            <a:r>
              <a:rPr lang="en-US" dirty="0" smtClean="0"/>
              <a:t>Homework #4</a:t>
            </a:r>
            <a:endParaRPr lang="en-US" sz="2800" dirty="0"/>
          </a:p>
          <a:p>
            <a:pPr lvl="1" eaLnBrk="1" hangingPunct="1"/>
            <a:r>
              <a:rPr lang="en-US" dirty="0"/>
              <a:t>End of chapter problems on CH5: 8, 10, 16, 24, 26, 36 and </a:t>
            </a:r>
            <a:r>
              <a:rPr lang="en-US" dirty="0" smtClean="0"/>
              <a:t>47</a:t>
            </a:r>
          </a:p>
          <a:p>
            <a:pPr lvl="1" eaLnBrk="1" hangingPunct="1"/>
            <a:r>
              <a:rPr lang="en-US" dirty="0" smtClean="0"/>
              <a:t>Due Monday, Apr. 13</a:t>
            </a:r>
            <a:endParaRPr lang="en-US" sz="3600" dirty="0" smtClean="0"/>
          </a:p>
          <a:p>
            <a:pPr eaLnBrk="1" hangingPunct="1"/>
            <a:r>
              <a:rPr lang="en-US" dirty="0" smtClean="0"/>
              <a:t>Quiz #4 at the beginning of the class Monday, Apr. 13</a:t>
            </a:r>
          </a:p>
          <a:p>
            <a:pPr lvl="1" eaLnBrk="1" hangingPunct="1"/>
            <a:r>
              <a:rPr lang="en-US" dirty="0" smtClean="0"/>
              <a:t>Covers CH 5.4 through what we finish this Wednesday</a:t>
            </a:r>
          </a:p>
          <a:p>
            <a:pPr eaLnBrk="1" hangingPunct="1"/>
            <a:r>
              <a:rPr lang="en-US" dirty="0" smtClean="0"/>
              <a:t>Colloquium this Wed.</a:t>
            </a:r>
          </a:p>
        </p:txBody>
      </p:sp>
    </p:spTree>
    <p:extLst>
      <p:ext uri="{BB962C8B-B14F-4D97-AF65-F5344CB8AC3E}">
        <p14:creationId xmlns:p14="http://schemas.microsoft.com/office/powerpoint/2010/main" val="27240606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0"/>
            <a:ext cx="8226425" cy="636587"/>
          </a:xfrm>
        </p:spPr>
        <p:txBody>
          <a:bodyPr/>
          <a:lstStyle/>
          <a:p>
            <a:pPr eaLnBrk="1" hangingPunct="1"/>
            <a:r>
              <a:rPr lang="en-US" sz="4000" b="1" dirty="0" smtClean="0">
                <a:ea typeface="ＭＳ Ｐゴシック" pitchFamily="-84" charset="-128"/>
                <a:cs typeface="ＭＳ Ｐゴシック" pitchFamily="-84" charset="-128"/>
              </a:rPr>
              <a:t>Reminder: Special Project #4</a:t>
            </a:r>
            <a:endParaRPr lang="en-US" sz="4000" b="1" dirty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1843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685800"/>
            <a:ext cx="8001000" cy="5486400"/>
          </a:xfrm>
        </p:spPr>
        <p:txBody>
          <a:bodyPr/>
          <a:lstStyle/>
          <a:p>
            <a:pPr marL="457200" indent="-457200" algn="l" eaLnBrk="1" hangingPunct="1">
              <a:buFont typeface="Arial"/>
              <a:buChar char="•"/>
            </a:pPr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Prove that the wave function </a:t>
            </a:r>
            <a:r>
              <a:rPr lang="en-US" dirty="0" err="1" smtClean="0">
                <a:latin typeface="Symbol" charset="2"/>
                <a:ea typeface="ＭＳ Ｐゴシック" pitchFamily="-84" charset="-128"/>
                <a:cs typeface="Symbol" charset="2"/>
              </a:rPr>
              <a:t>Ψ</a:t>
            </a:r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=</a:t>
            </a:r>
            <a:r>
              <a:rPr lang="en-US" dirty="0" err="1" smtClean="0">
                <a:ea typeface="ＭＳ Ｐゴシック" pitchFamily="-84" charset="-128"/>
                <a:cs typeface="ＭＳ Ｐゴシック" pitchFamily="-84" charset="-128"/>
              </a:rPr>
              <a:t>A[sin(kx-</a:t>
            </a:r>
            <a:r>
              <a:rPr lang="en-US" dirty="0" err="1" smtClean="0">
                <a:latin typeface="Symbol" charset="2"/>
                <a:ea typeface="ＭＳ Ｐゴシック" pitchFamily="-84" charset="-128"/>
                <a:cs typeface="Symbol" charset="2"/>
              </a:rPr>
              <a:t>ω</a:t>
            </a:r>
            <a:r>
              <a:rPr lang="en-US" dirty="0" err="1" smtClean="0">
                <a:ea typeface="ＭＳ Ｐゴシック" pitchFamily="-84" charset="-128"/>
                <a:cs typeface="ＭＳ Ｐゴシック" pitchFamily="-84" charset="-128"/>
              </a:rPr>
              <a:t>t)+icos(kx-</a:t>
            </a:r>
            <a:r>
              <a:rPr lang="en-US" dirty="0" err="1" smtClean="0">
                <a:latin typeface="Symbol" charset="2"/>
                <a:ea typeface="ＭＳ Ｐゴシック" pitchFamily="-84" charset="-128"/>
                <a:cs typeface="Symbol" charset="2"/>
              </a:rPr>
              <a:t>ω</a:t>
            </a:r>
            <a:r>
              <a:rPr lang="en-US" dirty="0" err="1" smtClean="0">
                <a:ea typeface="ＭＳ Ｐゴシック" pitchFamily="-84" charset="-128"/>
                <a:cs typeface="ＭＳ Ｐゴシック" pitchFamily="-84" charset="-128"/>
              </a:rPr>
              <a:t>t</a:t>
            </a:r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)] is a good solution for the time-dependent </a:t>
            </a:r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Schrödinger wave </a:t>
            </a:r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equation.  Do NOT use the exponential expression of the wave function. (10 points)</a:t>
            </a:r>
          </a:p>
          <a:p>
            <a:pPr marL="457200" indent="-457200" algn="l" eaLnBrk="1" hangingPunct="1">
              <a:buFont typeface="Arial"/>
              <a:buChar char="•"/>
            </a:pPr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Determine whether or not the wave function </a:t>
            </a:r>
            <a:r>
              <a:rPr lang="en-US" dirty="0" err="1" smtClean="0">
                <a:latin typeface="Symbol" charset="2"/>
                <a:ea typeface="ＭＳ Ｐゴシック" pitchFamily="-84" charset="-128"/>
                <a:cs typeface="Symbol" charset="2"/>
              </a:rPr>
              <a:t>Ψ</a:t>
            </a:r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=</a:t>
            </a:r>
            <a:r>
              <a:rPr lang="en-US" dirty="0" err="1" smtClean="0">
                <a:ea typeface="ＭＳ Ｐゴシック" pitchFamily="-84" charset="-128"/>
                <a:cs typeface="ＭＳ Ｐゴシック" pitchFamily="-84" charset="-128"/>
              </a:rPr>
              <a:t>Ae</a:t>
            </a:r>
            <a:r>
              <a:rPr lang="en-US" baseline="30000" dirty="0" err="1" smtClean="0">
                <a:ea typeface="ＭＳ Ｐゴシック" pitchFamily="-84" charset="-128"/>
                <a:cs typeface="ＭＳ Ｐゴシック" pitchFamily="-84" charset="-128"/>
              </a:rPr>
              <a:t>-</a:t>
            </a:r>
            <a:r>
              <a:rPr lang="en-US" baseline="30000" dirty="0" err="1" smtClean="0">
                <a:latin typeface="Symbol" charset="2"/>
                <a:ea typeface="ＭＳ Ｐゴシック" pitchFamily="-84" charset="-128"/>
                <a:cs typeface="Symbol" charset="2"/>
              </a:rPr>
              <a:t>α</a:t>
            </a:r>
            <a:r>
              <a:rPr lang="en-US" baseline="30000" dirty="0" err="1" smtClean="0">
                <a:ea typeface="ＭＳ Ｐゴシック" pitchFamily="-84" charset="-128"/>
                <a:cs typeface="ＭＳ Ｐゴシック" pitchFamily="-84" charset="-128"/>
              </a:rPr>
              <a:t>|x</a:t>
            </a:r>
            <a:r>
              <a:rPr lang="en-US" baseline="30000" dirty="0" smtClean="0">
                <a:ea typeface="ＭＳ Ｐゴシック" pitchFamily="-84" charset="-128"/>
                <a:cs typeface="ＭＳ Ｐゴシック" pitchFamily="-84" charset="-128"/>
              </a:rPr>
              <a:t>|</a:t>
            </a:r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 satisfy the time-dependent Schrödinger wave equation. (10 points)</a:t>
            </a:r>
          </a:p>
          <a:p>
            <a:pPr marL="457200" indent="-457200" algn="l" eaLnBrk="1" hangingPunct="1">
              <a:buFont typeface="Arial"/>
              <a:buChar char="•"/>
            </a:pPr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Due for this special project is Wednesday, Apr. 8.</a:t>
            </a:r>
          </a:p>
          <a:p>
            <a:pPr marL="457200" indent="-457200" algn="l" eaLnBrk="1" hangingPunct="1">
              <a:buFont typeface="Arial"/>
              <a:buChar char="•"/>
            </a:pPr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You MUST have your own answers!</a:t>
            </a:r>
          </a:p>
          <a:p>
            <a:pPr marL="571500" indent="-571500" algn="l" eaLnBrk="1" hangingPunct="1">
              <a:buFont typeface="Arial"/>
              <a:buChar char="•"/>
            </a:pPr>
            <a:endParaRPr lang="en-US" sz="3600" dirty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Monday, April 6, 2015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D774B2-BEFC-0F4C-8EFB-A9A3D81A594A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PHYS 3313-001, Spring 2015                     Dr. Jaehoon Yu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983914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0"/>
            <a:ext cx="8226425" cy="712787"/>
          </a:xfrm>
        </p:spPr>
        <p:txBody>
          <a:bodyPr/>
          <a:lstStyle/>
          <a:p>
            <a:pPr eaLnBrk="1" hangingPunct="1"/>
            <a:r>
              <a:rPr lang="en-US" sz="4800" b="1" dirty="0">
                <a:ea typeface="ＭＳ Ｐゴシック" pitchFamily="-84" charset="-128"/>
                <a:cs typeface="ＭＳ Ｐゴシック" pitchFamily="-84" charset="-128"/>
              </a:rPr>
              <a:t>Normalization and Probability</a:t>
            </a:r>
          </a:p>
        </p:txBody>
      </p:sp>
      <p:sp>
        <p:nvSpPr>
          <p:cNvPr id="2048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3400" y="762000"/>
            <a:ext cx="7772400" cy="4876800"/>
          </a:xfrm>
        </p:spPr>
        <p:txBody>
          <a:bodyPr/>
          <a:lstStyle/>
          <a:p>
            <a:pPr marL="457200" indent="-457200" algn="l" eaLnBrk="1" hangingPunct="1">
              <a:buFont typeface="Arial"/>
              <a:buChar char="•"/>
            </a:pPr>
            <a:r>
              <a:rPr lang="en-US" sz="2800" dirty="0">
                <a:ea typeface="ＭＳ Ｐゴシック" pitchFamily="-84" charset="-128"/>
                <a:cs typeface="ＭＳ Ｐゴシック" pitchFamily="-84" charset="-128"/>
              </a:rPr>
              <a:t>The probability </a:t>
            </a:r>
            <a:r>
              <a:rPr lang="en-US" sz="2800" i="1" dirty="0">
                <a:ea typeface="ＭＳ Ｐゴシック" pitchFamily="-84" charset="-128"/>
                <a:cs typeface="ＭＳ Ｐゴシック" pitchFamily="-84" charset="-128"/>
              </a:rPr>
              <a:t>P</a:t>
            </a:r>
            <a:r>
              <a:rPr lang="en-US" sz="2800" dirty="0">
                <a:ea typeface="ＭＳ Ｐゴシック" pitchFamily="-84" charset="-128"/>
                <a:cs typeface="ＭＳ Ｐゴシック" pitchFamily="-84" charset="-128"/>
              </a:rPr>
              <a:t>(</a:t>
            </a:r>
            <a:r>
              <a:rPr lang="en-US" sz="2800" i="1" dirty="0">
                <a:ea typeface="ＭＳ Ｐゴシック" pitchFamily="-84" charset="-128"/>
                <a:cs typeface="ＭＳ Ｐゴシック" pitchFamily="-84" charset="-128"/>
              </a:rPr>
              <a:t>x</a:t>
            </a:r>
            <a:r>
              <a:rPr lang="en-US" sz="2800" dirty="0">
                <a:ea typeface="ＭＳ Ｐゴシック" pitchFamily="-84" charset="-128"/>
                <a:cs typeface="ＭＳ Ｐゴシック" pitchFamily="-84" charset="-128"/>
              </a:rPr>
              <a:t>) </a:t>
            </a:r>
            <a:r>
              <a:rPr lang="en-US" sz="2800" i="1" dirty="0">
                <a:ea typeface="ＭＳ Ｐゴシック" pitchFamily="-84" charset="-128"/>
                <a:cs typeface="ＭＳ Ｐゴシック" pitchFamily="-84" charset="-128"/>
              </a:rPr>
              <a:t>dx</a:t>
            </a:r>
            <a:r>
              <a:rPr lang="en-US" sz="2800" dirty="0">
                <a:ea typeface="ＭＳ Ｐゴシック" pitchFamily="-84" charset="-128"/>
                <a:cs typeface="ＭＳ Ｐゴシック" pitchFamily="-84" charset="-128"/>
              </a:rPr>
              <a:t> of a particle being between </a:t>
            </a:r>
            <a:r>
              <a:rPr lang="en-US" sz="2800" i="1" dirty="0">
                <a:ea typeface="ＭＳ Ｐゴシック" pitchFamily="-84" charset="-128"/>
                <a:cs typeface="ＭＳ Ｐゴシック" pitchFamily="-84" charset="-128"/>
              </a:rPr>
              <a:t>x</a:t>
            </a:r>
            <a:r>
              <a:rPr lang="en-US" sz="2800" dirty="0">
                <a:ea typeface="ＭＳ Ｐゴシック" pitchFamily="-84" charset="-128"/>
                <a:cs typeface="ＭＳ Ｐゴシック" pitchFamily="-84" charset="-128"/>
              </a:rPr>
              <a:t> and </a:t>
            </a:r>
            <a:r>
              <a:rPr lang="en-US" sz="2800" i="1" dirty="0">
                <a:ea typeface="ＭＳ Ｐゴシック" pitchFamily="-84" charset="-128"/>
                <a:cs typeface="ＭＳ Ｐゴシック" pitchFamily="-84" charset="-128"/>
              </a:rPr>
              <a:t>X </a:t>
            </a:r>
            <a:r>
              <a:rPr lang="en-US" sz="2800" dirty="0">
                <a:ea typeface="ＭＳ Ｐゴシック" pitchFamily="-84" charset="-128"/>
                <a:cs typeface="ＭＳ Ｐゴシック" pitchFamily="-84" charset="-128"/>
              </a:rPr>
              <a:t>+ </a:t>
            </a:r>
            <a:r>
              <a:rPr lang="en-US" sz="2800" i="1" dirty="0">
                <a:ea typeface="ＭＳ Ｐゴシック" pitchFamily="-84" charset="-128"/>
                <a:cs typeface="ＭＳ Ｐゴシック" pitchFamily="-84" charset="-128"/>
              </a:rPr>
              <a:t>dx</a:t>
            </a:r>
            <a:r>
              <a:rPr lang="en-US" sz="2800" dirty="0">
                <a:ea typeface="ＭＳ Ｐゴシック" pitchFamily="-84" charset="-128"/>
                <a:cs typeface="ＭＳ Ｐゴシック" pitchFamily="-84" charset="-128"/>
              </a:rPr>
              <a:t> was given </a:t>
            </a:r>
            <a:r>
              <a:rPr lang="en-US" sz="2800" dirty="0" smtClean="0">
                <a:ea typeface="ＭＳ Ｐゴシック" pitchFamily="-84" charset="-128"/>
                <a:cs typeface="ＭＳ Ｐゴシック" pitchFamily="-84" charset="-128"/>
              </a:rPr>
              <a:t>by </a:t>
            </a:r>
            <a:r>
              <a:rPr lang="en-US" sz="2800" dirty="0">
                <a:ea typeface="ＭＳ Ｐゴシック" pitchFamily="-84" charset="-128"/>
                <a:cs typeface="ＭＳ Ｐゴシック" pitchFamily="-84" charset="-128"/>
              </a:rPr>
              <a:t>the equation</a:t>
            </a:r>
          </a:p>
          <a:p>
            <a:pPr marL="457200" indent="-457200" algn="l" eaLnBrk="1" hangingPunct="1">
              <a:buFont typeface="Arial"/>
              <a:buChar char="•"/>
            </a:pPr>
            <a:endParaRPr lang="en-US" sz="2800" dirty="0" smtClean="0">
              <a:ea typeface="ＭＳ Ｐゴシック" pitchFamily="-84" charset="-128"/>
              <a:cs typeface="ＭＳ Ｐゴシック" pitchFamily="-84" charset="-128"/>
            </a:endParaRPr>
          </a:p>
          <a:p>
            <a:pPr marL="457200" indent="-457200" algn="l" eaLnBrk="1" hangingPunct="1">
              <a:buFont typeface="Arial"/>
              <a:buChar char="•"/>
            </a:pPr>
            <a:r>
              <a:rPr lang="en-US" sz="2800" dirty="0" smtClean="0">
                <a:ea typeface="ＭＳ Ｐゴシック" pitchFamily="-84" charset="-128"/>
                <a:cs typeface="ＭＳ Ｐゴシック" pitchFamily="-84" charset="-128"/>
              </a:rPr>
              <a:t>Here </a:t>
            </a:r>
            <a:r>
              <a:rPr lang="en-US" sz="2800" dirty="0" err="1" smtClean="0">
                <a:latin typeface="Symbol" charset="2"/>
                <a:ea typeface="ＭＳ Ｐゴシック" pitchFamily="-84" charset="-128"/>
                <a:cs typeface="Symbol" charset="2"/>
              </a:rPr>
              <a:t>Ψ</a:t>
            </a:r>
            <a:r>
              <a:rPr lang="en-US" sz="2800" dirty="0" smtClean="0">
                <a:ea typeface="ＭＳ Ｐゴシック" pitchFamily="-84" charset="-128"/>
                <a:cs typeface="ＭＳ Ｐゴシック" pitchFamily="-84" charset="-128"/>
              </a:rPr>
              <a:t>* denotes </a:t>
            </a:r>
            <a:r>
              <a:rPr lang="en-US" sz="2800" dirty="0">
                <a:ea typeface="ＭＳ Ｐゴシック" pitchFamily="-84" charset="-128"/>
                <a:cs typeface="ＭＳ Ｐゴシック" pitchFamily="-84" charset="-128"/>
              </a:rPr>
              <a:t>the complex conjugate of</a:t>
            </a:r>
            <a:r>
              <a:rPr lang="en-US" sz="2800" dirty="0" smtClean="0">
                <a:ea typeface="ＭＳ Ｐゴシック" pitchFamily="-84" charset="-128"/>
                <a:cs typeface="ＭＳ Ｐゴシック" pitchFamily="-84" charset="-128"/>
              </a:rPr>
              <a:t> </a:t>
            </a:r>
            <a:r>
              <a:rPr lang="en-US" sz="2800" dirty="0" err="1" smtClean="0">
                <a:latin typeface="Symbol" charset="2"/>
                <a:ea typeface="ＭＳ Ｐゴシック" pitchFamily="-84" charset="-128"/>
                <a:cs typeface="Symbol" charset="2"/>
              </a:rPr>
              <a:t>Ψ</a:t>
            </a:r>
            <a:r>
              <a:rPr lang="en-US" sz="2800" dirty="0" smtClean="0">
                <a:ea typeface="ＭＳ Ｐゴシック" pitchFamily="-84" charset="-128"/>
                <a:cs typeface="ＭＳ Ｐゴシック" pitchFamily="-84" charset="-128"/>
              </a:rPr>
              <a:t>     </a:t>
            </a:r>
          </a:p>
          <a:p>
            <a:pPr marL="457200" indent="-457200" algn="l" eaLnBrk="1" hangingPunct="1">
              <a:buFont typeface="Arial"/>
              <a:buChar char="•"/>
            </a:pPr>
            <a:r>
              <a:rPr lang="en-US" sz="2800" dirty="0">
                <a:ea typeface="ＭＳ Ｐゴシック" pitchFamily="-84" charset="-128"/>
                <a:cs typeface="ＭＳ Ｐゴシック" pitchFamily="-84" charset="-128"/>
              </a:rPr>
              <a:t>The probability of the particle being between </a:t>
            </a:r>
            <a:r>
              <a:rPr lang="en-US" sz="2800" i="1" dirty="0">
                <a:ea typeface="ＭＳ Ｐゴシック" pitchFamily="-84" charset="-128"/>
                <a:cs typeface="ＭＳ Ｐゴシック" pitchFamily="-84" charset="-128"/>
              </a:rPr>
              <a:t>x</a:t>
            </a:r>
            <a:r>
              <a:rPr lang="en-US" sz="2800" baseline="-25000" dirty="0">
                <a:ea typeface="ＭＳ Ｐゴシック" pitchFamily="-84" charset="-128"/>
                <a:cs typeface="ＭＳ Ｐゴシック" pitchFamily="-84" charset="-128"/>
              </a:rPr>
              <a:t>1</a:t>
            </a:r>
            <a:r>
              <a:rPr lang="en-US" sz="2800" dirty="0">
                <a:ea typeface="ＭＳ Ｐゴシック" pitchFamily="-84" charset="-128"/>
                <a:cs typeface="ＭＳ Ｐゴシック" pitchFamily="-84" charset="-128"/>
              </a:rPr>
              <a:t> and </a:t>
            </a:r>
            <a:r>
              <a:rPr lang="en-US" sz="2800" i="1" dirty="0">
                <a:ea typeface="ＭＳ Ｐゴシック" pitchFamily="-84" charset="-128"/>
                <a:cs typeface="ＭＳ Ｐゴシック" pitchFamily="-84" charset="-128"/>
              </a:rPr>
              <a:t>x</a:t>
            </a:r>
            <a:r>
              <a:rPr lang="en-US" sz="2800" baseline="-25000" dirty="0">
                <a:ea typeface="ＭＳ Ｐゴシック" pitchFamily="-84" charset="-128"/>
                <a:cs typeface="ＭＳ Ｐゴシック" pitchFamily="-84" charset="-128"/>
              </a:rPr>
              <a:t>2</a:t>
            </a:r>
            <a:r>
              <a:rPr lang="en-US" sz="2800" dirty="0">
                <a:ea typeface="ＭＳ Ｐゴシック" pitchFamily="-84" charset="-128"/>
                <a:cs typeface="ＭＳ Ｐゴシック" pitchFamily="-84" charset="-128"/>
              </a:rPr>
              <a:t> is given by</a:t>
            </a:r>
            <a:endParaRPr lang="en-US" sz="2800" dirty="0" smtClean="0">
              <a:ea typeface="ＭＳ Ｐゴシック" pitchFamily="-84" charset="-128"/>
              <a:cs typeface="ＭＳ Ｐゴシック" pitchFamily="-84" charset="-128"/>
            </a:endParaRPr>
          </a:p>
          <a:p>
            <a:pPr algn="l" eaLnBrk="1" hangingPunct="1">
              <a:buNone/>
            </a:pPr>
            <a:endParaRPr lang="en-US" sz="2800" dirty="0" smtClean="0">
              <a:ea typeface="ＭＳ Ｐゴシック" pitchFamily="-84" charset="-128"/>
              <a:cs typeface="ＭＳ Ｐゴシック" pitchFamily="-84" charset="-128"/>
            </a:endParaRPr>
          </a:p>
          <a:p>
            <a:pPr marL="457200" indent="-457200" algn="l" eaLnBrk="1" hangingPunct="1">
              <a:buFont typeface="Arial"/>
              <a:buChar char="•"/>
            </a:pPr>
            <a:r>
              <a:rPr lang="en-US" sz="2800" dirty="0">
                <a:ea typeface="ＭＳ Ｐゴシック" pitchFamily="-84" charset="-128"/>
                <a:cs typeface="ＭＳ Ｐゴシック" pitchFamily="-84" charset="-128"/>
              </a:rPr>
              <a:t>The wave function must also be normalized so that the probability of the particle being somewhere on the </a:t>
            </a:r>
            <a:r>
              <a:rPr lang="en-US" sz="2800" i="1" dirty="0" err="1">
                <a:ea typeface="ＭＳ Ｐゴシック" pitchFamily="-84" charset="-128"/>
                <a:cs typeface="ＭＳ Ｐゴシック" pitchFamily="-84" charset="-128"/>
              </a:rPr>
              <a:t>x</a:t>
            </a:r>
            <a:r>
              <a:rPr lang="en-US" sz="2800" dirty="0">
                <a:ea typeface="ＭＳ Ｐゴシック" pitchFamily="-84" charset="-128"/>
                <a:cs typeface="ＭＳ Ｐゴシック" pitchFamily="-84" charset="-128"/>
              </a:rPr>
              <a:t> axis is 1.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Monday, April 6, 2015</a:t>
            </a: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D774B2-BEFC-0F4C-8EFB-A9A3D81A594A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PHYS 3313-001, Spring 2015                     Dr. Jaehoon Yu</a:t>
            </a:r>
            <a:endParaRPr lang="en-US"/>
          </a:p>
        </p:txBody>
      </p:sp>
      <p:graphicFrame>
        <p:nvGraphicFramePr>
          <p:cNvPr id="2355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17067144"/>
              </p:ext>
            </p:extLst>
          </p:nvPr>
        </p:nvGraphicFramePr>
        <p:xfrm>
          <a:off x="2503488" y="1749425"/>
          <a:ext cx="3883025" cy="536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10" name="Equation" r:id="rId3" imgW="1752600" imgH="241300" progId="Equation.DSMT4">
                  <p:embed/>
                </p:oleObj>
              </mc:Choice>
              <mc:Fallback>
                <p:oleObj name="Equation" r:id="rId3" imgW="1752600" imgH="2413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3488" y="1749425"/>
                        <a:ext cx="3883025" cy="536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5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22112809"/>
              </p:ext>
            </p:extLst>
          </p:nvPr>
        </p:nvGraphicFramePr>
        <p:xfrm>
          <a:off x="3152775" y="3352800"/>
          <a:ext cx="2109788" cy="790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11" name="Equation" r:id="rId5" imgW="952500" imgH="355600" progId="Equation.DSMT4">
                  <p:embed/>
                </p:oleObj>
              </mc:Choice>
              <mc:Fallback>
                <p:oleObj name="Equation" r:id="rId5" imgW="952500" imgH="355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52775" y="3352800"/>
                        <a:ext cx="2109788" cy="790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5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9058343"/>
              </p:ext>
            </p:extLst>
          </p:nvPr>
        </p:nvGraphicFramePr>
        <p:xfrm>
          <a:off x="3154363" y="5257800"/>
          <a:ext cx="3460750" cy="735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12" name="Equation" r:id="rId7" imgW="1562100" imgH="330200" progId="Equation.DSMT4">
                  <p:embed/>
                </p:oleObj>
              </mc:Choice>
              <mc:Fallback>
                <p:oleObj name="Equation" r:id="rId7" imgW="1562100" imgH="330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54363" y="5257800"/>
                        <a:ext cx="3460750" cy="7350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41026166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5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609600"/>
            <a:ext cx="8534400" cy="457200"/>
          </a:xfrm>
        </p:spPr>
        <p:txBody>
          <a:bodyPr/>
          <a:lstStyle/>
          <a:p>
            <a:pPr marL="0" indent="0" eaLnBrk="1" hangingPunct="1">
              <a:spcBef>
                <a:spcPts val="0"/>
              </a:spcBef>
              <a:buNone/>
            </a:pPr>
            <a:r>
              <a:rPr lang="en-US" sz="2400" dirty="0" smtClean="0">
                <a:cs typeface="ＭＳ Ｐゴシック" pitchFamily="-84" charset="-128"/>
              </a:rPr>
              <a:t>Consider a wave packet formed by using the wave function that </a:t>
            </a:r>
            <a:r>
              <a:rPr lang="en-US" sz="2400" dirty="0" err="1" smtClean="0">
                <a:cs typeface="ＭＳ Ｐゴシック" pitchFamily="-84" charset="-128"/>
              </a:rPr>
              <a:t>Ae</a:t>
            </a:r>
            <a:r>
              <a:rPr lang="en-US" sz="2400" baseline="30000" dirty="0" err="1" smtClean="0">
                <a:cs typeface="ＭＳ Ｐゴシック" pitchFamily="-84" charset="-128"/>
              </a:rPr>
              <a:t>-</a:t>
            </a:r>
            <a:r>
              <a:rPr lang="en-US" sz="2400" baseline="30000" dirty="0" err="1" smtClean="0">
                <a:latin typeface="Symbol" charset="2"/>
                <a:cs typeface="Symbol" charset="2"/>
              </a:rPr>
              <a:t>α|x</a:t>
            </a:r>
            <a:r>
              <a:rPr lang="en-US" sz="2400" baseline="30000" dirty="0" smtClean="0">
                <a:latin typeface="Symbol" charset="2"/>
                <a:cs typeface="Symbol" charset="2"/>
              </a:rPr>
              <a:t>|</a:t>
            </a:r>
            <a:r>
              <a:rPr lang="en-US" sz="2400" dirty="0" smtClean="0">
                <a:latin typeface="Symbol" charset="2"/>
                <a:cs typeface="Symbol" charset="2"/>
              </a:rPr>
              <a:t>, </a:t>
            </a:r>
            <a:r>
              <a:rPr lang="en-US" sz="2400" dirty="0" smtClean="0">
                <a:cs typeface="ＭＳ Ｐゴシック" pitchFamily="-84" charset="-128"/>
              </a:rPr>
              <a:t>where A is a constant to be determined by normalization.  Normalize this wave function and find the probabilities of the particle being between 0 and 1/</a:t>
            </a:r>
            <a:r>
              <a:rPr lang="en-US" sz="2400" dirty="0" smtClean="0">
                <a:latin typeface="Symbol" charset="2"/>
                <a:cs typeface="Symbol" charset="2"/>
              </a:rPr>
              <a:t>α</a:t>
            </a:r>
            <a:r>
              <a:rPr lang="en-US" sz="2400" dirty="0" smtClean="0">
                <a:cs typeface="ＭＳ Ｐゴシック" pitchFamily="-84" charset="-128"/>
              </a:rPr>
              <a:t>, and between 1/</a:t>
            </a:r>
            <a:r>
              <a:rPr lang="en-US" sz="2400" dirty="0" smtClean="0">
                <a:latin typeface="Symbol" charset="2"/>
                <a:cs typeface="Symbol" charset="2"/>
              </a:rPr>
              <a:t>α</a:t>
            </a:r>
            <a:r>
              <a:rPr lang="en-US" sz="2400" dirty="0" smtClean="0">
                <a:cs typeface="ＭＳ Ｐゴシック" pitchFamily="-84" charset="-128"/>
              </a:rPr>
              <a:t> and 2/</a:t>
            </a:r>
            <a:r>
              <a:rPr lang="en-US" sz="2400" dirty="0" smtClean="0">
                <a:latin typeface="Symbol" charset="2"/>
                <a:cs typeface="Symbol" charset="2"/>
              </a:rPr>
              <a:t>α</a:t>
            </a:r>
            <a:r>
              <a:rPr lang="en-US" sz="2400" dirty="0" smtClean="0">
                <a:cs typeface="ＭＳ Ｐゴシック" pitchFamily="-84" charset="-128"/>
              </a:rPr>
              <a:t>.  </a:t>
            </a:r>
            <a:endParaRPr lang="en-US" sz="2400" dirty="0">
              <a:cs typeface="Symbol" charset="2"/>
            </a:endParaRPr>
          </a:p>
        </p:txBody>
      </p:sp>
      <p:sp>
        <p:nvSpPr>
          <p:cNvPr id="22531" name="Rectangle 9"/>
          <p:cNvSpPr>
            <a:spLocks noGrp="1" noChangeArrowheads="1"/>
          </p:cNvSpPr>
          <p:nvPr>
            <p:ph type="title"/>
          </p:nvPr>
        </p:nvSpPr>
        <p:spPr>
          <a:xfrm>
            <a:off x="457200" y="-76200"/>
            <a:ext cx="8229600" cy="838200"/>
          </a:xfrm>
        </p:spPr>
        <p:txBody>
          <a:bodyPr/>
          <a:lstStyle/>
          <a:p>
            <a:pPr eaLnBrk="1" hangingPunct="1"/>
            <a:r>
              <a:rPr lang="en-US" b="1" dirty="0" smtClean="0">
                <a:cs typeface="ＭＳ Ｐゴシック" pitchFamily="-84" charset="-128"/>
              </a:rPr>
              <a:t>Ex 6.4: Normalization</a:t>
            </a:r>
            <a:endParaRPr lang="en-US" b="1" dirty="0">
              <a:cs typeface="ＭＳ Ｐゴシック" pitchFamily="-84" charset="-128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Monday, April 6, 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4BFBEB-12DC-8949-B61D-A8F2554F50A6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PHYS 3313-001, Spring 2015                     Dr. Jaehoon Yu</a:t>
            </a:r>
            <a:endParaRPr lang="en-US"/>
          </a:p>
        </p:txBody>
      </p:sp>
      <p:graphicFrame>
        <p:nvGraphicFramePr>
          <p:cNvPr id="48845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91651368"/>
              </p:ext>
            </p:extLst>
          </p:nvPr>
        </p:nvGraphicFramePr>
        <p:xfrm>
          <a:off x="1004888" y="2438400"/>
          <a:ext cx="1554162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979" name="Equation" r:id="rId3" imgW="685800" imgH="203200" progId="Equation.DSMT4">
                  <p:embed/>
                </p:oleObj>
              </mc:Choice>
              <mc:Fallback>
                <p:oleObj name="Equation" r:id="rId3" imgW="685800" imgH="203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4888" y="2438400"/>
                        <a:ext cx="1554162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8460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86308202"/>
              </p:ext>
            </p:extLst>
          </p:nvPr>
        </p:nvGraphicFramePr>
        <p:xfrm>
          <a:off x="1635125" y="3505200"/>
          <a:ext cx="4411663" cy="611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980" name="Equation" r:id="rId5" imgW="2374900" imgH="330200" progId="Equation.DSMT4">
                  <p:embed/>
                </p:oleObj>
              </mc:Choice>
              <mc:Fallback>
                <p:oleObj name="Equation" r:id="rId5" imgW="2374900" imgH="330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35125" y="3505200"/>
                        <a:ext cx="4411663" cy="6111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Right Arrow 24"/>
          <p:cNvSpPr/>
          <p:nvPr/>
        </p:nvSpPr>
        <p:spPr bwMode="auto">
          <a:xfrm>
            <a:off x="381000" y="3304044"/>
            <a:ext cx="1143000" cy="1039356"/>
          </a:xfrm>
          <a:prstGeom prst="rightArrow">
            <a:avLst/>
          </a:prstGeom>
          <a:solidFill>
            <a:srgbClr val="FFFFCC"/>
          </a:solidFill>
          <a:ln w="28575" cap="flat" cmpd="sng" algn="ctr">
            <a:solidFill>
              <a:srgbClr val="8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+mn-lt"/>
              </a:rPr>
              <a:t>Probability density</a:t>
            </a:r>
          </a:p>
        </p:txBody>
      </p:sp>
      <p:graphicFrame>
        <p:nvGraphicFramePr>
          <p:cNvPr id="491529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53734623"/>
              </p:ext>
            </p:extLst>
          </p:nvPr>
        </p:nvGraphicFramePr>
        <p:xfrm>
          <a:off x="6043613" y="3505200"/>
          <a:ext cx="2878137" cy="612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981" name="Equation" r:id="rId7" imgW="1549400" imgH="330200" progId="Equation.DSMT4">
                  <p:embed/>
                </p:oleObj>
              </mc:Choice>
              <mc:Fallback>
                <p:oleObj name="Equation" r:id="rId7" imgW="1549400" imgH="330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43613" y="3505200"/>
                        <a:ext cx="2878137" cy="612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1530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30147982"/>
              </p:ext>
            </p:extLst>
          </p:nvPr>
        </p:nvGraphicFramePr>
        <p:xfrm>
          <a:off x="328613" y="4556125"/>
          <a:ext cx="2076450" cy="612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982" name="Equation" r:id="rId9" imgW="1117600" imgH="330200" progId="Equation.DSMT4">
                  <p:embed/>
                </p:oleObj>
              </mc:Choice>
              <mc:Fallback>
                <p:oleObj name="Equation" r:id="rId9" imgW="1117600" imgH="330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8613" y="4556125"/>
                        <a:ext cx="2076450" cy="612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1532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31330513"/>
              </p:ext>
            </p:extLst>
          </p:nvPr>
        </p:nvGraphicFramePr>
        <p:xfrm>
          <a:off x="6315075" y="5486400"/>
          <a:ext cx="2595563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983" name="Equation" r:id="rId11" imgW="863600" imgH="228600" progId="Equation.DSMT4">
                  <p:embed/>
                </p:oleObj>
              </mc:Choice>
              <mc:Fallback>
                <p:oleObj name="Equation" r:id="rId11" imgW="86360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15075" y="5486400"/>
                        <a:ext cx="2595563" cy="685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1" name="Picture 1"/>
          <p:cNvPicPr>
            <a:picLocks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3962400" y="1752600"/>
            <a:ext cx="32766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491533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32935426"/>
              </p:ext>
            </p:extLst>
          </p:nvPr>
        </p:nvGraphicFramePr>
        <p:xfrm>
          <a:off x="1053152" y="5410200"/>
          <a:ext cx="1385248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984" name="Equation" r:id="rId14" imgW="520700" imgH="228600" progId="Equation.DSMT4">
                  <p:embed/>
                </p:oleObj>
              </mc:Choice>
              <mc:Fallback>
                <p:oleObj name="Equation" r:id="rId14" imgW="52070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53152" y="5410200"/>
                        <a:ext cx="1385248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Right Arrow 23"/>
          <p:cNvSpPr/>
          <p:nvPr/>
        </p:nvSpPr>
        <p:spPr bwMode="auto">
          <a:xfrm>
            <a:off x="228600" y="5408414"/>
            <a:ext cx="762000" cy="611386"/>
          </a:xfrm>
          <a:prstGeom prst="rightArrow">
            <a:avLst/>
          </a:prstGeom>
          <a:solidFill>
            <a:srgbClr val="FFFFCC"/>
          </a:solidFill>
          <a:ln w="28575" cap="flat" cmpd="sng" algn="ctr">
            <a:solidFill>
              <a:srgbClr val="8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1" i="0" u="none" strike="noStrike" cap="none" normalizeH="0" baseline="0" dirty="0" smtClean="0">
              <a:ln>
                <a:noFill/>
              </a:ln>
              <a:solidFill>
                <a:srgbClr val="800000"/>
              </a:solidFill>
              <a:effectLst/>
              <a:latin typeface="+mn-lt"/>
            </a:endParaRPr>
          </a:p>
        </p:txBody>
      </p:sp>
      <p:sp>
        <p:nvSpPr>
          <p:cNvPr id="26" name="Right Arrow 25"/>
          <p:cNvSpPr/>
          <p:nvPr/>
        </p:nvSpPr>
        <p:spPr bwMode="auto">
          <a:xfrm>
            <a:off x="3352800" y="5486400"/>
            <a:ext cx="2743200" cy="611386"/>
          </a:xfrm>
          <a:prstGeom prst="rightArrow">
            <a:avLst/>
          </a:prstGeom>
          <a:solidFill>
            <a:srgbClr val="FFFFCC"/>
          </a:solidFill>
          <a:ln w="28575" cap="flat" cmpd="sng" algn="ctr">
            <a:solidFill>
              <a:srgbClr val="8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+mn-lt"/>
              </a:rPr>
              <a:t>Normalized Wave Function</a:t>
            </a:r>
          </a:p>
        </p:txBody>
      </p:sp>
      <p:graphicFrame>
        <p:nvGraphicFramePr>
          <p:cNvPr id="491534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4334051"/>
              </p:ext>
            </p:extLst>
          </p:nvPr>
        </p:nvGraphicFramePr>
        <p:xfrm>
          <a:off x="4656138" y="4391025"/>
          <a:ext cx="1697037" cy="942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985" name="Equation" r:id="rId16" imgW="914400" imgH="508000" progId="Equation.DSMT4">
                  <p:embed/>
                </p:oleObj>
              </mc:Choice>
              <mc:Fallback>
                <p:oleObj name="Equation" r:id="rId16" imgW="914400" imgH="508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56138" y="4391025"/>
                        <a:ext cx="1697037" cy="942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1535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97920076"/>
              </p:ext>
            </p:extLst>
          </p:nvPr>
        </p:nvGraphicFramePr>
        <p:xfrm>
          <a:off x="6546850" y="4479925"/>
          <a:ext cx="1060450" cy="777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986" name="Equation" r:id="rId18" imgW="571500" imgH="419100" progId="Equation.DSMT4">
                  <p:embed/>
                </p:oleObj>
              </mc:Choice>
              <mc:Fallback>
                <p:oleObj name="Equation" r:id="rId18" imgW="571500" imgH="4191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46850" y="4479925"/>
                        <a:ext cx="1060450" cy="777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1536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61589652"/>
              </p:ext>
            </p:extLst>
          </p:nvPr>
        </p:nvGraphicFramePr>
        <p:xfrm>
          <a:off x="7735887" y="4724400"/>
          <a:ext cx="188913" cy="282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987" name="Equation" r:id="rId20" imgW="101600" imgH="152400" progId="Equation.DSMT4">
                  <p:embed/>
                </p:oleObj>
              </mc:Choice>
              <mc:Fallback>
                <p:oleObj name="Equation" r:id="rId20" imgW="101600" imgH="152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35887" y="4724400"/>
                        <a:ext cx="188913" cy="282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1537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11496449"/>
              </p:ext>
            </p:extLst>
          </p:nvPr>
        </p:nvGraphicFramePr>
        <p:xfrm>
          <a:off x="2489200" y="4568825"/>
          <a:ext cx="1958975" cy="612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988" name="Equation" r:id="rId22" imgW="1054100" imgH="330200" progId="Equation.DSMT4">
                  <p:embed/>
                </p:oleObj>
              </mc:Choice>
              <mc:Fallback>
                <p:oleObj name="Equation" r:id="rId22" imgW="1054100" imgH="330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9200" y="4568825"/>
                        <a:ext cx="1958975" cy="612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33101809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5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609600"/>
            <a:ext cx="8534400" cy="1066800"/>
          </a:xfrm>
        </p:spPr>
        <p:txBody>
          <a:bodyPr/>
          <a:lstStyle/>
          <a:p>
            <a:pPr marL="0" indent="0" eaLnBrk="1" hangingPunct="1">
              <a:spcBef>
                <a:spcPts val="0"/>
              </a:spcBef>
              <a:buNone/>
            </a:pPr>
            <a:r>
              <a:rPr lang="en-US" sz="2400" dirty="0" smtClean="0">
                <a:cs typeface="ＭＳ Ｐゴシック" pitchFamily="-84" charset="-128"/>
              </a:rPr>
              <a:t>Using the wave function, we can compute the probability for a particle to be with 0 to 1/</a:t>
            </a:r>
            <a:r>
              <a:rPr lang="en-US" sz="2400" dirty="0" smtClean="0">
                <a:latin typeface="Symbol" charset="2"/>
                <a:cs typeface="Symbol" charset="2"/>
              </a:rPr>
              <a:t>α</a:t>
            </a:r>
            <a:r>
              <a:rPr lang="en-US" sz="2400" dirty="0" smtClean="0">
                <a:cs typeface="ＭＳ Ｐゴシック" pitchFamily="-84" charset="-128"/>
              </a:rPr>
              <a:t> and 1/</a:t>
            </a:r>
            <a:r>
              <a:rPr lang="en-US" sz="2400" dirty="0" smtClean="0">
                <a:latin typeface="Symbol" charset="2"/>
                <a:cs typeface="Symbol" charset="2"/>
              </a:rPr>
              <a:t>α</a:t>
            </a:r>
            <a:r>
              <a:rPr lang="en-US" sz="2400" dirty="0" smtClean="0">
                <a:cs typeface="ＭＳ Ｐゴシック" pitchFamily="-84" charset="-128"/>
              </a:rPr>
              <a:t> to 2/</a:t>
            </a:r>
            <a:r>
              <a:rPr lang="en-US" sz="2400" dirty="0" smtClean="0">
                <a:latin typeface="Symbol" charset="2"/>
                <a:cs typeface="Symbol" charset="2"/>
              </a:rPr>
              <a:t>α</a:t>
            </a:r>
            <a:r>
              <a:rPr lang="en-US" sz="2400" dirty="0" smtClean="0">
                <a:cs typeface="ＭＳ Ｐゴシック" pitchFamily="-84" charset="-128"/>
              </a:rPr>
              <a:t>.</a:t>
            </a:r>
            <a:endParaRPr lang="en-US" sz="2400" dirty="0">
              <a:cs typeface="Symbol" charset="2"/>
            </a:endParaRPr>
          </a:p>
        </p:txBody>
      </p:sp>
      <p:sp>
        <p:nvSpPr>
          <p:cNvPr id="22531" name="Rectangle 9"/>
          <p:cNvSpPr>
            <a:spLocks noGrp="1" noChangeArrowheads="1"/>
          </p:cNvSpPr>
          <p:nvPr>
            <p:ph type="title"/>
          </p:nvPr>
        </p:nvSpPr>
        <p:spPr>
          <a:xfrm>
            <a:off x="457200" y="-76200"/>
            <a:ext cx="8229600" cy="838200"/>
          </a:xfrm>
        </p:spPr>
        <p:txBody>
          <a:bodyPr/>
          <a:lstStyle/>
          <a:p>
            <a:pPr eaLnBrk="1" hangingPunct="1"/>
            <a:r>
              <a:rPr lang="en-US" b="1" dirty="0" smtClean="0">
                <a:cs typeface="ＭＳ Ｐゴシック" pitchFamily="-84" charset="-128"/>
              </a:rPr>
              <a:t>Ex 6.4: Normalization, cont’d</a:t>
            </a:r>
            <a:endParaRPr lang="en-US" b="1" dirty="0">
              <a:cs typeface="ＭＳ Ｐゴシック" pitchFamily="-84" charset="-128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Monday, April 6, 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4BFBEB-12DC-8949-B61D-A8F2554F50A6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PHYS 3313-001, Spring 2015                     Dr. Jaehoon Yu</a:t>
            </a:r>
            <a:endParaRPr lang="en-US"/>
          </a:p>
        </p:txBody>
      </p:sp>
      <p:graphicFrame>
        <p:nvGraphicFramePr>
          <p:cNvPr id="48845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94982779"/>
              </p:ext>
            </p:extLst>
          </p:nvPr>
        </p:nvGraphicFramePr>
        <p:xfrm>
          <a:off x="700088" y="1676400"/>
          <a:ext cx="1812925" cy="514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968" name="Equation" r:id="rId3" imgW="800100" imgH="228600" progId="Equation.DSMT4">
                  <p:embed/>
                </p:oleObj>
              </mc:Choice>
              <mc:Fallback>
                <p:oleObj name="Equation" r:id="rId3" imgW="80010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0088" y="1676400"/>
                        <a:ext cx="1812925" cy="514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8460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78843504"/>
              </p:ext>
            </p:extLst>
          </p:nvPr>
        </p:nvGraphicFramePr>
        <p:xfrm>
          <a:off x="620713" y="3514725"/>
          <a:ext cx="2028825" cy="611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969" name="Equation" r:id="rId5" imgW="1092200" imgH="330200" progId="Equation.DSMT4">
                  <p:embed/>
                </p:oleObj>
              </mc:Choice>
              <mc:Fallback>
                <p:oleObj name="Equation" r:id="rId5" imgW="1092200" imgH="330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0713" y="3514725"/>
                        <a:ext cx="2028825" cy="6111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" name="Rectangle 35"/>
          <p:cNvSpPr txBox="1">
            <a:spLocks noChangeArrowheads="1"/>
          </p:cNvSpPr>
          <p:nvPr/>
        </p:nvSpPr>
        <p:spPr bwMode="auto">
          <a:xfrm>
            <a:off x="609600" y="2667000"/>
            <a:ext cx="1676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>
              <a:spcBef>
                <a:spcPts val="0"/>
              </a:spcBef>
            </a:pPr>
            <a:r>
              <a:rPr lang="en-US" kern="0" dirty="0" smtClean="0">
                <a:solidFill>
                  <a:schemeClr val="accent2"/>
                </a:solidFill>
                <a:latin typeface="+mn-lt"/>
                <a:ea typeface="ＭＳ Ｐゴシック" pitchFamily="-1" charset="-128"/>
                <a:cs typeface="ＭＳ Ｐゴシック" pitchFamily="-84" charset="-128"/>
              </a:rPr>
              <a:t>For 0 to 1/</a:t>
            </a:r>
            <a:r>
              <a:rPr lang="en-US" kern="0" dirty="0" smtClean="0">
                <a:solidFill>
                  <a:schemeClr val="accent2"/>
                </a:solidFill>
                <a:latin typeface="Symbol" charset="2"/>
                <a:ea typeface="ＭＳ Ｐゴシック" pitchFamily="-1" charset="-128"/>
                <a:cs typeface="Symbol" charset="2"/>
              </a:rPr>
              <a:t>α</a:t>
            </a:r>
            <a:r>
              <a:rPr lang="en-US" kern="0" dirty="0" smtClean="0">
                <a:solidFill>
                  <a:schemeClr val="accent2"/>
                </a:solidFill>
                <a:latin typeface="+mn-lt"/>
                <a:ea typeface="ＭＳ Ｐゴシック" pitchFamily="-1" charset="-128"/>
                <a:cs typeface="ＭＳ Ｐゴシック" pitchFamily="-84" charset="-128"/>
              </a:rPr>
              <a:t>: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n-lt"/>
              <a:ea typeface="ＭＳ Ｐゴシック" pitchFamily="-1" charset="-128"/>
              <a:cs typeface="Symbol" charset="2"/>
            </a:endParaRPr>
          </a:p>
        </p:txBody>
      </p:sp>
      <p:pic>
        <p:nvPicPr>
          <p:cNvPr id="21" name="Picture 1"/>
          <p:cNvPicPr>
            <a:picLocks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962400" y="1066800"/>
            <a:ext cx="4419600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Rectangle 35"/>
          <p:cNvSpPr txBox="1">
            <a:spLocks noChangeArrowheads="1"/>
          </p:cNvSpPr>
          <p:nvPr/>
        </p:nvSpPr>
        <p:spPr bwMode="auto">
          <a:xfrm>
            <a:off x="609600" y="4343400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>
              <a:spcBef>
                <a:spcPts val="0"/>
              </a:spcBef>
            </a:pPr>
            <a:r>
              <a:rPr lang="en-US" kern="0" dirty="0" smtClean="0">
                <a:solidFill>
                  <a:schemeClr val="accent2"/>
                </a:solidFill>
                <a:latin typeface="+mn-lt"/>
                <a:ea typeface="ＭＳ Ｐゴシック" pitchFamily="-1" charset="-128"/>
                <a:cs typeface="ＭＳ Ｐゴシック" pitchFamily="-84" charset="-128"/>
              </a:rPr>
              <a:t>For </a:t>
            </a:r>
            <a:r>
              <a:rPr lang="en-US" kern="0" dirty="0" smtClean="0">
                <a:solidFill>
                  <a:schemeClr val="accent2"/>
                </a:solidFill>
                <a:ea typeface="ＭＳ Ｐゴシック" pitchFamily="-1" charset="-128"/>
                <a:cs typeface="ＭＳ Ｐゴシック" pitchFamily="-84" charset="-128"/>
              </a:rPr>
              <a:t>1/</a:t>
            </a:r>
            <a:r>
              <a:rPr lang="en-US" kern="0" dirty="0" smtClean="0">
                <a:solidFill>
                  <a:schemeClr val="accent2"/>
                </a:solidFill>
                <a:latin typeface="Symbol" charset="2"/>
                <a:ea typeface="ＭＳ Ｐゴシック" pitchFamily="-1" charset="-128"/>
                <a:cs typeface="Symbol" charset="2"/>
              </a:rPr>
              <a:t>α</a:t>
            </a:r>
            <a:r>
              <a:rPr lang="en-US" kern="0" dirty="0" smtClean="0">
                <a:solidFill>
                  <a:schemeClr val="accent2"/>
                </a:solidFill>
                <a:latin typeface="+mn-lt"/>
                <a:ea typeface="ＭＳ Ｐゴシック" pitchFamily="-1" charset="-128"/>
                <a:cs typeface="ＭＳ Ｐゴシック" pitchFamily="-84" charset="-128"/>
              </a:rPr>
              <a:t> to 2/</a:t>
            </a:r>
            <a:r>
              <a:rPr lang="en-US" kern="0" dirty="0" smtClean="0">
                <a:solidFill>
                  <a:schemeClr val="accent2"/>
                </a:solidFill>
                <a:latin typeface="Symbol" charset="2"/>
                <a:ea typeface="ＭＳ Ｐゴシック" pitchFamily="-1" charset="-128"/>
                <a:cs typeface="Symbol" charset="2"/>
              </a:rPr>
              <a:t>α</a:t>
            </a:r>
            <a:r>
              <a:rPr lang="en-US" kern="0" dirty="0" smtClean="0">
                <a:solidFill>
                  <a:schemeClr val="accent2"/>
                </a:solidFill>
                <a:latin typeface="+mn-lt"/>
                <a:ea typeface="ＭＳ Ｐゴシック" pitchFamily="-1" charset="-128"/>
                <a:cs typeface="ＭＳ Ｐゴシック" pitchFamily="-84" charset="-128"/>
              </a:rPr>
              <a:t>: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n-lt"/>
              <a:ea typeface="ＭＳ Ｐゴシック" pitchFamily="-1" charset="-128"/>
              <a:cs typeface="Symbol" charset="2"/>
            </a:endParaRPr>
          </a:p>
        </p:txBody>
      </p:sp>
      <p:sp>
        <p:nvSpPr>
          <p:cNvPr id="23" name="Rectangle 35"/>
          <p:cNvSpPr txBox="1">
            <a:spLocks noChangeArrowheads="1"/>
          </p:cNvSpPr>
          <p:nvPr/>
        </p:nvSpPr>
        <p:spPr bwMode="auto">
          <a:xfrm>
            <a:off x="609600" y="5791200"/>
            <a:ext cx="304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>
              <a:spcBef>
                <a:spcPts val="0"/>
              </a:spcBef>
            </a:pPr>
            <a:r>
              <a:rPr lang="en-US" kern="0" dirty="0" smtClean="0">
                <a:solidFill>
                  <a:schemeClr val="accent2"/>
                </a:solidFill>
                <a:latin typeface="+mn-lt"/>
                <a:ea typeface="ＭＳ Ｐゴシック" pitchFamily="-1" charset="-128"/>
                <a:cs typeface="ＭＳ Ｐゴシック" pitchFamily="-84" charset="-128"/>
              </a:rPr>
              <a:t>How about </a:t>
            </a:r>
            <a:r>
              <a:rPr lang="en-US" kern="0" dirty="0" smtClean="0">
                <a:solidFill>
                  <a:schemeClr val="accent2"/>
                </a:solidFill>
                <a:ea typeface="ＭＳ Ｐゴシック" pitchFamily="-1" charset="-128"/>
                <a:cs typeface="ＭＳ Ｐゴシック" pitchFamily="-84" charset="-128"/>
              </a:rPr>
              <a:t>2/</a:t>
            </a:r>
            <a:r>
              <a:rPr lang="en-US" kern="0" dirty="0" smtClean="0">
                <a:solidFill>
                  <a:schemeClr val="accent2"/>
                </a:solidFill>
                <a:latin typeface="Symbol" charset="2"/>
                <a:ea typeface="ＭＳ Ｐゴシック" pitchFamily="-1" charset="-128"/>
                <a:cs typeface="Symbol" charset="2"/>
              </a:rPr>
              <a:t>α</a:t>
            </a:r>
            <a:r>
              <a:rPr lang="en-US" kern="0" dirty="0" smtClean="0">
                <a:solidFill>
                  <a:schemeClr val="accent2"/>
                </a:solidFill>
                <a:ea typeface="ＭＳ Ｐゴシック" pitchFamily="-1" charset="-128"/>
                <a:cs typeface="ＭＳ Ｐゴシック" pitchFamily="-84" charset="-128"/>
              </a:rPr>
              <a:t>:</a:t>
            </a:r>
            <a:r>
              <a:rPr lang="en-US" kern="0" dirty="0" smtClean="0">
                <a:solidFill>
                  <a:schemeClr val="accent2"/>
                </a:solidFill>
                <a:latin typeface="+mn-lt"/>
                <a:ea typeface="ＭＳ Ｐゴシック" pitchFamily="-1" charset="-128"/>
                <a:cs typeface="ＭＳ Ｐゴシック" pitchFamily="-84" charset="-128"/>
              </a:rPr>
              <a:t>to ∞?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n-lt"/>
              <a:ea typeface="ＭＳ Ｐゴシック" pitchFamily="-1" charset="-128"/>
              <a:cs typeface="Symbol" charset="2"/>
            </a:endParaRPr>
          </a:p>
        </p:txBody>
      </p:sp>
      <p:graphicFrame>
        <p:nvGraphicFramePr>
          <p:cNvPr id="492553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15131582"/>
              </p:ext>
            </p:extLst>
          </p:nvPr>
        </p:nvGraphicFramePr>
        <p:xfrm>
          <a:off x="2620963" y="3505200"/>
          <a:ext cx="1722437" cy="611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970" name="Equation" r:id="rId8" imgW="927100" imgH="330200" progId="Equation.DSMT4">
                  <p:embed/>
                </p:oleObj>
              </mc:Choice>
              <mc:Fallback>
                <p:oleObj name="Equation" r:id="rId8" imgW="927100" imgH="330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20963" y="3505200"/>
                        <a:ext cx="1722437" cy="6111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2554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23030096"/>
              </p:ext>
            </p:extLst>
          </p:nvPr>
        </p:nvGraphicFramePr>
        <p:xfrm>
          <a:off x="4368800" y="3373438"/>
          <a:ext cx="3303588" cy="893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971" name="Equation" r:id="rId10" imgW="1778000" imgH="482600" progId="Equation.DSMT4">
                  <p:embed/>
                </p:oleObj>
              </mc:Choice>
              <mc:Fallback>
                <p:oleObj name="Equation" r:id="rId10" imgW="1778000" imgH="482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68800" y="3373438"/>
                        <a:ext cx="3303588" cy="8937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25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01558771"/>
              </p:ext>
            </p:extLst>
          </p:nvPr>
        </p:nvGraphicFramePr>
        <p:xfrm>
          <a:off x="7696200" y="3657600"/>
          <a:ext cx="731837" cy="282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972" name="Equation" r:id="rId12" imgW="393700" imgH="152400" progId="Equation.DSMT4">
                  <p:embed/>
                </p:oleObj>
              </mc:Choice>
              <mc:Fallback>
                <p:oleObj name="Equation" r:id="rId12" imgW="393700" imgH="152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96200" y="3657600"/>
                        <a:ext cx="731837" cy="282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2556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79295812"/>
              </p:ext>
            </p:extLst>
          </p:nvPr>
        </p:nvGraphicFramePr>
        <p:xfrm>
          <a:off x="603250" y="4953000"/>
          <a:ext cx="2051050" cy="657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973" name="Equation" r:id="rId14" imgW="1104900" imgH="355600" progId="Equation.DSMT4">
                  <p:embed/>
                </p:oleObj>
              </mc:Choice>
              <mc:Fallback>
                <p:oleObj name="Equation" r:id="rId14" imgW="1104900" imgH="355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3250" y="4953000"/>
                        <a:ext cx="2051050" cy="657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2557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47320620"/>
              </p:ext>
            </p:extLst>
          </p:nvPr>
        </p:nvGraphicFramePr>
        <p:xfrm>
          <a:off x="2678113" y="4953000"/>
          <a:ext cx="1746250" cy="657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974" name="Equation" r:id="rId16" imgW="939800" imgH="355600" progId="Equation.DSMT4">
                  <p:embed/>
                </p:oleObj>
              </mc:Choice>
              <mc:Fallback>
                <p:oleObj name="Equation" r:id="rId16" imgW="939800" imgH="355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78113" y="4953000"/>
                        <a:ext cx="1746250" cy="657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2558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53945198"/>
              </p:ext>
            </p:extLst>
          </p:nvPr>
        </p:nvGraphicFramePr>
        <p:xfrm>
          <a:off x="4414838" y="4800600"/>
          <a:ext cx="3562350" cy="892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975" name="Equation" r:id="rId18" imgW="1917700" imgH="482600" progId="Equation.DSMT4">
                  <p:embed/>
                </p:oleObj>
              </mc:Choice>
              <mc:Fallback>
                <p:oleObj name="Equation" r:id="rId18" imgW="1917700" imgH="482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4838" y="4800600"/>
                        <a:ext cx="3562350" cy="892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2559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37242362"/>
              </p:ext>
            </p:extLst>
          </p:nvPr>
        </p:nvGraphicFramePr>
        <p:xfrm>
          <a:off x="7924800" y="5105400"/>
          <a:ext cx="730250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976" name="Equation" r:id="rId20" imgW="393700" imgH="165100" progId="Equation.DSMT4">
                  <p:embed/>
                </p:oleObj>
              </mc:Choice>
              <mc:Fallback>
                <p:oleObj name="Equation" r:id="rId20" imgW="393700" imgH="1651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24800" y="5105400"/>
                        <a:ext cx="730250" cy="304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1" name="Straight Connector 30"/>
          <p:cNvCxnSpPr/>
          <p:nvPr/>
        </p:nvCxnSpPr>
        <p:spPr bwMode="auto">
          <a:xfrm rot="5400000">
            <a:off x="5524500" y="2095500"/>
            <a:ext cx="1600994" cy="794"/>
          </a:xfrm>
          <a:prstGeom prst="line">
            <a:avLst/>
          </a:prstGeom>
          <a:noFill/>
          <a:ln w="28575" cap="flat" cmpd="sng" algn="ctr">
            <a:solidFill>
              <a:srgbClr val="8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5" name="Straight Connector 34"/>
          <p:cNvCxnSpPr/>
          <p:nvPr/>
        </p:nvCxnSpPr>
        <p:spPr bwMode="auto">
          <a:xfrm rot="5400000">
            <a:off x="5142706" y="2095500"/>
            <a:ext cx="1600994" cy="794"/>
          </a:xfrm>
          <a:prstGeom prst="line">
            <a:avLst/>
          </a:prstGeom>
          <a:noFill/>
          <a:ln w="28575" cap="flat" cmpd="sng" algn="ctr">
            <a:solidFill>
              <a:srgbClr val="8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7" name="Rectangle 36"/>
          <p:cNvSpPr/>
          <p:nvPr/>
        </p:nvSpPr>
        <p:spPr bwMode="auto">
          <a:xfrm>
            <a:off x="5943600" y="1371600"/>
            <a:ext cx="381000" cy="1524000"/>
          </a:xfrm>
          <a:prstGeom prst="rect">
            <a:avLst/>
          </a:prstGeom>
          <a:solidFill>
            <a:srgbClr val="FFFFCC">
              <a:alpha val="6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8" name="Rectangle 37"/>
          <p:cNvSpPr/>
          <p:nvPr/>
        </p:nvSpPr>
        <p:spPr bwMode="auto">
          <a:xfrm>
            <a:off x="6324600" y="1371600"/>
            <a:ext cx="381000" cy="1524000"/>
          </a:xfrm>
          <a:prstGeom prst="rect">
            <a:avLst/>
          </a:prstGeom>
          <a:solidFill>
            <a:srgbClr val="CCFFCC">
              <a:alpha val="6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4389117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609600"/>
          </a:xfrm>
        </p:spPr>
        <p:txBody>
          <a:bodyPr/>
          <a:lstStyle/>
          <a:p>
            <a:pPr eaLnBrk="1" hangingPunct="1"/>
            <a:r>
              <a:rPr lang="en-US" b="1" dirty="0">
                <a:ea typeface="ＭＳ Ｐゴシック" pitchFamily="-84" charset="-128"/>
                <a:cs typeface="ＭＳ Ｐゴシック" pitchFamily="-84" charset="-128"/>
              </a:rPr>
              <a:t>Properties of Valid Wave Functions</a:t>
            </a:r>
          </a:p>
        </p:txBody>
      </p:sp>
      <p:sp>
        <p:nvSpPr>
          <p:cNvPr id="2150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685800"/>
            <a:ext cx="8382000" cy="5486400"/>
          </a:xfrm>
        </p:spPr>
        <p:txBody>
          <a:bodyPr/>
          <a:lstStyle/>
          <a:p>
            <a:pPr marL="495300" indent="-495300" eaLnBrk="1" hangingPunct="1">
              <a:buFont typeface="Wingdings" pitchFamily="-84" charset="2"/>
              <a:buNone/>
            </a:pPr>
            <a:r>
              <a:rPr lang="en-US" sz="2800" b="1" dirty="0">
                <a:ea typeface="ＭＳ Ｐゴシック" pitchFamily="-84" charset="-128"/>
                <a:cs typeface="ＭＳ Ｐゴシック" pitchFamily="-84" charset="-128"/>
              </a:rPr>
              <a:t>Boundary conditions</a:t>
            </a:r>
            <a:endParaRPr lang="en-US" sz="2800" b="1" dirty="0" smtClean="0">
              <a:ea typeface="ＭＳ Ｐゴシック" pitchFamily="-84" charset="-128"/>
              <a:cs typeface="ＭＳ Ｐゴシック" pitchFamily="-84" charset="-128"/>
            </a:endParaRPr>
          </a:p>
          <a:p>
            <a:pPr marL="495300" indent="-495300" eaLnBrk="1" hangingPunct="1">
              <a:buClr>
                <a:schemeClr val="tx1"/>
              </a:buClr>
              <a:buSzPct val="90000"/>
              <a:buFont typeface="Wingdings" pitchFamily="-84" charset="2"/>
              <a:buAutoNum type="arabicParenR"/>
            </a:pPr>
            <a:r>
              <a:rPr lang="en-US" sz="2400" dirty="0" smtClean="0">
                <a:ea typeface="ＭＳ Ｐゴシック" pitchFamily="-84" charset="-128"/>
                <a:cs typeface="ＭＳ Ｐゴシック" pitchFamily="-84" charset="-128"/>
              </a:rPr>
              <a:t>To </a:t>
            </a:r>
            <a:r>
              <a:rPr lang="en-US" sz="2400" dirty="0">
                <a:ea typeface="ＭＳ Ｐゴシック" pitchFamily="-84" charset="-128"/>
                <a:cs typeface="ＭＳ Ｐゴシック" pitchFamily="-84" charset="-128"/>
              </a:rPr>
              <a:t>avoid infinite probabilities, the wave function must be finite everywhere.</a:t>
            </a:r>
            <a:endParaRPr lang="en-US" sz="2400" dirty="0" smtClean="0">
              <a:ea typeface="ＭＳ Ｐゴシック" pitchFamily="-84" charset="-128"/>
              <a:cs typeface="ＭＳ Ｐゴシック" pitchFamily="-84" charset="-128"/>
            </a:endParaRPr>
          </a:p>
          <a:p>
            <a:pPr marL="495300" indent="-495300" eaLnBrk="1" hangingPunct="1">
              <a:buClr>
                <a:schemeClr val="tx1"/>
              </a:buClr>
              <a:buSzPct val="90000"/>
              <a:buFont typeface="Wingdings" pitchFamily="-84" charset="2"/>
              <a:buAutoNum type="arabicParenR"/>
            </a:pPr>
            <a:r>
              <a:rPr lang="en-US" sz="2400" dirty="0" smtClean="0">
                <a:ea typeface="ＭＳ Ｐゴシック" pitchFamily="-84" charset="-128"/>
                <a:cs typeface="ＭＳ Ｐゴシック" pitchFamily="-84" charset="-128"/>
              </a:rPr>
              <a:t>To </a:t>
            </a:r>
            <a:r>
              <a:rPr lang="en-US" sz="2400" dirty="0">
                <a:ea typeface="ＭＳ Ｐゴシック" pitchFamily="-84" charset="-128"/>
                <a:cs typeface="ＭＳ Ｐゴシック" pitchFamily="-84" charset="-128"/>
              </a:rPr>
              <a:t>avoid multiple values of the probability, the wave function must be single valued.</a:t>
            </a:r>
          </a:p>
          <a:p>
            <a:pPr marL="495300" indent="-495300" eaLnBrk="1" hangingPunct="1">
              <a:buClr>
                <a:schemeClr val="tx1"/>
              </a:buClr>
              <a:buSzPct val="90000"/>
              <a:buFont typeface="Wingdings" pitchFamily="-84" charset="2"/>
              <a:buAutoNum type="arabicParenR"/>
            </a:pPr>
            <a:r>
              <a:rPr lang="en-US" sz="2400" dirty="0" smtClean="0">
                <a:ea typeface="ＭＳ Ｐゴシック" pitchFamily="-84" charset="-128"/>
                <a:cs typeface="ＭＳ Ｐゴシック" pitchFamily="-84" charset="-128"/>
              </a:rPr>
              <a:t>For finite </a:t>
            </a:r>
            <a:r>
              <a:rPr lang="en-US" sz="2400" dirty="0">
                <a:ea typeface="ＭＳ Ｐゴシック" pitchFamily="-84" charset="-128"/>
                <a:cs typeface="ＭＳ Ｐゴシック" pitchFamily="-84" charset="-128"/>
              </a:rPr>
              <a:t>potentials, the wave function and its </a:t>
            </a:r>
            <a:r>
              <a:rPr lang="en-US" sz="2400" dirty="0" smtClean="0">
                <a:ea typeface="ＭＳ Ｐゴシック" pitchFamily="-84" charset="-128"/>
                <a:cs typeface="ＭＳ Ｐゴシック" pitchFamily="-84" charset="-128"/>
              </a:rPr>
              <a:t>derivatives </a:t>
            </a:r>
            <a:r>
              <a:rPr lang="en-US" sz="2400" dirty="0">
                <a:ea typeface="ＭＳ Ｐゴシック" pitchFamily="-84" charset="-128"/>
                <a:cs typeface="ＭＳ Ｐゴシック" pitchFamily="-84" charset="-128"/>
              </a:rPr>
              <a:t>must be continuous. This is required because the second-order derivative term in the wave equation must be single valued. (There are exceptions to this rule when </a:t>
            </a:r>
            <a:r>
              <a:rPr lang="en-US" sz="2400" i="1" dirty="0">
                <a:ea typeface="ＭＳ Ｐゴシック" pitchFamily="-84" charset="-128"/>
                <a:cs typeface="ＭＳ Ｐゴシック" pitchFamily="-84" charset="-128"/>
              </a:rPr>
              <a:t>V</a:t>
            </a:r>
            <a:r>
              <a:rPr lang="en-US" sz="2400" dirty="0">
                <a:ea typeface="ＭＳ Ｐゴシック" pitchFamily="-84" charset="-128"/>
                <a:cs typeface="ＭＳ Ｐゴシック" pitchFamily="-84" charset="-128"/>
              </a:rPr>
              <a:t> is infinite.)</a:t>
            </a:r>
          </a:p>
          <a:p>
            <a:pPr marL="495300" indent="-495300" eaLnBrk="1" hangingPunct="1">
              <a:buClr>
                <a:schemeClr val="tx1"/>
              </a:buClr>
              <a:buSzPct val="90000"/>
              <a:buFont typeface="Wingdings" pitchFamily="-84" charset="2"/>
              <a:buAutoNum type="arabicParenR"/>
            </a:pPr>
            <a:r>
              <a:rPr lang="en-US" sz="2400" dirty="0">
                <a:ea typeface="ＭＳ Ｐゴシック" pitchFamily="-84" charset="-128"/>
                <a:cs typeface="ＭＳ Ｐゴシック" pitchFamily="-84" charset="-128"/>
              </a:rPr>
              <a:t>In order to normalize the wave functions, they must approach zero as </a:t>
            </a:r>
            <a:r>
              <a:rPr lang="en-US" sz="2400" i="1" dirty="0" err="1">
                <a:ea typeface="ＭＳ Ｐゴシック" pitchFamily="-84" charset="-128"/>
                <a:cs typeface="ＭＳ Ｐゴシック" pitchFamily="-84" charset="-128"/>
              </a:rPr>
              <a:t>x</a:t>
            </a:r>
            <a:r>
              <a:rPr lang="en-US" sz="2400" dirty="0">
                <a:ea typeface="ＭＳ Ｐゴシック" pitchFamily="-84" charset="-128"/>
                <a:cs typeface="ＭＳ Ｐゴシック" pitchFamily="-84" charset="-128"/>
              </a:rPr>
              <a:t> approaches infinity</a:t>
            </a:r>
            <a:r>
              <a:rPr lang="en-US" sz="2400" dirty="0" smtClean="0">
                <a:ea typeface="ＭＳ Ｐゴシック" pitchFamily="-84" charset="-128"/>
                <a:cs typeface="ＭＳ Ｐゴシック" pitchFamily="-84" charset="-128"/>
              </a:rPr>
              <a:t>.</a:t>
            </a:r>
          </a:p>
          <a:p>
            <a:pPr marL="495300" indent="-495300" eaLnBrk="1" hangingPunct="1">
              <a:buFont typeface="Wingdings" pitchFamily="-84" charset="2"/>
              <a:buNone/>
            </a:pPr>
            <a:r>
              <a:rPr lang="en-US" sz="2400" b="1" dirty="0">
                <a:ea typeface="ＭＳ Ｐゴシック" pitchFamily="-84" charset="-128"/>
                <a:cs typeface="ＭＳ Ｐゴシック" pitchFamily="-84" charset="-128"/>
              </a:rPr>
              <a:t>Solutions that do not satisfy these properties do not generally correspond to physically realizable circumstances</a:t>
            </a:r>
            <a:r>
              <a:rPr lang="en-US" sz="2400" dirty="0">
                <a:ea typeface="ＭＳ Ｐゴシック" pitchFamily="-84" charset="-128"/>
                <a:cs typeface="ＭＳ Ｐゴシック" pitchFamily="-84" charset="-128"/>
              </a:rPr>
              <a:t>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Monday, April 6, 2015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4BFBEB-12DC-8949-B61D-A8F2554F50A6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PHYS 3313-001, Spring 2015                     Dr. Jaehoon Yu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523690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712787"/>
          </a:xfrm>
        </p:spPr>
        <p:txBody>
          <a:bodyPr/>
          <a:lstStyle/>
          <a:p>
            <a:pPr eaLnBrk="1" hangingPunct="1"/>
            <a:r>
              <a:rPr lang="en-US" sz="3400" b="1" dirty="0">
                <a:ea typeface="ＭＳ Ｐゴシック" pitchFamily="-84" charset="-128"/>
                <a:cs typeface="ＭＳ Ｐゴシック" pitchFamily="-84" charset="-128"/>
              </a:rPr>
              <a:t>Time-Independent Schrödinger Wave Equation</a:t>
            </a:r>
          </a:p>
        </p:txBody>
      </p:sp>
      <p:sp>
        <p:nvSpPr>
          <p:cNvPr id="2253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3213" y="762000"/>
            <a:ext cx="8688387" cy="4800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dirty="0">
                <a:ea typeface="ＭＳ Ｐゴシック" pitchFamily="-84" charset="-128"/>
                <a:cs typeface="ＭＳ Ｐゴシック" pitchFamily="-84" charset="-128"/>
              </a:rPr>
              <a:t>The potential in many cases will not depend explicitly on time.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>
                <a:ea typeface="ＭＳ Ｐゴシック" pitchFamily="-84" charset="-128"/>
                <a:cs typeface="ＭＳ Ｐゴシック" pitchFamily="-84" charset="-128"/>
              </a:rPr>
              <a:t>The dependence on time and position can then be separated in the Schrödinger wave equation. </a:t>
            </a:r>
            <a:r>
              <a:rPr lang="en-US" sz="2800" dirty="0" smtClean="0">
                <a:ea typeface="ＭＳ Ｐゴシック" pitchFamily="-84" charset="-128"/>
                <a:cs typeface="ＭＳ Ｐゴシック" pitchFamily="-84" charset="-128"/>
              </a:rPr>
              <a:t>Let,</a:t>
            </a:r>
          </a:p>
          <a:p>
            <a:pPr eaLnBrk="1" hangingPunct="1">
              <a:lnSpc>
                <a:spcPct val="90000"/>
              </a:lnSpc>
              <a:buNone/>
            </a:pPr>
            <a:endParaRPr lang="en-US" sz="2800" dirty="0" smtClean="0">
              <a:ea typeface="ＭＳ Ｐゴシック" pitchFamily="-84" charset="-128"/>
              <a:cs typeface="ＭＳ Ｐゴシック" pitchFamily="-84" charset="-128"/>
            </a:endParaRPr>
          </a:p>
          <a:p>
            <a:pPr eaLnBrk="1" hangingPunct="1">
              <a:lnSpc>
                <a:spcPct val="90000"/>
              </a:lnSpc>
              <a:buFont typeface="Wingdings" pitchFamily="-84" charset="2"/>
              <a:buNone/>
            </a:pPr>
            <a:r>
              <a:rPr lang="en-US" sz="2800" dirty="0">
                <a:ea typeface="ＭＳ Ｐゴシック" pitchFamily="-84" charset="-128"/>
                <a:cs typeface="ＭＳ Ｐゴシック" pitchFamily="-84" charset="-128"/>
              </a:rPr>
              <a:t>	which yields:</a:t>
            </a:r>
            <a:endParaRPr lang="en-US" sz="2800" dirty="0" smtClean="0">
              <a:ea typeface="ＭＳ Ｐゴシック" pitchFamily="-84" charset="-128"/>
              <a:cs typeface="ＭＳ Ｐゴシック" pitchFamily="-84" charset="-128"/>
            </a:endParaRPr>
          </a:p>
          <a:p>
            <a:pPr eaLnBrk="1" hangingPunct="1">
              <a:lnSpc>
                <a:spcPct val="90000"/>
              </a:lnSpc>
              <a:buNone/>
            </a:pPr>
            <a:endParaRPr lang="en-US" sz="2800" dirty="0" smtClean="0">
              <a:ea typeface="ＭＳ Ｐゴシック" pitchFamily="-84" charset="-128"/>
              <a:cs typeface="ＭＳ Ｐゴシック" pitchFamily="-84" charset="-128"/>
            </a:endParaRPr>
          </a:p>
          <a:p>
            <a:pPr eaLnBrk="1" hangingPunct="1">
              <a:lnSpc>
                <a:spcPct val="90000"/>
              </a:lnSpc>
              <a:buFont typeface="Wingdings" pitchFamily="-84" charset="2"/>
              <a:buNone/>
            </a:pPr>
            <a:r>
              <a:rPr lang="en-US" sz="2800" dirty="0">
                <a:ea typeface="ＭＳ Ｐゴシック" pitchFamily="-84" charset="-128"/>
                <a:cs typeface="ＭＳ Ｐゴシック" pitchFamily="-84" charset="-128"/>
              </a:rPr>
              <a:t>	Now divide by the wave function</a:t>
            </a:r>
            <a:r>
              <a:rPr lang="en-US" sz="2800" dirty="0" smtClean="0">
                <a:ea typeface="ＭＳ Ｐゴシック" pitchFamily="-84" charset="-128"/>
                <a:cs typeface="ＭＳ Ｐゴシック" pitchFamily="-84" charset="-128"/>
              </a:rPr>
              <a:t>: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>
                <a:ea typeface="ＭＳ Ｐゴシック" pitchFamily="-84" charset="-128"/>
                <a:cs typeface="ＭＳ Ｐゴシック" pitchFamily="-84" charset="-128"/>
              </a:rPr>
              <a:t>The </a:t>
            </a:r>
            <a:r>
              <a:rPr lang="en-US" sz="2800" i="1" dirty="0">
                <a:ea typeface="ＭＳ Ｐゴシック" pitchFamily="-84" charset="-128"/>
                <a:cs typeface="ＭＳ Ｐゴシック" pitchFamily="-84" charset="-128"/>
              </a:rPr>
              <a:t>left side </a:t>
            </a:r>
            <a:r>
              <a:rPr lang="en-US" sz="2800" dirty="0">
                <a:solidFill>
                  <a:srgbClr val="FF0000"/>
                </a:solidFill>
                <a:ea typeface="ＭＳ Ｐゴシック" pitchFamily="-84" charset="-128"/>
                <a:cs typeface="ＭＳ Ｐゴシック" pitchFamily="-84" charset="-128"/>
              </a:rPr>
              <a:t>of this last equation </a:t>
            </a:r>
            <a:r>
              <a:rPr lang="en-US" sz="2800" dirty="0">
                <a:ea typeface="ＭＳ Ｐゴシック" pitchFamily="-84" charset="-128"/>
                <a:cs typeface="ＭＳ Ｐゴシック" pitchFamily="-84" charset="-128"/>
              </a:rPr>
              <a:t>depends only on time, and </a:t>
            </a:r>
            <a:r>
              <a:rPr lang="en-US" sz="2800" i="1" dirty="0">
                <a:ea typeface="ＭＳ Ｐゴシック" pitchFamily="-84" charset="-128"/>
                <a:cs typeface="ＭＳ Ｐゴシック" pitchFamily="-84" charset="-128"/>
              </a:rPr>
              <a:t>the right side</a:t>
            </a:r>
            <a:r>
              <a:rPr lang="en-US" sz="2800" dirty="0">
                <a:ea typeface="ＭＳ Ｐゴシック" pitchFamily="-84" charset="-128"/>
                <a:cs typeface="ＭＳ Ｐゴシック" pitchFamily="-84" charset="-128"/>
              </a:rPr>
              <a:t> depends only on spatial coordinates. Hence each side must be equal to a constant. The time dependent side is</a:t>
            </a:r>
          </a:p>
          <a:p>
            <a:pPr eaLnBrk="1" hangingPunct="1">
              <a:lnSpc>
                <a:spcPct val="90000"/>
              </a:lnSpc>
              <a:buFont typeface="Wingdings" pitchFamily="-84" charset="2"/>
              <a:buNone/>
            </a:pPr>
            <a:endParaRPr lang="en-US" sz="2800" dirty="0">
              <a:ea typeface="ＭＳ Ｐゴシック" pitchFamily="-84" charset="-128"/>
              <a:cs typeface="ＭＳ Ｐゴシック" pitchFamily="-84" charset="-128"/>
            </a:endParaRPr>
          </a:p>
          <a:p>
            <a:pPr eaLnBrk="1" hangingPunct="1">
              <a:lnSpc>
                <a:spcPct val="90000"/>
              </a:lnSpc>
              <a:buFont typeface="Wingdings" pitchFamily="-84" charset="2"/>
              <a:buNone/>
            </a:pPr>
            <a:endParaRPr lang="en-US" sz="2800" dirty="0">
              <a:ea typeface="ＭＳ Ｐゴシック" pitchFamily="-84" charset="-128"/>
              <a:cs typeface="ＭＳ Ｐゴシック" pitchFamily="-84" charset="-128"/>
            </a:endParaRPr>
          </a:p>
          <a:p>
            <a:pPr eaLnBrk="1" hangingPunct="1">
              <a:lnSpc>
                <a:spcPct val="90000"/>
              </a:lnSpc>
              <a:buFont typeface="Wingdings" pitchFamily="-84" charset="2"/>
              <a:buNone/>
            </a:pPr>
            <a:endParaRPr lang="en-US" sz="2800" dirty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Monday, April 6, 2015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4BFBEB-12DC-8949-B61D-A8F2554F50A6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PHYS 3313-001, Spring 2015                     Dr. Jaehoon Yu</a:t>
            </a:r>
            <a:endParaRPr lang="en-US"/>
          </a:p>
        </p:txBody>
      </p:sp>
      <p:graphicFrame>
        <p:nvGraphicFramePr>
          <p:cNvPr id="2560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811578"/>
              </p:ext>
            </p:extLst>
          </p:nvPr>
        </p:nvGraphicFramePr>
        <p:xfrm>
          <a:off x="5819775" y="1676400"/>
          <a:ext cx="2700338" cy="506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822" name="Equation" r:id="rId3" imgW="1219200" imgH="228600" progId="Equation.DSMT4">
                  <p:embed/>
                </p:oleObj>
              </mc:Choice>
              <mc:Fallback>
                <p:oleObj name="Equation" r:id="rId3" imgW="121920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19775" y="1676400"/>
                        <a:ext cx="2700338" cy="5064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03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4454315"/>
              </p:ext>
            </p:extLst>
          </p:nvPr>
        </p:nvGraphicFramePr>
        <p:xfrm>
          <a:off x="2501900" y="2400300"/>
          <a:ext cx="6503988" cy="876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823" name="Equation" r:id="rId5" imgW="3111500" imgH="419100" progId="Equation.DSMT4">
                  <p:embed/>
                </p:oleObj>
              </mc:Choice>
              <mc:Fallback>
                <p:oleObj name="Equation" r:id="rId5" imgW="3111500" imgH="4191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1900" y="2400300"/>
                        <a:ext cx="6503988" cy="876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0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54865607"/>
              </p:ext>
            </p:extLst>
          </p:nvPr>
        </p:nvGraphicFramePr>
        <p:xfrm>
          <a:off x="5029200" y="3429000"/>
          <a:ext cx="3886200" cy="630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824" name="Equation" r:id="rId7" imgW="2819400" imgH="457200" progId="Equation.DSMT4">
                  <p:embed/>
                </p:oleObj>
              </mc:Choice>
              <mc:Fallback>
                <p:oleObj name="Equation" r:id="rId7" imgW="2819400" imgH="457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9200" y="3429000"/>
                        <a:ext cx="3886200" cy="6300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05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75774895"/>
              </p:ext>
            </p:extLst>
          </p:nvPr>
        </p:nvGraphicFramePr>
        <p:xfrm>
          <a:off x="3594100" y="5181600"/>
          <a:ext cx="1573213" cy="895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825" name="Equation" r:id="rId9" imgW="736600" imgH="419100" progId="Equation.DSMT4">
                  <p:embed/>
                </p:oleObj>
              </mc:Choice>
              <mc:Fallback>
                <p:oleObj name="Equation" r:id="rId9" imgW="736600" imgH="4191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94100" y="5181600"/>
                        <a:ext cx="1573213" cy="895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85103349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838200"/>
            <a:ext cx="8305800" cy="5064125"/>
          </a:xfrm>
        </p:spPr>
        <p:txBody>
          <a:bodyPr/>
          <a:lstStyle/>
          <a:p>
            <a:pPr eaLnBrk="1" hangingPunct="1">
              <a:buClr>
                <a:srgbClr val="3333CC"/>
              </a:buClr>
              <a:buSzPct val="65000"/>
            </a:pPr>
            <a:r>
              <a:rPr lang="en-US" sz="2400" dirty="0" smtClean="0"/>
              <a:t>We integrate both sides and find:</a:t>
            </a:r>
          </a:p>
          <a:p>
            <a:pPr eaLnBrk="1" hangingPunct="1">
              <a:buClr>
                <a:srgbClr val="3333CC"/>
              </a:buClr>
              <a:buSzPct val="65000"/>
              <a:buFont typeface="Wingdings" pitchFamily="-84" charset="2"/>
              <a:buChar char="n"/>
            </a:pPr>
            <a:endParaRPr lang="en-US" sz="2400" dirty="0" smtClean="0"/>
          </a:p>
          <a:p>
            <a:pPr eaLnBrk="1" hangingPunct="1">
              <a:buClr>
                <a:srgbClr val="3333CC"/>
              </a:buClr>
              <a:buSzPct val="65000"/>
              <a:buNone/>
            </a:pPr>
            <a:r>
              <a:rPr lang="en-US" sz="2400" dirty="0" smtClean="0"/>
              <a:t>	where </a:t>
            </a:r>
            <a:r>
              <a:rPr lang="en-US" sz="2400" i="1" dirty="0" smtClean="0"/>
              <a:t>C</a:t>
            </a:r>
            <a:r>
              <a:rPr lang="en-US" sz="2400" dirty="0" smtClean="0"/>
              <a:t> is an integration constant that we may choose to be 0. Therefore</a:t>
            </a:r>
          </a:p>
          <a:p>
            <a:pPr eaLnBrk="1" hangingPunct="1">
              <a:buClr>
                <a:srgbClr val="3333CC"/>
              </a:buClr>
              <a:buSzPct val="65000"/>
              <a:buNone/>
            </a:pPr>
            <a:endParaRPr lang="en-US" sz="2400" dirty="0" smtClean="0"/>
          </a:p>
          <a:p>
            <a:pPr eaLnBrk="1" hangingPunct="1">
              <a:buClr>
                <a:srgbClr val="3333CC"/>
              </a:buClr>
              <a:buSzPct val="65000"/>
              <a:buNone/>
            </a:pPr>
            <a:r>
              <a:rPr lang="en-US" sz="2400" dirty="0" smtClean="0"/>
              <a:t>	This determines </a:t>
            </a:r>
            <a:r>
              <a:rPr lang="en-US" sz="2400" i="1" dirty="0" smtClean="0"/>
              <a:t>f </a:t>
            </a:r>
            <a:r>
              <a:rPr lang="en-US" sz="2400" dirty="0" smtClean="0"/>
              <a:t>to be                                    . Comparing this to the time dependent portion of the free particle wave function </a:t>
            </a:r>
          </a:p>
          <a:p>
            <a:pPr eaLnBrk="1" hangingPunct="1">
              <a:buClr>
                <a:srgbClr val="3333CC"/>
              </a:buClr>
              <a:buSzPct val="65000"/>
              <a:buNone/>
            </a:pPr>
            <a:endParaRPr lang="en-US" sz="2400" dirty="0" smtClean="0"/>
          </a:p>
          <a:p>
            <a:pPr eaLnBrk="1" hangingPunct="1">
              <a:buClr>
                <a:srgbClr val="3333CC"/>
              </a:buClr>
              <a:buSzPct val="65000"/>
              <a:buNone/>
            </a:pPr>
            <a:endParaRPr lang="en-US" sz="2400" dirty="0" smtClean="0"/>
          </a:p>
          <a:p>
            <a:pPr eaLnBrk="1" hangingPunct="1">
              <a:buClr>
                <a:srgbClr val="3333CC"/>
              </a:buClr>
              <a:buSzPct val="65000"/>
            </a:pPr>
            <a:r>
              <a:rPr lang="en-US" sz="2400" dirty="0" smtClean="0"/>
              <a:t>This is known as the </a:t>
            </a:r>
            <a:r>
              <a:rPr lang="en-US" sz="2400" b="1" dirty="0" smtClean="0"/>
              <a:t>time-independent Schrödinger wave equation</a:t>
            </a:r>
            <a:r>
              <a:rPr lang="en-US" sz="2400" dirty="0" smtClean="0"/>
              <a:t>, and it is a fundamental equation in quantum mechanics.</a:t>
            </a:r>
          </a:p>
          <a:p>
            <a:endParaRPr lang="en-US" sz="2400" dirty="0"/>
          </a:p>
        </p:txBody>
      </p:sp>
      <p:sp>
        <p:nvSpPr>
          <p:cNvPr id="23554" name="Rectangle 9"/>
          <p:cNvSpPr>
            <a:spLocks noGrp="1" noChangeArrowheads="1"/>
          </p:cNvSpPr>
          <p:nvPr>
            <p:ph type="title"/>
          </p:nvPr>
        </p:nvSpPr>
        <p:spPr>
          <a:xfrm>
            <a:off x="-76200" y="-76200"/>
            <a:ext cx="9296400" cy="990600"/>
          </a:xfrm>
        </p:spPr>
        <p:txBody>
          <a:bodyPr/>
          <a:lstStyle/>
          <a:p>
            <a:pPr algn="ctr" eaLnBrk="1" hangingPunct="1"/>
            <a:r>
              <a:rPr lang="en-US" sz="3400" b="1" dirty="0">
                <a:ea typeface="ＭＳ Ｐゴシック" pitchFamily="-84" charset="-128"/>
                <a:cs typeface="ＭＳ Ｐゴシック" pitchFamily="-84" charset="-128"/>
              </a:rPr>
              <a:t>Time-Independent Schrödinger Wave </a:t>
            </a:r>
            <a:r>
              <a:rPr lang="en-US" sz="3400" b="1" dirty="0" smtClean="0">
                <a:ea typeface="ＭＳ Ｐゴシック" pitchFamily="-84" charset="-128"/>
                <a:cs typeface="ＭＳ Ｐゴシック" pitchFamily="-84" charset="-128"/>
              </a:rPr>
              <a:t>Equation</a:t>
            </a:r>
            <a:r>
              <a:rPr lang="en-US" sz="3400" dirty="0" smtClean="0">
                <a:solidFill>
                  <a:srgbClr val="FF0000"/>
                </a:solidFill>
                <a:ea typeface="ＭＳ Ｐゴシック" pitchFamily="-84" charset="-128"/>
                <a:cs typeface="ＭＳ Ｐゴシック" pitchFamily="-84" charset="-128"/>
              </a:rPr>
              <a:t>(</a:t>
            </a:r>
            <a:r>
              <a:rPr lang="en-US" sz="3400" dirty="0" err="1" smtClean="0">
                <a:solidFill>
                  <a:srgbClr val="FF0000"/>
                </a:solidFill>
                <a:ea typeface="ＭＳ Ｐゴシック" pitchFamily="-84" charset="-128"/>
                <a:cs typeface="ＭＳ Ｐゴシック" pitchFamily="-84" charset="-128"/>
              </a:rPr>
              <a:t>con’</a:t>
            </a:r>
            <a:r>
              <a:rPr lang="en-US" altLang="ja-JP" sz="3400" dirty="0" err="1" smtClean="0">
                <a:solidFill>
                  <a:srgbClr val="FF0000"/>
                </a:solidFill>
                <a:ea typeface="ＭＳ Ｐゴシック" pitchFamily="-84" charset="-128"/>
                <a:cs typeface="ＭＳ Ｐゴシック" pitchFamily="-84" charset="-128"/>
              </a:rPr>
              <a:t>t</a:t>
            </a:r>
            <a:r>
              <a:rPr lang="en-US" altLang="ja-JP" sz="3400" dirty="0">
                <a:solidFill>
                  <a:srgbClr val="FF0000"/>
                </a:solidFill>
                <a:ea typeface="ＭＳ Ｐゴシック" pitchFamily="-84" charset="-128"/>
                <a:cs typeface="ＭＳ Ｐゴシック" pitchFamily="-84" charset="-128"/>
              </a:rPr>
              <a:t>)</a:t>
            </a:r>
            <a:endParaRPr lang="en-US" sz="3400" dirty="0">
              <a:solidFill>
                <a:srgbClr val="FF0000"/>
              </a:solidFill>
              <a:ea typeface="ＭＳ Ｐゴシック" pitchFamily="-84" charset="-128"/>
              <a:cs typeface="ＭＳ Ｐゴシック" pitchFamily="-84" charset="-128"/>
            </a:endParaRPr>
          </a:p>
        </p:txBody>
      </p:sp>
      <p:graphicFrame>
        <p:nvGraphicFramePr>
          <p:cNvPr id="23561" name="Object 2"/>
          <p:cNvGraphicFramePr>
            <a:graphicFrameLocks noChangeAspect="1"/>
          </p:cNvGraphicFramePr>
          <p:nvPr/>
        </p:nvGraphicFramePr>
        <p:xfrm>
          <a:off x="4521200" y="3340100"/>
          <a:ext cx="101600" cy="17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8" name="Equation" r:id="rId3" imgW="101600" imgH="177800" progId="Equation.DSMT4">
                  <p:embed/>
                </p:oleObj>
              </mc:Choice>
              <mc:Fallback>
                <p:oleObj name="Equation" r:id="rId3" imgW="101600" imgH="177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21200" y="3340100"/>
                        <a:ext cx="101600" cy="177800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Monday, April 6, 2015</a:t>
            </a:r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4BFBEB-12DC-8949-B61D-A8F2554F50A6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PHYS 3313-001, Spring 2015                     Dr. Jaehoon Yu</a:t>
            </a:r>
            <a:endParaRPr lang="en-US"/>
          </a:p>
        </p:txBody>
      </p:sp>
      <p:graphicFrame>
        <p:nvGraphicFramePr>
          <p:cNvPr id="457734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00316015"/>
              </p:ext>
            </p:extLst>
          </p:nvPr>
        </p:nvGraphicFramePr>
        <p:xfrm>
          <a:off x="4684713" y="774700"/>
          <a:ext cx="4040187" cy="82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9" name="Equation" r:id="rId5" imgW="2057400" imgH="419100" progId="Equation.DSMT4">
                  <p:embed/>
                </p:oleObj>
              </mc:Choice>
              <mc:Fallback>
                <p:oleObj name="Equation" r:id="rId5" imgW="2057400" imgH="4191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84713" y="774700"/>
                        <a:ext cx="4040187" cy="825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7735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31790274"/>
              </p:ext>
            </p:extLst>
          </p:nvPr>
        </p:nvGraphicFramePr>
        <p:xfrm>
          <a:off x="3352800" y="2109067"/>
          <a:ext cx="1219200" cy="7865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0" name="Equation" r:id="rId7" imgW="609600" imgH="393700" progId="Equation.DSMT4">
                  <p:embed/>
                </p:oleObj>
              </mc:Choice>
              <mc:Fallback>
                <p:oleObj name="Equation" r:id="rId7" imgW="609600" imgH="3937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2800" y="2109067"/>
                        <a:ext cx="1219200" cy="78653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7736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07383017"/>
              </p:ext>
            </p:extLst>
          </p:nvPr>
        </p:nvGraphicFramePr>
        <p:xfrm>
          <a:off x="3505200" y="2971800"/>
          <a:ext cx="2414855" cy="477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1" name="Equation" r:id="rId9" imgW="1219200" imgH="241300" progId="Equation.DSMT4">
                  <p:embed/>
                </p:oleObj>
              </mc:Choice>
              <mc:Fallback>
                <p:oleObj name="Equation" r:id="rId9" imgW="1219200" imgH="2413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5200" y="2971800"/>
                        <a:ext cx="2414855" cy="477837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7737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30768143"/>
              </p:ext>
            </p:extLst>
          </p:nvPr>
        </p:nvGraphicFramePr>
        <p:xfrm>
          <a:off x="4222750" y="3810000"/>
          <a:ext cx="1949450" cy="776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2" name="Equation" r:id="rId11" imgW="1117600" imgH="444500" progId="Equation.DSMT4">
                  <p:embed/>
                </p:oleObj>
              </mc:Choice>
              <mc:Fallback>
                <p:oleObj name="Equation" r:id="rId11" imgW="1117600" imgH="4445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22750" y="3810000"/>
                        <a:ext cx="1949450" cy="7762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7738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39100095"/>
              </p:ext>
            </p:extLst>
          </p:nvPr>
        </p:nvGraphicFramePr>
        <p:xfrm>
          <a:off x="2378075" y="5448300"/>
          <a:ext cx="4592638" cy="876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3" name="Equation" r:id="rId13" imgW="2197100" imgH="419100" progId="Equation.DSMT4">
                  <p:embed/>
                </p:oleObj>
              </mc:Choice>
              <mc:Fallback>
                <p:oleObj name="Equation" r:id="rId13" imgW="2197100" imgH="4191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78075" y="5448300"/>
                        <a:ext cx="4592638" cy="876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37596692"/>
              </p:ext>
            </p:extLst>
          </p:nvPr>
        </p:nvGraphicFramePr>
        <p:xfrm>
          <a:off x="990600" y="3962400"/>
          <a:ext cx="1860550" cy="350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4" name="Equation" r:id="rId15" imgW="939800" imgH="177800" progId="Equation.DSMT4">
                  <p:embed/>
                </p:oleObj>
              </mc:Choice>
              <mc:Fallback>
                <p:oleObj name="Equation" r:id="rId15" imgW="939800" imgH="177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3962400"/>
                        <a:ext cx="1860550" cy="35083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56265085"/>
              </p:ext>
            </p:extLst>
          </p:nvPr>
        </p:nvGraphicFramePr>
        <p:xfrm>
          <a:off x="7239000" y="3352800"/>
          <a:ext cx="1558925" cy="376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5" name="Equation" r:id="rId17" imgW="787400" imgH="190500" progId="Equation.DSMT4">
                  <p:embed/>
                </p:oleObj>
              </mc:Choice>
              <mc:Fallback>
                <p:oleObj name="Equation" r:id="rId17" imgW="787400" imgH="1905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39000" y="3352800"/>
                        <a:ext cx="1558925" cy="37623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ight Arrow 1"/>
          <p:cNvSpPr/>
          <p:nvPr/>
        </p:nvSpPr>
        <p:spPr bwMode="auto">
          <a:xfrm>
            <a:off x="3200400" y="3886200"/>
            <a:ext cx="685800" cy="533400"/>
          </a:xfrm>
          <a:prstGeom prst="rightArrow">
            <a:avLst/>
          </a:prstGeom>
          <a:solidFill>
            <a:srgbClr val="FFFF00"/>
          </a:solidFill>
          <a:ln w="57150" cap="flat" cmpd="sng" algn="ctr">
            <a:solidFill>
              <a:srgbClr val="8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1745330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phys1443-spring02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00"/>
      </a:hlink>
      <a:folHlink>
        <a:srgbClr val="B2B2B2"/>
      </a:folHlink>
    </a:clrScheme>
    <a:fontScheme name="phys1443-spring02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phys1443-spring02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hys1443-spring02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D:\UTA\Classes\1443 Spring 2002\phys1443-spring02.pot</Template>
  <TotalTime>56861</TotalTime>
  <Words>870</Words>
  <Application>Microsoft Macintosh PowerPoint</Application>
  <PresentationFormat>On-screen Show (4:3)</PresentationFormat>
  <Paragraphs>103</Paragraphs>
  <Slides>11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phys1443-spring02</vt:lpstr>
      <vt:lpstr>Equation</vt:lpstr>
      <vt:lpstr>PHYS 3313 – Section 001 Lecture #17</vt:lpstr>
      <vt:lpstr>Announcements</vt:lpstr>
      <vt:lpstr>Reminder: Special Project #4</vt:lpstr>
      <vt:lpstr>Normalization and Probability</vt:lpstr>
      <vt:lpstr>Ex 6.4: Normalization</vt:lpstr>
      <vt:lpstr>Ex 6.4: Normalization, cont’d</vt:lpstr>
      <vt:lpstr>Properties of Valid Wave Functions</vt:lpstr>
      <vt:lpstr>Time-Independent Schrödinger Wave Equation</vt:lpstr>
      <vt:lpstr>Time-Independent Schrödinger Wave Equation(con’t)</vt:lpstr>
      <vt:lpstr>Stationary State</vt:lpstr>
      <vt:lpstr>Comparison of Classical and Quantum Mechanics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PHYS 1443 – Section 501 Lecture #1</dc:title>
  <dc:creator>Jae Yu</dc:creator>
  <cp:lastModifiedBy>Jae Yu</cp:lastModifiedBy>
  <cp:revision>862</cp:revision>
  <cp:lastPrinted>2013-08-26T21:25:15Z</cp:lastPrinted>
  <dcterms:created xsi:type="dcterms:W3CDTF">2012-08-27T21:13:02Z</dcterms:created>
  <dcterms:modified xsi:type="dcterms:W3CDTF">2015-04-06T20:00:17Z</dcterms:modified>
</cp:coreProperties>
</file>