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797" r:id="rId3"/>
    <p:sldId id="786" r:id="rId4"/>
    <p:sldId id="793" r:id="rId5"/>
    <p:sldId id="794" r:id="rId6"/>
    <p:sldId id="795" r:id="rId7"/>
    <p:sldId id="796" r:id="rId8"/>
    <p:sldId id="758" r:id="rId9"/>
    <p:sldId id="759" r:id="rId10"/>
    <p:sldId id="760" r:id="rId11"/>
    <p:sldId id="761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EEF"/>
    <a:srgbClr val="8EDBEF"/>
    <a:srgbClr val="7FC4D6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7" Type="http://schemas.openxmlformats.org/officeDocument/2006/relationships/image" Target="../media/image11.emf"/><Relationship Id="rId8" Type="http://schemas.openxmlformats.org/officeDocument/2006/relationships/image" Target="../media/image12.emf"/><Relationship Id="rId9" Type="http://schemas.openxmlformats.org/officeDocument/2006/relationships/image" Target="../media/image13.emf"/><Relationship Id="rId10" Type="http://schemas.openxmlformats.org/officeDocument/2006/relationships/image" Target="../media/image14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20.emf"/><Relationship Id="rId6" Type="http://schemas.openxmlformats.org/officeDocument/2006/relationships/image" Target="../media/image21.emf"/><Relationship Id="rId7" Type="http://schemas.openxmlformats.org/officeDocument/2006/relationships/image" Target="../media/image22.emf"/><Relationship Id="rId8" Type="http://schemas.openxmlformats.org/officeDocument/2006/relationships/image" Target="../media/image23.emf"/><Relationship Id="rId9" Type="http://schemas.openxmlformats.org/officeDocument/2006/relationships/image" Target="../media/image24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4" Type="http://schemas.openxmlformats.org/officeDocument/2006/relationships/image" Target="../media/image28.emf"/><Relationship Id="rId1" Type="http://schemas.openxmlformats.org/officeDocument/2006/relationships/image" Target="../media/image25.emf"/><Relationship Id="rId2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4" Type="http://schemas.openxmlformats.org/officeDocument/2006/relationships/image" Target="../media/image32.emf"/><Relationship Id="rId5" Type="http://schemas.openxmlformats.org/officeDocument/2006/relationships/image" Target="../media/image33.emf"/><Relationship Id="rId6" Type="http://schemas.openxmlformats.org/officeDocument/2006/relationships/image" Target="../media/image34.emf"/><Relationship Id="rId7" Type="http://schemas.openxmlformats.org/officeDocument/2006/relationships/image" Target="../media/image35.emf"/><Relationship Id="rId8" Type="http://schemas.openxmlformats.org/officeDocument/2006/relationships/image" Target="../media/image36.emf"/><Relationship Id="rId1" Type="http://schemas.openxmlformats.org/officeDocument/2006/relationships/image" Target="../media/image29.emf"/><Relationship Id="rId2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4" Type="http://schemas.openxmlformats.org/officeDocument/2006/relationships/image" Target="../media/image40.emf"/><Relationship Id="rId1" Type="http://schemas.openxmlformats.org/officeDocument/2006/relationships/image" Target="../media/image37.emf"/><Relationship Id="rId2" Type="http://schemas.openxmlformats.org/officeDocument/2006/relationships/image" Target="../media/image3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4901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5345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  <p:sldLayoutId id="2147483721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37.e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38.e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39.emf"/><Relationship Id="rId9" Type="http://schemas.openxmlformats.org/officeDocument/2006/relationships/oleObject" Target="../embeddings/oleObject38.bin"/><Relationship Id="rId10" Type="http://schemas.openxmlformats.org/officeDocument/2006/relationships/image" Target="../media/image4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20" Type="http://schemas.openxmlformats.org/officeDocument/2006/relationships/oleObject" Target="../embeddings/oleObject12.bin"/><Relationship Id="rId21" Type="http://schemas.openxmlformats.org/officeDocument/2006/relationships/image" Target="../media/image13.emf"/><Relationship Id="rId22" Type="http://schemas.openxmlformats.org/officeDocument/2006/relationships/oleObject" Target="../embeddings/oleObject13.bin"/><Relationship Id="rId23" Type="http://schemas.openxmlformats.org/officeDocument/2006/relationships/image" Target="../media/image14.emf"/><Relationship Id="rId10" Type="http://schemas.openxmlformats.org/officeDocument/2006/relationships/image" Target="../media/image8.emf"/><Relationship Id="rId11" Type="http://schemas.openxmlformats.org/officeDocument/2006/relationships/oleObject" Target="../embeddings/oleObject8.bin"/><Relationship Id="rId12" Type="http://schemas.openxmlformats.org/officeDocument/2006/relationships/image" Target="../media/image9.emf"/><Relationship Id="rId13" Type="http://schemas.openxmlformats.org/officeDocument/2006/relationships/image" Target="../media/image15.jpeg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10.emf"/><Relationship Id="rId16" Type="http://schemas.openxmlformats.org/officeDocument/2006/relationships/oleObject" Target="../embeddings/oleObject10.bin"/><Relationship Id="rId17" Type="http://schemas.openxmlformats.org/officeDocument/2006/relationships/image" Target="../media/image11.emf"/><Relationship Id="rId18" Type="http://schemas.openxmlformats.org/officeDocument/2006/relationships/oleObject" Target="../embeddings/oleObject11.bin"/><Relationship Id="rId19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emf"/><Relationship Id="rId20" Type="http://schemas.openxmlformats.org/officeDocument/2006/relationships/oleObject" Target="../embeddings/oleObject22.bin"/><Relationship Id="rId21" Type="http://schemas.openxmlformats.org/officeDocument/2006/relationships/image" Target="../media/image24.emf"/><Relationship Id="rId10" Type="http://schemas.openxmlformats.org/officeDocument/2006/relationships/oleObject" Target="../embeddings/oleObject17.bin"/><Relationship Id="rId11" Type="http://schemas.openxmlformats.org/officeDocument/2006/relationships/image" Target="../media/image19.emf"/><Relationship Id="rId12" Type="http://schemas.openxmlformats.org/officeDocument/2006/relationships/oleObject" Target="../embeddings/oleObject18.bin"/><Relationship Id="rId13" Type="http://schemas.openxmlformats.org/officeDocument/2006/relationships/image" Target="../media/image20.emf"/><Relationship Id="rId14" Type="http://schemas.openxmlformats.org/officeDocument/2006/relationships/oleObject" Target="../embeddings/oleObject19.bin"/><Relationship Id="rId15" Type="http://schemas.openxmlformats.org/officeDocument/2006/relationships/image" Target="../media/image21.emf"/><Relationship Id="rId16" Type="http://schemas.openxmlformats.org/officeDocument/2006/relationships/oleObject" Target="../embeddings/oleObject20.bin"/><Relationship Id="rId17" Type="http://schemas.openxmlformats.org/officeDocument/2006/relationships/image" Target="../media/image22.emf"/><Relationship Id="rId18" Type="http://schemas.openxmlformats.org/officeDocument/2006/relationships/oleObject" Target="../embeddings/oleObject21.bin"/><Relationship Id="rId19" Type="http://schemas.openxmlformats.org/officeDocument/2006/relationships/image" Target="../media/image2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7.emf"/><Relationship Id="rId7" Type="http://schemas.openxmlformats.org/officeDocument/2006/relationships/image" Target="../media/image15.jpeg"/><Relationship Id="rId8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5.e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26.e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27.emf"/><Relationship Id="rId9" Type="http://schemas.openxmlformats.org/officeDocument/2006/relationships/oleObject" Target="../embeddings/oleObject26.bin"/><Relationship Id="rId10" Type="http://schemas.openxmlformats.org/officeDocument/2006/relationships/image" Target="../media/image2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image" Target="../media/image33.emf"/><Relationship Id="rId13" Type="http://schemas.openxmlformats.org/officeDocument/2006/relationships/oleObject" Target="../embeddings/oleObject32.bin"/><Relationship Id="rId14" Type="http://schemas.openxmlformats.org/officeDocument/2006/relationships/image" Target="../media/image34.emf"/><Relationship Id="rId15" Type="http://schemas.openxmlformats.org/officeDocument/2006/relationships/oleObject" Target="../embeddings/oleObject33.bin"/><Relationship Id="rId16" Type="http://schemas.openxmlformats.org/officeDocument/2006/relationships/image" Target="../media/image35.emf"/><Relationship Id="rId17" Type="http://schemas.openxmlformats.org/officeDocument/2006/relationships/oleObject" Target="../embeddings/oleObject34.bin"/><Relationship Id="rId18" Type="http://schemas.openxmlformats.org/officeDocument/2006/relationships/image" Target="../media/image3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29.e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30.e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1.emf"/><Relationship Id="rId9" Type="http://schemas.openxmlformats.org/officeDocument/2006/relationships/oleObject" Target="../embeddings/oleObject30.bin"/><Relationship Id="rId10" Type="http://schemas.openxmlformats.org/officeDocument/2006/relationships/image" Target="../media/image3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35971" y="1524000"/>
            <a:ext cx="27640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6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2015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438400"/>
            <a:ext cx="723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pitchFamily="-84" charset="0"/>
              </a:rPr>
              <a:t>Normalization </a:t>
            </a:r>
            <a:r>
              <a:rPr lang="en-US" dirty="0">
                <a:latin typeface="Arial Narrow" pitchFamily="-84" charset="0"/>
              </a:rPr>
              <a:t>and Probability</a:t>
            </a:r>
          </a:p>
          <a:p>
            <a:pPr marL="609600" indent="-609600" algn="l"/>
            <a:r>
              <a:rPr lang="en-US" dirty="0">
                <a:latin typeface="Arial Narrow" pitchFamily="-84" charset="0"/>
              </a:rPr>
              <a:t>Time Independent Schrodinger </a:t>
            </a:r>
            <a:r>
              <a:rPr lang="en-US" dirty="0" smtClean="0">
                <a:latin typeface="Arial Narrow" pitchFamily="-84" charset="0"/>
              </a:rPr>
              <a:t>Equation</a:t>
            </a:r>
            <a:endParaRPr lang="en-US" dirty="0"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algn="ctr"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Stationary State</a:t>
            </a:r>
          </a:p>
        </p:txBody>
      </p:sp>
      <p:sp>
        <p:nvSpPr>
          <p:cNvPr id="24578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227013" y="838200"/>
            <a:ext cx="8383587" cy="4878388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Recalling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separation of variables: 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  and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with                      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wave function can be written as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probability density becomes:</a:t>
            </a:r>
          </a:p>
          <a:p>
            <a:pPr eaLnBrk="1" hangingPunct="1"/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probability distributions are constant in time. This is a standing wave phenomena that is called the stationary state.</a:t>
            </a:r>
          </a:p>
        </p:txBody>
      </p:sp>
      <p:graphicFrame>
        <p:nvGraphicFramePr>
          <p:cNvPr id="2458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983799"/>
              </p:ext>
            </p:extLst>
          </p:nvPr>
        </p:nvGraphicFramePr>
        <p:xfrm>
          <a:off x="2133600" y="1411288"/>
          <a:ext cx="19018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62" name="Equation" r:id="rId3" imgW="711200" imgH="241300" progId="Equation.DSMT4">
                  <p:embed/>
                </p:oleObj>
              </mc:Choice>
              <mc:Fallback>
                <p:oleObj name="Equation" r:id="rId3" imgW="711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11288"/>
                        <a:ext cx="1901825" cy="6461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F44D-5BDC-464D-BFC2-357404B9B0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587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75283"/>
              </p:ext>
            </p:extLst>
          </p:nvPr>
        </p:nvGraphicFramePr>
        <p:xfrm>
          <a:off x="6259513" y="906463"/>
          <a:ext cx="24765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63" name="Equation" r:id="rId5" imgW="1219200" imgH="228600" progId="Equation.DSMT4">
                  <p:embed/>
                </p:oleObj>
              </mc:Choice>
              <mc:Fallback>
                <p:oleObj name="Equation" r:id="rId5" imgW="1219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906463"/>
                        <a:ext cx="247650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511196"/>
              </p:ext>
            </p:extLst>
          </p:nvPr>
        </p:nvGraphicFramePr>
        <p:xfrm>
          <a:off x="2757488" y="2011363"/>
          <a:ext cx="26781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64" name="Equation" r:id="rId7" imgW="1206500" imgH="241300" progId="Equation.DSMT4">
                  <p:embed/>
                </p:oleObj>
              </mc:Choice>
              <mc:Fallback>
                <p:oleObj name="Equation" r:id="rId7" imgW="1206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011363"/>
                        <a:ext cx="267811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01885"/>
              </p:ext>
            </p:extLst>
          </p:nvPr>
        </p:nvGraphicFramePr>
        <p:xfrm>
          <a:off x="979488" y="3179763"/>
          <a:ext cx="67818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65" name="Equation" r:id="rId9" imgW="1981200" imgH="279400" progId="Equation.DSMT4">
                  <p:embed/>
                </p:oleObj>
              </mc:Choice>
              <mc:Fallback>
                <p:oleObj name="Equation" r:id="rId9" imgW="19812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9763"/>
                        <a:ext cx="67818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2311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Comparison of Classical and Quantum Mechanics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800600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Newton’</a:t>
            </a:r>
            <a:r>
              <a:rPr lang="en-US" altLang="ja-JP" dirty="0" smtClean="0">
                <a:solidFill>
                  <a:srgbClr val="3333CC"/>
                </a:solidFill>
              </a:rPr>
              <a:t>s second law and Schrödinger’s wave equation are both differential equations.</a:t>
            </a:r>
          </a:p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Newton’</a:t>
            </a:r>
            <a:r>
              <a:rPr lang="en-US" altLang="ja-JP" dirty="0" smtClean="0">
                <a:solidFill>
                  <a:srgbClr val="3333CC"/>
                </a:solidFill>
              </a:rPr>
              <a:t>s second law can be derived from the Schrödinger wave equation, so the latter is the more fundamental.</a:t>
            </a:r>
          </a:p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Classical mechanics only appears to be more precise because it deals with macroscopic phenomena. The underlying uncertainties in macroscopic measurements are just too small to be significant.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2C0A-C00C-6D49-85C5-A00CF6C3B0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62729" y="402194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0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486400"/>
          </a:xfrm>
        </p:spPr>
        <p:txBody>
          <a:bodyPr/>
          <a:lstStyle/>
          <a:p>
            <a:pPr eaLnBrk="1" hangingPunct="1"/>
            <a:r>
              <a:rPr lang="en-US" dirty="0" smtClean="0"/>
              <a:t>Research paper template has been placed onto the class web page link to research</a:t>
            </a:r>
            <a:endParaRPr lang="en-US" dirty="0"/>
          </a:p>
          <a:p>
            <a:pPr eaLnBrk="1" hangingPunct="1"/>
            <a:r>
              <a:rPr lang="en-US" dirty="0" smtClean="0"/>
              <a:t>Homework #4</a:t>
            </a:r>
            <a:endParaRPr lang="en-US" sz="2800" dirty="0"/>
          </a:p>
          <a:p>
            <a:pPr lvl="1" eaLnBrk="1" hangingPunct="1"/>
            <a:r>
              <a:rPr lang="en-US" dirty="0"/>
              <a:t>End of chapter problems on CH5: 8, 10, 16, 24, 26, 36 and </a:t>
            </a:r>
            <a:r>
              <a:rPr lang="en-US" dirty="0" smtClean="0"/>
              <a:t>47</a:t>
            </a:r>
          </a:p>
          <a:p>
            <a:pPr lvl="1" eaLnBrk="1" hangingPunct="1"/>
            <a:r>
              <a:rPr lang="en-US" dirty="0" smtClean="0"/>
              <a:t>Due Monday, Apr. 13</a:t>
            </a:r>
            <a:endParaRPr lang="en-US" sz="3600" dirty="0" smtClean="0"/>
          </a:p>
          <a:p>
            <a:pPr eaLnBrk="1" hangingPunct="1"/>
            <a:r>
              <a:rPr lang="en-US" dirty="0" smtClean="0"/>
              <a:t>Quiz #4 at the beginning of the class Monday, Apr. 13</a:t>
            </a:r>
          </a:p>
          <a:p>
            <a:pPr lvl="1" eaLnBrk="1" hangingPunct="1"/>
            <a:r>
              <a:rPr lang="en-US" dirty="0" smtClean="0"/>
              <a:t>Covers CH 5.4 through what we finish this Wednesday</a:t>
            </a:r>
          </a:p>
          <a:p>
            <a:pPr eaLnBrk="1" hangingPunct="1"/>
            <a:r>
              <a:rPr lang="en-US" dirty="0" smtClean="0"/>
              <a:t>Colloquium this Wed.</a:t>
            </a:r>
          </a:p>
        </p:txBody>
      </p:sp>
    </p:spTree>
    <p:extLst>
      <p:ext uri="{BB962C8B-B14F-4D97-AF65-F5344CB8AC3E}">
        <p14:creationId xmlns:p14="http://schemas.microsoft.com/office/powerpoint/2010/main" val="272406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ea typeface="ＭＳ Ｐゴシック" pitchFamily="-84" charset="-128"/>
                <a:cs typeface="ＭＳ Ｐゴシック" pitchFamily="-84" charset="-128"/>
              </a:rPr>
              <a:t>Reminder: Special Project #4</a:t>
            </a:r>
            <a:endParaRPr lang="en-US" sz="4000" b="1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5486400"/>
          </a:xfrm>
        </p:spPr>
        <p:txBody>
          <a:bodyPr/>
          <a:lstStyle/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Prove that the 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A[sin(kx-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t)+icos(kx-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)] is a good solution for the time-dependent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Schrödinger wave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equation.  Do NOT use the exponential expression of the wave function. (10 points)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Determine whether or not the 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Ae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-</a:t>
            </a:r>
            <a:r>
              <a:rPr lang="en-US" baseline="300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α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|x</a:t>
            </a:r>
            <a:r>
              <a:rPr lang="en-US" baseline="30000" dirty="0" smtClean="0">
                <a:ea typeface="ＭＳ Ｐゴシック" pitchFamily="-84" charset="-128"/>
                <a:cs typeface="ＭＳ Ｐゴシック" pitchFamily="-84" charset="-128"/>
              </a:rPr>
              <a:t>|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satisfy the time-dependent Schrödinger wave equation. (10 points)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Due for this special project is Wednesday, Apr. 8.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571500" indent="-571500" algn="l" eaLnBrk="1" hangingPunct="1">
              <a:buFont typeface="Arial"/>
              <a:buChar char="•"/>
            </a:pP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83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712787"/>
          </a:xfrm>
        </p:spPr>
        <p:txBody>
          <a:bodyPr/>
          <a:lstStyle/>
          <a:p>
            <a:pPr eaLnBrk="1" hangingPunct="1"/>
            <a:r>
              <a:rPr lang="en-US" sz="4800" b="1" dirty="0">
                <a:ea typeface="ＭＳ Ｐゴシック" pitchFamily="-84" charset="-128"/>
                <a:cs typeface="ＭＳ Ｐゴシック" pitchFamily="-84" charset="-128"/>
              </a:rPr>
              <a:t>Normalization and Probability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762000"/>
            <a:ext cx="7772400" cy="4876800"/>
          </a:xfrm>
        </p:spPr>
        <p:txBody>
          <a:bodyPr/>
          <a:lstStyle/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of a particle being between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+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was given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by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equation</a:t>
            </a:r>
          </a:p>
          <a:p>
            <a:pPr marL="457200" indent="-457200" algn="l" eaLnBrk="1" hangingPunct="1">
              <a:buFont typeface="Arial"/>
              <a:buChar char="•"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Here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* denotes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complex conjugate of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of the particle being between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given by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algn="l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wave function must also be normalized so that the probability of the particle being somewhere on the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axis is 1.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067144"/>
              </p:ext>
            </p:extLst>
          </p:nvPr>
        </p:nvGraphicFramePr>
        <p:xfrm>
          <a:off x="2503488" y="1749425"/>
          <a:ext cx="38830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4" name="Equation" r:id="rId3" imgW="1752600" imgH="241300" progId="Equation.DSMT4">
                  <p:embed/>
                </p:oleObj>
              </mc:Choice>
              <mc:Fallback>
                <p:oleObj name="Equation" r:id="rId3" imgW="17526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1749425"/>
                        <a:ext cx="3883025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112809"/>
              </p:ext>
            </p:extLst>
          </p:nvPr>
        </p:nvGraphicFramePr>
        <p:xfrm>
          <a:off x="3152775" y="3352800"/>
          <a:ext cx="2109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5" name="Equation" r:id="rId5" imgW="952500" imgH="355600" progId="Equation.DSMT4">
                  <p:embed/>
                </p:oleObj>
              </mc:Choice>
              <mc:Fallback>
                <p:oleObj name="Equation" r:id="rId5" imgW="9525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3352800"/>
                        <a:ext cx="21097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58343"/>
              </p:ext>
            </p:extLst>
          </p:nvPr>
        </p:nvGraphicFramePr>
        <p:xfrm>
          <a:off x="3154363" y="5257800"/>
          <a:ext cx="34607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6" name="Equation" r:id="rId7" imgW="1562100" imgH="330200" progId="Equation.DSMT4">
                  <p:embed/>
                </p:oleObj>
              </mc:Choice>
              <mc:Fallback>
                <p:oleObj name="Equation" r:id="rId7" imgW="1562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5257800"/>
                        <a:ext cx="346075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0261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Consider a wave packet formed by using the wave function that </a:t>
            </a:r>
            <a:r>
              <a:rPr lang="en-US" sz="2400" dirty="0" err="1" smtClean="0">
                <a:cs typeface="ＭＳ Ｐゴシック" pitchFamily="-84" charset="-128"/>
              </a:rPr>
              <a:t>Ae</a:t>
            </a:r>
            <a:r>
              <a:rPr lang="en-US" sz="2400" baseline="30000" dirty="0" err="1" smtClean="0">
                <a:cs typeface="ＭＳ Ｐゴシック" pitchFamily="-84" charset="-128"/>
              </a:rPr>
              <a:t>-</a:t>
            </a:r>
            <a:r>
              <a:rPr lang="en-US" sz="2400" baseline="30000" dirty="0" err="1" smtClean="0">
                <a:latin typeface="Symbol" charset="2"/>
                <a:cs typeface="Symbol" charset="2"/>
              </a:rPr>
              <a:t>α|x</a:t>
            </a:r>
            <a:r>
              <a:rPr lang="en-US" sz="2400" baseline="30000" dirty="0" smtClean="0">
                <a:latin typeface="Symbol" charset="2"/>
                <a:cs typeface="Symbol" charset="2"/>
              </a:rPr>
              <a:t>|</a:t>
            </a:r>
            <a:r>
              <a:rPr lang="en-US" sz="2400" dirty="0" smtClean="0">
                <a:latin typeface="Symbol" charset="2"/>
                <a:cs typeface="Symbol" charset="2"/>
              </a:rPr>
              <a:t>, </a:t>
            </a:r>
            <a:r>
              <a:rPr lang="en-US" sz="2400" dirty="0" smtClean="0">
                <a:cs typeface="ＭＳ Ｐゴシック" pitchFamily="-84" charset="-128"/>
              </a:rPr>
              <a:t>where A is a constant to be determined by normalization.  Normalize this wave function and find the probabilities of the particle being between 0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, and between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  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cs typeface="ＭＳ Ｐゴシック" pitchFamily="-84" charset="-128"/>
              </a:rPr>
              <a:t>Ex 6.4: Normalization</a:t>
            </a:r>
            <a:endParaRPr lang="en-US" b="1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651368"/>
              </p:ext>
            </p:extLst>
          </p:nvPr>
        </p:nvGraphicFramePr>
        <p:xfrm>
          <a:off x="1004888" y="2438400"/>
          <a:ext cx="1554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59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38400"/>
                        <a:ext cx="15541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308202"/>
              </p:ext>
            </p:extLst>
          </p:nvPr>
        </p:nvGraphicFramePr>
        <p:xfrm>
          <a:off x="1635125" y="3505200"/>
          <a:ext cx="44116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0" name="Equation" r:id="rId5" imgW="2374900" imgH="330200" progId="Equation.DSMT4">
                  <p:embed/>
                </p:oleObj>
              </mc:Choice>
              <mc:Fallback>
                <p:oleObj name="Equation" r:id="rId5" imgW="23749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3505200"/>
                        <a:ext cx="44116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ight Arrow 24"/>
          <p:cNvSpPr/>
          <p:nvPr/>
        </p:nvSpPr>
        <p:spPr bwMode="auto">
          <a:xfrm>
            <a:off x="381000" y="3304044"/>
            <a:ext cx="1143000" cy="103935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Probability density</a:t>
            </a:r>
          </a:p>
        </p:txBody>
      </p:sp>
      <p:graphicFrame>
        <p:nvGraphicFramePr>
          <p:cNvPr id="4915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34623"/>
              </p:ext>
            </p:extLst>
          </p:nvPr>
        </p:nvGraphicFramePr>
        <p:xfrm>
          <a:off x="6043613" y="3505200"/>
          <a:ext cx="28781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1" name="Equation" r:id="rId7" imgW="1549400" imgH="330200" progId="Equation.DSMT4">
                  <p:embed/>
                </p:oleObj>
              </mc:Choice>
              <mc:Fallback>
                <p:oleObj name="Equation" r:id="rId7" imgW="15494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505200"/>
                        <a:ext cx="287813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147982"/>
              </p:ext>
            </p:extLst>
          </p:nvPr>
        </p:nvGraphicFramePr>
        <p:xfrm>
          <a:off x="328613" y="4556125"/>
          <a:ext cx="20764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2" name="Equation" r:id="rId9" imgW="1117600" imgH="330200" progId="Equation.DSMT4">
                  <p:embed/>
                </p:oleObj>
              </mc:Choice>
              <mc:Fallback>
                <p:oleObj name="Equation" r:id="rId9" imgW="11176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4556125"/>
                        <a:ext cx="207645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30513"/>
              </p:ext>
            </p:extLst>
          </p:nvPr>
        </p:nvGraphicFramePr>
        <p:xfrm>
          <a:off x="6315075" y="5486400"/>
          <a:ext cx="2595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3" name="Equation" r:id="rId11" imgW="863600" imgH="228600" progId="Equation.DSMT4">
                  <p:embed/>
                </p:oleObj>
              </mc:Choice>
              <mc:Fallback>
                <p:oleObj name="Equation" r:id="rId11" imgW="86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5486400"/>
                        <a:ext cx="25955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1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62400" y="1752600"/>
            <a:ext cx="3276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153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935426"/>
              </p:ext>
            </p:extLst>
          </p:nvPr>
        </p:nvGraphicFramePr>
        <p:xfrm>
          <a:off x="1053152" y="5410200"/>
          <a:ext cx="138524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4" name="Equation" r:id="rId14" imgW="520700" imgH="228600" progId="Equation.DSMT4">
                  <p:embed/>
                </p:oleObj>
              </mc:Choice>
              <mc:Fallback>
                <p:oleObj name="Equation" r:id="rId14" imgW="520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152" y="5410200"/>
                        <a:ext cx="138524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ight Arrow 23"/>
          <p:cNvSpPr/>
          <p:nvPr/>
        </p:nvSpPr>
        <p:spPr bwMode="auto">
          <a:xfrm>
            <a:off x="228600" y="5408414"/>
            <a:ext cx="7620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3352800" y="5486400"/>
            <a:ext cx="27432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Normalized Wave Function</a:t>
            </a:r>
          </a:p>
        </p:txBody>
      </p:sp>
      <p:graphicFrame>
        <p:nvGraphicFramePr>
          <p:cNvPr id="49153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34051"/>
              </p:ext>
            </p:extLst>
          </p:nvPr>
        </p:nvGraphicFramePr>
        <p:xfrm>
          <a:off x="4656138" y="4391025"/>
          <a:ext cx="169703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5" name="Equation" r:id="rId16" imgW="914400" imgH="508000" progId="Equation.DSMT4">
                  <p:embed/>
                </p:oleObj>
              </mc:Choice>
              <mc:Fallback>
                <p:oleObj name="Equation" r:id="rId16" imgW="9144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391025"/>
                        <a:ext cx="1697037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920076"/>
              </p:ext>
            </p:extLst>
          </p:nvPr>
        </p:nvGraphicFramePr>
        <p:xfrm>
          <a:off x="6546850" y="4479925"/>
          <a:ext cx="10604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6" name="Equation" r:id="rId18" imgW="571500" imgH="419100" progId="Equation.DSMT4">
                  <p:embed/>
                </p:oleObj>
              </mc:Choice>
              <mc:Fallback>
                <p:oleObj name="Equation" r:id="rId18" imgW="571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850" y="4479925"/>
                        <a:ext cx="106045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89652"/>
              </p:ext>
            </p:extLst>
          </p:nvPr>
        </p:nvGraphicFramePr>
        <p:xfrm>
          <a:off x="7735887" y="4724400"/>
          <a:ext cx="1889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7" name="Equation" r:id="rId20" imgW="101600" imgH="152400" progId="Equation.DSMT4">
                  <p:embed/>
                </p:oleObj>
              </mc:Choice>
              <mc:Fallback>
                <p:oleObj name="Equation" r:id="rId20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5887" y="4724400"/>
                        <a:ext cx="188913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496449"/>
              </p:ext>
            </p:extLst>
          </p:nvPr>
        </p:nvGraphicFramePr>
        <p:xfrm>
          <a:off x="2489200" y="4568825"/>
          <a:ext cx="19589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8" name="Equation" r:id="rId22" imgW="1054100" imgH="330200" progId="Equation.DSMT4">
                  <p:embed/>
                </p:oleObj>
              </mc:Choice>
              <mc:Fallback>
                <p:oleObj name="Equation" r:id="rId22" imgW="1054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568825"/>
                        <a:ext cx="19589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1018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9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9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9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  <p:bldP spid="25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1066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Using the wave function, we can compute the probability for a particle to be with 0 to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to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cs typeface="ＭＳ Ｐゴシック" pitchFamily="-84" charset="-128"/>
              </a:rPr>
              <a:t>Ex 6.4: Normalization, cont’d</a:t>
            </a:r>
            <a:endParaRPr lang="en-US" b="1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982779"/>
              </p:ext>
            </p:extLst>
          </p:nvPr>
        </p:nvGraphicFramePr>
        <p:xfrm>
          <a:off x="700088" y="1676400"/>
          <a:ext cx="1812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0" name="Equation" r:id="rId3" imgW="800100" imgH="228600" progId="Equation.DSMT4">
                  <p:embed/>
                </p:oleObj>
              </mc:Choice>
              <mc:Fallback>
                <p:oleObj name="Equation" r:id="rId3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676400"/>
                        <a:ext cx="18129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843504"/>
              </p:ext>
            </p:extLst>
          </p:nvPr>
        </p:nvGraphicFramePr>
        <p:xfrm>
          <a:off x="620713" y="3514725"/>
          <a:ext cx="202882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1" name="Equation" r:id="rId5" imgW="1092200" imgH="330200" progId="Equation.DSMT4">
                  <p:embed/>
                </p:oleObj>
              </mc:Choice>
              <mc:Fallback>
                <p:oleObj name="Equation" r:id="rId5" imgW="10922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514725"/>
                        <a:ext cx="202882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5"/>
          <p:cNvSpPr txBox="1">
            <a:spLocks noChangeArrowheads="1"/>
          </p:cNvSpPr>
          <p:nvPr/>
        </p:nvSpPr>
        <p:spPr bwMode="auto">
          <a:xfrm>
            <a:off x="609600" y="2667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0 to 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pic>
        <p:nvPicPr>
          <p:cNvPr id="21" name="Picture 1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62400" y="1066800"/>
            <a:ext cx="441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609600" y="4343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to 2/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3" name="Rectangle 35"/>
          <p:cNvSpPr txBox="1">
            <a:spLocks noChangeArrowheads="1"/>
          </p:cNvSpPr>
          <p:nvPr/>
        </p:nvSpPr>
        <p:spPr bwMode="auto">
          <a:xfrm>
            <a:off x="609600" y="5791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How about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2/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: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to ∞?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4925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131582"/>
              </p:ext>
            </p:extLst>
          </p:nvPr>
        </p:nvGraphicFramePr>
        <p:xfrm>
          <a:off x="2620963" y="3505200"/>
          <a:ext cx="172243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2" name="Equation" r:id="rId8" imgW="927100" imgH="330200" progId="Equation.DSMT4">
                  <p:embed/>
                </p:oleObj>
              </mc:Choice>
              <mc:Fallback>
                <p:oleObj name="Equation" r:id="rId8" imgW="927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3505200"/>
                        <a:ext cx="1722437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030096"/>
              </p:ext>
            </p:extLst>
          </p:nvPr>
        </p:nvGraphicFramePr>
        <p:xfrm>
          <a:off x="4368800" y="3373438"/>
          <a:ext cx="3303588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3" name="Equation" r:id="rId10" imgW="1778000" imgH="482600" progId="Equation.DSMT4">
                  <p:embed/>
                </p:oleObj>
              </mc:Choice>
              <mc:Fallback>
                <p:oleObj name="Equation" r:id="rId10" imgW="17780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3373438"/>
                        <a:ext cx="3303588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58771"/>
              </p:ext>
            </p:extLst>
          </p:nvPr>
        </p:nvGraphicFramePr>
        <p:xfrm>
          <a:off x="7696200" y="3657600"/>
          <a:ext cx="731837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4" name="Equation" r:id="rId12" imgW="393700" imgH="152400" progId="Equation.DSMT4">
                  <p:embed/>
                </p:oleObj>
              </mc:Choice>
              <mc:Fallback>
                <p:oleObj name="Equation" r:id="rId12" imgW="3937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657600"/>
                        <a:ext cx="731837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295812"/>
              </p:ext>
            </p:extLst>
          </p:nvPr>
        </p:nvGraphicFramePr>
        <p:xfrm>
          <a:off x="603250" y="4953000"/>
          <a:ext cx="20510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5" name="Equation" r:id="rId14" imgW="1104900" imgH="355600" progId="Equation.DSMT4">
                  <p:embed/>
                </p:oleObj>
              </mc:Choice>
              <mc:Fallback>
                <p:oleObj name="Equation" r:id="rId14" imgW="11049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4953000"/>
                        <a:ext cx="20510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320620"/>
              </p:ext>
            </p:extLst>
          </p:nvPr>
        </p:nvGraphicFramePr>
        <p:xfrm>
          <a:off x="2678113" y="4953000"/>
          <a:ext cx="1746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6" name="Equation" r:id="rId16" imgW="939800" imgH="355600" progId="Equation.DSMT4">
                  <p:embed/>
                </p:oleObj>
              </mc:Choice>
              <mc:Fallback>
                <p:oleObj name="Equation" r:id="rId16" imgW="9398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4953000"/>
                        <a:ext cx="17462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945198"/>
              </p:ext>
            </p:extLst>
          </p:nvPr>
        </p:nvGraphicFramePr>
        <p:xfrm>
          <a:off x="4414838" y="4800600"/>
          <a:ext cx="35623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7" name="Equation" r:id="rId18" imgW="1917700" imgH="482600" progId="Equation.DSMT4">
                  <p:embed/>
                </p:oleObj>
              </mc:Choice>
              <mc:Fallback>
                <p:oleObj name="Equation" r:id="rId18" imgW="19177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4800600"/>
                        <a:ext cx="356235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242362"/>
              </p:ext>
            </p:extLst>
          </p:nvPr>
        </p:nvGraphicFramePr>
        <p:xfrm>
          <a:off x="7924800" y="5105400"/>
          <a:ext cx="7302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8" name="Equation" r:id="rId20" imgW="393700" imgH="165100" progId="Equation.DSMT4">
                  <p:embed/>
                </p:oleObj>
              </mc:Choice>
              <mc:Fallback>
                <p:oleObj name="Equation" r:id="rId20" imgW="3937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105400"/>
                        <a:ext cx="7302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 rot="5400000">
            <a:off x="5524500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142706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5943600" y="1371600"/>
            <a:ext cx="381000" cy="1524000"/>
          </a:xfrm>
          <a:prstGeom prst="rect">
            <a:avLst/>
          </a:prstGeom>
          <a:solidFill>
            <a:srgbClr val="FF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24600" y="1371600"/>
            <a:ext cx="381000" cy="1524000"/>
          </a:xfrm>
          <a:prstGeom prst="rect">
            <a:avLst/>
          </a:prstGeom>
          <a:solidFill>
            <a:srgbClr val="CC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3891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9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9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9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9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  <p:bldP spid="28" grpId="0" build="p"/>
      <p:bldP spid="20" grpId="0" build="p"/>
      <p:bldP spid="23" grpId="0" build="p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Properties of Valid Wave Functions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382000" cy="5486400"/>
          </a:xfrm>
        </p:spPr>
        <p:txBody>
          <a:bodyPr/>
          <a:lstStyle/>
          <a:p>
            <a:pPr marL="495300" indent="-495300" eaLnBrk="1" hangingPunct="1">
              <a:buFont typeface="Wingdings" pitchFamily="-84" charset="2"/>
              <a:buNone/>
            </a:pPr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Boundary conditions</a:t>
            </a:r>
            <a:endParaRPr lang="en-US" sz="2800" b="1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avoid infinite probabilities, the wave function must be finite everywhere.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avoid multiple values of the probability, the wave function must be single valued.</a:t>
            </a: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For finite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potentials, the wave function and its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derivatives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must be continuous. This is required because the second-order derivative term in the wave equation must be single valued. (There are exceptions to this rule when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is infinite.)</a:t>
            </a: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In order to normalize the wave functions, they must approach zero as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approaches infinity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marL="495300" indent="-495300" eaLnBrk="1" hangingPunct="1">
              <a:buFont typeface="Wingdings" pitchFamily="-84" charset="2"/>
              <a:buNone/>
            </a:pP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Solutions that do not satisfy these properties do not generally correspond to physically realizable circumstances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23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b="1" dirty="0">
                <a:ea typeface="ＭＳ Ｐゴシック" pitchFamily="-84" charset="-128"/>
                <a:cs typeface="ＭＳ Ｐゴシック" pitchFamily="-84" charset="-128"/>
              </a:rPr>
              <a:t>Time-Independent Schrödinger Wave Equation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3213" y="762000"/>
            <a:ext cx="8688387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potential in many cases will not depend explicitly on time.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dependence on time and position can then be separated in the Schrödinger wave equation.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Let,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which yields: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Now divide by the wave function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left side </a:t>
            </a:r>
            <a:r>
              <a:rPr lang="en-US" sz="28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of this last equation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depends only on time,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the right side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depends only on spatial coordinates. Hence each side must be equal to a constant. The time dependent side is</a:t>
            </a: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1578"/>
              </p:ext>
            </p:extLst>
          </p:nvPr>
        </p:nvGraphicFramePr>
        <p:xfrm>
          <a:off x="5819775" y="1676400"/>
          <a:ext cx="27003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14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775" y="1676400"/>
                        <a:ext cx="2700338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4315"/>
              </p:ext>
            </p:extLst>
          </p:nvPr>
        </p:nvGraphicFramePr>
        <p:xfrm>
          <a:off x="2501900" y="2400300"/>
          <a:ext cx="65039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15" name="Equation" r:id="rId5" imgW="3111500" imgH="419100" progId="Equation.DSMT4">
                  <p:embed/>
                </p:oleObj>
              </mc:Choice>
              <mc:Fallback>
                <p:oleObj name="Equation" r:id="rId5" imgW="3111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2400300"/>
                        <a:ext cx="650398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865607"/>
              </p:ext>
            </p:extLst>
          </p:nvPr>
        </p:nvGraphicFramePr>
        <p:xfrm>
          <a:off x="5029200" y="3429000"/>
          <a:ext cx="3886200" cy="63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16" name="Equation" r:id="rId7" imgW="2819400" imgH="457200" progId="Equation.DSMT4">
                  <p:embed/>
                </p:oleObj>
              </mc:Choice>
              <mc:Fallback>
                <p:oleObj name="Equation" r:id="rId7" imgW="2819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429000"/>
                        <a:ext cx="3886200" cy="63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774895"/>
              </p:ext>
            </p:extLst>
          </p:nvPr>
        </p:nvGraphicFramePr>
        <p:xfrm>
          <a:off x="3594100" y="5181600"/>
          <a:ext cx="15732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17" name="Equation" r:id="rId9" imgW="736600" imgH="419100" progId="Equation.DSMT4">
                  <p:embed/>
                </p:oleObj>
              </mc:Choice>
              <mc:Fallback>
                <p:oleObj name="Equation" r:id="rId9" imgW="736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181600"/>
                        <a:ext cx="1573213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033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838200"/>
            <a:ext cx="8305800" cy="5064125"/>
          </a:xfrm>
        </p:spPr>
        <p:txBody>
          <a:bodyPr/>
          <a:lstStyle/>
          <a:p>
            <a:pPr eaLnBrk="1" hangingPunct="1">
              <a:buClr>
                <a:srgbClr val="3333CC"/>
              </a:buClr>
              <a:buSzPct val="65000"/>
            </a:pPr>
            <a:r>
              <a:rPr lang="en-US" sz="2400" dirty="0" smtClean="0"/>
              <a:t>We integrate both sides and find:</a:t>
            </a:r>
          </a:p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r>
              <a:rPr lang="en-US" sz="2400" dirty="0" smtClean="0"/>
              <a:t>	where </a:t>
            </a:r>
            <a:r>
              <a:rPr lang="en-US" sz="2400" i="1" dirty="0" smtClean="0"/>
              <a:t>C</a:t>
            </a:r>
            <a:r>
              <a:rPr lang="en-US" sz="2400" dirty="0" smtClean="0"/>
              <a:t> is an integration constant that we may choose to be 0. Therefore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r>
              <a:rPr lang="en-US" sz="2400" dirty="0" smtClean="0"/>
              <a:t>	This determines </a:t>
            </a:r>
            <a:r>
              <a:rPr lang="en-US" sz="2400" i="1" dirty="0" smtClean="0"/>
              <a:t>f </a:t>
            </a:r>
            <a:r>
              <a:rPr lang="en-US" sz="2400" dirty="0" smtClean="0"/>
              <a:t>to be                                    . Comparing this to the time dependent portion of the free particle wave function 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</a:pPr>
            <a:r>
              <a:rPr lang="en-US" sz="2400" dirty="0" smtClean="0"/>
              <a:t>This is known as the </a:t>
            </a:r>
            <a:r>
              <a:rPr lang="en-US" sz="2400" b="1" dirty="0" smtClean="0"/>
              <a:t>time-independent Schrödinger wave equation</a:t>
            </a:r>
            <a:r>
              <a:rPr lang="en-US" sz="2400" dirty="0" smtClean="0"/>
              <a:t>, and it is a fundamental equation in quantum mechanics.</a:t>
            </a:r>
          </a:p>
          <a:p>
            <a:endParaRPr lang="en-US" sz="2400" dirty="0"/>
          </a:p>
        </p:txBody>
      </p:sp>
      <p:sp>
        <p:nvSpPr>
          <p:cNvPr id="23554" name="Rectangle 9"/>
          <p:cNvSpPr>
            <a:spLocks noGrp="1" noChangeArrowheads="1"/>
          </p:cNvSpPr>
          <p:nvPr>
            <p:ph type="title"/>
          </p:nvPr>
        </p:nvSpPr>
        <p:spPr>
          <a:xfrm>
            <a:off x="-76200" y="-76200"/>
            <a:ext cx="9296400" cy="990600"/>
          </a:xfrm>
        </p:spPr>
        <p:txBody>
          <a:bodyPr/>
          <a:lstStyle/>
          <a:p>
            <a:pPr algn="ctr" eaLnBrk="1" hangingPunct="1"/>
            <a:r>
              <a:rPr lang="en-US" sz="3400" b="1" dirty="0">
                <a:ea typeface="ＭＳ Ｐゴシック" pitchFamily="-84" charset="-128"/>
                <a:cs typeface="ＭＳ Ｐゴシック" pitchFamily="-84" charset="-128"/>
              </a:rPr>
              <a:t>Time-Independent Schrödinger Wave </a:t>
            </a:r>
            <a:r>
              <a:rPr lang="en-US" sz="3400" b="1" dirty="0" smtClean="0">
                <a:ea typeface="ＭＳ Ｐゴシック" pitchFamily="-84" charset="-128"/>
                <a:cs typeface="ＭＳ Ｐゴシック" pitchFamily="-84" charset="-128"/>
              </a:rPr>
              <a:t>Equation</a:t>
            </a:r>
            <a:r>
              <a:rPr lang="en-US" sz="3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3400" dirty="0" err="1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con’</a:t>
            </a:r>
            <a:r>
              <a:rPr lang="en-US" altLang="ja-JP" sz="3400" dirty="0" err="1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altLang="ja-JP" sz="34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sz="3400" dirty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23561" name="Object 2"/>
          <p:cNvGraphicFramePr>
            <a:graphicFrameLocks noChangeAspect="1"/>
          </p:cNvGraphicFramePr>
          <p:nvPr/>
        </p:nvGraphicFramePr>
        <p:xfrm>
          <a:off x="4521200" y="3340100"/>
          <a:ext cx="1016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01600" imgH="177800" progId="Equation.DSMT4">
                  <p:embed/>
                </p:oleObj>
              </mc:Choice>
              <mc:Fallback>
                <p:oleObj name="Equation" r:id="rId3" imgW="1016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340100"/>
                        <a:ext cx="101600" cy="177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577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316015"/>
              </p:ext>
            </p:extLst>
          </p:nvPr>
        </p:nvGraphicFramePr>
        <p:xfrm>
          <a:off x="4684713" y="774700"/>
          <a:ext cx="4040187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2057400" imgH="419100" progId="Equation.DSMT4">
                  <p:embed/>
                </p:oleObj>
              </mc:Choice>
              <mc:Fallback>
                <p:oleObj name="Equation" r:id="rId5" imgW="20574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774700"/>
                        <a:ext cx="4040187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790274"/>
              </p:ext>
            </p:extLst>
          </p:nvPr>
        </p:nvGraphicFramePr>
        <p:xfrm>
          <a:off x="3352800" y="2109067"/>
          <a:ext cx="1219200" cy="786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609600" imgH="393700" progId="Equation.DSMT4">
                  <p:embed/>
                </p:oleObj>
              </mc:Choice>
              <mc:Fallback>
                <p:oleObj name="Equation" r:id="rId7" imgW="609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09067"/>
                        <a:ext cx="1219200" cy="786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383017"/>
              </p:ext>
            </p:extLst>
          </p:nvPr>
        </p:nvGraphicFramePr>
        <p:xfrm>
          <a:off x="3505200" y="2971800"/>
          <a:ext cx="241485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9" imgW="1219200" imgH="241300" progId="Equation.DSMT4">
                  <p:embed/>
                </p:oleObj>
              </mc:Choice>
              <mc:Fallback>
                <p:oleObj name="Equation" r:id="rId9" imgW="1219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971800"/>
                        <a:ext cx="2414855" cy="477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768143"/>
              </p:ext>
            </p:extLst>
          </p:nvPr>
        </p:nvGraphicFramePr>
        <p:xfrm>
          <a:off x="4222750" y="3810000"/>
          <a:ext cx="19494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11" imgW="1117600" imgH="444500" progId="Equation.DSMT4">
                  <p:embed/>
                </p:oleObj>
              </mc:Choice>
              <mc:Fallback>
                <p:oleObj name="Equation" r:id="rId11" imgW="1117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3810000"/>
                        <a:ext cx="19494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100095"/>
              </p:ext>
            </p:extLst>
          </p:nvPr>
        </p:nvGraphicFramePr>
        <p:xfrm>
          <a:off x="2378075" y="5448300"/>
          <a:ext cx="45926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3" imgW="2197100" imgH="419100" progId="Equation.DSMT4">
                  <p:embed/>
                </p:oleObj>
              </mc:Choice>
              <mc:Fallback>
                <p:oleObj name="Equation" r:id="rId13" imgW="219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448300"/>
                        <a:ext cx="459263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596692"/>
              </p:ext>
            </p:extLst>
          </p:nvPr>
        </p:nvGraphicFramePr>
        <p:xfrm>
          <a:off x="990600" y="3962400"/>
          <a:ext cx="18605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5" imgW="939800" imgH="177800" progId="Equation.DSMT4">
                  <p:embed/>
                </p:oleObj>
              </mc:Choice>
              <mc:Fallback>
                <p:oleObj name="Equation" r:id="rId15" imgW="9398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62400"/>
                        <a:ext cx="1860550" cy="350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265085"/>
              </p:ext>
            </p:extLst>
          </p:nvPr>
        </p:nvGraphicFramePr>
        <p:xfrm>
          <a:off x="7239000" y="3352800"/>
          <a:ext cx="15589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7" imgW="787400" imgH="190500" progId="Equation.DSMT4">
                  <p:embed/>
                </p:oleObj>
              </mc:Choice>
              <mc:Fallback>
                <p:oleObj name="Equation" r:id="rId17" imgW="7874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352800"/>
                        <a:ext cx="1558925" cy="376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3200400" y="3886200"/>
            <a:ext cx="685800" cy="533400"/>
          </a:xfrm>
          <a:prstGeom prst="rightArrow">
            <a:avLst/>
          </a:prstGeom>
          <a:solidFill>
            <a:srgbClr val="FFFF00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7453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7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56860</TotalTime>
  <Words>870</Words>
  <Application>Microsoft Macintosh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3313 – Section 001 Lecture #17</vt:lpstr>
      <vt:lpstr>Announcements</vt:lpstr>
      <vt:lpstr>Reminder: Special Project #4</vt:lpstr>
      <vt:lpstr>Normalization and Probability</vt:lpstr>
      <vt:lpstr>Ex 6.4: Normalization</vt:lpstr>
      <vt:lpstr>Ex 6.4: Normalization, cont’d</vt:lpstr>
      <vt:lpstr>Properties of Valid Wave Functions</vt:lpstr>
      <vt:lpstr>Time-Independent Schrödinger Wave Equation</vt:lpstr>
      <vt:lpstr>Time-Independent Schrödinger Wave Equation(con’t)</vt:lpstr>
      <vt:lpstr>Stationary State</vt:lpstr>
      <vt:lpstr>Comparison of Classical and Quantum Mechanics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861</cp:revision>
  <cp:lastPrinted>2013-08-26T21:25:15Z</cp:lastPrinted>
  <dcterms:created xsi:type="dcterms:W3CDTF">2012-08-27T21:13:02Z</dcterms:created>
  <dcterms:modified xsi:type="dcterms:W3CDTF">2015-04-06T19:58:39Z</dcterms:modified>
</cp:coreProperties>
</file>