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797" r:id="rId3"/>
    <p:sldId id="799" r:id="rId4"/>
    <p:sldId id="812" r:id="rId5"/>
    <p:sldId id="821" r:id="rId6"/>
    <p:sldId id="813" r:id="rId7"/>
    <p:sldId id="762" r:id="rId8"/>
    <p:sldId id="763" r:id="rId9"/>
    <p:sldId id="825" r:id="rId10"/>
    <p:sldId id="826" r:id="rId11"/>
    <p:sldId id="822" r:id="rId12"/>
    <p:sldId id="823" r:id="rId13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CEEF"/>
    <a:srgbClr val="8EDBEF"/>
    <a:srgbClr val="7FC4D6"/>
    <a:srgbClr val="99FFCC"/>
    <a:srgbClr val="FFFFCC"/>
    <a:srgbClr val="CC6600"/>
    <a:srgbClr val="FF0066"/>
    <a:srgbClr val="CC00CC"/>
    <a:srgbClr val="0033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49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image" Target="../media/image10.emf"/><Relationship Id="rId5" Type="http://schemas.openxmlformats.org/officeDocument/2006/relationships/image" Target="../media/image11.emf"/><Relationship Id="rId6" Type="http://schemas.openxmlformats.org/officeDocument/2006/relationships/image" Target="../media/image12.emf"/><Relationship Id="rId7" Type="http://schemas.openxmlformats.org/officeDocument/2006/relationships/image" Target="../media/image13.emf"/><Relationship Id="rId8" Type="http://schemas.openxmlformats.org/officeDocument/2006/relationships/image" Target="../media/image14.emf"/><Relationship Id="rId9" Type="http://schemas.openxmlformats.org/officeDocument/2006/relationships/image" Target="../media/image15.emf"/><Relationship Id="rId10" Type="http://schemas.openxmlformats.org/officeDocument/2006/relationships/image" Target="../media/image16.emf"/><Relationship Id="rId11" Type="http://schemas.openxmlformats.org/officeDocument/2006/relationships/image" Target="../media/image17.emf"/><Relationship Id="rId1" Type="http://schemas.openxmlformats.org/officeDocument/2006/relationships/image" Target="../media/image7.emf"/><Relationship Id="rId2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4" Type="http://schemas.openxmlformats.org/officeDocument/2006/relationships/image" Target="../media/image21.emf"/><Relationship Id="rId5" Type="http://schemas.openxmlformats.org/officeDocument/2006/relationships/image" Target="../media/image22.emf"/><Relationship Id="rId6" Type="http://schemas.openxmlformats.org/officeDocument/2006/relationships/image" Target="../media/image23.emf"/><Relationship Id="rId7" Type="http://schemas.openxmlformats.org/officeDocument/2006/relationships/image" Target="../media/image24.emf"/><Relationship Id="rId8" Type="http://schemas.openxmlformats.org/officeDocument/2006/relationships/image" Target="../media/image25.emf"/><Relationship Id="rId9" Type="http://schemas.openxmlformats.org/officeDocument/2006/relationships/image" Target="../media/image26.emf"/><Relationship Id="rId10" Type="http://schemas.openxmlformats.org/officeDocument/2006/relationships/image" Target="../media/image27.emf"/><Relationship Id="rId1" Type="http://schemas.openxmlformats.org/officeDocument/2006/relationships/image" Target="../media/image18.emf"/><Relationship Id="rId2" Type="http://schemas.openxmlformats.org/officeDocument/2006/relationships/image" Target="../media/image19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4" Type="http://schemas.openxmlformats.org/officeDocument/2006/relationships/image" Target="../media/image31.emf"/><Relationship Id="rId5" Type="http://schemas.openxmlformats.org/officeDocument/2006/relationships/image" Target="../media/image32.emf"/><Relationship Id="rId6" Type="http://schemas.openxmlformats.org/officeDocument/2006/relationships/image" Target="../media/image33.emf"/><Relationship Id="rId1" Type="http://schemas.openxmlformats.org/officeDocument/2006/relationships/image" Target="../media/image28.emf"/><Relationship Id="rId2" Type="http://schemas.openxmlformats.org/officeDocument/2006/relationships/image" Target="../media/image29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4" Type="http://schemas.openxmlformats.org/officeDocument/2006/relationships/image" Target="../media/image38.emf"/><Relationship Id="rId5" Type="http://schemas.openxmlformats.org/officeDocument/2006/relationships/image" Target="../media/image39.emf"/><Relationship Id="rId6" Type="http://schemas.openxmlformats.org/officeDocument/2006/relationships/image" Target="../media/image40.emf"/><Relationship Id="rId7" Type="http://schemas.openxmlformats.org/officeDocument/2006/relationships/image" Target="../media/image41.emf"/><Relationship Id="rId8" Type="http://schemas.openxmlformats.org/officeDocument/2006/relationships/image" Target="../media/image42.emf"/><Relationship Id="rId1" Type="http://schemas.openxmlformats.org/officeDocument/2006/relationships/image" Target="../media/image35.emf"/><Relationship Id="rId2" Type="http://schemas.openxmlformats.org/officeDocument/2006/relationships/image" Target="../media/image3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45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70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BFBEB-12DC-8949-B61D-A8F2554F5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54901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DAF44D-5BDC-464D-BFC2-357404B9B0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53456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0" r:id="rId13"/>
    <p:sldLayoutId id="2147483721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9.bin"/><Relationship Id="rId20" Type="http://schemas.openxmlformats.org/officeDocument/2006/relationships/image" Target="../media/image26.emf"/><Relationship Id="rId21" Type="http://schemas.openxmlformats.org/officeDocument/2006/relationships/oleObject" Target="../embeddings/oleObject25.bin"/><Relationship Id="rId22" Type="http://schemas.openxmlformats.org/officeDocument/2006/relationships/image" Target="../media/image27.emf"/><Relationship Id="rId10" Type="http://schemas.openxmlformats.org/officeDocument/2006/relationships/image" Target="../media/image21.emf"/><Relationship Id="rId11" Type="http://schemas.openxmlformats.org/officeDocument/2006/relationships/oleObject" Target="../embeddings/oleObject20.bin"/><Relationship Id="rId12" Type="http://schemas.openxmlformats.org/officeDocument/2006/relationships/image" Target="../media/image22.emf"/><Relationship Id="rId13" Type="http://schemas.openxmlformats.org/officeDocument/2006/relationships/oleObject" Target="../embeddings/oleObject21.bin"/><Relationship Id="rId14" Type="http://schemas.openxmlformats.org/officeDocument/2006/relationships/image" Target="../media/image23.emf"/><Relationship Id="rId15" Type="http://schemas.openxmlformats.org/officeDocument/2006/relationships/oleObject" Target="../embeddings/oleObject22.bin"/><Relationship Id="rId16" Type="http://schemas.openxmlformats.org/officeDocument/2006/relationships/image" Target="../media/image24.emf"/><Relationship Id="rId17" Type="http://schemas.openxmlformats.org/officeDocument/2006/relationships/oleObject" Target="../embeddings/oleObject23.bin"/><Relationship Id="rId18" Type="http://schemas.openxmlformats.org/officeDocument/2006/relationships/image" Target="../media/image25.emf"/><Relationship Id="rId19" Type="http://schemas.openxmlformats.org/officeDocument/2006/relationships/oleObject" Target="../embeddings/oleObject24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16.bin"/><Relationship Id="rId4" Type="http://schemas.openxmlformats.org/officeDocument/2006/relationships/image" Target="../media/image18.emf"/><Relationship Id="rId5" Type="http://schemas.openxmlformats.org/officeDocument/2006/relationships/oleObject" Target="../embeddings/oleObject17.bin"/><Relationship Id="rId6" Type="http://schemas.openxmlformats.org/officeDocument/2006/relationships/image" Target="../media/image19.emf"/><Relationship Id="rId7" Type="http://schemas.openxmlformats.org/officeDocument/2006/relationships/oleObject" Target="../embeddings/oleObject18.bin"/><Relationship Id="rId8" Type="http://schemas.openxmlformats.org/officeDocument/2006/relationships/image" Target="../media/image20.emf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31.emf"/><Relationship Id="rId12" Type="http://schemas.openxmlformats.org/officeDocument/2006/relationships/oleObject" Target="../embeddings/oleObject30.bin"/><Relationship Id="rId13" Type="http://schemas.openxmlformats.org/officeDocument/2006/relationships/image" Target="../media/image32.emf"/><Relationship Id="rId14" Type="http://schemas.openxmlformats.org/officeDocument/2006/relationships/oleObject" Target="../embeddings/oleObject31.bin"/><Relationship Id="rId15" Type="http://schemas.openxmlformats.org/officeDocument/2006/relationships/image" Target="../media/image33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3.xml"/><Relationship Id="rId3" Type="http://schemas.openxmlformats.org/officeDocument/2006/relationships/image" Target="../media/image34.jpeg"/><Relationship Id="rId4" Type="http://schemas.openxmlformats.org/officeDocument/2006/relationships/oleObject" Target="../embeddings/oleObject26.bin"/><Relationship Id="rId5" Type="http://schemas.openxmlformats.org/officeDocument/2006/relationships/image" Target="../media/image28.emf"/><Relationship Id="rId6" Type="http://schemas.openxmlformats.org/officeDocument/2006/relationships/oleObject" Target="../embeddings/oleObject27.bin"/><Relationship Id="rId7" Type="http://schemas.openxmlformats.org/officeDocument/2006/relationships/image" Target="../media/image29.emf"/><Relationship Id="rId8" Type="http://schemas.openxmlformats.org/officeDocument/2006/relationships/oleObject" Target="../embeddings/oleObject28.bin"/><Relationship Id="rId9" Type="http://schemas.openxmlformats.org/officeDocument/2006/relationships/image" Target="../media/image30.emf"/><Relationship Id="rId10" Type="http://schemas.openxmlformats.org/officeDocument/2006/relationships/oleObject" Target="../embeddings/oleObject29.bin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6.bin"/><Relationship Id="rId12" Type="http://schemas.openxmlformats.org/officeDocument/2006/relationships/image" Target="../media/image39.emf"/><Relationship Id="rId13" Type="http://schemas.openxmlformats.org/officeDocument/2006/relationships/oleObject" Target="../embeddings/oleObject37.bin"/><Relationship Id="rId14" Type="http://schemas.openxmlformats.org/officeDocument/2006/relationships/image" Target="../media/image40.emf"/><Relationship Id="rId15" Type="http://schemas.openxmlformats.org/officeDocument/2006/relationships/oleObject" Target="../embeddings/oleObject38.bin"/><Relationship Id="rId16" Type="http://schemas.openxmlformats.org/officeDocument/2006/relationships/image" Target="../media/image41.emf"/><Relationship Id="rId17" Type="http://schemas.openxmlformats.org/officeDocument/2006/relationships/oleObject" Target="../embeddings/oleObject39.bin"/><Relationship Id="rId18" Type="http://schemas.openxmlformats.org/officeDocument/2006/relationships/image" Target="../media/image42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32.bin"/><Relationship Id="rId4" Type="http://schemas.openxmlformats.org/officeDocument/2006/relationships/image" Target="../media/image35.emf"/><Relationship Id="rId5" Type="http://schemas.openxmlformats.org/officeDocument/2006/relationships/oleObject" Target="../embeddings/oleObject33.bin"/><Relationship Id="rId6" Type="http://schemas.openxmlformats.org/officeDocument/2006/relationships/image" Target="../media/image36.emf"/><Relationship Id="rId7" Type="http://schemas.openxmlformats.org/officeDocument/2006/relationships/oleObject" Target="../embeddings/oleObject34.bin"/><Relationship Id="rId8" Type="http://schemas.openxmlformats.org/officeDocument/2006/relationships/image" Target="../media/image37.emf"/><Relationship Id="rId9" Type="http://schemas.openxmlformats.org/officeDocument/2006/relationships/oleObject" Target="../embeddings/oleObject35.bin"/><Relationship Id="rId10" Type="http://schemas.openxmlformats.org/officeDocument/2006/relationships/image" Target="../media/image3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4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5.e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.bin"/><Relationship Id="rId20" Type="http://schemas.openxmlformats.org/officeDocument/2006/relationships/image" Target="../media/image15.emf"/><Relationship Id="rId21" Type="http://schemas.openxmlformats.org/officeDocument/2006/relationships/oleObject" Target="../embeddings/oleObject14.bin"/><Relationship Id="rId22" Type="http://schemas.openxmlformats.org/officeDocument/2006/relationships/image" Target="../media/image16.emf"/><Relationship Id="rId23" Type="http://schemas.openxmlformats.org/officeDocument/2006/relationships/oleObject" Target="../embeddings/oleObject15.bin"/><Relationship Id="rId24" Type="http://schemas.openxmlformats.org/officeDocument/2006/relationships/image" Target="../media/image17.emf"/><Relationship Id="rId10" Type="http://schemas.openxmlformats.org/officeDocument/2006/relationships/image" Target="../media/image10.emf"/><Relationship Id="rId11" Type="http://schemas.openxmlformats.org/officeDocument/2006/relationships/oleObject" Target="../embeddings/oleObject9.bin"/><Relationship Id="rId12" Type="http://schemas.openxmlformats.org/officeDocument/2006/relationships/image" Target="../media/image11.emf"/><Relationship Id="rId13" Type="http://schemas.openxmlformats.org/officeDocument/2006/relationships/oleObject" Target="../embeddings/oleObject10.bin"/><Relationship Id="rId14" Type="http://schemas.openxmlformats.org/officeDocument/2006/relationships/image" Target="../media/image12.emf"/><Relationship Id="rId15" Type="http://schemas.openxmlformats.org/officeDocument/2006/relationships/oleObject" Target="../embeddings/oleObject11.bin"/><Relationship Id="rId16" Type="http://schemas.openxmlformats.org/officeDocument/2006/relationships/image" Target="../media/image13.emf"/><Relationship Id="rId17" Type="http://schemas.openxmlformats.org/officeDocument/2006/relationships/oleObject" Target="../embeddings/oleObject12.bin"/><Relationship Id="rId18" Type="http://schemas.openxmlformats.org/officeDocument/2006/relationships/image" Target="../media/image14.emf"/><Relationship Id="rId19" Type="http://schemas.openxmlformats.org/officeDocument/2006/relationships/oleObject" Target="../embeddings/oleObject13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5.bin"/><Relationship Id="rId4" Type="http://schemas.openxmlformats.org/officeDocument/2006/relationships/image" Target="../media/image7.e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8.emf"/><Relationship Id="rId7" Type="http://schemas.openxmlformats.org/officeDocument/2006/relationships/oleObject" Target="../embeddings/oleObject7.bin"/><Relationship Id="rId8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3313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#18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69835" y="1524000"/>
            <a:ext cx="30963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Wednesday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April 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8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, 2015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371600" y="2438400"/>
            <a:ext cx="7010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9pPr>
          </a:lstStyle>
          <a:p>
            <a:pPr marL="609600" indent="-609600" algn="l"/>
            <a:r>
              <a:rPr lang="en-US" sz="4000" dirty="0" smtClean="0">
                <a:latin typeface="Arial Narrow" pitchFamily="-84" charset="0"/>
              </a:rPr>
              <a:t>Expectation </a:t>
            </a:r>
            <a:r>
              <a:rPr lang="en-US" sz="4000" dirty="0">
                <a:latin typeface="Arial Narrow" pitchFamily="-84" charset="0"/>
              </a:rPr>
              <a:t>Values</a:t>
            </a:r>
          </a:p>
          <a:p>
            <a:pPr marL="609600" indent="-609600" algn="l"/>
            <a:r>
              <a:rPr lang="en-US" sz="4000" dirty="0" smtClean="0">
                <a:latin typeface="Arial Narrow" pitchFamily="-84" charset="0"/>
              </a:rPr>
              <a:t>Momentum Operator </a:t>
            </a:r>
          </a:p>
          <a:p>
            <a:pPr marL="609600" indent="-609600" algn="l"/>
            <a:r>
              <a:rPr lang="en-US" sz="4000" dirty="0" smtClean="0">
                <a:latin typeface="Arial Narrow" pitchFamily="-84" charset="0"/>
              </a:rPr>
              <a:t>Position and Energy Operators</a:t>
            </a:r>
          </a:p>
          <a:p>
            <a:pPr marL="609600" indent="-609600" algn="l"/>
            <a:r>
              <a:rPr lang="en-US" sz="4000" dirty="0" smtClean="0">
                <a:latin typeface="Arial Narrow" pitchFamily="-84" charset="0"/>
              </a:rPr>
              <a:t>Infinite Square-well </a:t>
            </a:r>
            <a:r>
              <a:rPr lang="en-US" sz="4000" dirty="0" smtClean="0">
                <a:latin typeface="Arial Narrow" pitchFamily="-84" charset="0"/>
              </a:rPr>
              <a:t>Potential</a:t>
            </a:r>
            <a:endParaRPr lang="en-US" sz="4000" dirty="0" smtClean="0">
              <a:latin typeface="Arial Narrow" pitchFamily="-8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8987"/>
          </a:xfrm>
        </p:spPr>
        <p:txBody>
          <a:bodyPr/>
          <a:lstStyle/>
          <a:p>
            <a:r>
              <a:rPr lang="en-US" sz="4800" b="1" dirty="0" smtClean="0">
                <a:ea typeface="ＭＳ Ｐゴシック" pitchFamily="-84" charset="-128"/>
                <a:cs typeface="ＭＳ Ｐゴシック" pitchFamily="-84" charset="-128"/>
              </a:rPr>
              <a:t>Position and Energy Operators</a:t>
            </a:r>
            <a:endParaRPr lang="en-US" sz="4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685800"/>
            <a:ext cx="8305800" cy="5140325"/>
          </a:xfrm>
        </p:spPr>
        <p:txBody>
          <a:bodyPr/>
          <a:lstStyle/>
          <a:p>
            <a:pPr eaLnBrk="1" hangingPunct="1">
              <a:buClr>
                <a:srgbClr val="3333CC"/>
              </a:buClr>
              <a:buSzPct val="65000"/>
              <a:buFont typeface="Wingdings" pitchFamily="-84" charset="2"/>
              <a:buChar char="n"/>
            </a:pPr>
            <a:r>
              <a:rPr lang="en-US" dirty="0" smtClean="0">
                <a:solidFill>
                  <a:srgbClr val="3333CC"/>
                </a:solidFill>
              </a:rPr>
              <a:t>The position </a:t>
            </a:r>
            <a:r>
              <a:rPr lang="en-US" i="1" dirty="0" err="1" smtClean="0">
                <a:solidFill>
                  <a:srgbClr val="3333CC"/>
                </a:solidFill>
              </a:rPr>
              <a:t>x</a:t>
            </a:r>
            <a:r>
              <a:rPr lang="en-US" dirty="0" smtClean="0">
                <a:solidFill>
                  <a:srgbClr val="3333CC"/>
                </a:solidFill>
              </a:rPr>
              <a:t> is its own operator as seen above.</a:t>
            </a:r>
          </a:p>
          <a:p>
            <a:pPr eaLnBrk="1" hangingPunct="1">
              <a:buClr>
                <a:srgbClr val="3333CC"/>
              </a:buClr>
              <a:buSzPct val="65000"/>
              <a:buFont typeface="Wingdings" pitchFamily="-84" charset="2"/>
              <a:buChar char="n"/>
            </a:pPr>
            <a:r>
              <a:rPr lang="en-US" dirty="0" smtClean="0">
                <a:solidFill>
                  <a:srgbClr val="3333CC"/>
                </a:solidFill>
              </a:rPr>
              <a:t>The time derivative of the free-particle wave function is</a:t>
            </a:r>
          </a:p>
          <a:p>
            <a:pPr eaLnBrk="1" hangingPunct="1">
              <a:buClr>
                <a:srgbClr val="3333CC"/>
              </a:buClr>
              <a:buSzPct val="65000"/>
              <a:buNone/>
            </a:pPr>
            <a:endParaRPr lang="en-US" dirty="0" smtClean="0">
              <a:solidFill>
                <a:srgbClr val="3333CC"/>
              </a:solidFill>
            </a:endParaRPr>
          </a:p>
          <a:p>
            <a:pPr eaLnBrk="1" hangingPunct="1">
              <a:buClr>
                <a:srgbClr val="3333CC"/>
              </a:buClr>
              <a:buSzPct val="65000"/>
              <a:buNone/>
            </a:pPr>
            <a:r>
              <a:rPr lang="en-US" dirty="0" smtClean="0">
                <a:solidFill>
                  <a:srgbClr val="3333CC"/>
                </a:solidFill>
              </a:rPr>
              <a:t>	Substituting </a:t>
            </a:r>
            <a:r>
              <a:rPr lang="el-GR" i="1" dirty="0" smtClean="0">
                <a:solidFill>
                  <a:srgbClr val="3333CC"/>
                </a:solidFill>
                <a:latin typeface="Symbol" charset="2"/>
                <a:ea typeface="Arial" pitchFamily="-84" charset="0"/>
                <a:cs typeface="Symbol" charset="2"/>
              </a:rPr>
              <a:t>ω</a:t>
            </a:r>
            <a:r>
              <a:rPr lang="en-US" dirty="0" smtClean="0">
                <a:solidFill>
                  <a:srgbClr val="3333CC"/>
                </a:solidFill>
                <a:ea typeface="Arial" pitchFamily="-84" charset="0"/>
                <a:cs typeface="Arial" pitchFamily="-84" charset="0"/>
              </a:rPr>
              <a:t> = </a:t>
            </a:r>
            <a:r>
              <a:rPr lang="en-US" i="1" dirty="0" smtClean="0">
                <a:solidFill>
                  <a:srgbClr val="3333CC"/>
                </a:solidFill>
                <a:ea typeface="Arial" pitchFamily="-84" charset="0"/>
                <a:cs typeface="Arial" pitchFamily="-84" charset="0"/>
              </a:rPr>
              <a:t>E</a:t>
            </a:r>
            <a:r>
              <a:rPr lang="en-US" dirty="0" smtClean="0">
                <a:solidFill>
                  <a:srgbClr val="3333CC"/>
                </a:solidFill>
                <a:ea typeface="Arial" pitchFamily="-84" charset="0"/>
                <a:cs typeface="Arial" pitchFamily="-84" charset="0"/>
              </a:rPr>
              <a:t> / </a:t>
            </a:r>
            <a:r>
              <a:rPr lang="en-US" i="1" dirty="0" err="1" smtClean="0">
                <a:solidFill>
                  <a:srgbClr val="3333CC"/>
                </a:solidFill>
                <a:ea typeface="Arial" pitchFamily="-84" charset="0"/>
                <a:cs typeface="Arial" pitchFamily="-84" charset="0"/>
              </a:rPr>
              <a:t>ħ</a:t>
            </a:r>
            <a:r>
              <a:rPr lang="en-US" dirty="0" smtClean="0">
                <a:solidFill>
                  <a:srgbClr val="3333CC"/>
                </a:solidFill>
                <a:ea typeface="Arial" pitchFamily="-84" charset="0"/>
                <a:cs typeface="Arial" pitchFamily="-84" charset="0"/>
              </a:rPr>
              <a:t>  yields		</a:t>
            </a:r>
          </a:p>
          <a:p>
            <a:pPr eaLnBrk="1" hangingPunct="1">
              <a:buClr>
                <a:srgbClr val="3333CC"/>
              </a:buClr>
              <a:buSzPct val="65000"/>
              <a:buNone/>
            </a:pPr>
            <a:endParaRPr lang="en-US" dirty="0" smtClean="0">
              <a:solidFill>
                <a:srgbClr val="3333CC"/>
              </a:solidFill>
              <a:ea typeface="Arial" pitchFamily="-84" charset="0"/>
              <a:cs typeface="Arial" pitchFamily="-84" charset="0"/>
            </a:endParaRPr>
          </a:p>
          <a:p>
            <a:pPr eaLnBrk="1" hangingPunct="1">
              <a:buClr>
                <a:srgbClr val="3333CC"/>
              </a:buClr>
              <a:buSzPct val="65000"/>
              <a:buFont typeface="Wingdings" pitchFamily="-84" charset="2"/>
              <a:buChar char="n"/>
            </a:pPr>
            <a:r>
              <a:rPr lang="en-US" dirty="0" smtClean="0">
                <a:solidFill>
                  <a:srgbClr val="3333CC"/>
                </a:solidFill>
                <a:ea typeface="Arial" pitchFamily="-84" charset="0"/>
                <a:cs typeface="Arial" pitchFamily="-84" charset="0"/>
              </a:rPr>
              <a:t>So the energy operator is</a:t>
            </a:r>
          </a:p>
          <a:p>
            <a:pPr eaLnBrk="1" hangingPunct="1">
              <a:buClr>
                <a:srgbClr val="3333CC"/>
              </a:buClr>
              <a:buSzPct val="65000"/>
              <a:buFont typeface="Wingdings" pitchFamily="-84" charset="2"/>
              <a:buChar char="n"/>
            </a:pPr>
            <a:r>
              <a:rPr lang="en-US" dirty="0" smtClean="0">
                <a:solidFill>
                  <a:srgbClr val="3333CC"/>
                </a:solidFill>
                <a:ea typeface="Arial" pitchFamily="-84" charset="0"/>
                <a:cs typeface="Arial" pitchFamily="-84" charset="0"/>
              </a:rPr>
              <a:t>The expectation value of the energy is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250862"/>
              </p:ext>
            </p:extLst>
          </p:nvPr>
        </p:nvGraphicFramePr>
        <p:xfrm>
          <a:off x="1676400" y="1981200"/>
          <a:ext cx="871538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450" name="Equation" r:id="rId3" imgW="393700" imgH="393700" progId="Equation.DSMT4">
                  <p:embed/>
                </p:oleObj>
              </mc:Choice>
              <mc:Fallback>
                <p:oleObj name="Equation" r:id="rId3" imgW="3937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981200"/>
                        <a:ext cx="871538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0095614"/>
              </p:ext>
            </p:extLst>
          </p:nvPr>
        </p:nvGraphicFramePr>
        <p:xfrm>
          <a:off x="5186363" y="2987675"/>
          <a:ext cx="188595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451" name="Equation" r:id="rId5" imgW="850900" imgH="254000" progId="Equation.DSMT4">
                  <p:embed/>
                </p:oleObj>
              </mc:Choice>
              <mc:Fallback>
                <p:oleObj name="Equation" r:id="rId5" imgW="8509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6363" y="2987675"/>
                        <a:ext cx="1885950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8202863"/>
              </p:ext>
            </p:extLst>
          </p:nvPr>
        </p:nvGraphicFramePr>
        <p:xfrm>
          <a:off x="4772025" y="3962400"/>
          <a:ext cx="132397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452" name="Equation" r:id="rId7" imgW="596900" imgH="393700" progId="Equation.DSMT4">
                  <p:embed/>
                </p:oleObj>
              </mc:Choice>
              <mc:Fallback>
                <p:oleObj name="Equation" r:id="rId7" imgW="5969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2025" y="3962400"/>
                        <a:ext cx="1323975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089921"/>
              </p:ext>
            </p:extLst>
          </p:nvPr>
        </p:nvGraphicFramePr>
        <p:xfrm>
          <a:off x="762000" y="5486400"/>
          <a:ext cx="8572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453" name="Equation" r:id="rId9" imgW="381000" imgH="228600" progId="Equation.DSMT4">
                  <p:embed/>
                </p:oleObj>
              </mc:Choice>
              <mc:Fallback>
                <p:oleObj name="Equation" r:id="rId9" imgW="381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486400"/>
                        <a:ext cx="85725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7519962"/>
              </p:ext>
            </p:extLst>
          </p:nvPr>
        </p:nvGraphicFramePr>
        <p:xfrm>
          <a:off x="2600325" y="1947863"/>
          <a:ext cx="1943100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454" name="Equation" r:id="rId11" imgW="876300" imgH="393700" progId="Equation.DSMT4">
                  <p:embed/>
                </p:oleObj>
              </mc:Choice>
              <mc:Fallback>
                <p:oleObj name="Equation" r:id="rId11" imgW="8763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0325" y="1947863"/>
                        <a:ext cx="1943100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814789"/>
              </p:ext>
            </p:extLst>
          </p:nvPr>
        </p:nvGraphicFramePr>
        <p:xfrm>
          <a:off x="4570413" y="2112963"/>
          <a:ext cx="1801812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455" name="Equation" r:id="rId13" imgW="812800" imgH="215900" progId="Equation.DSMT4">
                  <p:embed/>
                </p:oleObj>
              </mc:Choice>
              <mc:Fallback>
                <p:oleObj name="Equation" r:id="rId13" imgW="812800" imgH="215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0413" y="2112963"/>
                        <a:ext cx="1801812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4056746"/>
              </p:ext>
            </p:extLst>
          </p:nvPr>
        </p:nvGraphicFramePr>
        <p:xfrm>
          <a:off x="6365875" y="2197100"/>
          <a:ext cx="87312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456" name="Equation" r:id="rId15" imgW="393700" imgH="177800" progId="Equation.DSMT4">
                  <p:embed/>
                </p:oleObj>
              </mc:Choice>
              <mc:Fallback>
                <p:oleObj name="Equation" r:id="rId15" imgW="393700" imgH="177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5875" y="2197100"/>
                        <a:ext cx="873125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146328"/>
              </p:ext>
            </p:extLst>
          </p:nvPr>
        </p:nvGraphicFramePr>
        <p:xfrm>
          <a:off x="7035800" y="2833687"/>
          <a:ext cx="1574800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457" name="Equation" r:id="rId17" imgW="711200" imgH="406400" progId="Equation.DSMT4">
                  <p:embed/>
                </p:oleObj>
              </mc:Choice>
              <mc:Fallback>
                <p:oleObj name="Equation" r:id="rId17" imgW="711200" imgH="40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5800" y="2833687"/>
                        <a:ext cx="1574800" cy="900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343190"/>
              </p:ext>
            </p:extLst>
          </p:nvPr>
        </p:nvGraphicFramePr>
        <p:xfrm>
          <a:off x="1690688" y="5334000"/>
          <a:ext cx="3481387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458" name="Equation" r:id="rId19" imgW="1549400" imgH="330200" progId="Equation.DSMT4">
                  <p:embed/>
                </p:oleObj>
              </mc:Choice>
              <mc:Fallback>
                <p:oleObj name="Equation" r:id="rId19" imgW="15494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0688" y="5334000"/>
                        <a:ext cx="3481387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948235"/>
              </p:ext>
            </p:extLst>
          </p:nvPr>
        </p:nvGraphicFramePr>
        <p:xfrm>
          <a:off x="5210175" y="5257800"/>
          <a:ext cx="353853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459" name="Equation" r:id="rId21" imgW="1574800" imgH="406400" progId="Equation.DSMT4">
                  <p:embed/>
                </p:oleObj>
              </mc:Choice>
              <mc:Fallback>
                <p:oleObj name="Equation" r:id="rId21" imgW="1574800" imgH="40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0175" y="5257800"/>
                        <a:ext cx="3538538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3325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1524000"/>
            <a:ext cx="1524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36587"/>
          </a:xfrm>
        </p:spPr>
        <p:txBody>
          <a:bodyPr/>
          <a:lstStyle/>
          <a:p>
            <a:pPr eaLnBrk="1" hangingPunct="1"/>
            <a:r>
              <a:rPr lang="en-US" sz="4800" b="1" dirty="0" smtClean="0">
                <a:ea typeface="ＭＳ Ｐゴシック" pitchFamily="-84" charset="-128"/>
                <a:cs typeface="ＭＳ Ｐゴシック" pitchFamily="-84" charset="-128"/>
              </a:rPr>
              <a:t>Infinite </a:t>
            </a:r>
            <a:r>
              <a:rPr lang="en-US" sz="4800" b="1" dirty="0">
                <a:ea typeface="ＭＳ Ｐゴシック" pitchFamily="-84" charset="-128"/>
                <a:cs typeface="ＭＳ Ｐゴシック" pitchFamily="-84" charset="-128"/>
              </a:rPr>
              <a:t>Square-Well Potential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609600"/>
            <a:ext cx="8231188" cy="4725988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simplest such system is that of a particle trapped in a box with infinitely hard walls that the particle cannot penetrate. This potential is called an infinite square well and is given by</a:t>
            </a:r>
          </a:p>
          <a:p>
            <a:pPr eaLnBrk="1" hangingPunct="1">
              <a:spcBef>
                <a:spcPct val="0"/>
              </a:spcBef>
            </a:pP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wave function must be zero where the potential is infinite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Where the potential is zero inside the box, the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time independent Schrödinger wave equation                                            becomes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			       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 	     where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	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               .</a:t>
            </a:r>
          </a:p>
          <a:p>
            <a:pPr eaLnBrk="1" hangingPunct="1">
              <a:spcBef>
                <a:spcPct val="0"/>
              </a:spcBef>
            </a:pP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general solution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is                 	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		.				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graphicFrame>
        <p:nvGraphicFramePr>
          <p:cNvPr id="4659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475356"/>
              </p:ext>
            </p:extLst>
          </p:nvPr>
        </p:nvGraphicFramePr>
        <p:xfrm>
          <a:off x="3151188" y="2057400"/>
          <a:ext cx="3546475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80" name="Equation" r:id="rId4" imgW="1600200" imgH="469900" progId="Equation.DSMT4">
                  <p:embed/>
                </p:oleObj>
              </mc:Choice>
              <mc:Fallback>
                <p:oleObj name="Equation" r:id="rId4" imgW="16002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1188" y="2057400"/>
                        <a:ext cx="3546475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466904"/>
              </p:ext>
            </p:extLst>
          </p:nvPr>
        </p:nvGraphicFramePr>
        <p:xfrm>
          <a:off x="2133600" y="4895850"/>
          <a:ext cx="18192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81" name="Equation" r:id="rId6" imgW="1028700" imgH="419100" progId="Equation.DSMT4">
                  <p:embed/>
                </p:oleObj>
              </mc:Choice>
              <mc:Fallback>
                <p:oleObj name="Equation" r:id="rId6" imgW="10287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895850"/>
                        <a:ext cx="181927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554746"/>
              </p:ext>
            </p:extLst>
          </p:nvPr>
        </p:nvGraphicFramePr>
        <p:xfrm>
          <a:off x="6248400" y="4991100"/>
          <a:ext cx="15970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82" name="Equation" r:id="rId8" imgW="901700" imgH="279400" progId="Equation.DSMT4">
                  <p:embed/>
                </p:oleObj>
              </mc:Choice>
              <mc:Fallback>
                <p:oleObj name="Equation" r:id="rId8" imgW="9017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991100"/>
                        <a:ext cx="159702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8086421"/>
              </p:ext>
            </p:extLst>
          </p:nvPr>
        </p:nvGraphicFramePr>
        <p:xfrm>
          <a:off x="3886200" y="5715000"/>
          <a:ext cx="36750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83" name="Equation" r:id="rId10" imgW="1574800" imgH="228600" progId="Equation.DSMT4">
                  <p:embed/>
                </p:oleObj>
              </mc:Choice>
              <mc:Fallback>
                <p:oleObj name="Equation" r:id="rId10" imgW="1574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715000"/>
                        <a:ext cx="367506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2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1293559"/>
              </p:ext>
            </p:extLst>
          </p:nvPr>
        </p:nvGraphicFramePr>
        <p:xfrm>
          <a:off x="4130675" y="5029200"/>
          <a:ext cx="89852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84" name="Equation" r:id="rId12" imgW="508000" imgH="228600" progId="Equation.DSMT4">
                  <p:embed/>
                </p:oleObj>
              </mc:Choice>
              <mc:Fallback>
                <p:oleObj name="Equation" r:id="rId12" imgW="508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0675" y="5029200"/>
                        <a:ext cx="898525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5498750"/>
              </p:ext>
            </p:extLst>
          </p:nvPr>
        </p:nvGraphicFramePr>
        <p:xfrm>
          <a:off x="5943600" y="4444122"/>
          <a:ext cx="3066360" cy="585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85" name="Equation" r:id="rId14" imgW="2197100" imgH="419100" progId="Equation.DSMT4">
                  <p:embed/>
                </p:oleObj>
              </mc:Choice>
              <mc:Fallback>
                <p:oleObj name="Equation" r:id="rId14" imgW="21971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444122"/>
                        <a:ext cx="3066360" cy="58507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017646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36587"/>
          </a:xfrm>
        </p:spPr>
        <p:txBody>
          <a:bodyPr/>
          <a:lstStyle/>
          <a:p>
            <a:pPr algn="ctr" eaLnBrk="1" hangingPunct="1"/>
            <a:r>
              <a:rPr lang="en-US" sz="4800" b="1" dirty="0">
                <a:ea typeface="ＭＳ Ｐゴシック" pitchFamily="-84" charset="-128"/>
                <a:cs typeface="ＭＳ Ｐゴシック" pitchFamily="-84" charset="-128"/>
              </a:rPr>
              <a:t>Quantization</a:t>
            </a:r>
          </a:p>
        </p:txBody>
      </p:sp>
      <p:sp>
        <p:nvSpPr>
          <p:cNvPr id="317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533400"/>
            <a:ext cx="8307388" cy="5257800"/>
          </a:xfrm>
          <a:noFill/>
        </p:spPr>
        <p:txBody>
          <a:bodyPr/>
          <a:lstStyle/>
          <a:p>
            <a:pPr algn="just"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Since the wave function must be continuous, the boundary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conditions of the potential dictate that the wave function must be zero at </a:t>
            </a:r>
            <a:r>
              <a:rPr lang="en-US" sz="2400" i="1" dirty="0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= 0 and </a:t>
            </a:r>
            <a:r>
              <a:rPr lang="en-US" sz="2400" i="1" dirty="0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= </a:t>
            </a:r>
            <a:r>
              <a:rPr lang="en-US" sz="2400" i="1" dirty="0">
                <a:ea typeface="ＭＳ Ｐゴシック" pitchFamily="-84" charset="-128"/>
                <a:cs typeface="ＭＳ Ｐゴシック" pitchFamily="-84" charset="-128"/>
              </a:rPr>
              <a:t>L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. 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These yield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valid solutions 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for B=0, and for </a:t>
            </a:r>
            <a:r>
              <a:rPr lang="en-US" sz="2400" b="1" dirty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integer values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of </a:t>
            </a:r>
            <a:r>
              <a:rPr lang="en-US" sz="2400" i="1" dirty="0"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such that </a:t>
            </a:r>
            <a:r>
              <a:rPr lang="en-US" sz="2400" i="1" dirty="0" err="1">
                <a:ea typeface="ＭＳ Ｐゴシック" pitchFamily="-84" charset="-128"/>
                <a:cs typeface="ＭＳ Ｐゴシック" pitchFamily="-84" charset="-128"/>
              </a:rPr>
              <a:t>kL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= </a:t>
            </a:r>
            <a:r>
              <a:rPr lang="en-US" sz="2400" i="1" dirty="0" smtClean="0"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l-GR" sz="2400" i="1" dirty="0" smtClean="0">
                <a:latin typeface="Symbol" charset="2"/>
                <a:ea typeface="Arial" pitchFamily="-84" charset="0"/>
                <a:cs typeface="Symbol" charset="2"/>
              </a:rPr>
              <a:t>π</a:t>
            </a:r>
            <a:r>
              <a:rPr lang="en-US" sz="2400" dirty="0" smtClean="0">
                <a:ea typeface="Arial" pitchFamily="-84" charset="0"/>
                <a:cs typeface="Arial" pitchFamily="-84" charset="0"/>
              </a:rPr>
              <a:t> </a:t>
            </a:r>
            <a:r>
              <a:rPr lang="en-US" sz="2400" dirty="0" err="1" smtClean="0">
                <a:ea typeface="Arial" pitchFamily="-84" charset="0"/>
                <a:cs typeface="Arial" pitchFamily="-84" charset="0"/>
                <a:sym typeface="Wingdings"/>
              </a:rPr>
              <a:t></a:t>
            </a:r>
            <a:r>
              <a:rPr lang="en-US" sz="2400" dirty="0" smtClean="0">
                <a:ea typeface="Arial" pitchFamily="-84" charset="0"/>
                <a:cs typeface="Arial" pitchFamily="-84" charset="0"/>
                <a:sym typeface="Wingdings"/>
              </a:rPr>
              <a:t> </a:t>
            </a:r>
            <a:r>
              <a:rPr lang="en-US" sz="2400" dirty="0" err="1" smtClean="0">
                <a:ea typeface="Arial" pitchFamily="-84" charset="0"/>
                <a:cs typeface="Arial" pitchFamily="-84" charset="0"/>
                <a:sym typeface="Wingdings"/>
              </a:rPr>
              <a:t>k</a:t>
            </a:r>
            <a:r>
              <a:rPr lang="en-US" sz="2400" dirty="0" smtClean="0">
                <a:ea typeface="Arial" pitchFamily="-84" charset="0"/>
                <a:cs typeface="Arial" pitchFamily="-84" charset="0"/>
                <a:sym typeface="Wingdings"/>
              </a:rPr>
              <a:t>=</a:t>
            </a:r>
            <a:r>
              <a:rPr lang="en-US" sz="2400" dirty="0" err="1" smtClean="0">
                <a:ea typeface="Arial" pitchFamily="-84" charset="0"/>
                <a:cs typeface="Arial" pitchFamily="-84" charset="0"/>
                <a:sym typeface="Wingdings"/>
              </a:rPr>
              <a:t>n</a:t>
            </a:r>
            <a:r>
              <a:rPr lang="en-US" sz="2400" dirty="0" err="1" smtClean="0">
                <a:latin typeface="Symbol" charset="2"/>
                <a:ea typeface="Arial" pitchFamily="-84" charset="0"/>
                <a:cs typeface="Symbol" charset="2"/>
                <a:sym typeface="Wingdings"/>
              </a:rPr>
              <a:t>π</a:t>
            </a:r>
            <a:r>
              <a:rPr lang="en-US" sz="2400" dirty="0" smtClean="0">
                <a:ea typeface="Arial" pitchFamily="-84" charset="0"/>
                <a:cs typeface="Arial" pitchFamily="-84" charset="0"/>
                <a:sym typeface="Wingdings"/>
              </a:rPr>
              <a:t>/L</a:t>
            </a:r>
            <a:endParaRPr lang="en-US" sz="24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algn="just" eaLnBrk="1" hangingPunct="1"/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The wave function is now</a:t>
            </a:r>
          </a:p>
          <a:p>
            <a:pPr algn="just" eaLnBrk="1" hangingPunct="1"/>
            <a:endParaRPr lang="en-US" sz="2400" dirty="0">
              <a:ea typeface="ＭＳ Ｐゴシック" pitchFamily="-84" charset="-128"/>
              <a:cs typeface="ＭＳ Ｐゴシック" pitchFamily="-84" charset="-128"/>
            </a:endParaRPr>
          </a:p>
          <a:p>
            <a:pPr algn="just" eaLnBrk="1" hangingPunct="1"/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We normalize the wave function</a:t>
            </a:r>
          </a:p>
          <a:p>
            <a:pPr algn="just" eaLnBrk="1" hangingPunct="1"/>
            <a:endParaRPr lang="en-US" sz="2400" dirty="0">
              <a:ea typeface="ＭＳ Ｐゴシック" pitchFamily="-84" charset="-128"/>
              <a:cs typeface="ＭＳ Ｐゴシック" pitchFamily="-84" charset="-128"/>
            </a:endParaRPr>
          </a:p>
          <a:p>
            <a:pPr algn="just" eaLnBrk="1" hangingPunct="1"/>
            <a:endParaRPr lang="en-US" sz="2400" dirty="0">
              <a:ea typeface="ＭＳ Ｐゴシック" pitchFamily="-84" charset="-128"/>
              <a:cs typeface="ＭＳ Ｐゴシック" pitchFamily="-84" charset="-128"/>
            </a:endParaRPr>
          </a:p>
          <a:p>
            <a:pPr algn="just" eaLnBrk="1" hangingPunct="1"/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The normalized wave function becomes</a:t>
            </a:r>
          </a:p>
          <a:p>
            <a:pPr algn="just" eaLnBrk="1" hangingPunct="1"/>
            <a:endParaRPr lang="en-US" sz="24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algn="just" eaLnBrk="1" hangingPunct="1">
              <a:buNone/>
            </a:pPr>
            <a:endParaRPr lang="en-US" sz="24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algn="just" eaLnBrk="1" hangingPunct="1"/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These functions are identical to those obtained for a vibrating string with fixed ends.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graphicFrame>
        <p:nvGraphicFramePr>
          <p:cNvPr id="4669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135322"/>
              </p:ext>
            </p:extLst>
          </p:nvPr>
        </p:nvGraphicFramePr>
        <p:xfrm>
          <a:off x="4191000" y="2157413"/>
          <a:ext cx="13271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340" name="Equation" r:id="rId3" imgW="533400" imgH="228600" progId="Equation.DSMT4">
                  <p:embed/>
                </p:oleObj>
              </mc:Choice>
              <mc:Fallback>
                <p:oleObj name="Equation" r:id="rId3" imgW="533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157413"/>
                        <a:ext cx="132715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69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2973123"/>
              </p:ext>
            </p:extLst>
          </p:nvPr>
        </p:nvGraphicFramePr>
        <p:xfrm>
          <a:off x="4648200" y="2860675"/>
          <a:ext cx="2360613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341" name="Equation" r:id="rId5" imgW="1371600" imgH="330200" progId="Equation.DSMT4">
                  <p:embed/>
                </p:oleObj>
              </mc:Choice>
              <mc:Fallback>
                <p:oleObj name="Equation" r:id="rId5" imgW="13716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860675"/>
                        <a:ext cx="2360613" cy="5683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69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5938403"/>
              </p:ext>
            </p:extLst>
          </p:nvPr>
        </p:nvGraphicFramePr>
        <p:xfrm>
          <a:off x="2819400" y="4914900"/>
          <a:ext cx="11557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342" name="Equation" r:id="rId7" imgW="533400" imgH="228600" progId="Equation.DSMT4">
                  <p:embed/>
                </p:oleObj>
              </mc:Choice>
              <mc:Fallback>
                <p:oleObj name="Equation" r:id="rId7" imgW="533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914900"/>
                        <a:ext cx="11557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69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224910"/>
              </p:ext>
            </p:extLst>
          </p:nvPr>
        </p:nvGraphicFramePr>
        <p:xfrm>
          <a:off x="1143000" y="3352800"/>
          <a:ext cx="3230562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343" name="Equation" r:id="rId9" imgW="1384300" imgH="431800" progId="Equation.DSMT4">
                  <p:embed/>
                </p:oleObj>
              </mc:Choice>
              <mc:Fallback>
                <p:oleObj name="Equation" r:id="rId9" imgW="13843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352800"/>
                        <a:ext cx="3230562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6777313"/>
              </p:ext>
            </p:extLst>
          </p:nvPr>
        </p:nvGraphicFramePr>
        <p:xfrm>
          <a:off x="5432425" y="1905000"/>
          <a:ext cx="1958975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344" name="Equation" r:id="rId11" imgW="787400" imgH="431800" progId="Equation.DSMT4">
                  <p:embed/>
                </p:oleObj>
              </mc:Choice>
              <mc:Fallback>
                <p:oleObj name="Equation" r:id="rId11" imgW="7874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2425" y="1905000"/>
                        <a:ext cx="1958975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051189"/>
              </p:ext>
            </p:extLst>
          </p:nvPr>
        </p:nvGraphicFramePr>
        <p:xfrm>
          <a:off x="4038600" y="4724400"/>
          <a:ext cx="19812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345" name="Equation" r:id="rId13" imgW="914400" imgH="457200" progId="Equation.DSMT4">
                  <p:embed/>
                </p:oleObj>
              </mc:Choice>
              <mc:Fallback>
                <p:oleObj name="Equation" r:id="rId13" imgW="9144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724400"/>
                        <a:ext cx="19812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668216"/>
              </p:ext>
            </p:extLst>
          </p:nvPr>
        </p:nvGraphicFramePr>
        <p:xfrm>
          <a:off x="4384675" y="3352800"/>
          <a:ext cx="30829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346" name="Equation" r:id="rId15" imgW="1320800" imgH="431800" progId="Equation.DSMT4">
                  <p:embed/>
                </p:oleObj>
              </mc:Choice>
              <mc:Fallback>
                <p:oleObj name="Equation" r:id="rId15" imgW="13208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4675" y="3352800"/>
                        <a:ext cx="3082925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02563"/>
              </p:ext>
            </p:extLst>
          </p:nvPr>
        </p:nvGraphicFramePr>
        <p:xfrm>
          <a:off x="7543800" y="3657600"/>
          <a:ext cx="236537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347" name="Equation" r:id="rId17" imgW="101600" imgH="152400" progId="Equation.DSMT4">
                  <p:embed/>
                </p:oleObj>
              </mc:Choice>
              <mc:Fallback>
                <p:oleObj name="Equation" r:id="rId17" imgW="1016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3657600"/>
                        <a:ext cx="236537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28729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762000"/>
          </a:xfrm>
        </p:spPr>
        <p:txBody>
          <a:bodyPr/>
          <a:lstStyle/>
          <a:p>
            <a:pPr eaLnBrk="1" hangingPunct="1"/>
            <a:r>
              <a:rPr lang="en-US" sz="5400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457200"/>
            <a:ext cx="8915400" cy="5486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Quiz 3 results</a:t>
            </a:r>
          </a:p>
          <a:p>
            <a:pPr lvl="1" eaLnBrk="1" hangingPunct="1"/>
            <a:r>
              <a:rPr lang="en-US" sz="2400" dirty="0" smtClean="0"/>
              <a:t>Class average: 28.5/60</a:t>
            </a:r>
          </a:p>
          <a:p>
            <a:pPr lvl="2" eaLnBrk="1" hangingPunct="1"/>
            <a:r>
              <a:rPr lang="en-US" sz="2000" dirty="0" smtClean="0"/>
              <a:t>Equivalent to: 47.5/100</a:t>
            </a:r>
          </a:p>
          <a:p>
            <a:pPr lvl="2" eaLnBrk="1" hangingPunct="1"/>
            <a:r>
              <a:rPr lang="en-US" sz="2000" dirty="0" smtClean="0"/>
              <a:t>Previous quizzes: 23.5/100 and 46.5/100</a:t>
            </a:r>
          </a:p>
          <a:p>
            <a:pPr lvl="1" eaLnBrk="1" hangingPunct="1"/>
            <a:r>
              <a:rPr lang="en-US" sz="2400" dirty="0" smtClean="0"/>
              <a:t>Top score: 56/60</a:t>
            </a:r>
          </a:p>
          <a:p>
            <a:pPr eaLnBrk="1" hangingPunct="1"/>
            <a:r>
              <a:rPr lang="en-US" sz="2800" dirty="0" smtClean="0"/>
              <a:t>Reminder: Homework #4</a:t>
            </a:r>
            <a:endParaRPr lang="en-US" sz="2400" dirty="0"/>
          </a:p>
          <a:p>
            <a:pPr lvl="1" eaLnBrk="1" hangingPunct="1"/>
            <a:r>
              <a:rPr lang="en-US" sz="2400" dirty="0"/>
              <a:t>End of chapter problems on CH5: 8, 10, 16, 24, 26, 36 and </a:t>
            </a:r>
            <a:r>
              <a:rPr lang="en-US" sz="2400" dirty="0" smtClean="0"/>
              <a:t>47</a:t>
            </a:r>
          </a:p>
          <a:p>
            <a:pPr lvl="1" eaLnBrk="1" hangingPunct="1"/>
            <a:r>
              <a:rPr lang="en-US" sz="2400" dirty="0" smtClean="0"/>
              <a:t>Due Monday, Apr. 13</a:t>
            </a:r>
            <a:endParaRPr lang="en-US" sz="3200" dirty="0" smtClean="0"/>
          </a:p>
          <a:p>
            <a:pPr eaLnBrk="1" hangingPunct="1"/>
            <a:r>
              <a:rPr lang="en-US" sz="2800" dirty="0" smtClean="0"/>
              <a:t>Quiz #4 at the beginning of the class Monday, Apr. 13</a:t>
            </a:r>
          </a:p>
          <a:p>
            <a:pPr lvl="1" eaLnBrk="1" hangingPunct="1"/>
            <a:r>
              <a:rPr lang="en-US" sz="2400" dirty="0" smtClean="0"/>
              <a:t>Covers CH 5.4 through what we finish today </a:t>
            </a:r>
          </a:p>
          <a:p>
            <a:pPr eaLnBrk="1" hangingPunct="1"/>
            <a:r>
              <a:rPr lang="en-US" sz="2800" dirty="0" smtClean="0"/>
              <a:t>Colloquium 4pm tomorrow, Thursday, SH101</a:t>
            </a:r>
          </a:p>
          <a:p>
            <a:pPr lvl="1" eaLnBrk="1" hangingPunct="1"/>
            <a:r>
              <a:rPr lang="en-US" sz="2400" dirty="0" smtClean="0"/>
              <a:t>Professor Francis </a:t>
            </a:r>
            <a:r>
              <a:rPr lang="en-US" sz="2400" dirty="0" err="1" smtClean="0"/>
              <a:t>Halzen</a:t>
            </a:r>
            <a:r>
              <a:rPr lang="en-US" sz="2400" dirty="0" smtClean="0"/>
              <a:t> of U. of Wisconsin, Madison</a:t>
            </a:r>
          </a:p>
          <a:p>
            <a:pPr lvl="2" eaLnBrk="1" hangingPunct="1"/>
            <a:r>
              <a:rPr lang="en-US" sz="2000" dirty="0" smtClean="0"/>
              <a:t>Don’t miss the refreshment at 3:30pm in physics lounge</a:t>
            </a:r>
          </a:p>
        </p:txBody>
      </p:sp>
    </p:spTree>
    <p:extLst>
      <p:ext uri="{BB962C8B-B14F-4D97-AF65-F5344CB8AC3E}">
        <p14:creationId xmlns:p14="http://schemas.microsoft.com/office/powerpoint/2010/main" val="2724060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0"/>
            <a:ext cx="8226425" cy="636587"/>
          </a:xfrm>
        </p:spPr>
        <p:txBody>
          <a:bodyPr/>
          <a:lstStyle/>
          <a:p>
            <a:pPr eaLnBrk="1" hangingPunct="1"/>
            <a:r>
              <a:rPr lang="en-US" sz="4800" dirty="0" smtClean="0">
                <a:ea typeface="ＭＳ Ｐゴシック" pitchFamily="-84" charset="-128"/>
                <a:cs typeface="ＭＳ Ｐゴシック" pitchFamily="-84" charset="-128"/>
              </a:rPr>
              <a:t>Special project #5</a:t>
            </a:r>
            <a:endParaRPr lang="en-US" sz="48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762000"/>
            <a:ext cx="8305800" cy="5410200"/>
          </a:xfrm>
        </p:spPr>
        <p:txBody>
          <a:bodyPr/>
          <a:lstStyle/>
          <a:p>
            <a:pPr marL="571500" indent="-571500" algn="l" eaLnBrk="1" hangingPunct="1"/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Show that the Schrodinger equation becomes Newton’s second law in the classical limit.  (15 points)</a:t>
            </a:r>
          </a:p>
          <a:p>
            <a:pPr marL="571500" indent="-571500" algn="l" eaLnBrk="1" hangingPunct="1"/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Deadline Wednesday, Apr. 15, 2015</a:t>
            </a:r>
          </a:p>
          <a:p>
            <a:pPr marL="571500" indent="-571500" algn="l" eaLnBrk="1" hangingPunct="1"/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You MUST have your own answers!</a:t>
            </a:r>
          </a:p>
          <a:p>
            <a:pPr marL="571500" indent="-571500" algn="l" eaLnBrk="1" hangingPunct="1"/>
            <a:endParaRPr lang="en-US" sz="36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774B2-BEFC-0F4C-8EFB-A9A3D81A594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50268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Reminder: Research Project Report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82000" cy="5562600"/>
          </a:xfrm>
        </p:spPr>
        <p:txBody>
          <a:bodyPr/>
          <a:lstStyle/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Must contain the following at the minimum 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Original theory or Original observation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Experimental proofs or Theoretical prediction + subsequent experimental proofs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Importance and the impact of the theory/experiment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Conclusions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The reference to the original paper must be included!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Bibliography referring to web site must be minimized (&lt;20%)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Each member of the group writes a 10 (max) page report, including figures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10% of the total grade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Can share the theme and facts but you must write your own!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Text of the report must be your original!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b="1" i="1" u="sng" dirty="0" smtClean="0">
                <a:solidFill>
                  <a:srgbClr val="800000"/>
                </a:solidFill>
                <a:ea typeface="ＭＳ Ｐゴシック" pitchFamily="-84" charset="-128"/>
                <a:cs typeface="ＭＳ Ｐゴシック" pitchFamily="-84" charset="-128"/>
              </a:rPr>
              <a:t>Due Mon., May </a:t>
            </a:r>
            <a:r>
              <a:rPr lang="en-US" sz="2400" b="1" i="1" u="sng" dirty="0">
                <a:solidFill>
                  <a:srgbClr val="800000"/>
                </a:solidFill>
                <a:ea typeface="ＭＳ Ｐゴシック" pitchFamily="-84" charset="-128"/>
                <a:cs typeface="ＭＳ Ｐゴシック" pitchFamily="-84" charset="-128"/>
              </a:rPr>
              <a:t>4</a:t>
            </a:r>
            <a:r>
              <a:rPr lang="en-US" sz="2400" b="1" i="1" u="sng" dirty="0" smtClean="0">
                <a:solidFill>
                  <a:srgbClr val="800000"/>
                </a:solidFill>
                <a:ea typeface="ＭＳ Ｐゴシック" pitchFamily="-84" charset="-128"/>
                <a:cs typeface="ＭＳ Ｐゴシック" pitchFamily="-84" charset="-128"/>
              </a:rPr>
              <a:t>, 2015</a:t>
            </a:r>
          </a:p>
        </p:txBody>
      </p:sp>
    </p:spTree>
    <p:extLst>
      <p:ext uri="{BB962C8B-B14F-4D97-AF65-F5344CB8AC3E}">
        <p14:creationId xmlns:p14="http://schemas.microsoft.com/office/powerpoint/2010/main" val="348031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76200"/>
            <a:ext cx="8686800" cy="1143000"/>
          </a:xfrm>
        </p:spPr>
        <p:txBody>
          <a:bodyPr/>
          <a:lstStyle/>
          <a:p>
            <a:r>
              <a:rPr lang="en-US" dirty="0" smtClean="0"/>
              <a:t>Research Topic and Group Assignments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 descr="Screen Shot 2015-04-07 at 5.49.1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5105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81200" y="4572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3000" y="4572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536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Research Presentations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382000" cy="5715000"/>
          </a:xfrm>
        </p:spPr>
        <p:txBody>
          <a:bodyPr/>
          <a:lstStyle/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Each of the 9 research groups makes a 10min presentation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10min presentation + 5min Q&amp;A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All presentations must be in power point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I must receive all final presentation files by 8pm, Sunday, May 4, 2015</a:t>
            </a:r>
          </a:p>
          <a:p>
            <a:pPr marL="1314450" lvl="2" indent="-514350" eaLnBrk="1" hangingPunct="1">
              <a:spcBef>
                <a:spcPts val="0"/>
              </a:spcBef>
            </a:pPr>
            <a:r>
              <a:rPr lang="en-US" sz="1600" dirty="0" smtClean="0">
                <a:ea typeface="ＭＳ Ｐゴシック" pitchFamily="-84" charset="-128"/>
                <a:cs typeface="ＭＳ Ｐゴシック" pitchFamily="-84" charset="-128"/>
              </a:rPr>
              <a:t>No changes are allowed afterward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The representative of the group makes the presentation followed by all group members’ participation in the Q&amp;A session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Date and time: 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In class Monday, May 4 or Wednesday, May 6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Important metrics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Contents of the presentation: 60%</a:t>
            </a:r>
          </a:p>
          <a:p>
            <a:pPr marL="1314450" lvl="2" indent="-514350" eaLnBrk="1" hangingPunct="1">
              <a:spcBef>
                <a:spcPts val="0"/>
              </a:spcBef>
            </a:pP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Inclusion of all important points as mentioned in the report</a:t>
            </a:r>
          </a:p>
          <a:p>
            <a:pPr marL="1314450" lvl="2" indent="-514350" eaLnBrk="1" hangingPunct="1">
              <a:spcBef>
                <a:spcPts val="0"/>
              </a:spcBef>
            </a:pP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The quality of the research and making the right points</a:t>
            </a:r>
            <a:endParaRPr lang="en-US" sz="20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Quality of the presentation itself: 15%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Presentation manner: 10%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Q&amp;A handling: 10%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Staying in the allotted presentation time: 5%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Judging participation and sincerity: 5%</a:t>
            </a:r>
          </a:p>
          <a:p>
            <a:pPr marL="914400" lvl="1" indent="-514350" eaLnBrk="1" hangingPunct="1">
              <a:spcBef>
                <a:spcPts val="0"/>
              </a:spcBef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836791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5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88987"/>
          </a:xfrm>
        </p:spPr>
        <p:txBody>
          <a:bodyPr/>
          <a:lstStyle/>
          <a:p>
            <a:pPr eaLnBrk="1" hangingPunct="1"/>
            <a:r>
              <a:rPr lang="en-US" sz="4800" b="1" dirty="0" smtClean="0">
                <a:ea typeface="ＭＳ Ｐゴシック" pitchFamily="-84" charset="-128"/>
                <a:cs typeface="ＭＳ Ｐゴシック" pitchFamily="-84" charset="-128"/>
              </a:rPr>
              <a:t>Expectation </a:t>
            </a:r>
            <a:r>
              <a:rPr lang="en-US" sz="4800" b="1" dirty="0">
                <a:ea typeface="ＭＳ Ｐゴシック" pitchFamily="-84" charset="-128"/>
                <a:cs typeface="ＭＳ Ｐゴシック" pitchFamily="-84" charset="-128"/>
              </a:rPr>
              <a:t>Values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14400"/>
            <a:ext cx="8383588" cy="4802188"/>
          </a:xfrm>
        </p:spPr>
        <p:txBody>
          <a:bodyPr/>
          <a:lstStyle/>
          <a:p>
            <a:pPr eaLnBrk="1" hangingPunct="1"/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sz="2800" b="1" dirty="0">
                <a:ea typeface="ＭＳ Ｐゴシック" pitchFamily="-84" charset="-128"/>
                <a:cs typeface="ＭＳ Ｐゴシック" pitchFamily="-84" charset="-128"/>
              </a:rPr>
              <a:t>expectation value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is the expected result of the average of many measurements of a given quantity. The expectation value of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is denoted by &lt;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&gt;.</a:t>
            </a: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Any measurable quantity for which we can calculate the expectation value is called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sz="2800" b="1" dirty="0">
                <a:ea typeface="ＭＳ Ｐゴシック" pitchFamily="-84" charset="-128"/>
                <a:cs typeface="ＭＳ Ｐゴシック" pitchFamily="-84" charset="-128"/>
              </a:rPr>
              <a:t>physical observable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. The expectation values of physical observables (for example, position, linear momentum, angular momentum, and energy) must be real, because the experimental results of measurements are real.</a:t>
            </a:r>
          </a:p>
          <a:p>
            <a:pPr eaLnBrk="1" hangingPunct="1"/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average value of </a:t>
            </a:r>
            <a:r>
              <a:rPr lang="en-US" sz="2800" i="1" dirty="0" err="1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is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AF44D-5BDC-464D-BFC2-357404B9B05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graphicFrame>
        <p:nvGraphicFramePr>
          <p:cNvPr id="4608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4068617"/>
              </p:ext>
            </p:extLst>
          </p:nvPr>
        </p:nvGraphicFramePr>
        <p:xfrm>
          <a:off x="4319588" y="4724400"/>
          <a:ext cx="4581525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445" name="Equation" r:id="rId3" imgW="2768600" imgH="673100" progId="Equation.DSMT4">
                  <p:embed/>
                </p:oleObj>
              </mc:Choice>
              <mc:Fallback>
                <p:oleObj name="Equation" r:id="rId3" imgW="2768600" imgH="673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9588" y="4724400"/>
                        <a:ext cx="4581525" cy="1116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66444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12787"/>
          </a:xfrm>
        </p:spPr>
        <p:txBody>
          <a:bodyPr/>
          <a:lstStyle/>
          <a:p>
            <a:pPr eaLnBrk="1" hangingPunct="1"/>
            <a:r>
              <a:rPr lang="en-US" b="1" dirty="0">
                <a:ea typeface="ＭＳ Ｐゴシック" pitchFamily="-84" charset="-128"/>
                <a:cs typeface="ＭＳ Ｐゴシック" pitchFamily="-84" charset="-128"/>
              </a:rPr>
              <a:t>Continuous Expectation Values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838200"/>
            <a:ext cx="4649788" cy="4725988"/>
          </a:xfrm>
        </p:spPr>
        <p:txBody>
          <a:bodyPr/>
          <a:lstStyle/>
          <a:p>
            <a:pPr eaLnBrk="1" hangingPunct="1"/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We can change from discrete to continuous variables by using the probability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P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(</a:t>
            </a:r>
            <a:r>
              <a:rPr lang="en-US" sz="2800" i="1" dirty="0" err="1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800" dirty="0" err="1">
                <a:ea typeface="ＭＳ Ｐゴシック" pitchFamily="-84" charset="-128"/>
                <a:cs typeface="ＭＳ Ｐゴシック" pitchFamily="-84" charset="-128"/>
              </a:rPr>
              <a:t>,</a:t>
            </a:r>
            <a:r>
              <a:rPr lang="en-US" sz="2800" i="1" dirty="0" err="1">
                <a:ea typeface="ＭＳ Ｐゴシック" pitchFamily="-84" charset="-128"/>
                <a:cs typeface="ＭＳ Ｐゴシック" pitchFamily="-84" charset="-128"/>
              </a:rPr>
              <a:t>t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) of observing the particle at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particular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  <a:p>
            <a:pPr eaLnBrk="1" hangingPunct="1"/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Using the wave function, the expectation value is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:</a:t>
            </a:r>
          </a:p>
          <a:p>
            <a:pPr eaLnBrk="1" hangingPunct="1"/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expectation value of any function </a:t>
            </a:r>
            <a:r>
              <a:rPr lang="en-US" sz="2800" i="1" dirty="0" err="1">
                <a:ea typeface="ＭＳ Ｐゴシック" pitchFamily="-84" charset="-128"/>
                <a:cs typeface="ＭＳ Ｐゴシック" pitchFamily="-84" charset="-128"/>
              </a:rPr>
              <a:t>g</a:t>
            </a:r>
            <a:r>
              <a:rPr lang="en-US" sz="2800" dirty="0" err="1">
                <a:ea typeface="ＭＳ Ｐゴシック" pitchFamily="-84" charset="-128"/>
                <a:cs typeface="ＭＳ Ｐゴシック" pitchFamily="-84" charset="-128"/>
              </a:rPr>
              <a:t>(</a:t>
            </a:r>
            <a:r>
              <a:rPr lang="en-US" sz="2800" i="1" dirty="0" err="1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) for a normalized wave function:</a:t>
            </a:r>
          </a:p>
          <a:p>
            <a:pPr eaLnBrk="1" hangingPunct="1"/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  <a:buFont typeface="Wingdings" pitchFamily="-84" charset="2"/>
              <a:buNone/>
            </a:pP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  <a:buFont typeface="Wingdings" pitchFamily="-84" charset="2"/>
              <a:buNone/>
            </a:pP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  <a:buFont typeface="Wingdings" pitchFamily="-84" charset="2"/>
              <a:buNone/>
            </a:pP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  <a:buFont typeface="Wingdings" pitchFamily="-84" charset="2"/>
              <a:buNone/>
            </a:pP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  <a:buFont typeface="Wingdings" pitchFamily="-84" charset="2"/>
              <a:buNone/>
            </a:pP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graphicFrame>
        <p:nvGraphicFramePr>
          <p:cNvPr id="4618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6145359"/>
              </p:ext>
            </p:extLst>
          </p:nvPr>
        </p:nvGraphicFramePr>
        <p:xfrm>
          <a:off x="5500688" y="914400"/>
          <a:ext cx="2370137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915" name="Equation" r:id="rId3" imgW="1054100" imgH="635000" progId="Equation.DSMT4">
                  <p:embed/>
                </p:oleObj>
              </mc:Choice>
              <mc:Fallback>
                <p:oleObj name="Equation" r:id="rId3" imgW="1054100" imgH="63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88" y="914400"/>
                        <a:ext cx="2370137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833209"/>
              </p:ext>
            </p:extLst>
          </p:nvPr>
        </p:nvGraphicFramePr>
        <p:xfrm>
          <a:off x="5119688" y="2667000"/>
          <a:ext cx="3798887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916" name="Equation" r:id="rId5" imgW="1689100" imgH="635000" progId="Equation.DSMT4">
                  <p:embed/>
                </p:oleObj>
              </mc:Choice>
              <mc:Fallback>
                <p:oleObj name="Equation" r:id="rId5" imgW="1689100" imgH="63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9688" y="2667000"/>
                        <a:ext cx="3798887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3357783"/>
              </p:ext>
            </p:extLst>
          </p:nvPr>
        </p:nvGraphicFramePr>
        <p:xfrm>
          <a:off x="4532313" y="5059363"/>
          <a:ext cx="4357687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917" name="Equation" r:id="rId7" imgW="2197100" imgH="330200" progId="Equation.DSMT4">
                  <p:embed/>
                </p:oleObj>
              </mc:Choice>
              <mc:Fallback>
                <p:oleObj name="Equation" r:id="rId7" imgW="21971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2313" y="5059363"/>
                        <a:ext cx="4357687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5464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03187"/>
            <a:ext cx="8229600" cy="865187"/>
          </a:xfrm>
        </p:spPr>
        <p:txBody>
          <a:bodyPr/>
          <a:lstStyle/>
          <a:p>
            <a:pPr eaLnBrk="1" hangingPunct="1"/>
            <a:r>
              <a:rPr lang="en-US" b="1" dirty="0">
                <a:ea typeface="ＭＳ Ｐゴシック" pitchFamily="-84" charset="-128"/>
                <a:cs typeface="ＭＳ Ｐゴシック" pitchFamily="-84" charset="-128"/>
              </a:rPr>
              <a:t>Momentum Operator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09600"/>
            <a:ext cx="8234363" cy="4530725"/>
          </a:xfrm>
        </p:spPr>
        <p:txBody>
          <a:bodyPr/>
          <a:lstStyle/>
          <a:p>
            <a:pPr eaLnBrk="1" hangingPunct="1"/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To find the expectation value of </a:t>
            </a:r>
            <a:r>
              <a:rPr lang="en-US" sz="2400" i="1" dirty="0" err="1">
                <a:ea typeface="ＭＳ Ｐゴシック" pitchFamily="-84" charset="-128"/>
                <a:cs typeface="ＭＳ Ｐゴシック" pitchFamily="-84" charset="-128"/>
              </a:rPr>
              <a:t>p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, we first need to represent </a:t>
            </a:r>
            <a:r>
              <a:rPr lang="en-US" sz="2400" i="1" dirty="0" err="1">
                <a:ea typeface="ＭＳ Ｐゴシック" pitchFamily="-84" charset="-128"/>
                <a:cs typeface="ＭＳ Ｐゴシック" pitchFamily="-84" charset="-128"/>
              </a:rPr>
              <a:t>p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in terms of </a:t>
            </a:r>
            <a:r>
              <a:rPr lang="en-US" sz="2400" i="1" dirty="0" err="1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and </a:t>
            </a:r>
            <a:r>
              <a:rPr lang="en-US" sz="2400" i="1" dirty="0" err="1">
                <a:ea typeface="ＭＳ Ｐゴシック" pitchFamily="-84" charset="-128"/>
                <a:cs typeface="ＭＳ Ｐゴシック" pitchFamily="-84" charset="-128"/>
              </a:rPr>
              <a:t>t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. Consider the derivative of the wave function of a free particle with respect to </a:t>
            </a:r>
            <a:r>
              <a:rPr lang="en-US" sz="2400" i="1" dirty="0" err="1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:</a:t>
            </a:r>
            <a:endParaRPr lang="en-US" sz="24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buNone/>
            </a:pPr>
            <a:endParaRPr lang="en-US" sz="24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endParaRPr lang="en-US" sz="24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	With </a:t>
            </a:r>
            <a:r>
              <a:rPr lang="en-US" sz="2400" i="1" dirty="0" err="1">
                <a:ea typeface="ＭＳ Ｐゴシック" pitchFamily="-84" charset="-128"/>
                <a:cs typeface="ＭＳ Ｐゴシック" pitchFamily="-84" charset="-128"/>
              </a:rPr>
              <a:t>k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= </a:t>
            </a:r>
            <a:r>
              <a:rPr lang="en-US" sz="2400" i="1" dirty="0" err="1">
                <a:ea typeface="ＭＳ Ｐゴシック" pitchFamily="-84" charset="-128"/>
                <a:cs typeface="ＭＳ Ｐゴシック" pitchFamily="-84" charset="-128"/>
              </a:rPr>
              <a:t>p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/ </a:t>
            </a:r>
            <a:r>
              <a:rPr lang="en-US" sz="2400" i="1" dirty="0" err="1">
                <a:ea typeface="Arial" pitchFamily="-84" charset="0"/>
                <a:cs typeface="Arial" pitchFamily="-84" charset="0"/>
              </a:rPr>
              <a:t>ħ</a:t>
            </a:r>
            <a:r>
              <a:rPr lang="en-US" sz="2400" i="1" dirty="0">
                <a:ea typeface="Arial" pitchFamily="-84" charset="0"/>
                <a:cs typeface="Arial" pitchFamily="-84" charset="0"/>
              </a:rPr>
              <a:t> 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we have</a:t>
            </a:r>
          </a:p>
          <a:p>
            <a:pPr eaLnBrk="1" hangingPunct="1">
              <a:buFont typeface="Wingdings" pitchFamily="-84" charset="2"/>
              <a:buNone/>
            </a:pPr>
            <a:endParaRPr lang="en-US" sz="24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	This yields</a:t>
            </a:r>
          </a:p>
          <a:p>
            <a:pPr eaLnBrk="1" hangingPunct="1">
              <a:buFont typeface="Wingdings" pitchFamily="-84" charset="2"/>
              <a:buNone/>
            </a:pPr>
            <a:endParaRPr lang="en-US" sz="24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This suggests we define the momentum operator as	           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  <a:p>
            <a:pPr eaLnBrk="1" hangingPunct="1"/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The expectation value of the momentum is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8, 2015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graphicFrame>
        <p:nvGraphicFramePr>
          <p:cNvPr id="4638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7357759"/>
              </p:ext>
            </p:extLst>
          </p:nvPr>
        </p:nvGraphicFramePr>
        <p:xfrm>
          <a:off x="1639888" y="1828800"/>
          <a:ext cx="2841625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446" name="Equation" r:id="rId3" imgW="1282700" imgH="393700" progId="Equation.DSMT4">
                  <p:embed/>
                </p:oleObj>
              </mc:Choice>
              <mc:Fallback>
                <p:oleObj name="Equation" r:id="rId3" imgW="12827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88" y="1828800"/>
                        <a:ext cx="2841625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305001"/>
              </p:ext>
            </p:extLst>
          </p:nvPr>
        </p:nvGraphicFramePr>
        <p:xfrm>
          <a:off x="3546475" y="2555875"/>
          <a:ext cx="87312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447" name="Equation" r:id="rId5" imgW="393700" imgH="393700" progId="Equation.DSMT4">
                  <p:embed/>
                </p:oleObj>
              </mc:Choice>
              <mc:Fallback>
                <p:oleObj name="Equation" r:id="rId5" imgW="3937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6475" y="2555875"/>
                        <a:ext cx="873125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8984676"/>
              </p:ext>
            </p:extLst>
          </p:nvPr>
        </p:nvGraphicFramePr>
        <p:xfrm>
          <a:off x="2549525" y="3625850"/>
          <a:ext cx="1855788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448" name="Equation" r:id="rId7" imgW="838200" imgH="254000" progId="Equation.DSMT4">
                  <p:embed/>
                </p:oleObj>
              </mc:Choice>
              <mc:Fallback>
                <p:oleObj name="Equation" r:id="rId7" imgW="8382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9525" y="3625850"/>
                        <a:ext cx="1855788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4160410"/>
              </p:ext>
            </p:extLst>
          </p:nvPr>
        </p:nvGraphicFramePr>
        <p:xfrm>
          <a:off x="6934200" y="4267200"/>
          <a:ext cx="1547813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449" name="Equation" r:id="rId9" imgW="698500" imgH="393700" progId="Equation.DSMT4">
                  <p:embed/>
                </p:oleObj>
              </mc:Choice>
              <mc:Fallback>
                <p:oleObj name="Equation" r:id="rId9" imgW="6985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267200"/>
                        <a:ext cx="1547813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972265"/>
              </p:ext>
            </p:extLst>
          </p:nvPr>
        </p:nvGraphicFramePr>
        <p:xfrm>
          <a:off x="547688" y="5410200"/>
          <a:ext cx="82708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450" name="Equation" r:id="rId11" imgW="368300" imgH="228600" progId="Equation.DSMT4">
                  <p:embed/>
                </p:oleObj>
              </mc:Choice>
              <mc:Fallback>
                <p:oleObj name="Equation" r:id="rId11" imgW="3683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8" y="5410200"/>
                        <a:ext cx="827087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8507166"/>
              </p:ext>
            </p:extLst>
          </p:nvPr>
        </p:nvGraphicFramePr>
        <p:xfrm>
          <a:off x="4576763" y="1989138"/>
          <a:ext cx="1490662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451" name="Equation" r:id="rId13" imgW="673100" imgH="203200" progId="Equation.DSMT4">
                  <p:embed/>
                </p:oleObj>
              </mc:Choice>
              <mc:Fallback>
                <p:oleObj name="Equation" r:id="rId13" imgW="6731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6763" y="1989138"/>
                        <a:ext cx="1490662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984896"/>
              </p:ext>
            </p:extLst>
          </p:nvPr>
        </p:nvGraphicFramePr>
        <p:xfrm>
          <a:off x="6086475" y="2057400"/>
          <a:ext cx="61912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452" name="Equation" r:id="rId15" imgW="279400" imgH="165100" progId="Equation.DSMT4">
                  <p:embed/>
                </p:oleObj>
              </mc:Choice>
              <mc:Fallback>
                <p:oleObj name="Equation" r:id="rId15" imgW="2794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6475" y="2057400"/>
                        <a:ext cx="619125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155742"/>
              </p:ext>
            </p:extLst>
          </p:nvPr>
        </p:nvGraphicFramePr>
        <p:xfrm>
          <a:off x="4441825" y="2555875"/>
          <a:ext cx="81597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453" name="Equation" r:id="rId17" imgW="368300" imgH="393700" progId="Equation.DSMT4">
                  <p:embed/>
                </p:oleObj>
              </mc:Choice>
              <mc:Fallback>
                <p:oleObj name="Equation" r:id="rId17" imgW="3683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1825" y="2555875"/>
                        <a:ext cx="815975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151067"/>
              </p:ext>
            </p:extLst>
          </p:nvPr>
        </p:nvGraphicFramePr>
        <p:xfrm>
          <a:off x="4419600" y="3443288"/>
          <a:ext cx="1771650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454" name="Equation" r:id="rId19" imgW="800100" imgH="406400" progId="Equation.DSMT4">
                  <p:embed/>
                </p:oleObj>
              </mc:Choice>
              <mc:Fallback>
                <p:oleObj name="Equation" r:id="rId19" imgW="800100" imgH="40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443288"/>
                        <a:ext cx="1771650" cy="900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6289654"/>
              </p:ext>
            </p:extLst>
          </p:nvPr>
        </p:nvGraphicFramePr>
        <p:xfrm>
          <a:off x="1400175" y="5334000"/>
          <a:ext cx="3452813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455" name="Equation" r:id="rId21" imgW="1536700" imgH="330200" progId="Equation.DSMT4">
                  <p:embed/>
                </p:oleObj>
              </mc:Choice>
              <mc:Fallback>
                <p:oleObj name="Equation" r:id="rId21" imgW="15367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175" y="5334000"/>
                        <a:ext cx="3452813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221627"/>
              </p:ext>
            </p:extLst>
          </p:nvPr>
        </p:nvGraphicFramePr>
        <p:xfrm>
          <a:off x="4843463" y="5257800"/>
          <a:ext cx="376713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456" name="Equation" r:id="rId23" imgW="1676400" imgH="406400" progId="Equation.DSMT4">
                  <p:embed/>
                </p:oleObj>
              </mc:Choice>
              <mc:Fallback>
                <p:oleObj name="Equation" r:id="rId23" imgW="1676400" imgH="40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3463" y="5257800"/>
                        <a:ext cx="3767137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66332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59729</TotalTime>
  <Words>1026</Words>
  <Application>Microsoft Macintosh PowerPoint</Application>
  <PresentationFormat>On-screen Show (4:3)</PresentationFormat>
  <Paragraphs>144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phys1443-spring02</vt:lpstr>
      <vt:lpstr>Equation</vt:lpstr>
      <vt:lpstr>PHYS 3313 – Section 001 Lecture #18</vt:lpstr>
      <vt:lpstr>Announcements</vt:lpstr>
      <vt:lpstr>Special project #5</vt:lpstr>
      <vt:lpstr>Reminder: Research Project Report</vt:lpstr>
      <vt:lpstr>Research Topic and Group Assignments</vt:lpstr>
      <vt:lpstr>Research Presentations</vt:lpstr>
      <vt:lpstr>Expectation Values</vt:lpstr>
      <vt:lpstr>Continuous Expectation Values</vt:lpstr>
      <vt:lpstr>Momentum Operator</vt:lpstr>
      <vt:lpstr>Position and Energy Operators</vt:lpstr>
      <vt:lpstr>Infinite Square-Well Potential</vt:lpstr>
      <vt:lpstr>Quantization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905</cp:revision>
  <cp:lastPrinted>2013-08-26T21:25:15Z</cp:lastPrinted>
  <dcterms:created xsi:type="dcterms:W3CDTF">2012-08-27T21:13:02Z</dcterms:created>
  <dcterms:modified xsi:type="dcterms:W3CDTF">2015-04-08T19:37:37Z</dcterms:modified>
</cp:coreProperties>
</file>