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797" r:id="rId3"/>
    <p:sldId id="799" r:id="rId4"/>
    <p:sldId id="812" r:id="rId5"/>
    <p:sldId id="821" r:id="rId6"/>
    <p:sldId id="813" r:id="rId7"/>
    <p:sldId id="762" r:id="rId8"/>
    <p:sldId id="763" r:id="rId9"/>
    <p:sldId id="825" r:id="rId10"/>
    <p:sldId id="826" r:id="rId11"/>
    <p:sldId id="822" r:id="rId12"/>
    <p:sldId id="823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Relationship Id="rId11" Type="http://schemas.openxmlformats.org/officeDocument/2006/relationships/image" Target="../media/image17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490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5345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20" Type="http://schemas.openxmlformats.org/officeDocument/2006/relationships/image" Target="../media/image26.emf"/><Relationship Id="rId21" Type="http://schemas.openxmlformats.org/officeDocument/2006/relationships/oleObject" Target="../embeddings/oleObject25.bin"/><Relationship Id="rId22" Type="http://schemas.openxmlformats.org/officeDocument/2006/relationships/image" Target="../media/image27.emf"/><Relationship Id="rId10" Type="http://schemas.openxmlformats.org/officeDocument/2006/relationships/image" Target="../media/image21.emf"/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2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3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24.e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25.emf"/><Relationship Id="rId19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32.emf"/><Relationship Id="rId14" Type="http://schemas.openxmlformats.org/officeDocument/2006/relationships/oleObject" Target="../embeddings/oleObject31.bin"/><Relationship Id="rId15" Type="http://schemas.openxmlformats.org/officeDocument/2006/relationships/image" Target="../media/image3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34.jpeg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7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38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39.bin"/><Relationship Id="rId18" Type="http://schemas.openxmlformats.org/officeDocument/2006/relationships/image" Target="../media/image4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20" Type="http://schemas.openxmlformats.org/officeDocument/2006/relationships/image" Target="../media/image15.emf"/><Relationship Id="rId21" Type="http://schemas.openxmlformats.org/officeDocument/2006/relationships/oleObject" Target="../embeddings/oleObject14.bin"/><Relationship Id="rId22" Type="http://schemas.openxmlformats.org/officeDocument/2006/relationships/image" Target="../media/image16.emf"/><Relationship Id="rId23" Type="http://schemas.openxmlformats.org/officeDocument/2006/relationships/oleObject" Target="../embeddings/oleObject15.bin"/><Relationship Id="rId24" Type="http://schemas.openxmlformats.org/officeDocument/2006/relationships/image" Target="../media/image17.emf"/><Relationship Id="rId10" Type="http://schemas.openxmlformats.org/officeDocument/2006/relationships/image" Target="../media/image10.e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3.e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14.emf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69835" y="1524000"/>
            <a:ext cx="3096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8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4384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4000" dirty="0" smtClean="0">
                <a:latin typeface="Arial Narrow" pitchFamily="-84" charset="0"/>
              </a:rPr>
              <a:t>Expectation </a:t>
            </a:r>
            <a:r>
              <a:rPr lang="en-US" sz="4000" dirty="0">
                <a:latin typeface="Arial Narrow" pitchFamily="-84" charset="0"/>
              </a:rPr>
              <a:t>Values</a:t>
            </a:r>
          </a:p>
          <a:p>
            <a:pPr marL="609600" indent="-609600" algn="l"/>
            <a:r>
              <a:rPr lang="en-US" sz="4000" dirty="0" smtClean="0">
                <a:latin typeface="Arial Narrow" pitchFamily="-84" charset="0"/>
              </a:rPr>
              <a:t>Momentum Operator </a:t>
            </a:r>
          </a:p>
          <a:p>
            <a:pPr marL="609600" indent="-609600" algn="l"/>
            <a:r>
              <a:rPr lang="en-US" sz="4000" dirty="0" smtClean="0">
                <a:latin typeface="Arial Narrow" pitchFamily="-84" charset="0"/>
              </a:rPr>
              <a:t>Position and Energy Operators</a:t>
            </a:r>
          </a:p>
          <a:p>
            <a:pPr marL="609600" indent="-609600" algn="l"/>
            <a:r>
              <a:rPr lang="en-US" sz="4000" dirty="0" smtClean="0">
                <a:latin typeface="Arial Narrow" pitchFamily="-84" charset="0"/>
              </a:rPr>
              <a:t>Infinite Square-well </a:t>
            </a:r>
            <a:r>
              <a:rPr lang="en-US" sz="4000" dirty="0" smtClean="0">
                <a:latin typeface="Arial Narrow" pitchFamily="-84" charset="0"/>
              </a:rPr>
              <a:t>Potential</a:t>
            </a:r>
            <a:endParaRPr lang="en-US" sz="4000" dirty="0" smtClean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sz="4800" b="1" dirty="0" smtClean="0">
                <a:ea typeface="ＭＳ Ｐゴシック" pitchFamily="-84" charset="-128"/>
                <a:cs typeface="ＭＳ Ｐゴシック" pitchFamily="-84" charset="-128"/>
              </a:rPr>
              <a:t>Position and Energy Operators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85800"/>
            <a:ext cx="8305800" cy="51403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The position </a:t>
            </a:r>
            <a:r>
              <a:rPr lang="en-US" i="1" dirty="0" err="1" smtClean="0">
                <a:solidFill>
                  <a:srgbClr val="3333CC"/>
                </a:solidFill>
              </a:rPr>
              <a:t>x</a:t>
            </a:r>
            <a:r>
              <a:rPr lang="en-US" dirty="0" smtClean="0">
                <a:solidFill>
                  <a:srgbClr val="3333CC"/>
                </a:solidFill>
              </a:rPr>
              <a:t> is its own operator as seen above.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The time derivative of the free-particle wave function is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 smtClean="0">
              <a:solidFill>
                <a:srgbClr val="3333CC"/>
              </a:solidFill>
            </a:endParaRPr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dirty="0" smtClean="0">
                <a:solidFill>
                  <a:srgbClr val="3333CC"/>
                </a:solidFill>
              </a:rPr>
              <a:t>	Substituting </a:t>
            </a:r>
            <a:r>
              <a:rPr lang="el-GR" i="1" dirty="0" smtClean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ω</a:t>
            </a: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/ </a:t>
            </a:r>
            <a:r>
              <a:rPr lang="en-US" i="1" dirty="0" err="1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ħ</a:t>
            </a: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 yields		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 smtClean="0">
              <a:solidFill>
                <a:srgbClr val="3333CC"/>
              </a:solidFill>
              <a:ea typeface="Arial" pitchFamily="-84" charset="0"/>
              <a:cs typeface="Arial" pitchFamily="-84" charset="0"/>
            </a:endParaRP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So the energy operator is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The expectation value of the energy 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50862"/>
              </p:ext>
            </p:extLst>
          </p:nvPr>
        </p:nvGraphicFramePr>
        <p:xfrm>
          <a:off x="1676400" y="1981200"/>
          <a:ext cx="8715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0" name="Equation" r:id="rId3" imgW="393700" imgH="393700" progId="Equation.DSMT4">
                  <p:embed/>
                </p:oleObj>
              </mc:Choice>
              <mc:Fallback>
                <p:oleObj name="Equation" r:id="rId3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87153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095614"/>
              </p:ext>
            </p:extLst>
          </p:nvPr>
        </p:nvGraphicFramePr>
        <p:xfrm>
          <a:off x="5186363" y="2987675"/>
          <a:ext cx="18859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1" name="Equation" r:id="rId5" imgW="850900" imgH="254000" progId="Equation.DSMT4">
                  <p:embed/>
                </p:oleObj>
              </mc:Choice>
              <mc:Fallback>
                <p:oleObj name="Equation" r:id="rId5" imgW="850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2987675"/>
                        <a:ext cx="18859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202863"/>
              </p:ext>
            </p:extLst>
          </p:nvPr>
        </p:nvGraphicFramePr>
        <p:xfrm>
          <a:off x="4772025" y="3962400"/>
          <a:ext cx="1323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2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3962400"/>
                        <a:ext cx="1323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089921"/>
              </p:ext>
            </p:extLst>
          </p:nvPr>
        </p:nvGraphicFramePr>
        <p:xfrm>
          <a:off x="762000" y="5486400"/>
          <a:ext cx="857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3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8572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519962"/>
              </p:ext>
            </p:extLst>
          </p:nvPr>
        </p:nvGraphicFramePr>
        <p:xfrm>
          <a:off x="2600325" y="1947863"/>
          <a:ext cx="19431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4" name="Equation" r:id="rId11" imgW="876300" imgH="393700" progId="Equation.DSMT4">
                  <p:embed/>
                </p:oleObj>
              </mc:Choice>
              <mc:Fallback>
                <p:oleObj name="Equation" r:id="rId11" imgW="876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1947863"/>
                        <a:ext cx="1943100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14789"/>
              </p:ext>
            </p:extLst>
          </p:nvPr>
        </p:nvGraphicFramePr>
        <p:xfrm>
          <a:off x="4570413" y="2112963"/>
          <a:ext cx="18018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5" name="Equation" r:id="rId13" imgW="812800" imgH="215900" progId="Equation.DSMT4">
                  <p:embed/>
                </p:oleObj>
              </mc:Choice>
              <mc:Fallback>
                <p:oleObj name="Equation" r:id="rId13" imgW="812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2112963"/>
                        <a:ext cx="18018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056746"/>
              </p:ext>
            </p:extLst>
          </p:nvPr>
        </p:nvGraphicFramePr>
        <p:xfrm>
          <a:off x="6365875" y="2197100"/>
          <a:ext cx="8731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6" name="Equation" r:id="rId15" imgW="393700" imgH="177800" progId="Equation.DSMT4">
                  <p:embed/>
                </p:oleObj>
              </mc:Choice>
              <mc:Fallback>
                <p:oleObj name="Equation" r:id="rId15" imgW="393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2197100"/>
                        <a:ext cx="8731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146328"/>
              </p:ext>
            </p:extLst>
          </p:nvPr>
        </p:nvGraphicFramePr>
        <p:xfrm>
          <a:off x="7035800" y="2833687"/>
          <a:ext cx="1574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7" name="Equation" r:id="rId17" imgW="711200" imgH="406400" progId="Equation.DSMT4">
                  <p:embed/>
                </p:oleObj>
              </mc:Choice>
              <mc:Fallback>
                <p:oleObj name="Equation" r:id="rId17" imgW="71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2833687"/>
                        <a:ext cx="1574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343190"/>
              </p:ext>
            </p:extLst>
          </p:nvPr>
        </p:nvGraphicFramePr>
        <p:xfrm>
          <a:off x="1690688" y="5334000"/>
          <a:ext cx="34813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8" name="Equation" r:id="rId19" imgW="1549400" imgH="330200" progId="Equation.DSMT4">
                  <p:embed/>
                </p:oleObj>
              </mc:Choice>
              <mc:Fallback>
                <p:oleObj name="Equation" r:id="rId19" imgW="1549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334000"/>
                        <a:ext cx="34813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948235"/>
              </p:ext>
            </p:extLst>
          </p:nvPr>
        </p:nvGraphicFramePr>
        <p:xfrm>
          <a:off x="5210175" y="5257800"/>
          <a:ext cx="3538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9" name="Equation" r:id="rId21" imgW="1574800" imgH="406400" progId="Equation.DSMT4">
                  <p:embed/>
                </p:oleObj>
              </mc:Choice>
              <mc:Fallback>
                <p:oleObj name="Equation" r:id="rId21" imgW="1574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5257800"/>
                        <a:ext cx="35385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32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5240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ea typeface="ＭＳ Ｐゴシック" pitchFamily="-84" charset="-128"/>
                <a:cs typeface="ＭＳ Ｐゴシック" pitchFamily="-84" charset="-128"/>
              </a:rPr>
              <a:t>Infinite </a:t>
            </a:r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Square-Well Potential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231188" cy="4725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simplest such system is that of a particle trapped in a box with infinitely hard walls that the particle cannot penetrate. This potential is called an infinite square well and is given by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wave function must be zero where the potential is infinite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Where the potential is zero inside the box, the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time independent Schrödinger wave equation                                            becomes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		       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	     where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              .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general solution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                 	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	.				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65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475356"/>
              </p:ext>
            </p:extLst>
          </p:nvPr>
        </p:nvGraphicFramePr>
        <p:xfrm>
          <a:off x="3151188" y="2057400"/>
          <a:ext cx="35464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68" name="Equation" r:id="rId4" imgW="1600200" imgH="469900" progId="Equation.DSMT4">
                  <p:embed/>
                </p:oleObj>
              </mc:Choice>
              <mc:Fallback>
                <p:oleObj name="Equation" r:id="rId4" imgW="1600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2057400"/>
                        <a:ext cx="35464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66904"/>
              </p:ext>
            </p:extLst>
          </p:nvPr>
        </p:nvGraphicFramePr>
        <p:xfrm>
          <a:off x="2133600" y="4895850"/>
          <a:ext cx="18192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69" name="Equation" r:id="rId6" imgW="1028700" imgH="419100" progId="Equation.DSMT4">
                  <p:embed/>
                </p:oleObj>
              </mc:Choice>
              <mc:Fallback>
                <p:oleObj name="Equation" r:id="rId6" imgW="1028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95850"/>
                        <a:ext cx="18192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554746"/>
              </p:ext>
            </p:extLst>
          </p:nvPr>
        </p:nvGraphicFramePr>
        <p:xfrm>
          <a:off x="6248400" y="4991100"/>
          <a:ext cx="1597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0" name="Equation" r:id="rId8" imgW="901700" imgH="279400" progId="Equation.DSMT4">
                  <p:embed/>
                </p:oleObj>
              </mc:Choice>
              <mc:Fallback>
                <p:oleObj name="Equation" r:id="rId8" imgW="90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91100"/>
                        <a:ext cx="1597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086421"/>
              </p:ext>
            </p:extLst>
          </p:nvPr>
        </p:nvGraphicFramePr>
        <p:xfrm>
          <a:off x="3886200" y="5715000"/>
          <a:ext cx="367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1" name="Equation" r:id="rId10" imgW="1574800" imgH="228600" progId="Equation.DSMT4">
                  <p:embed/>
                </p:oleObj>
              </mc:Choice>
              <mc:Fallback>
                <p:oleObj name="Equation" r:id="rId10" imgW="157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15000"/>
                        <a:ext cx="367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293559"/>
              </p:ext>
            </p:extLst>
          </p:nvPr>
        </p:nvGraphicFramePr>
        <p:xfrm>
          <a:off x="4130675" y="5029200"/>
          <a:ext cx="898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2" name="Equation" r:id="rId12" imgW="508000" imgH="228600" progId="Equation.DSMT4">
                  <p:embed/>
                </p:oleObj>
              </mc:Choice>
              <mc:Fallback>
                <p:oleObj name="Equation" r:id="rId12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5029200"/>
                        <a:ext cx="8985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498750"/>
              </p:ext>
            </p:extLst>
          </p:nvPr>
        </p:nvGraphicFramePr>
        <p:xfrm>
          <a:off x="5943600" y="4444122"/>
          <a:ext cx="3066360" cy="58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3" name="Equation" r:id="rId14" imgW="2197100" imgH="419100" progId="Equation.DSMT4">
                  <p:embed/>
                </p:oleObj>
              </mc:Choice>
              <mc:Fallback>
                <p:oleObj name="Equation" r:id="rId14" imgW="219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44122"/>
                        <a:ext cx="3066360" cy="5850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176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algn="ctr"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Quantization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307388" cy="5257800"/>
          </a:xfrm>
          <a:noFill/>
        </p:spPr>
        <p:txBody>
          <a:bodyPr/>
          <a:lstStyle/>
          <a:p>
            <a:pPr algn="just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Since the wave function must be continuous, the boundary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conditions of the potential dictate that the wave function must be zero at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These yield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valid solutions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B=0, and for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integer values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such that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l-GR" sz="2400" i="1" dirty="0" smtClean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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 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k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=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n</a:t>
            </a:r>
            <a:r>
              <a:rPr lang="en-US" sz="2400" dirty="0" err="1" smtClean="0">
                <a:latin typeface="Symbol" charset="2"/>
                <a:ea typeface="Arial" pitchFamily="-84" charset="0"/>
                <a:cs typeface="Symbol" charset="2"/>
                <a:sym typeface="Wingdings"/>
              </a:rPr>
              <a:t>π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/L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now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normalize the wave function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normalized wave function becomes</a:t>
            </a:r>
          </a:p>
          <a:p>
            <a:pPr algn="just" eaLnBrk="1" hangingPunct="1"/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These functions are identical to those obtained for a vibrating string with fixed ends.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66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135322"/>
              </p:ext>
            </p:extLst>
          </p:nvPr>
        </p:nvGraphicFramePr>
        <p:xfrm>
          <a:off x="4191000" y="2157413"/>
          <a:ext cx="13271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24" name="Equation" r:id="rId3" imgW="533400" imgH="228600" progId="Equation.DSMT4">
                  <p:embed/>
                </p:oleObj>
              </mc:Choice>
              <mc:Fallback>
                <p:oleObj name="Equation" r:id="rId3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57413"/>
                        <a:ext cx="13271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73123"/>
              </p:ext>
            </p:extLst>
          </p:nvPr>
        </p:nvGraphicFramePr>
        <p:xfrm>
          <a:off x="4648200" y="2860675"/>
          <a:ext cx="23606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25" name="Equation" r:id="rId5" imgW="1371600" imgH="330200" progId="Equation.DSMT4">
                  <p:embed/>
                </p:oleObj>
              </mc:Choice>
              <mc:Fallback>
                <p:oleObj name="Equation" r:id="rId5" imgW="13716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60675"/>
                        <a:ext cx="2360613" cy="568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938403"/>
              </p:ext>
            </p:extLst>
          </p:nvPr>
        </p:nvGraphicFramePr>
        <p:xfrm>
          <a:off x="2819400" y="4914900"/>
          <a:ext cx="115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26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14900"/>
                        <a:ext cx="1155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224910"/>
              </p:ext>
            </p:extLst>
          </p:nvPr>
        </p:nvGraphicFramePr>
        <p:xfrm>
          <a:off x="1143000" y="3352800"/>
          <a:ext cx="32305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27" name="Equation" r:id="rId9" imgW="1384300" imgH="431800" progId="Equation.DSMT4">
                  <p:embed/>
                </p:oleObj>
              </mc:Choice>
              <mc:Fallback>
                <p:oleObj name="Equation" r:id="rId9" imgW="1384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3230562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777313"/>
              </p:ext>
            </p:extLst>
          </p:nvPr>
        </p:nvGraphicFramePr>
        <p:xfrm>
          <a:off x="5432425" y="1905000"/>
          <a:ext cx="19589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28" name="Equation" r:id="rId11" imgW="787400" imgH="431800" progId="Equation.DSMT4">
                  <p:embed/>
                </p:oleObj>
              </mc:Choice>
              <mc:Fallback>
                <p:oleObj name="Equation" r:id="rId11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1905000"/>
                        <a:ext cx="19589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051189"/>
              </p:ext>
            </p:extLst>
          </p:nvPr>
        </p:nvGraphicFramePr>
        <p:xfrm>
          <a:off x="4038600" y="47244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29" name="Equation" r:id="rId13" imgW="914400" imgH="457200" progId="Equation.DSMT4">
                  <p:embed/>
                </p:oleObj>
              </mc:Choice>
              <mc:Fallback>
                <p:oleObj name="Equation" r:id="rId13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724400"/>
                        <a:ext cx="1981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668216"/>
              </p:ext>
            </p:extLst>
          </p:nvPr>
        </p:nvGraphicFramePr>
        <p:xfrm>
          <a:off x="4384675" y="3352800"/>
          <a:ext cx="30829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30" name="Equation" r:id="rId15" imgW="1320800" imgH="431800" progId="Equation.DSMT4">
                  <p:embed/>
                </p:oleObj>
              </mc:Choice>
              <mc:Fallback>
                <p:oleObj name="Equation" r:id="rId15" imgW="1320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3352800"/>
                        <a:ext cx="308292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02563"/>
              </p:ext>
            </p:extLst>
          </p:nvPr>
        </p:nvGraphicFramePr>
        <p:xfrm>
          <a:off x="7543800" y="3657600"/>
          <a:ext cx="236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31" name="Equation" r:id="rId17" imgW="101600" imgH="152400" progId="Equation.DSMT4">
                  <p:embed/>
                </p:oleObj>
              </mc:Choice>
              <mc:Fallback>
                <p:oleObj name="Equation" r:id="rId17" imgW="101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657600"/>
                        <a:ext cx="23653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2872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915400" cy="5486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Quiz 3 results</a:t>
            </a:r>
          </a:p>
          <a:p>
            <a:pPr lvl="1" eaLnBrk="1" hangingPunct="1"/>
            <a:r>
              <a:rPr lang="en-US" sz="2400" dirty="0" smtClean="0"/>
              <a:t>Class average: 28.5/60</a:t>
            </a:r>
          </a:p>
          <a:p>
            <a:pPr lvl="2" eaLnBrk="1" hangingPunct="1"/>
            <a:r>
              <a:rPr lang="en-US" sz="2000" dirty="0" smtClean="0"/>
              <a:t>Equivalent to: 47.5/100</a:t>
            </a:r>
          </a:p>
          <a:p>
            <a:pPr lvl="2" eaLnBrk="1" hangingPunct="1"/>
            <a:r>
              <a:rPr lang="en-US" sz="2000" dirty="0" smtClean="0"/>
              <a:t>Previous quizzes: 23.5/100 and 46.5/100</a:t>
            </a:r>
          </a:p>
          <a:p>
            <a:pPr lvl="1" eaLnBrk="1" hangingPunct="1"/>
            <a:r>
              <a:rPr lang="en-US" sz="2400" dirty="0" smtClean="0"/>
              <a:t>Top score: 56/60</a:t>
            </a:r>
          </a:p>
          <a:p>
            <a:pPr eaLnBrk="1" hangingPunct="1"/>
            <a:r>
              <a:rPr lang="en-US" sz="2800" dirty="0" smtClean="0"/>
              <a:t>Reminder: Homework #4</a:t>
            </a:r>
            <a:endParaRPr lang="en-US" sz="2400" dirty="0"/>
          </a:p>
          <a:p>
            <a:pPr lvl="1" eaLnBrk="1" hangingPunct="1"/>
            <a:r>
              <a:rPr lang="en-US" sz="2400" dirty="0"/>
              <a:t>End of chapter problems on CH5: 8, 10, 16, 24, 26, 36 and </a:t>
            </a:r>
            <a:r>
              <a:rPr lang="en-US" sz="2400" dirty="0" smtClean="0"/>
              <a:t>47</a:t>
            </a:r>
          </a:p>
          <a:p>
            <a:pPr lvl="1" eaLnBrk="1" hangingPunct="1"/>
            <a:r>
              <a:rPr lang="en-US" sz="2400" dirty="0" smtClean="0"/>
              <a:t>Due Monday, Apr. 13</a:t>
            </a:r>
            <a:endParaRPr lang="en-US" sz="3200" dirty="0" smtClean="0"/>
          </a:p>
          <a:p>
            <a:pPr eaLnBrk="1" hangingPunct="1"/>
            <a:r>
              <a:rPr lang="en-US" sz="2800" dirty="0" smtClean="0"/>
              <a:t>Quiz #4 at the beginning of the class Monday, Apr. 13</a:t>
            </a:r>
          </a:p>
          <a:p>
            <a:pPr lvl="1" eaLnBrk="1" hangingPunct="1"/>
            <a:r>
              <a:rPr lang="en-US" sz="2400" dirty="0" smtClean="0"/>
              <a:t>Covers CH 5.4 through what we finish today </a:t>
            </a:r>
          </a:p>
          <a:p>
            <a:pPr eaLnBrk="1" hangingPunct="1"/>
            <a:r>
              <a:rPr lang="en-US" sz="2800" dirty="0" smtClean="0"/>
              <a:t>Colloquium 4pm tomorrow, Thursday, SH101</a:t>
            </a:r>
          </a:p>
          <a:p>
            <a:pPr lvl="1" eaLnBrk="1" hangingPunct="1"/>
            <a:r>
              <a:rPr lang="en-US" sz="2400" dirty="0" smtClean="0"/>
              <a:t>Professor Francis </a:t>
            </a:r>
            <a:r>
              <a:rPr lang="en-US" sz="2400" dirty="0" err="1" smtClean="0"/>
              <a:t>Halzen</a:t>
            </a:r>
            <a:r>
              <a:rPr lang="en-US" sz="2400" dirty="0" smtClean="0"/>
              <a:t> of U. of Wisconsin, Madison</a:t>
            </a:r>
          </a:p>
          <a:p>
            <a:pPr lvl="2" eaLnBrk="1" hangingPunct="1"/>
            <a:r>
              <a:rPr lang="en-US" sz="2000" dirty="0" smtClean="0"/>
              <a:t>Don’t miss the refreshment at 3:30pm in physics lounge</a:t>
            </a:r>
          </a:p>
        </p:txBody>
      </p:sp>
    </p:spTree>
    <p:extLst>
      <p:ext uri="{BB962C8B-B14F-4D97-AF65-F5344CB8AC3E}">
        <p14:creationId xmlns:p14="http://schemas.microsoft.com/office/powerpoint/2010/main" val="272406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Special project #5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 in the classical limit.  (15 points)</a:t>
            </a:r>
          </a:p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Wednesday, Apr. 15, 2015</a:t>
            </a:r>
          </a:p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/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02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Research Project Report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82000" cy="55626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Must contain the following at the minimum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Conclusions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reference to the original paper must be included!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Bibliography referring to web site must be minimized (&lt;20%)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(max) page report, including figures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Text of the report must be your original!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b="1" i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Due Mon., May </a:t>
            </a:r>
            <a:r>
              <a:rPr lang="en-US" sz="2400" b="1" i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4</a:t>
            </a:r>
            <a:r>
              <a:rPr lang="en-US" sz="2400" b="1" i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4803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86800" cy="1143000"/>
          </a:xfrm>
        </p:spPr>
        <p:txBody>
          <a:bodyPr/>
          <a:lstStyle/>
          <a:p>
            <a:r>
              <a:rPr lang="en-US" dirty="0" smtClean="0"/>
              <a:t>Research Topic and Group Assignments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 descr="Screen Shot 2015-04-07 at 5.49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10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3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Presentations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715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Each of the 9 research groups makes a 10min presentation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10min presentation + 5min Q&amp;A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All presentations must be in power point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 must receive all final presentation files by 8pm, Sunday, May 4, 2015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No changes are allowed afterward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representative of the group makes the presentation followed by all group members’ participation in the Q&amp;A session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time: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In class Monday, May 4 or Wednesday, May 6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Important metrics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Contents of the presentation: 60%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Inclusion of all important points as mentioned in the report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The quality of the research and making the right points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Quality of the presentation itself: 15%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Presentation manner: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Q&amp;A handling: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Staying in the allotted presentation time: 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Judging participation and sincerity: 5%</a:t>
            </a:r>
          </a:p>
          <a:p>
            <a:pPr marL="914400" lvl="1" indent="-514350" eaLnBrk="1" hangingPunct="1"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367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ea typeface="ＭＳ Ｐゴシック" pitchFamily="-84" charset="-128"/>
                <a:cs typeface="ＭＳ Ｐゴシック" pitchFamily="-84" charset="-128"/>
              </a:rPr>
              <a:t>Expectation </a:t>
            </a:r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Values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83588" cy="48021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expectation value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the expected result of the average of many measurements of a given quantity. The expectation value of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denoted by &lt;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&gt;.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Any measurable quantity for which we can calculate the expectation value is called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physical observable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The expectation values of physical observables (for example, position, linear momentum, angular momentum, and energy) must be real, because the experimental results of measurements are real.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average value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60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068617"/>
              </p:ext>
            </p:extLst>
          </p:nvPr>
        </p:nvGraphicFramePr>
        <p:xfrm>
          <a:off x="4319588" y="4724400"/>
          <a:ext cx="45815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43" name="Equation" r:id="rId3" imgW="2768600" imgH="673100" progId="Equation.DSMT4">
                  <p:embed/>
                </p:oleObj>
              </mc:Choice>
              <mc:Fallback>
                <p:oleObj name="Equation" r:id="rId3" imgW="27686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4724400"/>
                        <a:ext cx="4581525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44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Continuous Expectation Values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4649788" cy="47259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We can change from discrete to continuous variables by using the probability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of observing the particle at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particular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Using the wave function, the expectation value is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expectation value of any function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g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for a normalized wave function: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61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145359"/>
              </p:ext>
            </p:extLst>
          </p:nvPr>
        </p:nvGraphicFramePr>
        <p:xfrm>
          <a:off x="5500688" y="914400"/>
          <a:ext cx="2370137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09" name="Equation" r:id="rId3" imgW="1054100" imgH="635000" progId="Equation.DSMT4">
                  <p:embed/>
                </p:oleObj>
              </mc:Choice>
              <mc:Fallback>
                <p:oleObj name="Equation" r:id="rId3" imgW="10541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914400"/>
                        <a:ext cx="2370137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833209"/>
              </p:ext>
            </p:extLst>
          </p:nvPr>
        </p:nvGraphicFramePr>
        <p:xfrm>
          <a:off x="5119688" y="2667000"/>
          <a:ext cx="3798887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10" name="Equation" r:id="rId5" imgW="1689100" imgH="635000" progId="Equation.DSMT4">
                  <p:embed/>
                </p:oleObj>
              </mc:Choice>
              <mc:Fallback>
                <p:oleObj name="Equation" r:id="rId5" imgW="16891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2667000"/>
                        <a:ext cx="3798887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357783"/>
              </p:ext>
            </p:extLst>
          </p:nvPr>
        </p:nvGraphicFramePr>
        <p:xfrm>
          <a:off x="4532313" y="5059363"/>
          <a:ext cx="43576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11" name="Equation" r:id="rId7" imgW="2197100" imgH="330200" progId="Equation.DSMT4">
                  <p:embed/>
                </p:oleObj>
              </mc:Choice>
              <mc:Fallback>
                <p:oleObj name="Equation" r:id="rId7" imgW="2197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5059363"/>
                        <a:ext cx="435768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46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3187"/>
            <a:ext cx="8229600" cy="865187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Momentum Operator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234363" cy="4530725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To find the expectation value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we first need to represent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in terms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Consider the derivative of the wave function of a free particle with respect to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With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/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ħ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 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have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This yields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This suggests we define the momentum operator as	          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expectation value of the momentum is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638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357759"/>
              </p:ext>
            </p:extLst>
          </p:nvPr>
        </p:nvGraphicFramePr>
        <p:xfrm>
          <a:off x="1639888" y="1828800"/>
          <a:ext cx="28416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24" name="Equation" r:id="rId3" imgW="1282700" imgH="393700" progId="Equation.DSMT4">
                  <p:embed/>
                </p:oleObj>
              </mc:Choice>
              <mc:Fallback>
                <p:oleObj name="Equation" r:id="rId3" imgW="1282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1828800"/>
                        <a:ext cx="284162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305001"/>
              </p:ext>
            </p:extLst>
          </p:nvPr>
        </p:nvGraphicFramePr>
        <p:xfrm>
          <a:off x="3546475" y="2555875"/>
          <a:ext cx="873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25" name="Equation" r:id="rId5" imgW="393700" imgH="393700" progId="Equation.DSMT4">
                  <p:embed/>
                </p:oleObj>
              </mc:Choice>
              <mc:Fallback>
                <p:oleObj name="Equation" r:id="rId5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2555875"/>
                        <a:ext cx="8731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984676"/>
              </p:ext>
            </p:extLst>
          </p:nvPr>
        </p:nvGraphicFramePr>
        <p:xfrm>
          <a:off x="2549525" y="3625850"/>
          <a:ext cx="18557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26" name="Equation" r:id="rId7" imgW="838200" imgH="254000" progId="Equation.DSMT4">
                  <p:embed/>
                </p:oleObj>
              </mc:Choice>
              <mc:Fallback>
                <p:oleObj name="Equation" r:id="rId7" imgW="83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3625850"/>
                        <a:ext cx="18557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160410"/>
              </p:ext>
            </p:extLst>
          </p:nvPr>
        </p:nvGraphicFramePr>
        <p:xfrm>
          <a:off x="6934200" y="4267200"/>
          <a:ext cx="15478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27" name="Equation" r:id="rId9" imgW="698500" imgH="393700" progId="Equation.DSMT4">
                  <p:embed/>
                </p:oleObj>
              </mc:Choice>
              <mc:Fallback>
                <p:oleObj name="Equation" r:id="rId9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1547813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972265"/>
              </p:ext>
            </p:extLst>
          </p:nvPr>
        </p:nvGraphicFramePr>
        <p:xfrm>
          <a:off x="547688" y="5410200"/>
          <a:ext cx="8270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28" name="Equation" r:id="rId11" imgW="368300" imgH="228600" progId="Equation.DSMT4">
                  <p:embed/>
                </p:oleObj>
              </mc:Choice>
              <mc:Fallback>
                <p:oleObj name="Equation" r:id="rId11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5410200"/>
                        <a:ext cx="82708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507166"/>
              </p:ext>
            </p:extLst>
          </p:nvPr>
        </p:nvGraphicFramePr>
        <p:xfrm>
          <a:off x="4576763" y="1989138"/>
          <a:ext cx="14906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29" name="Equation" r:id="rId13" imgW="673100" imgH="203200" progId="Equation.DSMT4">
                  <p:embed/>
                </p:oleObj>
              </mc:Choice>
              <mc:Fallback>
                <p:oleObj name="Equation" r:id="rId13" imgW="673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1989138"/>
                        <a:ext cx="149066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984896"/>
              </p:ext>
            </p:extLst>
          </p:nvPr>
        </p:nvGraphicFramePr>
        <p:xfrm>
          <a:off x="6086475" y="2057400"/>
          <a:ext cx="619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30" name="Equation" r:id="rId15" imgW="279400" imgH="165100" progId="Equation.DSMT4">
                  <p:embed/>
                </p:oleObj>
              </mc:Choice>
              <mc:Fallback>
                <p:oleObj name="Equation" r:id="rId15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2057400"/>
                        <a:ext cx="6191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155742"/>
              </p:ext>
            </p:extLst>
          </p:nvPr>
        </p:nvGraphicFramePr>
        <p:xfrm>
          <a:off x="4441825" y="2555875"/>
          <a:ext cx="815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31" name="Equation" r:id="rId17" imgW="368300" imgH="393700" progId="Equation.DSMT4">
                  <p:embed/>
                </p:oleObj>
              </mc:Choice>
              <mc:Fallback>
                <p:oleObj name="Equation" r:id="rId17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2555875"/>
                        <a:ext cx="815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151067"/>
              </p:ext>
            </p:extLst>
          </p:nvPr>
        </p:nvGraphicFramePr>
        <p:xfrm>
          <a:off x="4419600" y="3443288"/>
          <a:ext cx="17716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32" name="Equation" r:id="rId19" imgW="800100" imgH="406400" progId="Equation.DSMT4">
                  <p:embed/>
                </p:oleObj>
              </mc:Choice>
              <mc:Fallback>
                <p:oleObj name="Equation" r:id="rId19" imgW="800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43288"/>
                        <a:ext cx="1771650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289654"/>
              </p:ext>
            </p:extLst>
          </p:nvPr>
        </p:nvGraphicFramePr>
        <p:xfrm>
          <a:off x="1400175" y="5334000"/>
          <a:ext cx="34528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33" name="Equation" r:id="rId21" imgW="1536700" imgH="330200" progId="Equation.DSMT4">
                  <p:embed/>
                </p:oleObj>
              </mc:Choice>
              <mc:Fallback>
                <p:oleObj name="Equation" r:id="rId21" imgW="15367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334000"/>
                        <a:ext cx="345281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221627"/>
              </p:ext>
            </p:extLst>
          </p:nvPr>
        </p:nvGraphicFramePr>
        <p:xfrm>
          <a:off x="4843463" y="5257800"/>
          <a:ext cx="37671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34" name="Equation" r:id="rId23" imgW="1676400" imgH="406400" progId="Equation.DSMT4">
                  <p:embed/>
                </p:oleObj>
              </mc:Choice>
              <mc:Fallback>
                <p:oleObj name="Equation" r:id="rId23" imgW="1676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5257800"/>
                        <a:ext cx="37671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6332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59725</TotalTime>
  <Words>1026</Words>
  <Application>Microsoft Macintosh PowerPoint</Application>
  <PresentationFormat>On-screen Show (4:3)</PresentationFormat>
  <Paragraphs>144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phys1443-spring02</vt:lpstr>
      <vt:lpstr>Equation</vt:lpstr>
      <vt:lpstr>PHYS 3313 – Section 001 Lecture #18</vt:lpstr>
      <vt:lpstr>Announcements</vt:lpstr>
      <vt:lpstr>Special project #5</vt:lpstr>
      <vt:lpstr>Reminder: Research Project Report</vt:lpstr>
      <vt:lpstr>Research Topic and Group Assignments</vt:lpstr>
      <vt:lpstr>Research Presentations</vt:lpstr>
      <vt:lpstr>Expectation Values</vt:lpstr>
      <vt:lpstr>Continuous Expectation Values</vt:lpstr>
      <vt:lpstr>Momentum Operator</vt:lpstr>
      <vt:lpstr>Position and Energy Operators</vt:lpstr>
      <vt:lpstr>Infinite Square-Well Potential</vt:lpstr>
      <vt:lpstr>Quantization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904</cp:revision>
  <cp:lastPrinted>2013-08-26T21:25:15Z</cp:lastPrinted>
  <dcterms:created xsi:type="dcterms:W3CDTF">2012-08-27T21:13:02Z</dcterms:created>
  <dcterms:modified xsi:type="dcterms:W3CDTF">2015-04-08T19:33:57Z</dcterms:modified>
</cp:coreProperties>
</file>