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797" r:id="rId3"/>
    <p:sldId id="799" r:id="rId4"/>
    <p:sldId id="825" r:id="rId5"/>
    <p:sldId id="826" r:id="rId6"/>
    <p:sldId id="824" r:id="rId7"/>
    <p:sldId id="801" r:id="rId8"/>
    <p:sldId id="827" r:id="rId9"/>
    <p:sldId id="803" r:id="rId10"/>
    <p:sldId id="804" r:id="rId11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CEEF"/>
    <a:srgbClr val="8EDBEF"/>
    <a:srgbClr val="7FC4D6"/>
    <a:srgbClr val="99FFCC"/>
    <a:srgbClr val="FFFFCC"/>
    <a:srgbClr val="CC6600"/>
    <a:srgbClr val="FF0066"/>
    <a:srgbClr val="CC00CC"/>
    <a:srgbClr val="00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768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7" Type="http://schemas.openxmlformats.org/officeDocument/2006/relationships/image" Target="../media/image15.emf"/><Relationship Id="rId8" Type="http://schemas.openxmlformats.org/officeDocument/2006/relationships/image" Target="../media/image16.emf"/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6" Type="http://schemas.openxmlformats.org/officeDocument/2006/relationships/image" Target="../media/image22.emf"/><Relationship Id="rId7" Type="http://schemas.openxmlformats.org/officeDocument/2006/relationships/image" Target="../media/image23.emf"/><Relationship Id="rId8" Type="http://schemas.openxmlformats.org/officeDocument/2006/relationships/image" Target="../media/image24.emf"/><Relationship Id="rId9" Type="http://schemas.openxmlformats.org/officeDocument/2006/relationships/image" Target="../media/image25.emf"/><Relationship Id="rId10" Type="http://schemas.openxmlformats.org/officeDocument/2006/relationships/image" Target="../media/image26.emf"/><Relationship Id="rId11" Type="http://schemas.openxmlformats.org/officeDocument/2006/relationships/image" Target="../media/image27.emf"/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5" Type="http://schemas.openxmlformats.org/officeDocument/2006/relationships/image" Target="../media/image33.emf"/><Relationship Id="rId1" Type="http://schemas.openxmlformats.org/officeDocument/2006/relationships/image" Target="../media/image29.emf"/><Relationship Id="rId2" Type="http://schemas.openxmlformats.org/officeDocument/2006/relationships/image" Target="../media/image3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Relationship Id="rId2" Type="http://schemas.openxmlformats.org/officeDocument/2006/relationships/image" Target="../media/image36.emf"/><Relationship Id="rId3" Type="http://schemas.openxmlformats.org/officeDocument/2006/relationships/image" Target="../media/image37.emf"/></Relationships>
</file>

<file path=ppt/drawings/_rels/vmlDrawing6.vml.rels><?xml version="1.0" encoding="UTF-8" standalone="yes"?>
<Relationships xmlns="http://schemas.openxmlformats.org/package/2006/relationships"><Relationship Id="rId9" Type="http://schemas.openxmlformats.org/officeDocument/2006/relationships/image" Target="../media/image46.emf"/><Relationship Id="rId20" Type="http://schemas.openxmlformats.org/officeDocument/2006/relationships/image" Target="../media/image57.emf"/><Relationship Id="rId10" Type="http://schemas.openxmlformats.org/officeDocument/2006/relationships/image" Target="../media/image47.emf"/><Relationship Id="rId11" Type="http://schemas.openxmlformats.org/officeDocument/2006/relationships/image" Target="../media/image48.emf"/><Relationship Id="rId12" Type="http://schemas.openxmlformats.org/officeDocument/2006/relationships/image" Target="../media/image49.emf"/><Relationship Id="rId13" Type="http://schemas.openxmlformats.org/officeDocument/2006/relationships/image" Target="../media/image50.emf"/><Relationship Id="rId14" Type="http://schemas.openxmlformats.org/officeDocument/2006/relationships/image" Target="../media/image51.emf"/><Relationship Id="rId15" Type="http://schemas.openxmlformats.org/officeDocument/2006/relationships/image" Target="../media/image52.emf"/><Relationship Id="rId16" Type="http://schemas.openxmlformats.org/officeDocument/2006/relationships/image" Target="../media/image53.emf"/><Relationship Id="rId17" Type="http://schemas.openxmlformats.org/officeDocument/2006/relationships/image" Target="../media/image54.emf"/><Relationship Id="rId18" Type="http://schemas.openxmlformats.org/officeDocument/2006/relationships/image" Target="../media/image55.emf"/><Relationship Id="rId19" Type="http://schemas.openxmlformats.org/officeDocument/2006/relationships/image" Target="../media/image56.emf"/><Relationship Id="rId1" Type="http://schemas.openxmlformats.org/officeDocument/2006/relationships/image" Target="../media/image38.emf"/><Relationship Id="rId2" Type="http://schemas.openxmlformats.org/officeDocument/2006/relationships/image" Target="../media/image39.emf"/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5" Type="http://schemas.openxmlformats.org/officeDocument/2006/relationships/image" Target="../media/image42.emf"/><Relationship Id="rId6" Type="http://schemas.openxmlformats.org/officeDocument/2006/relationships/image" Target="../media/image43.emf"/><Relationship Id="rId7" Type="http://schemas.openxmlformats.org/officeDocument/2006/relationships/image" Target="../media/image44.emf"/><Relationship Id="rId8" Type="http://schemas.openxmlformats.org/officeDocument/2006/relationships/image" Target="../media/image45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4" Type="http://schemas.openxmlformats.org/officeDocument/2006/relationships/image" Target="../media/image61.emf"/><Relationship Id="rId5" Type="http://schemas.openxmlformats.org/officeDocument/2006/relationships/image" Target="../media/image62.emf"/><Relationship Id="rId6" Type="http://schemas.openxmlformats.org/officeDocument/2006/relationships/image" Target="../media/image63.emf"/><Relationship Id="rId7" Type="http://schemas.openxmlformats.org/officeDocument/2006/relationships/image" Target="../media/image64.emf"/><Relationship Id="rId1" Type="http://schemas.openxmlformats.org/officeDocument/2006/relationships/image" Target="../media/image58.emf"/><Relationship Id="rId2" Type="http://schemas.openxmlformats.org/officeDocument/2006/relationships/image" Target="../media/image5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0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13,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13,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13,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13,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13, 2015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BFBEB-12DC-8949-B61D-A8F2554F5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554901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13,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13,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13,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13,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13, 2015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13, 2015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13,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April 13,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April 13, 2015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0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8.bin"/><Relationship Id="rId12" Type="http://schemas.openxmlformats.org/officeDocument/2006/relationships/image" Target="../media/image62.emf"/><Relationship Id="rId13" Type="http://schemas.openxmlformats.org/officeDocument/2006/relationships/oleObject" Target="../embeddings/oleObject59.bin"/><Relationship Id="rId14" Type="http://schemas.openxmlformats.org/officeDocument/2006/relationships/image" Target="../media/image63.emf"/><Relationship Id="rId15" Type="http://schemas.openxmlformats.org/officeDocument/2006/relationships/oleObject" Target="../embeddings/oleObject60.bin"/><Relationship Id="rId16" Type="http://schemas.openxmlformats.org/officeDocument/2006/relationships/image" Target="../media/image64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54.bin"/><Relationship Id="rId4" Type="http://schemas.openxmlformats.org/officeDocument/2006/relationships/image" Target="../media/image58.emf"/><Relationship Id="rId5" Type="http://schemas.openxmlformats.org/officeDocument/2006/relationships/oleObject" Target="../embeddings/oleObject55.bin"/><Relationship Id="rId6" Type="http://schemas.openxmlformats.org/officeDocument/2006/relationships/image" Target="../media/image59.emf"/><Relationship Id="rId7" Type="http://schemas.openxmlformats.org/officeDocument/2006/relationships/oleObject" Target="../embeddings/oleObject56.bin"/><Relationship Id="rId8" Type="http://schemas.openxmlformats.org/officeDocument/2006/relationships/image" Target="../media/image60.emf"/><Relationship Id="rId9" Type="http://schemas.openxmlformats.org/officeDocument/2006/relationships/oleObject" Target="../embeddings/oleObject57.bin"/><Relationship Id="rId10" Type="http://schemas.openxmlformats.org/officeDocument/2006/relationships/image" Target="../media/image6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e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6.e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8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3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4.emf"/><Relationship Id="rId10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1.bin"/><Relationship Id="rId12" Type="http://schemas.openxmlformats.org/officeDocument/2006/relationships/image" Target="../media/image13.emf"/><Relationship Id="rId13" Type="http://schemas.openxmlformats.org/officeDocument/2006/relationships/oleObject" Target="../embeddings/oleObject12.bin"/><Relationship Id="rId14" Type="http://schemas.openxmlformats.org/officeDocument/2006/relationships/image" Target="../media/image14.emf"/><Relationship Id="rId15" Type="http://schemas.openxmlformats.org/officeDocument/2006/relationships/oleObject" Target="../embeddings/oleObject13.bin"/><Relationship Id="rId16" Type="http://schemas.openxmlformats.org/officeDocument/2006/relationships/image" Target="../media/image15.emf"/><Relationship Id="rId17" Type="http://schemas.openxmlformats.org/officeDocument/2006/relationships/oleObject" Target="../embeddings/oleObject14.bin"/><Relationship Id="rId18" Type="http://schemas.openxmlformats.org/officeDocument/2006/relationships/image" Target="../media/image1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7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0.e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11.emf"/><Relationship Id="rId9" Type="http://schemas.openxmlformats.org/officeDocument/2006/relationships/oleObject" Target="../embeddings/oleObject10.bin"/><Relationship Id="rId10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emf"/><Relationship Id="rId20" Type="http://schemas.openxmlformats.org/officeDocument/2006/relationships/oleObject" Target="../embeddings/oleObject23.bin"/><Relationship Id="rId21" Type="http://schemas.openxmlformats.org/officeDocument/2006/relationships/image" Target="../media/image25.emf"/><Relationship Id="rId22" Type="http://schemas.openxmlformats.org/officeDocument/2006/relationships/oleObject" Target="../embeddings/oleObject24.bin"/><Relationship Id="rId23" Type="http://schemas.openxmlformats.org/officeDocument/2006/relationships/image" Target="../media/image26.emf"/><Relationship Id="rId24" Type="http://schemas.openxmlformats.org/officeDocument/2006/relationships/oleObject" Target="../embeddings/oleObject25.bin"/><Relationship Id="rId25" Type="http://schemas.openxmlformats.org/officeDocument/2006/relationships/image" Target="../media/image27.emf"/><Relationship Id="rId10" Type="http://schemas.openxmlformats.org/officeDocument/2006/relationships/oleObject" Target="../embeddings/oleObject18.bin"/><Relationship Id="rId11" Type="http://schemas.openxmlformats.org/officeDocument/2006/relationships/image" Target="../media/image20.emf"/><Relationship Id="rId12" Type="http://schemas.openxmlformats.org/officeDocument/2006/relationships/oleObject" Target="../embeddings/oleObject19.bin"/><Relationship Id="rId13" Type="http://schemas.openxmlformats.org/officeDocument/2006/relationships/image" Target="../media/image21.emf"/><Relationship Id="rId14" Type="http://schemas.openxmlformats.org/officeDocument/2006/relationships/oleObject" Target="../embeddings/oleObject20.bin"/><Relationship Id="rId15" Type="http://schemas.openxmlformats.org/officeDocument/2006/relationships/image" Target="../media/image22.emf"/><Relationship Id="rId16" Type="http://schemas.openxmlformats.org/officeDocument/2006/relationships/oleObject" Target="../embeddings/oleObject21.bin"/><Relationship Id="rId17" Type="http://schemas.openxmlformats.org/officeDocument/2006/relationships/image" Target="../media/image23.emf"/><Relationship Id="rId18" Type="http://schemas.openxmlformats.org/officeDocument/2006/relationships/oleObject" Target="../embeddings/oleObject22.bin"/><Relationship Id="rId19" Type="http://schemas.openxmlformats.org/officeDocument/2006/relationships/image" Target="../media/image2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28.jpeg"/><Relationship Id="rId4" Type="http://schemas.openxmlformats.org/officeDocument/2006/relationships/oleObject" Target="../embeddings/oleObject15.bin"/><Relationship Id="rId5" Type="http://schemas.openxmlformats.org/officeDocument/2006/relationships/image" Target="../media/image17.emf"/><Relationship Id="rId6" Type="http://schemas.openxmlformats.org/officeDocument/2006/relationships/oleObject" Target="../embeddings/oleObject16.bin"/><Relationship Id="rId7" Type="http://schemas.openxmlformats.org/officeDocument/2006/relationships/image" Target="../media/image18.emf"/><Relationship Id="rId8" Type="http://schemas.openxmlformats.org/officeDocument/2006/relationships/oleObject" Target="../embeddings/oleObject17.bin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2.emf"/><Relationship Id="rId12" Type="http://schemas.openxmlformats.org/officeDocument/2006/relationships/oleObject" Target="../embeddings/oleObject30.bin"/><Relationship Id="rId13" Type="http://schemas.openxmlformats.org/officeDocument/2006/relationships/image" Target="../media/image3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26.bin"/><Relationship Id="rId4" Type="http://schemas.openxmlformats.org/officeDocument/2006/relationships/image" Target="../media/image29.emf"/><Relationship Id="rId5" Type="http://schemas.openxmlformats.org/officeDocument/2006/relationships/oleObject" Target="../embeddings/oleObject27.bin"/><Relationship Id="rId6" Type="http://schemas.openxmlformats.org/officeDocument/2006/relationships/image" Target="../media/image30.emf"/><Relationship Id="rId7" Type="http://schemas.openxmlformats.org/officeDocument/2006/relationships/image" Target="../media/image34.png"/><Relationship Id="rId8" Type="http://schemas.openxmlformats.org/officeDocument/2006/relationships/oleObject" Target="../embeddings/oleObject28.bin"/><Relationship Id="rId9" Type="http://schemas.openxmlformats.org/officeDocument/2006/relationships/image" Target="../media/image31.emf"/><Relationship Id="rId10" Type="http://schemas.openxmlformats.org/officeDocument/2006/relationships/oleObject" Target="../embeddings/oleObject2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4" Type="http://schemas.openxmlformats.org/officeDocument/2006/relationships/image" Target="../media/image35.emf"/><Relationship Id="rId5" Type="http://schemas.openxmlformats.org/officeDocument/2006/relationships/oleObject" Target="../embeddings/oleObject32.bin"/><Relationship Id="rId6" Type="http://schemas.openxmlformats.org/officeDocument/2006/relationships/image" Target="../media/image36.emf"/><Relationship Id="rId7" Type="http://schemas.openxmlformats.org/officeDocument/2006/relationships/oleObject" Target="../embeddings/oleObject33.bin"/><Relationship Id="rId8" Type="http://schemas.openxmlformats.org/officeDocument/2006/relationships/image" Target="../media/image3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0" Type="http://schemas.openxmlformats.org/officeDocument/2006/relationships/image" Target="../media/image46.emf"/><Relationship Id="rId21" Type="http://schemas.openxmlformats.org/officeDocument/2006/relationships/oleObject" Target="../embeddings/oleObject43.bin"/><Relationship Id="rId22" Type="http://schemas.openxmlformats.org/officeDocument/2006/relationships/image" Target="../media/image47.emf"/><Relationship Id="rId23" Type="http://schemas.openxmlformats.org/officeDocument/2006/relationships/oleObject" Target="../embeddings/oleObject44.bin"/><Relationship Id="rId24" Type="http://schemas.openxmlformats.org/officeDocument/2006/relationships/image" Target="../media/image48.emf"/><Relationship Id="rId25" Type="http://schemas.openxmlformats.org/officeDocument/2006/relationships/oleObject" Target="../embeddings/oleObject45.bin"/><Relationship Id="rId26" Type="http://schemas.openxmlformats.org/officeDocument/2006/relationships/image" Target="../media/image49.emf"/><Relationship Id="rId27" Type="http://schemas.openxmlformats.org/officeDocument/2006/relationships/oleObject" Target="../embeddings/oleObject46.bin"/><Relationship Id="rId28" Type="http://schemas.openxmlformats.org/officeDocument/2006/relationships/image" Target="../media/image50.emf"/><Relationship Id="rId29" Type="http://schemas.openxmlformats.org/officeDocument/2006/relationships/oleObject" Target="../embeddings/oleObject47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34.bin"/><Relationship Id="rId4" Type="http://schemas.openxmlformats.org/officeDocument/2006/relationships/image" Target="../media/image38.emf"/><Relationship Id="rId5" Type="http://schemas.openxmlformats.org/officeDocument/2006/relationships/oleObject" Target="../embeddings/oleObject35.bin"/><Relationship Id="rId30" Type="http://schemas.openxmlformats.org/officeDocument/2006/relationships/image" Target="../media/image51.emf"/><Relationship Id="rId31" Type="http://schemas.openxmlformats.org/officeDocument/2006/relationships/oleObject" Target="../embeddings/oleObject48.bin"/><Relationship Id="rId32" Type="http://schemas.openxmlformats.org/officeDocument/2006/relationships/image" Target="../media/image52.emf"/><Relationship Id="rId9" Type="http://schemas.openxmlformats.org/officeDocument/2006/relationships/oleObject" Target="../embeddings/oleObject37.bin"/><Relationship Id="rId6" Type="http://schemas.openxmlformats.org/officeDocument/2006/relationships/image" Target="../media/image39.emf"/><Relationship Id="rId7" Type="http://schemas.openxmlformats.org/officeDocument/2006/relationships/oleObject" Target="../embeddings/oleObject36.bin"/><Relationship Id="rId8" Type="http://schemas.openxmlformats.org/officeDocument/2006/relationships/image" Target="../media/image40.emf"/><Relationship Id="rId33" Type="http://schemas.openxmlformats.org/officeDocument/2006/relationships/oleObject" Target="../embeddings/oleObject49.bin"/><Relationship Id="rId34" Type="http://schemas.openxmlformats.org/officeDocument/2006/relationships/image" Target="../media/image53.emf"/><Relationship Id="rId35" Type="http://schemas.openxmlformats.org/officeDocument/2006/relationships/oleObject" Target="../embeddings/oleObject50.bin"/><Relationship Id="rId36" Type="http://schemas.openxmlformats.org/officeDocument/2006/relationships/image" Target="../media/image54.emf"/><Relationship Id="rId10" Type="http://schemas.openxmlformats.org/officeDocument/2006/relationships/image" Target="../media/image41.emf"/><Relationship Id="rId11" Type="http://schemas.openxmlformats.org/officeDocument/2006/relationships/oleObject" Target="../embeddings/oleObject38.bin"/><Relationship Id="rId12" Type="http://schemas.openxmlformats.org/officeDocument/2006/relationships/image" Target="../media/image42.emf"/><Relationship Id="rId13" Type="http://schemas.openxmlformats.org/officeDocument/2006/relationships/oleObject" Target="../embeddings/oleObject39.bin"/><Relationship Id="rId14" Type="http://schemas.openxmlformats.org/officeDocument/2006/relationships/image" Target="../media/image43.emf"/><Relationship Id="rId15" Type="http://schemas.openxmlformats.org/officeDocument/2006/relationships/oleObject" Target="../embeddings/oleObject40.bin"/><Relationship Id="rId16" Type="http://schemas.openxmlformats.org/officeDocument/2006/relationships/image" Target="../media/image44.emf"/><Relationship Id="rId17" Type="http://schemas.openxmlformats.org/officeDocument/2006/relationships/oleObject" Target="../embeddings/oleObject41.bin"/><Relationship Id="rId18" Type="http://schemas.openxmlformats.org/officeDocument/2006/relationships/image" Target="../media/image45.emf"/><Relationship Id="rId19" Type="http://schemas.openxmlformats.org/officeDocument/2006/relationships/oleObject" Target="../embeddings/oleObject42.bin"/><Relationship Id="rId37" Type="http://schemas.openxmlformats.org/officeDocument/2006/relationships/oleObject" Target="../embeddings/oleObject51.bin"/><Relationship Id="rId38" Type="http://schemas.openxmlformats.org/officeDocument/2006/relationships/image" Target="../media/image55.emf"/><Relationship Id="rId39" Type="http://schemas.openxmlformats.org/officeDocument/2006/relationships/oleObject" Target="../embeddings/oleObject52.bin"/><Relationship Id="rId40" Type="http://schemas.openxmlformats.org/officeDocument/2006/relationships/image" Target="../media/image56.emf"/><Relationship Id="rId41" Type="http://schemas.openxmlformats.org/officeDocument/2006/relationships/oleObject" Target="../embeddings/oleObject53.bin"/><Relationship Id="rId42" Type="http://schemas.openxmlformats.org/officeDocument/2006/relationships/image" Target="../media/image5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13, 2015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 19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68268" y="1524000"/>
            <a:ext cx="28994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April 13, 2015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371600" y="2438400"/>
            <a:ext cx="7010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609600" indent="-609600" algn="l"/>
            <a:r>
              <a:rPr lang="en-US" dirty="0" smtClean="0">
                <a:latin typeface="Arial Narrow" pitchFamily="-84" charset="0"/>
              </a:rPr>
              <a:t>Refresher: Infinite Square-well Potential</a:t>
            </a:r>
          </a:p>
          <a:p>
            <a:pPr marL="1352550" lvl="1" indent="-609600"/>
            <a:r>
              <a:rPr lang="en-US" dirty="0" smtClean="0">
                <a:latin typeface="Arial Narrow" pitchFamily="-84" charset="0"/>
              </a:rPr>
              <a:t>Energy quantization</a:t>
            </a:r>
          </a:p>
          <a:p>
            <a:pPr marL="1352550" lvl="1" indent="-609600"/>
            <a:r>
              <a:rPr lang="en-US" dirty="0" smtClean="0">
                <a:latin typeface="Arial Narrow" pitchFamily="-84" charset="0"/>
              </a:rPr>
              <a:t>Expectation value computations</a:t>
            </a:r>
          </a:p>
          <a:p>
            <a:pPr marL="609600" indent="-609600" algn="l"/>
            <a:r>
              <a:rPr lang="en-US" dirty="0">
                <a:latin typeface="Arial Narrow" pitchFamily="-84" charset="0"/>
              </a:rPr>
              <a:t>Finite Square Well Potential</a:t>
            </a:r>
          </a:p>
          <a:p>
            <a:pPr marL="609600" indent="-609600" algn="l"/>
            <a:r>
              <a:rPr lang="en-US" dirty="0">
                <a:latin typeface="Arial Narrow" pitchFamily="-84" charset="0"/>
              </a:rPr>
              <a:t>Penetration </a:t>
            </a:r>
            <a:r>
              <a:rPr lang="en-US" dirty="0" smtClean="0">
                <a:latin typeface="Arial Narrow" pitchFamily="-84" charset="0"/>
              </a:rPr>
              <a:t>Depth</a:t>
            </a:r>
            <a:endParaRPr lang="en-US" dirty="0"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09600"/>
            <a:ext cx="8534400" cy="9144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sz="2400" dirty="0" smtClean="0">
                <a:cs typeface="ＭＳ Ｐゴシック" pitchFamily="-84" charset="-128"/>
              </a:rPr>
              <a:t>A typical diameter of a nucleus is about 10</a:t>
            </a:r>
            <a:r>
              <a:rPr lang="en-US" sz="2400" baseline="30000" dirty="0" smtClean="0">
                <a:cs typeface="ＭＳ Ｐゴシック" pitchFamily="-84" charset="-128"/>
              </a:rPr>
              <a:t>-14</a:t>
            </a:r>
            <a:r>
              <a:rPr lang="en-US" sz="2400" dirty="0" smtClean="0">
                <a:cs typeface="ＭＳ Ｐゴシック" pitchFamily="-84" charset="-128"/>
              </a:rPr>
              <a:t>m. Use the infinite square-well potential to calculate the transition energy from the first excited state to the ground state for a proton confined to the nucleus.</a:t>
            </a:r>
            <a:endParaRPr lang="en-US" sz="2400" dirty="0">
              <a:cs typeface="Symbol" charset="2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cs typeface="ＭＳ Ｐゴシック" pitchFamily="-84" charset="-128"/>
              </a:rPr>
              <a:t>Ex 6.9: Proton Transition Energy</a:t>
            </a:r>
            <a:endParaRPr lang="en-US" sz="4000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13,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19" name="Rectangle 35"/>
          <p:cNvSpPr txBox="1">
            <a:spLocks noChangeArrowheads="1"/>
          </p:cNvSpPr>
          <p:nvPr/>
        </p:nvSpPr>
        <p:spPr bwMode="auto">
          <a:xfrm>
            <a:off x="304800" y="1828800"/>
            <a:ext cx="464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The energ</a:t>
            </a:r>
            <a:r>
              <a:rPr lang="en-US" sz="2800" kern="0" noProof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y </a:t>
            </a:r>
            <a:r>
              <a:rPr lang="en-US" sz="2800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of the state </a:t>
            </a:r>
            <a:r>
              <a:rPr lang="en-US" sz="2800" kern="0" dirty="0" err="1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n</a:t>
            </a:r>
            <a:r>
              <a:rPr lang="en-US" sz="2800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 is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Symbol" charset="2"/>
            </a:endParaRPr>
          </a:p>
        </p:txBody>
      </p:sp>
      <p:sp>
        <p:nvSpPr>
          <p:cNvPr id="20" name="Rectangle 35"/>
          <p:cNvSpPr txBox="1">
            <a:spLocks noChangeArrowheads="1"/>
          </p:cNvSpPr>
          <p:nvPr/>
        </p:nvSpPr>
        <p:spPr bwMode="auto">
          <a:xfrm>
            <a:off x="4419600" y="2590800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err="1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n</a:t>
            </a:r>
            <a:r>
              <a:rPr lang="en-US" sz="2800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=1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Symbol" charset="2"/>
            </a:endParaRPr>
          </a:p>
        </p:txBody>
      </p:sp>
      <p:graphicFrame>
        <p:nvGraphicFramePr>
          <p:cNvPr id="53044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382476"/>
              </p:ext>
            </p:extLst>
          </p:nvPr>
        </p:nvGraphicFramePr>
        <p:xfrm>
          <a:off x="4051300" y="1682750"/>
          <a:ext cx="187325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372" name="Equation" r:id="rId3" imgW="863600" imgH="419100" progId="Equation.DSMT4">
                  <p:embed/>
                </p:oleObj>
              </mc:Choice>
              <mc:Fallback>
                <p:oleObj name="Equation" r:id="rId3" imgW="863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1300" y="1682750"/>
                        <a:ext cx="187325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35"/>
          <p:cNvSpPr txBox="1">
            <a:spLocks noChangeArrowheads="1"/>
          </p:cNvSpPr>
          <p:nvPr/>
        </p:nvSpPr>
        <p:spPr bwMode="auto">
          <a:xfrm>
            <a:off x="304800" y="2590800"/>
            <a:ext cx="426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What is </a:t>
            </a:r>
            <a:r>
              <a:rPr lang="en-US" sz="2800" kern="0" dirty="0" err="1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n</a:t>
            </a:r>
            <a:r>
              <a:rPr lang="en-US" sz="2800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 for the ground state?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Symbol" charset="2"/>
            </a:endParaRPr>
          </a:p>
        </p:txBody>
      </p:sp>
      <p:graphicFrame>
        <p:nvGraphicFramePr>
          <p:cNvPr id="53044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0810674"/>
              </p:ext>
            </p:extLst>
          </p:nvPr>
        </p:nvGraphicFramePr>
        <p:xfrm>
          <a:off x="544513" y="3124200"/>
          <a:ext cx="1449387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373" name="Equation" r:id="rId5" imgW="812800" imgH="419100" progId="Equation.DSMT4">
                  <p:embed/>
                </p:oleObj>
              </mc:Choice>
              <mc:Fallback>
                <p:oleObj name="Equation" r:id="rId5" imgW="8128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3" y="3124200"/>
                        <a:ext cx="1449387" cy="747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044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82719"/>
              </p:ext>
            </p:extLst>
          </p:nvPr>
        </p:nvGraphicFramePr>
        <p:xfrm>
          <a:off x="3168650" y="3124200"/>
          <a:ext cx="5776913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374" name="Equation" r:id="rId7" imgW="3238500" imgH="508000" progId="Equation.DSMT4">
                  <p:embed/>
                </p:oleObj>
              </mc:Choice>
              <mc:Fallback>
                <p:oleObj name="Equation" r:id="rId7" imgW="32385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650" y="3124200"/>
                        <a:ext cx="5776913" cy="906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044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376771"/>
              </p:ext>
            </p:extLst>
          </p:nvPr>
        </p:nvGraphicFramePr>
        <p:xfrm>
          <a:off x="685800" y="4511675"/>
          <a:ext cx="1766888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375" name="Equation" r:id="rId9" imgW="990600" imgH="419100" progId="Equation.DSMT4">
                  <p:embed/>
                </p:oleObj>
              </mc:Choice>
              <mc:Fallback>
                <p:oleObj name="Equation" r:id="rId9" imgW="990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511675"/>
                        <a:ext cx="1766888" cy="74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044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4847198"/>
              </p:ext>
            </p:extLst>
          </p:nvPr>
        </p:nvGraphicFramePr>
        <p:xfrm>
          <a:off x="603250" y="5715000"/>
          <a:ext cx="2649538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376" name="Equation" r:id="rId11" imgW="1485900" imgH="203200" progId="Equation.DSMT4">
                  <p:embed/>
                </p:oleObj>
              </mc:Choice>
              <mc:Fallback>
                <p:oleObj name="Equation" r:id="rId11" imgW="1485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5715000"/>
                        <a:ext cx="2649538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35"/>
          <p:cNvSpPr txBox="1">
            <a:spLocks noChangeArrowheads="1"/>
          </p:cNvSpPr>
          <p:nvPr/>
        </p:nvSpPr>
        <p:spPr bwMode="auto">
          <a:xfrm>
            <a:off x="304800" y="3962400"/>
            <a:ext cx="472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What is </a:t>
            </a:r>
            <a:r>
              <a:rPr lang="en-US" sz="2800" kern="0" dirty="0" err="1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n</a:t>
            </a:r>
            <a:r>
              <a:rPr lang="en-US" sz="2800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 for the 1</a:t>
            </a:r>
            <a:r>
              <a:rPr lang="en-US" sz="2800" kern="0" baseline="3000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st</a:t>
            </a:r>
            <a:r>
              <a:rPr lang="en-US" sz="2800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 excited state?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Symbol" charset="2"/>
            </a:endParaRPr>
          </a:p>
        </p:txBody>
      </p:sp>
      <p:sp>
        <p:nvSpPr>
          <p:cNvPr id="23" name="Rectangle 35"/>
          <p:cNvSpPr txBox="1">
            <a:spLocks noChangeArrowheads="1"/>
          </p:cNvSpPr>
          <p:nvPr/>
        </p:nvSpPr>
        <p:spPr bwMode="auto">
          <a:xfrm>
            <a:off x="4876800" y="3962400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n=2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Symbol" charset="2"/>
            </a:endParaRPr>
          </a:p>
        </p:txBody>
      </p:sp>
      <p:sp>
        <p:nvSpPr>
          <p:cNvPr id="24" name="Rectangle 35"/>
          <p:cNvSpPr txBox="1">
            <a:spLocks noChangeArrowheads="1"/>
          </p:cNvSpPr>
          <p:nvPr/>
        </p:nvSpPr>
        <p:spPr bwMode="auto">
          <a:xfrm>
            <a:off x="457200" y="5181600"/>
            <a:ext cx="472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So the proton transition energy is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Symbol" charset="2"/>
            </a:endParaRPr>
          </a:p>
        </p:txBody>
      </p:sp>
      <p:graphicFrame>
        <p:nvGraphicFramePr>
          <p:cNvPr id="53044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0828217"/>
              </p:ext>
            </p:extLst>
          </p:nvPr>
        </p:nvGraphicFramePr>
        <p:xfrm>
          <a:off x="1958975" y="3124200"/>
          <a:ext cx="1154113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377" name="Equation" r:id="rId13" imgW="647700" imgH="419100" progId="Equation.DSMT4">
                  <p:embed/>
                </p:oleObj>
              </mc:Choice>
              <mc:Fallback>
                <p:oleObj name="Equation" r:id="rId13" imgW="647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8975" y="3124200"/>
                        <a:ext cx="1154113" cy="747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540897"/>
              </p:ext>
            </p:extLst>
          </p:nvPr>
        </p:nvGraphicFramePr>
        <p:xfrm>
          <a:off x="2438400" y="4724400"/>
          <a:ext cx="973138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378" name="Equation" r:id="rId15" imgW="546100" imgH="152400" progId="Equation.DSMT4">
                  <p:embed/>
                </p:oleObj>
              </mc:Choice>
              <mc:Fallback>
                <p:oleObj name="Equation" r:id="rId15" imgW="546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724400"/>
                        <a:ext cx="973138" cy="271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21307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13,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915400" cy="51816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Quiz #4 at the beginning of the class this Wednesday, Apr. 15</a:t>
            </a:r>
          </a:p>
          <a:p>
            <a:pPr lvl="1" eaLnBrk="1" hangingPunct="1"/>
            <a:r>
              <a:rPr lang="en-US" sz="3200" dirty="0" smtClean="0"/>
              <a:t>The class web site was down so I will give you an extension..</a:t>
            </a:r>
          </a:p>
          <a:p>
            <a:pPr lvl="1" eaLnBrk="1" hangingPunct="1"/>
            <a:r>
              <a:rPr lang="en-US" sz="3200" dirty="0" smtClean="0"/>
              <a:t>Covers CH 5.4 through what we finish today </a:t>
            </a:r>
          </a:p>
          <a:p>
            <a:pPr lvl="1" eaLnBrk="1" hangingPunct="1"/>
            <a:r>
              <a:rPr lang="en-US" sz="3200" dirty="0" smtClean="0"/>
              <a:t>BFOF </a:t>
            </a:r>
          </a:p>
          <a:p>
            <a:pPr eaLnBrk="1" hangingPunct="1"/>
            <a:r>
              <a:rPr lang="en-US" sz="3600" dirty="0" smtClean="0"/>
              <a:t>Colloquium 4pm Wednesday, SH101</a:t>
            </a:r>
          </a:p>
        </p:txBody>
      </p:sp>
    </p:spTree>
    <p:extLst>
      <p:ext uri="{BB962C8B-B14F-4D97-AF65-F5344CB8AC3E}">
        <p14:creationId xmlns:p14="http://schemas.microsoft.com/office/powerpoint/2010/main" val="2724060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636587"/>
          </a:xfrm>
        </p:spPr>
        <p:txBody>
          <a:bodyPr/>
          <a:lstStyle/>
          <a:p>
            <a:pPr eaLnBrk="1" hangingPunct="1"/>
            <a:r>
              <a:rPr lang="en-US" sz="4800" dirty="0" smtClean="0">
                <a:ea typeface="ＭＳ Ｐゴシック" pitchFamily="-84" charset="-128"/>
                <a:cs typeface="ＭＳ Ｐゴシック" pitchFamily="-84" charset="-128"/>
              </a:rPr>
              <a:t>Reminder: Special project #5</a:t>
            </a:r>
            <a:endParaRPr lang="en-US" sz="4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762000"/>
            <a:ext cx="8305800" cy="5410200"/>
          </a:xfrm>
        </p:spPr>
        <p:txBody>
          <a:bodyPr/>
          <a:lstStyle/>
          <a:p>
            <a:pPr marL="571500" indent="-571500" algn="l" eaLnBrk="1" hangingPunct="1"/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Show that the Schrodinger equation becomes Newton’s second law in the classical limit.  (15 points)</a:t>
            </a:r>
          </a:p>
          <a:p>
            <a:pPr marL="571500" indent="-571500" algn="l" eaLnBrk="1" hangingPunct="1"/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Deadline this Wednesday, Apr. 15, 2015</a:t>
            </a:r>
          </a:p>
          <a:p>
            <a:pPr marL="571500" indent="-571500" algn="l" eaLnBrk="1" hangingPunct="1"/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You MUST have your own answers!</a:t>
            </a:r>
          </a:p>
          <a:p>
            <a:pPr marL="571500" indent="-571500" algn="l" eaLnBrk="1" hangingPunct="1"/>
            <a:endParaRPr lang="en-US" sz="36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13, 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026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1524000"/>
            <a:ext cx="1524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36587"/>
          </a:xfrm>
        </p:spPr>
        <p:txBody>
          <a:bodyPr/>
          <a:lstStyle/>
          <a:p>
            <a:pPr eaLnBrk="1" hangingPunct="1"/>
            <a:r>
              <a:rPr lang="en-US" sz="4800" b="1" dirty="0" smtClean="0">
                <a:ea typeface="ＭＳ Ｐゴシック" pitchFamily="-84" charset="-128"/>
                <a:cs typeface="ＭＳ Ｐゴシック" pitchFamily="-84" charset="-128"/>
              </a:rPr>
              <a:t>Infinite </a:t>
            </a:r>
            <a:r>
              <a:rPr lang="en-US" sz="4800" b="1" dirty="0">
                <a:ea typeface="ＭＳ Ｐゴシック" pitchFamily="-84" charset="-128"/>
                <a:cs typeface="ＭＳ Ｐゴシック" pitchFamily="-84" charset="-128"/>
              </a:rPr>
              <a:t>Square-Well Potential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609600"/>
            <a:ext cx="8231188" cy="472598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simplest such system is that of a particle trapped in a box with infinitely hard walls that the particle cannot penetrate. This potential is called an infinite square well and is given by</a:t>
            </a:r>
          </a:p>
          <a:p>
            <a:pPr eaLnBrk="1" hangingPunct="1">
              <a:spcBef>
                <a:spcPct val="0"/>
              </a:spcBef>
            </a:pP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wave function must be zero where the potential is infinite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Where the potential is zero inside the box, the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time independent Schrödinger wave equation                                            becomes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			       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	     where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	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              .</a:t>
            </a:r>
          </a:p>
          <a:p>
            <a:pPr eaLnBrk="1" hangingPunct="1">
              <a:spcBef>
                <a:spcPct val="0"/>
              </a:spcBef>
            </a:pP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general solution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is                 	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		.				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8,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graphicFrame>
        <p:nvGraphicFramePr>
          <p:cNvPr id="4659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2837275"/>
              </p:ext>
            </p:extLst>
          </p:nvPr>
        </p:nvGraphicFramePr>
        <p:xfrm>
          <a:off x="3151188" y="2057400"/>
          <a:ext cx="3546475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28" name="Equation" r:id="rId4" imgW="1600200" imgH="469900" progId="Equation.DSMT4">
                  <p:embed/>
                </p:oleObj>
              </mc:Choice>
              <mc:Fallback>
                <p:oleObj name="Equation" r:id="rId4" imgW="16002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1188" y="2057400"/>
                        <a:ext cx="3546475" cy="104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8022207"/>
              </p:ext>
            </p:extLst>
          </p:nvPr>
        </p:nvGraphicFramePr>
        <p:xfrm>
          <a:off x="2133600" y="4895850"/>
          <a:ext cx="181927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29" name="Equation" r:id="rId6" imgW="1028700" imgH="419100" progId="Equation.DSMT4">
                  <p:embed/>
                </p:oleObj>
              </mc:Choice>
              <mc:Fallback>
                <p:oleObj name="Equation" r:id="rId6" imgW="1028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895850"/>
                        <a:ext cx="1819275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5633105"/>
              </p:ext>
            </p:extLst>
          </p:nvPr>
        </p:nvGraphicFramePr>
        <p:xfrm>
          <a:off x="6248400" y="4991100"/>
          <a:ext cx="15970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30" name="Equation" r:id="rId8" imgW="901700" imgH="279400" progId="Equation.DSMT4">
                  <p:embed/>
                </p:oleObj>
              </mc:Choice>
              <mc:Fallback>
                <p:oleObj name="Equation" r:id="rId8" imgW="9017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991100"/>
                        <a:ext cx="1597025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4837311"/>
              </p:ext>
            </p:extLst>
          </p:nvPr>
        </p:nvGraphicFramePr>
        <p:xfrm>
          <a:off x="3886200" y="5715000"/>
          <a:ext cx="36750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31" name="Equation" r:id="rId10" imgW="1574800" imgH="228600" progId="Equation.DSMT4">
                  <p:embed/>
                </p:oleObj>
              </mc:Choice>
              <mc:Fallback>
                <p:oleObj name="Equation" r:id="rId10" imgW="1574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715000"/>
                        <a:ext cx="367506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59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1582612"/>
              </p:ext>
            </p:extLst>
          </p:nvPr>
        </p:nvGraphicFramePr>
        <p:xfrm>
          <a:off x="4130675" y="5029200"/>
          <a:ext cx="89852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32" name="Equation" r:id="rId12" imgW="508000" imgH="228600" progId="Equation.DSMT4">
                  <p:embed/>
                </p:oleObj>
              </mc:Choice>
              <mc:Fallback>
                <p:oleObj name="Equation" r:id="rId12" imgW="508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0675" y="5029200"/>
                        <a:ext cx="898525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025396"/>
              </p:ext>
            </p:extLst>
          </p:nvPr>
        </p:nvGraphicFramePr>
        <p:xfrm>
          <a:off x="5943600" y="4444122"/>
          <a:ext cx="3066360" cy="585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33" name="Equation" r:id="rId14" imgW="2197100" imgH="419100" progId="Equation.DSMT4">
                  <p:embed/>
                </p:oleObj>
              </mc:Choice>
              <mc:Fallback>
                <p:oleObj name="Equation" r:id="rId14" imgW="2197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444122"/>
                        <a:ext cx="3066360" cy="58507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48270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36587"/>
          </a:xfrm>
        </p:spPr>
        <p:txBody>
          <a:bodyPr/>
          <a:lstStyle/>
          <a:p>
            <a:pPr algn="ctr" eaLnBrk="1" hangingPunct="1"/>
            <a:r>
              <a:rPr lang="en-US" sz="4800" b="1" dirty="0">
                <a:ea typeface="ＭＳ Ｐゴシック" pitchFamily="-84" charset="-128"/>
                <a:cs typeface="ＭＳ Ｐゴシック" pitchFamily="-84" charset="-128"/>
              </a:rPr>
              <a:t>Quantization</a:t>
            </a:r>
          </a:p>
        </p:txBody>
      </p:sp>
      <p:sp>
        <p:nvSpPr>
          <p:cNvPr id="3174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533400"/>
            <a:ext cx="8307388" cy="5257800"/>
          </a:xfrm>
          <a:noFill/>
        </p:spPr>
        <p:txBody>
          <a:bodyPr/>
          <a:lstStyle/>
          <a:p>
            <a:pPr algn="just" eaLnBrk="1" hangingPunct="1"/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Since the wave function must be continuous, the boundary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conditions of the potential dictate that the wave function must be zero at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= 0 and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.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These yield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valid solutions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for B=0, and for </a:t>
            </a:r>
            <a:r>
              <a:rPr lang="en-US" sz="2400" b="1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integer values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of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such that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kL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sz="2400" i="1" dirty="0" smtClean="0"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l-GR" sz="2400" i="1" dirty="0" smtClean="0">
                <a:latin typeface="Symbol" charset="2"/>
                <a:ea typeface="Arial" pitchFamily="-84" charset="0"/>
                <a:cs typeface="Symbol" charset="2"/>
              </a:rPr>
              <a:t>π</a:t>
            </a:r>
            <a:r>
              <a:rPr lang="en-US" sz="2400" dirty="0" smtClean="0">
                <a:ea typeface="Arial" pitchFamily="-84" charset="0"/>
                <a:cs typeface="Arial" pitchFamily="-84" charset="0"/>
              </a:rPr>
              <a:t> </a:t>
            </a:r>
            <a:r>
              <a:rPr lang="en-US" sz="2400" dirty="0" err="1" smtClean="0">
                <a:ea typeface="Arial" pitchFamily="-84" charset="0"/>
                <a:cs typeface="Arial" pitchFamily="-84" charset="0"/>
                <a:sym typeface="Wingdings"/>
              </a:rPr>
              <a:t></a:t>
            </a:r>
            <a:r>
              <a:rPr lang="en-US" sz="2400" dirty="0" smtClean="0">
                <a:ea typeface="Arial" pitchFamily="-84" charset="0"/>
                <a:cs typeface="Arial" pitchFamily="-84" charset="0"/>
                <a:sym typeface="Wingdings"/>
              </a:rPr>
              <a:t> </a:t>
            </a:r>
            <a:r>
              <a:rPr lang="en-US" sz="2400" dirty="0" err="1" smtClean="0">
                <a:ea typeface="Arial" pitchFamily="-84" charset="0"/>
                <a:cs typeface="Arial" pitchFamily="-84" charset="0"/>
                <a:sym typeface="Wingdings"/>
              </a:rPr>
              <a:t>k</a:t>
            </a:r>
            <a:r>
              <a:rPr lang="en-US" sz="2400" dirty="0" smtClean="0">
                <a:ea typeface="Arial" pitchFamily="-84" charset="0"/>
                <a:cs typeface="Arial" pitchFamily="-84" charset="0"/>
                <a:sym typeface="Wingdings"/>
              </a:rPr>
              <a:t>=</a:t>
            </a:r>
            <a:r>
              <a:rPr lang="en-US" sz="2400" dirty="0" err="1" smtClean="0">
                <a:ea typeface="Arial" pitchFamily="-84" charset="0"/>
                <a:cs typeface="Arial" pitchFamily="-84" charset="0"/>
                <a:sym typeface="Wingdings"/>
              </a:rPr>
              <a:t>n</a:t>
            </a:r>
            <a:r>
              <a:rPr lang="en-US" sz="2400" dirty="0" err="1" smtClean="0">
                <a:latin typeface="Symbol" charset="2"/>
                <a:ea typeface="Arial" pitchFamily="-84" charset="0"/>
                <a:cs typeface="Symbol" charset="2"/>
                <a:sym typeface="Wingdings"/>
              </a:rPr>
              <a:t>π</a:t>
            </a:r>
            <a:r>
              <a:rPr lang="en-US" sz="2400" dirty="0" smtClean="0">
                <a:ea typeface="Arial" pitchFamily="-84" charset="0"/>
                <a:cs typeface="Arial" pitchFamily="-84" charset="0"/>
                <a:sym typeface="Wingdings"/>
              </a:rPr>
              <a:t>/L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algn="just"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The wave function is now</a:t>
            </a:r>
          </a:p>
          <a:p>
            <a:pPr algn="just" eaLnBrk="1" hangingPunct="1"/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algn="just"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We normalize the wave function</a:t>
            </a:r>
          </a:p>
          <a:p>
            <a:pPr algn="just" eaLnBrk="1" hangingPunct="1"/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algn="just" eaLnBrk="1" hangingPunct="1"/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algn="just"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The normalized wave function becomes</a:t>
            </a:r>
          </a:p>
          <a:p>
            <a:pPr algn="just" eaLnBrk="1" hangingPunct="1"/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algn="just" eaLnBrk="1" hangingPunct="1"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algn="just"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These functions are identical to those obtained for a vibrating string with fixed ends.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8,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graphicFrame>
        <p:nvGraphicFramePr>
          <p:cNvPr id="4669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364291"/>
              </p:ext>
            </p:extLst>
          </p:nvPr>
        </p:nvGraphicFramePr>
        <p:xfrm>
          <a:off x="4191000" y="2157413"/>
          <a:ext cx="132715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706" name="Equation" r:id="rId3" imgW="533400" imgH="228600" progId="Equation.DSMT4">
                  <p:embed/>
                </p:oleObj>
              </mc:Choice>
              <mc:Fallback>
                <p:oleObj name="Equation" r:id="rId3" imgW="533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157413"/>
                        <a:ext cx="1327150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69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713008"/>
              </p:ext>
            </p:extLst>
          </p:nvPr>
        </p:nvGraphicFramePr>
        <p:xfrm>
          <a:off x="4648200" y="2860675"/>
          <a:ext cx="2360613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707" name="Equation" r:id="rId5" imgW="1371600" imgH="330200" progId="Equation.DSMT4">
                  <p:embed/>
                </p:oleObj>
              </mc:Choice>
              <mc:Fallback>
                <p:oleObj name="Equation" r:id="rId5" imgW="13716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860675"/>
                        <a:ext cx="2360613" cy="5683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69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6914011"/>
              </p:ext>
            </p:extLst>
          </p:nvPr>
        </p:nvGraphicFramePr>
        <p:xfrm>
          <a:off x="2819400" y="4914900"/>
          <a:ext cx="11557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708" name="Equation" r:id="rId7" imgW="533400" imgH="228600" progId="Equation.DSMT4">
                  <p:embed/>
                </p:oleObj>
              </mc:Choice>
              <mc:Fallback>
                <p:oleObj name="Equation" r:id="rId7" imgW="533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914900"/>
                        <a:ext cx="11557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69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509329"/>
              </p:ext>
            </p:extLst>
          </p:nvPr>
        </p:nvGraphicFramePr>
        <p:xfrm>
          <a:off x="1143000" y="3352800"/>
          <a:ext cx="3230562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709" name="Equation" r:id="rId9" imgW="1384300" imgH="431800" progId="Equation.DSMT4">
                  <p:embed/>
                </p:oleObj>
              </mc:Choice>
              <mc:Fallback>
                <p:oleObj name="Equation" r:id="rId9" imgW="13843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352800"/>
                        <a:ext cx="3230562" cy="1008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5587924"/>
              </p:ext>
            </p:extLst>
          </p:nvPr>
        </p:nvGraphicFramePr>
        <p:xfrm>
          <a:off x="5432425" y="1905000"/>
          <a:ext cx="195897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710" name="Equation" r:id="rId11" imgW="787400" imgH="431800" progId="Equation.DSMT4">
                  <p:embed/>
                </p:oleObj>
              </mc:Choice>
              <mc:Fallback>
                <p:oleObj name="Equation" r:id="rId11" imgW="787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2425" y="1905000"/>
                        <a:ext cx="1958975" cy="107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9862969"/>
              </p:ext>
            </p:extLst>
          </p:nvPr>
        </p:nvGraphicFramePr>
        <p:xfrm>
          <a:off x="4038600" y="4724400"/>
          <a:ext cx="1981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711" name="Equation" r:id="rId13" imgW="914400" imgH="457200" progId="Equation.DSMT4">
                  <p:embed/>
                </p:oleObj>
              </mc:Choice>
              <mc:Fallback>
                <p:oleObj name="Equation" r:id="rId13" imgW="914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724400"/>
                        <a:ext cx="19812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5864834"/>
              </p:ext>
            </p:extLst>
          </p:nvPr>
        </p:nvGraphicFramePr>
        <p:xfrm>
          <a:off x="4384675" y="3352800"/>
          <a:ext cx="3082925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712" name="Equation" r:id="rId15" imgW="1320800" imgH="431800" progId="Equation.DSMT4">
                  <p:embed/>
                </p:oleObj>
              </mc:Choice>
              <mc:Fallback>
                <p:oleObj name="Equation" r:id="rId15" imgW="13208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4675" y="3352800"/>
                        <a:ext cx="3082925" cy="1008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5984462"/>
              </p:ext>
            </p:extLst>
          </p:nvPr>
        </p:nvGraphicFramePr>
        <p:xfrm>
          <a:off x="7543800" y="3657600"/>
          <a:ext cx="236537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713" name="Equation" r:id="rId17" imgW="101600" imgH="152400" progId="Equation.DSMT4">
                  <p:embed/>
                </p:oleObj>
              </mc:Choice>
              <mc:Fallback>
                <p:oleObj name="Equation" r:id="rId17" imgW="1016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3657600"/>
                        <a:ext cx="236537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35487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838200"/>
          </a:xfrm>
        </p:spPr>
        <p:txBody>
          <a:bodyPr/>
          <a:lstStyle/>
          <a:p>
            <a:pPr algn="ctr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Quantized Energy</a:t>
            </a:r>
          </a:p>
        </p:txBody>
      </p:sp>
      <p:sp>
        <p:nvSpPr>
          <p:cNvPr id="3277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09600"/>
            <a:ext cx="8382000" cy="4497388"/>
          </a:xfrm>
          <a:noFill/>
        </p:spPr>
        <p:txBody>
          <a:bodyPr/>
          <a:lstStyle/>
          <a:p>
            <a:pPr algn="just"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quantized wave number now becomes</a:t>
            </a:r>
          </a:p>
          <a:p>
            <a:pPr algn="just"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Solving for the energy yields</a:t>
            </a:r>
          </a:p>
          <a:p>
            <a:pPr algn="just" eaLnBrk="1" hangingPunct="1"/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algn="just" eaLnBrk="1" hangingPunct="1"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algn="just"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Note that the energy depends on the integer values of 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. Hence the energy is quantized and nonzero. </a:t>
            </a:r>
          </a:p>
          <a:p>
            <a:pPr algn="just"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special case of 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= 1 is called the </a:t>
            </a:r>
            <a:r>
              <a:rPr lang="en-US" sz="2800" b="1" u="sng" dirty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ground state energy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</p:txBody>
      </p:sp>
      <p:pic>
        <p:nvPicPr>
          <p:cNvPr id="32774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4191000"/>
            <a:ext cx="533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13,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graphicFrame>
        <p:nvGraphicFramePr>
          <p:cNvPr id="4689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103802"/>
              </p:ext>
            </p:extLst>
          </p:nvPr>
        </p:nvGraphicFramePr>
        <p:xfrm>
          <a:off x="6411913" y="581025"/>
          <a:ext cx="1603375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764" name="Equation" r:id="rId4" imgW="850900" imgH="393700" progId="Equation.DSMT4">
                  <p:embed/>
                </p:oleObj>
              </mc:Choice>
              <mc:Fallback>
                <p:oleObj name="Equation" r:id="rId4" imgW="850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1913" y="581025"/>
                        <a:ext cx="1603375" cy="741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89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3227870"/>
              </p:ext>
            </p:extLst>
          </p:nvPr>
        </p:nvGraphicFramePr>
        <p:xfrm>
          <a:off x="1341437" y="1981200"/>
          <a:ext cx="715963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765" name="Equation" r:id="rId6" imgW="330200" imgH="203200" progId="Equation.DSMT4">
                  <p:embed/>
                </p:oleObj>
              </mc:Choice>
              <mc:Fallback>
                <p:oleObj name="Equation" r:id="rId6" imgW="330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437" y="1981200"/>
                        <a:ext cx="715963" cy="43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89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29134"/>
              </p:ext>
            </p:extLst>
          </p:nvPr>
        </p:nvGraphicFramePr>
        <p:xfrm>
          <a:off x="7086600" y="5638560"/>
          <a:ext cx="1143000" cy="686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766" name="Equation" r:id="rId8" imgW="698500" imgH="419100" progId="Equation.DSMT4">
                  <p:embed/>
                </p:oleObj>
              </mc:Choice>
              <mc:Fallback>
                <p:oleObj name="Equation" r:id="rId8" imgW="6985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5638560"/>
                        <a:ext cx="1143000" cy="6860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89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929451"/>
              </p:ext>
            </p:extLst>
          </p:nvPr>
        </p:nvGraphicFramePr>
        <p:xfrm>
          <a:off x="7086600" y="4953000"/>
          <a:ext cx="124936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767" name="Equation" r:id="rId10" imgW="762000" imgH="419100" progId="Equation.DSMT4">
                  <p:embed/>
                </p:oleObj>
              </mc:Choice>
              <mc:Fallback>
                <p:oleObj name="Equation" r:id="rId10" imgW="762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953000"/>
                        <a:ext cx="1249362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89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74347"/>
              </p:ext>
            </p:extLst>
          </p:nvPr>
        </p:nvGraphicFramePr>
        <p:xfrm>
          <a:off x="7086600" y="4191000"/>
          <a:ext cx="122713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768" name="Equation" r:id="rId12" imgW="749300" imgH="419100" progId="Equation.DSMT4">
                  <p:embed/>
                </p:oleObj>
              </mc:Choice>
              <mc:Fallback>
                <p:oleObj name="Equation" r:id="rId12" imgW="749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191000"/>
                        <a:ext cx="1227138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90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589906"/>
              </p:ext>
            </p:extLst>
          </p:nvPr>
        </p:nvGraphicFramePr>
        <p:xfrm>
          <a:off x="7986713" y="544513"/>
          <a:ext cx="1004887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769" name="Equation" r:id="rId14" imgW="533400" imgH="431800" progId="Equation.DSMT4">
                  <p:embed/>
                </p:oleObj>
              </mc:Choice>
              <mc:Fallback>
                <p:oleObj name="Equation" r:id="rId14" imgW="533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6713" y="544513"/>
                        <a:ext cx="1004887" cy="814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900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2084341"/>
              </p:ext>
            </p:extLst>
          </p:nvPr>
        </p:nvGraphicFramePr>
        <p:xfrm>
          <a:off x="2079625" y="1682750"/>
          <a:ext cx="33020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770" name="Equation" r:id="rId16" imgW="1524000" imgH="419100" progId="Equation.DSMT4">
                  <p:embed/>
                </p:oleObj>
              </mc:Choice>
              <mc:Fallback>
                <p:oleObj name="Equation" r:id="rId16" imgW="1524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625" y="1682750"/>
                        <a:ext cx="330200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900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964737"/>
              </p:ext>
            </p:extLst>
          </p:nvPr>
        </p:nvGraphicFramePr>
        <p:xfrm>
          <a:off x="76200" y="4114800"/>
          <a:ext cx="1105595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771" name="Equation" r:id="rId18" imgW="914400" imgH="698500" progId="Equation.DSMT4">
                  <p:embed/>
                </p:oleObj>
              </mc:Choice>
              <mc:Fallback>
                <p:oleObj name="Equation" r:id="rId18" imgW="914400" imgH="698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4114800"/>
                        <a:ext cx="1105595" cy="8461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900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9607437"/>
              </p:ext>
            </p:extLst>
          </p:nvPr>
        </p:nvGraphicFramePr>
        <p:xfrm>
          <a:off x="76200" y="5187950"/>
          <a:ext cx="1082339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772" name="Equation" r:id="rId20" imgW="927100" imgH="711200" progId="Equation.DSMT4">
                  <p:embed/>
                </p:oleObj>
              </mc:Choice>
              <mc:Fallback>
                <p:oleObj name="Equation" r:id="rId20" imgW="927100" imgH="71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5187950"/>
                        <a:ext cx="1082339" cy="8318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7654244"/>
              </p:ext>
            </p:extLst>
          </p:nvPr>
        </p:nvGraphicFramePr>
        <p:xfrm>
          <a:off x="8305800" y="5153025"/>
          <a:ext cx="623888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773" name="Equation" r:id="rId22" imgW="381000" imgH="203200" progId="Equation.DSMT4">
                  <p:embed/>
                </p:oleObj>
              </mc:Choice>
              <mc:Fallback>
                <p:oleObj name="Equation" r:id="rId22" imgW="381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5153025"/>
                        <a:ext cx="623888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938100"/>
              </p:ext>
            </p:extLst>
          </p:nvPr>
        </p:nvGraphicFramePr>
        <p:xfrm>
          <a:off x="8305800" y="4392613"/>
          <a:ext cx="623888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774" name="Equation" r:id="rId24" imgW="381000" imgH="203200" progId="Equation.DSMT4">
                  <p:embed/>
                </p:oleObj>
              </mc:Choice>
              <mc:Fallback>
                <p:oleObj name="Equation" r:id="rId24" imgW="381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4392613"/>
                        <a:ext cx="623888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7307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838200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How does this correspond to Classical Mech.?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277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914400"/>
            <a:ext cx="8763000" cy="4876800"/>
          </a:xfrm>
          <a:noFill/>
        </p:spPr>
        <p:txBody>
          <a:bodyPr/>
          <a:lstStyle/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What is the probability of finding a particle in a box of length L?</a:t>
            </a:r>
          </a:p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Bohr’s </a:t>
            </a:r>
            <a:r>
              <a:rPr lang="en-US" sz="2800" b="1" u="sng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correspondence principle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says that QM and CM must correspond to each other!   When?</a:t>
            </a:r>
          </a:p>
          <a:p>
            <a:pPr lvl="1" eaLnBrk="1" hangingPunct="1"/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When 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becomes large, the QM approaches to CM</a:t>
            </a:r>
          </a:p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So when 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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∞, the probability of finding a particle in a box of length L is </a:t>
            </a: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/>
            </a:r>
            <a:b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</a:b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Which is identical to the CM probability!!</a:t>
            </a:r>
          </a:p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One can also see this from the plot of P!</a:t>
            </a: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13,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graphicFrame>
        <p:nvGraphicFramePr>
          <p:cNvPr id="48845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2661796"/>
              </p:ext>
            </p:extLst>
          </p:nvPr>
        </p:nvGraphicFramePr>
        <p:xfrm>
          <a:off x="636588" y="3946525"/>
          <a:ext cx="33020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142" name="Equation" r:id="rId3" imgW="2006600" imgH="292100" progId="Equation.DSMT4">
                  <p:embed/>
                </p:oleObj>
              </mc:Choice>
              <mc:Fallback>
                <p:oleObj name="Equation" r:id="rId3" imgW="20066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8" y="3946525"/>
                        <a:ext cx="33020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6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5343472"/>
              </p:ext>
            </p:extLst>
          </p:nvPr>
        </p:nvGraphicFramePr>
        <p:xfrm>
          <a:off x="7848600" y="3810000"/>
          <a:ext cx="1025525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143" name="Equation" r:id="rId5" imgW="622300" imgH="393700" progId="Equation.DSMT4">
                  <p:embed/>
                </p:oleObj>
              </mc:Choice>
              <mc:Fallback>
                <p:oleObj name="Equation" r:id="rId5" imgW="622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3810000"/>
                        <a:ext cx="1025525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 descr="Screen Shot 2012-10-17 at 10.42.19 AM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4495800"/>
            <a:ext cx="1955800" cy="2324100"/>
          </a:xfrm>
          <a:prstGeom prst="rect">
            <a:avLst/>
          </a:prstGeom>
        </p:spPr>
      </p:pic>
      <p:graphicFrame>
        <p:nvGraphicFramePr>
          <p:cNvPr id="488463" name="Object 15"/>
          <p:cNvGraphicFramePr>
            <a:graphicFrameLocks noChangeAspect="1"/>
          </p:cNvGraphicFramePr>
          <p:nvPr/>
        </p:nvGraphicFramePr>
        <p:xfrm>
          <a:off x="8686800" y="838200"/>
          <a:ext cx="271463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144" name="Equation" r:id="rId8" imgW="165100" imgH="393700" progId="Equation.DSMT4">
                  <p:embed/>
                </p:oleObj>
              </mc:Choice>
              <mc:Fallback>
                <p:oleObj name="Equation" r:id="rId8" imgW="165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0" y="838200"/>
                        <a:ext cx="271463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474751"/>
              </p:ext>
            </p:extLst>
          </p:nvPr>
        </p:nvGraphicFramePr>
        <p:xfrm>
          <a:off x="3881438" y="3810000"/>
          <a:ext cx="1985962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145" name="Equation" r:id="rId10" imgW="1206500" imgH="431800" progId="Equation.DSMT4">
                  <p:embed/>
                </p:oleObj>
              </mc:Choice>
              <mc:Fallback>
                <p:oleObj name="Equation" r:id="rId10" imgW="12065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1438" y="3810000"/>
                        <a:ext cx="1985962" cy="70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744828"/>
              </p:ext>
            </p:extLst>
          </p:nvPr>
        </p:nvGraphicFramePr>
        <p:xfrm>
          <a:off x="5891212" y="3810000"/>
          <a:ext cx="1881188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146" name="Equation" r:id="rId12" imgW="1143000" imgH="457200" progId="Equation.DSMT4">
                  <p:embed/>
                </p:oleObj>
              </mc:Choice>
              <mc:Fallback>
                <p:oleObj name="Equation" r:id="rId12" imgW="1143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1212" y="3810000"/>
                        <a:ext cx="1881188" cy="750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23808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2787"/>
          </a:xfrm>
        </p:spPr>
        <p:txBody>
          <a:bodyPr/>
          <a:lstStyle/>
          <a:p>
            <a:pPr eaLnBrk="1" hangingPunct="1"/>
            <a:r>
              <a:rPr lang="en-US" b="1" dirty="0" smtClean="0">
                <a:ea typeface="ＭＳ Ｐゴシック" pitchFamily="-84" charset="-128"/>
                <a:cs typeface="ＭＳ Ｐゴシック" pitchFamily="-84" charset="-128"/>
              </a:rPr>
              <a:t>Expectation Value &amp; Operators</a:t>
            </a:r>
            <a:endParaRPr lang="en-US" b="1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838200"/>
            <a:ext cx="7620000" cy="4725988"/>
          </a:xfrm>
        </p:spPr>
        <p:txBody>
          <a:bodyPr/>
          <a:lstStyle/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Expectation value for any function g(x)</a:t>
            </a:r>
          </a:p>
          <a:p>
            <a:pPr eaLnBrk="1" hangingPunct="1"/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Position operator is the same as itself, x</a:t>
            </a:r>
          </a:p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Momentum Operator </a:t>
            </a:r>
          </a:p>
          <a:p>
            <a:pPr eaLnBrk="1" hangingPunct="1"/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Energy Operator</a:t>
            </a: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8, 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graphicFrame>
        <p:nvGraphicFramePr>
          <p:cNvPr id="4618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501034"/>
              </p:ext>
            </p:extLst>
          </p:nvPr>
        </p:nvGraphicFramePr>
        <p:xfrm>
          <a:off x="1143000" y="1524000"/>
          <a:ext cx="6077554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65" name="Equation" r:id="rId3" imgW="2197100" imgH="330200" progId="Equation.DSMT4">
                  <p:embed/>
                </p:oleObj>
              </mc:Choice>
              <mc:Fallback>
                <p:oleObj name="Equation" r:id="rId3" imgW="21971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524000"/>
                        <a:ext cx="6077554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742836"/>
              </p:ext>
            </p:extLst>
          </p:nvPr>
        </p:nvGraphicFramePr>
        <p:xfrm>
          <a:off x="2580409" y="3276600"/>
          <a:ext cx="2296391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66" name="Equation" r:id="rId5" imgW="698500" imgH="393700" progId="Equation.DSMT4">
                  <p:embed/>
                </p:oleObj>
              </mc:Choice>
              <mc:Fallback>
                <p:oleObj name="Equation" r:id="rId5" imgW="6985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0409" y="3276600"/>
                        <a:ext cx="2296391" cy="1295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8782533"/>
              </p:ext>
            </p:extLst>
          </p:nvPr>
        </p:nvGraphicFramePr>
        <p:xfrm>
          <a:off x="2590800" y="4876800"/>
          <a:ext cx="1981200" cy="1306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67" name="Equation" r:id="rId7" imgW="596900" imgH="393700" progId="Equation.DSMT4">
                  <p:embed/>
                </p:oleObj>
              </mc:Choice>
              <mc:Fallback>
                <p:oleObj name="Equation" r:id="rId7" imgW="596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876800"/>
                        <a:ext cx="1981200" cy="130654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12475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609600"/>
            <a:ext cx="8763000" cy="9144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sz="2800" dirty="0" smtClean="0">
                <a:cs typeface="ＭＳ Ｐゴシック" pitchFamily="-84" charset="-128"/>
              </a:rPr>
              <a:t>Determine the expectation values for </a:t>
            </a:r>
            <a:r>
              <a:rPr lang="en-US" sz="2800" dirty="0" err="1" smtClean="0">
                <a:cs typeface="ＭＳ Ｐゴシック" pitchFamily="-84" charset="-128"/>
              </a:rPr>
              <a:t>x</a:t>
            </a:r>
            <a:r>
              <a:rPr lang="en-US" sz="2800" dirty="0" smtClean="0">
                <a:cs typeface="ＭＳ Ｐゴシック" pitchFamily="-84" charset="-128"/>
              </a:rPr>
              <a:t>, x</a:t>
            </a:r>
            <a:r>
              <a:rPr lang="en-US" sz="2800" baseline="30000" dirty="0" smtClean="0">
                <a:cs typeface="ＭＳ Ｐゴシック" pitchFamily="-84" charset="-128"/>
              </a:rPr>
              <a:t>2</a:t>
            </a:r>
            <a:r>
              <a:rPr lang="en-US" sz="2800" dirty="0" smtClean="0">
                <a:cs typeface="ＭＳ Ｐゴシック" pitchFamily="-84" charset="-128"/>
              </a:rPr>
              <a:t>, </a:t>
            </a:r>
            <a:r>
              <a:rPr lang="en-US" sz="2800" dirty="0" err="1" smtClean="0">
                <a:cs typeface="ＭＳ Ｐゴシック" pitchFamily="-84" charset="-128"/>
              </a:rPr>
              <a:t>p</a:t>
            </a:r>
            <a:r>
              <a:rPr lang="en-US" sz="2800" dirty="0" smtClean="0">
                <a:cs typeface="ＭＳ Ｐゴシック" pitchFamily="-84" charset="-128"/>
              </a:rPr>
              <a:t> and p</a:t>
            </a:r>
            <a:r>
              <a:rPr lang="en-US" sz="2800" baseline="30000" dirty="0" smtClean="0">
                <a:cs typeface="ＭＳ Ｐゴシック" pitchFamily="-84" charset="-128"/>
              </a:rPr>
              <a:t>2</a:t>
            </a:r>
            <a:r>
              <a:rPr lang="en-US" sz="2800" dirty="0" smtClean="0">
                <a:cs typeface="ＭＳ Ｐゴシック" pitchFamily="-84" charset="-128"/>
              </a:rPr>
              <a:t> of a particle in an infinite square well for the first excited state. </a:t>
            </a:r>
            <a:endParaRPr lang="en-US" sz="2800" dirty="0">
              <a:cs typeface="Symbol" charset="2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cs typeface="ＭＳ Ｐゴシック" pitchFamily="-84" charset="-128"/>
              </a:rPr>
              <a:t>Ex 6.8: Expectation values inside a box</a:t>
            </a:r>
            <a:endParaRPr lang="en-US" sz="4000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April 13,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19" name="Rectangle 35"/>
          <p:cNvSpPr txBox="1">
            <a:spLocks noChangeArrowheads="1"/>
          </p:cNvSpPr>
          <p:nvPr/>
        </p:nvSpPr>
        <p:spPr bwMode="auto">
          <a:xfrm>
            <a:off x="304800" y="1600200"/>
            <a:ext cx="7391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What is the wave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 function of the first excited state? 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Symbol" charset="2"/>
            </a:endParaRPr>
          </a:p>
        </p:txBody>
      </p:sp>
      <p:sp>
        <p:nvSpPr>
          <p:cNvPr id="20" name="Rectangle 35"/>
          <p:cNvSpPr txBox="1">
            <a:spLocks noChangeArrowheads="1"/>
          </p:cNvSpPr>
          <p:nvPr/>
        </p:nvSpPr>
        <p:spPr bwMode="auto">
          <a:xfrm>
            <a:off x="7162800" y="1600200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err="1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n</a:t>
            </a:r>
            <a:r>
              <a:rPr lang="en-US" sz="2800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=?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Symbol" charset="2"/>
            </a:endParaRPr>
          </a:p>
        </p:txBody>
      </p:sp>
      <p:sp>
        <p:nvSpPr>
          <p:cNvPr id="21" name="Rectangle 35"/>
          <p:cNvSpPr txBox="1">
            <a:spLocks noChangeArrowheads="1"/>
          </p:cNvSpPr>
          <p:nvPr/>
        </p:nvSpPr>
        <p:spPr bwMode="auto">
          <a:xfrm>
            <a:off x="7848600" y="1600200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noProof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2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Symbol" charset="2"/>
            </a:endParaRPr>
          </a:p>
        </p:txBody>
      </p:sp>
      <p:graphicFrame>
        <p:nvGraphicFramePr>
          <p:cNvPr id="50894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6167452"/>
              </p:ext>
            </p:extLst>
          </p:nvPr>
        </p:nvGraphicFramePr>
        <p:xfrm>
          <a:off x="533400" y="2305050"/>
          <a:ext cx="957263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010" name="Equation" r:id="rId3" imgW="635000" imgH="228600" progId="Equation.DSMT4">
                  <p:embed/>
                </p:oleObj>
              </mc:Choice>
              <mc:Fallback>
                <p:oleObj name="Equation" r:id="rId3" imgW="635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305050"/>
                        <a:ext cx="957263" cy="344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894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0790763"/>
              </p:ext>
            </p:extLst>
          </p:nvPr>
        </p:nvGraphicFramePr>
        <p:xfrm>
          <a:off x="533400" y="2962275"/>
          <a:ext cx="7842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011" name="Equation" r:id="rId5" imgW="520700" imgH="241300" progId="Equation.DSMT4">
                  <p:embed/>
                </p:oleObj>
              </mc:Choice>
              <mc:Fallback>
                <p:oleObj name="Equation" r:id="rId5" imgW="520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962275"/>
                        <a:ext cx="784225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894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5150803"/>
              </p:ext>
            </p:extLst>
          </p:nvPr>
        </p:nvGraphicFramePr>
        <p:xfrm>
          <a:off x="473075" y="3617912"/>
          <a:ext cx="898525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012" name="Equation" r:id="rId7" imgW="596900" imgH="279400" progId="Equation.DSMT4">
                  <p:embed/>
                </p:oleObj>
              </mc:Choice>
              <mc:Fallback>
                <p:oleObj name="Equation" r:id="rId7" imgW="596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" y="3617912"/>
                        <a:ext cx="898525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894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289121"/>
              </p:ext>
            </p:extLst>
          </p:nvPr>
        </p:nvGraphicFramePr>
        <p:xfrm>
          <a:off x="492125" y="4356100"/>
          <a:ext cx="803275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013" name="Equation" r:id="rId9" imgW="533400" imgH="241300" progId="Equation.DSMT4">
                  <p:embed/>
                </p:oleObj>
              </mc:Choice>
              <mc:Fallback>
                <p:oleObj name="Equation" r:id="rId9" imgW="533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" y="4356100"/>
                        <a:ext cx="803275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894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2287772"/>
              </p:ext>
            </p:extLst>
          </p:nvPr>
        </p:nvGraphicFramePr>
        <p:xfrm>
          <a:off x="457200" y="5073650"/>
          <a:ext cx="917575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014" name="Equation" r:id="rId11" imgW="609600" imgH="279400" progId="Equation.DSMT4">
                  <p:embed/>
                </p:oleObj>
              </mc:Choice>
              <mc:Fallback>
                <p:oleObj name="Equation" r:id="rId11" imgW="6096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073650"/>
                        <a:ext cx="917575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894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526055"/>
              </p:ext>
            </p:extLst>
          </p:nvPr>
        </p:nvGraphicFramePr>
        <p:xfrm>
          <a:off x="457200" y="5794375"/>
          <a:ext cx="496887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015" name="Equation" r:id="rId13" imgW="330200" imgH="203200" progId="Equation.DSMT4">
                  <p:embed/>
                </p:oleObj>
              </mc:Choice>
              <mc:Fallback>
                <p:oleObj name="Equation" r:id="rId13" imgW="330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794375"/>
                        <a:ext cx="496887" cy="306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8304744"/>
              </p:ext>
            </p:extLst>
          </p:nvPr>
        </p:nvGraphicFramePr>
        <p:xfrm>
          <a:off x="1422400" y="2133600"/>
          <a:ext cx="139700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016" name="Equation" r:id="rId15" imgW="927100" imgH="457200" progId="Equation.DSMT4">
                  <p:embed/>
                </p:oleObj>
              </mc:Choice>
              <mc:Fallback>
                <p:oleObj name="Equation" r:id="rId15" imgW="927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2133600"/>
                        <a:ext cx="1397000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591658"/>
              </p:ext>
            </p:extLst>
          </p:nvPr>
        </p:nvGraphicFramePr>
        <p:xfrm>
          <a:off x="1295400" y="2895600"/>
          <a:ext cx="2105025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017" name="Equation" r:id="rId17" imgW="1397000" imgH="330200" progId="Equation.DSMT4">
                  <p:embed/>
                </p:oleObj>
              </mc:Choice>
              <mc:Fallback>
                <p:oleObj name="Equation" r:id="rId17" imgW="13970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895600"/>
                        <a:ext cx="2105025" cy="496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8204484"/>
              </p:ext>
            </p:extLst>
          </p:nvPr>
        </p:nvGraphicFramePr>
        <p:xfrm>
          <a:off x="3429000" y="2819400"/>
          <a:ext cx="2103438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018" name="Equation" r:id="rId19" imgW="1397000" imgH="431800" progId="Equation.DSMT4">
                  <p:embed/>
                </p:oleObj>
              </mc:Choice>
              <mc:Fallback>
                <p:oleObj name="Equation" r:id="rId19" imgW="13970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819400"/>
                        <a:ext cx="2103438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5090640"/>
              </p:ext>
            </p:extLst>
          </p:nvPr>
        </p:nvGraphicFramePr>
        <p:xfrm>
          <a:off x="5541962" y="2819400"/>
          <a:ext cx="249238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019" name="Equation" r:id="rId21" imgW="165100" imgH="393700" progId="Equation.DSMT4">
                  <p:embed/>
                </p:oleObj>
              </mc:Choice>
              <mc:Fallback>
                <p:oleObj name="Equation" r:id="rId21" imgW="165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1962" y="2819400"/>
                        <a:ext cx="249238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152646"/>
              </p:ext>
            </p:extLst>
          </p:nvPr>
        </p:nvGraphicFramePr>
        <p:xfrm>
          <a:off x="1371600" y="3505200"/>
          <a:ext cx="2198688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020" name="Equation" r:id="rId23" imgW="1460500" imgH="431800" progId="Equation.DSMT4">
                  <p:embed/>
                </p:oleObj>
              </mc:Choice>
              <mc:Fallback>
                <p:oleObj name="Equation" r:id="rId23" imgW="14605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505200"/>
                        <a:ext cx="2198688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003905"/>
              </p:ext>
            </p:extLst>
          </p:nvPr>
        </p:nvGraphicFramePr>
        <p:xfrm>
          <a:off x="3578225" y="3657600"/>
          <a:ext cx="688975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021" name="Equation" r:id="rId25" imgW="457200" imgH="190500" progId="Equation.DSMT4">
                  <p:embed/>
                </p:oleObj>
              </mc:Choice>
              <mc:Fallback>
                <p:oleObj name="Equation" r:id="rId25" imgW="4572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8225" y="3657600"/>
                        <a:ext cx="688975" cy="287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9379857"/>
              </p:ext>
            </p:extLst>
          </p:nvPr>
        </p:nvGraphicFramePr>
        <p:xfrm>
          <a:off x="1277937" y="4191000"/>
          <a:ext cx="3827463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022" name="Equation" r:id="rId27" imgW="2540000" imgH="457200" progId="Equation.DSMT4">
                  <p:embed/>
                </p:oleObj>
              </mc:Choice>
              <mc:Fallback>
                <p:oleObj name="Equation" r:id="rId27" imgW="2540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7937" y="4191000"/>
                        <a:ext cx="3827463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146043"/>
              </p:ext>
            </p:extLst>
          </p:nvPr>
        </p:nvGraphicFramePr>
        <p:xfrm>
          <a:off x="5070475" y="4191000"/>
          <a:ext cx="3540125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023" name="Equation" r:id="rId29" imgW="2349500" imgH="431800" progId="Equation.DSMT4">
                  <p:embed/>
                </p:oleObj>
              </mc:Choice>
              <mc:Fallback>
                <p:oleObj name="Equation" r:id="rId29" imgW="23495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0475" y="4191000"/>
                        <a:ext cx="3540125" cy="649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524351"/>
              </p:ext>
            </p:extLst>
          </p:nvPr>
        </p:nvGraphicFramePr>
        <p:xfrm>
          <a:off x="8572500" y="4419600"/>
          <a:ext cx="190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024" name="Equation" r:id="rId31" imgW="127000" imgH="152400" progId="Equation.DSMT4">
                  <p:embed/>
                </p:oleObj>
              </mc:Choice>
              <mc:Fallback>
                <p:oleObj name="Equation" r:id="rId31" imgW="127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0" y="4419600"/>
                        <a:ext cx="1905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582525"/>
              </p:ext>
            </p:extLst>
          </p:nvPr>
        </p:nvGraphicFramePr>
        <p:xfrm>
          <a:off x="1371600" y="4953000"/>
          <a:ext cx="4017963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025" name="Equation" r:id="rId33" imgW="2667000" imgH="457200" progId="Equation.DSMT4">
                  <p:embed/>
                </p:oleObj>
              </mc:Choice>
              <mc:Fallback>
                <p:oleObj name="Equation" r:id="rId33" imgW="2667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953000"/>
                        <a:ext cx="4017963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935610"/>
              </p:ext>
            </p:extLst>
          </p:nvPr>
        </p:nvGraphicFramePr>
        <p:xfrm>
          <a:off x="5378450" y="4953000"/>
          <a:ext cx="285115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026" name="Equation" r:id="rId35" imgW="1892300" imgH="457200" progId="Equation.DSMT4">
                  <p:embed/>
                </p:oleObj>
              </mc:Choice>
              <mc:Fallback>
                <p:oleObj name="Equation" r:id="rId35" imgW="18923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8450" y="4953000"/>
                        <a:ext cx="2851150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8427983"/>
              </p:ext>
            </p:extLst>
          </p:nvPr>
        </p:nvGraphicFramePr>
        <p:xfrm>
          <a:off x="8226425" y="4953000"/>
          <a:ext cx="68897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027" name="Equation" r:id="rId37" imgW="457200" imgH="419100" progId="Equation.DSMT4">
                  <p:embed/>
                </p:oleObj>
              </mc:Choice>
              <mc:Fallback>
                <p:oleObj name="Equation" r:id="rId37" imgW="4572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6425" y="4953000"/>
                        <a:ext cx="688975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50685"/>
              </p:ext>
            </p:extLst>
          </p:nvPr>
        </p:nvGraphicFramePr>
        <p:xfrm>
          <a:off x="914400" y="5641975"/>
          <a:ext cx="862013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028" name="Equation" r:id="rId39" imgW="571500" imgH="419100" progId="Equation.DSMT4">
                  <p:embed/>
                </p:oleObj>
              </mc:Choice>
              <mc:Fallback>
                <p:oleObj name="Equation" r:id="rId39" imgW="5715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641975"/>
                        <a:ext cx="862013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5698210"/>
              </p:ext>
            </p:extLst>
          </p:nvPr>
        </p:nvGraphicFramePr>
        <p:xfrm>
          <a:off x="1752600" y="5562600"/>
          <a:ext cx="76517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029" name="Equation" r:id="rId41" imgW="508000" imgH="457200" progId="Equation.DSMT4">
                  <p:embed/>
                </p:oleObj>
              </mc:Choice>
              <mc:Fallback>
                <p:oleObj name="Equation" r:id="rId41" imgW="508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562600"/>
                        <a:ext cx="765175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77922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59963</TotalTime>
  <Words>728</Words>
  <Application>Microsoft Macintosh PowerPoint</Application>
  <PresentationFormat>On-screen Show (4:3)</PresentationFormat>
  <Paragraphs>107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phys1443-spring02</vt:lpstr>
      <vt:lpstr>Equation</vt:lpstr>
      <vt:lpstr>PHYS 3313 – Section 001 Lecture # 19</vt:lpstr>
      <vt:lpstr>Announcements</vt:lpstr>
      <vt:lpstr>Reminder: Special project #5</vt:lpstr>
      <vt:lpstr>Infinite Square-Well Potential</vt:lpstr>
      <vt:lpstr>Quantization</vt:lpstr>
      <vt:lpstr>Quantized Energy</vt:lpstr>
      <vt:lpstr>How does this correspond to Classical Mech.?</vt:lpstr>
      <vt:lpstr>Expectation Value &amp; Operators</vt:lpstr>
      <vt:lpstr>Ex 6.8: Expectation values inside a box</vt:lpstr>
      <vt:lpstr>Ex 6.9: Proton Transition Energy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924</cp:revision>
  <cp:lastPrinted>2013-08-26T21:25:15Z</cp:lastPrinted>
  <dcterms:created xsi:type="dcterms:W3CDTF">2012-08-27T21:13:02Z</dcterms:created>
  <dcterms:modified xsi:type="dcterms:W3CDTF">2015-04-13T20:42:12Z</dcterms:modified>
</cp:coreProperties>
</file>