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797" r:id="rId3"/>
    <p:sldId id="799" r:id="rId4"/>
    <p:sldId id="825" r:id="rId5"/>
    <p:sldId id="826" r:id="rId6"/>
    <p:sldId id="824" r:id="rId7"/>
    <p:sldId id="801" r:id="rId8"/>
    <p:sldId id="827" r:id="rId9"/>
    <p:sldId id="803" r:id="rId10"/>
    <p:sldId id="804" r:id="rId1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1" Type="http://schemas.openxmlformats.org/officeDocument/2006/relationships/image" Target="../media/image27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46.emf"/><Relationship Id="rId20" Type="http://schemas.openxmlformats.org/officeDocument/2006/relationships/image" Target="../media/image57.emf"/><Relationship Id="rId10" Type="http://schemas.openxmlformats.org/officeDocument/2006/relationships/image" Target="../media/image47.emf"/><Relationship Id="rId11" Type="http://schemas.openxmlformats.org/officeDocument/2006/relationships/image" Target="../media/image48.emf"/><Relationship Id="rId12" Type="http://schemas.openxmlformats.org/officeDocument/2006/relationships/image" Target="../media/image49.emf"/><Relationship Id="rId13" Type="http://schemas.openxmlformats.org/officeDocument/2006/relationships/image" Target="../media/image50.emf"/><Relationship Id="rId14" Type="http://schemas.openxmlformats.org/officeDocument/2006/relationships/image" Target="../media/image51.emf"/><Relationship Id="rId15" Type="http://schemas.openxmlformats.org/officeDocument/2006/relationships/image" Target="../media/image52.emf"/><Relationship Id="rId16" Type="http://schemas.openxmlformats.org/officeDocument/2006/relationships/image" Target="../media/image53.emf"/><Relationship Id="rId17" Type="http://schemas.openxmlformats.org/officeDocument/2006/relationships/image" Target="../media/image54.emf"/><Relationship Id="rId18" Type="http://schemas.openxmlformats.org/officeDocument/2006/relationships/image" Target="../media/image55.emf"/><Relationship Id="rId19" Type="http://schemas.openxmlformats.org/officeDocument/2006/relationships/image" Target="../media/image56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49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8.bin"/><Relationship Id="rId12" Type="http://schemas.openxmlformats.org/officeDocument/2006/relationships/image" Target="../media/image62.emf"/><Relationship Id="rId13" Type="http://schemas.openxmlformats.org/officeDocument/2006/relationships/oleObject" Target="../embeddings/oleObject59.bin"/><Relationship Id="rId14" Type="http://schemas.openxmlformats.org/officeDocument/2006/relationships/image" Target="../media/image63.emf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6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4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60.e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20" Type="http://schemas.openxmlformats.org/officeDocument/2006/relationships/oleObject" Target="../embeddings/oleObject23.bin"/><Relationship Id="rId21" Type="http://schemas.openxmlformats.org/officeDocument/2006/relationships/image" Target="../media/image25.emf"/><Relationship Id="rId22" Type="http://schemas.openxmlformats.org/officeDocument/2006/relationships/oleObject" Target="../embeddings/oleObject24.bin"/><Relationship Id="rId23" Type="http://schemas.openxmlformats.org/officeDocument/2006/relationships/image" Target="../media/image26.emf"/><Relationship Id="rId24" Type="http://schemas.openxmlformats.org/officeDocument/2006/relationships/oleObject" Target="../embeddings/oleObject25.bin"/><Relationship Id="rId25" Type="http://schemas.openxmlformats.org/officeDocument/2006/relationships/image" Target="../media/image27.e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20.e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2.e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23.emf"/><Relationship Id="rId18" Type="http://schemas.openxmlformats.org/officeDocument/2006/relationships/oleObject" Target="../embeddings/oleObject22.bin"/><Relationship Id="rId19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0.emf"/><Relationship Id="rId7" Type="http://schemas.openxmlformats.org/officeDocument/2006/relationships/image" Target="../media/image34.png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6.emf"/><Relationship Id="rId21" Type="http://schemas.openxmlformats.org/officeDocument/2006/relationships/oleObject" Target="../embeddings/oleObject43.bin"/><Relationship Id="rId22" Type="http://schemas.openxmlformats.org/officeDocument/2006/relationships/image" Target="../media/image47.emf"/><Relationship Id="rId23" Type="http://schemas.openxmlformats.org/officeDocument/2006/relationships/oleObject" Target="../embeddings/oleObject44.bin"/><Relationship Id="rId24" Type="http://schemas.openxmlformats.org/officeDocument/2006/relationships/image" Target="../media/image48.emf"/><Relationship Id="rId25" Type="http://schemas.openxmlformats.org/officeDocument/2006/relationships/oleObject" Target="../embeddings/oleObject45.bin"/><Relationship Id="rId26" Type="http://schemas.openxmlformats.org/officeDocument/2006/relationships/image" Target="../media/image49.emf"/><Relationship Id="rId27" Type="http://schemas.openxmlformats.org/officeDocument/2006/relationships/oleObject" Target="../embeddings/oleObject46.bin"/><Relationship Id="rId28" Type="http://schemas.openxmlformats.org/officeDocument/2006/relationships/image" Target="../media/image50.emf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5.bin"/><Relationship Id="rId30" Type="http://schemas.openxmlformats.org/officeDocument/2006/relationships/image" Target="../media/image51.emf"/><Relationship Id="rId31" Type="http://schemas.openxmlformats.org/officeDocument/2006/relationships/oleObject" Target="../embeddings/oleObject48.bin"/><Relationship Id="rId32" Type="http://schemas.openxmlformats.org/officeDocument/2006/relationships/image" Target="../media/image52.emf"/><Relationship Id="rId9" Type="http://schemas.openxmlformats.org/officeDocument/2006/relationships/oleObject" Target="../embeddings/oleObject37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0.emf"/><Relationship Id="rId33" Type="http://schemas.openxmlformats.org/officeDocument/2006/relationships/oleObject" Target="../embeddings/oleObject49.bin"/><Relationship Id="rId34" Type="http://schemas.openxmlformats.org/officeDocument/2006/relationships/image" Target="../media/image53.emf"/><Relationship Id="rId35" Type="http://schemas.openxmlformats.org/officeDocument/2006/relationships/oleObject" Target="../embeddings/oleObject50.bin"/><Relationship Id="rId36" Type="http://schemas.openxmlformats.org/officeDocument/2006/relationships/image" Target="../media/image54.emf"/><Relationship Id="rId10" Type="http://schemas.openxmlformats.org/officeDocument/2006/relationships/image" Target="../media/image41.emf"/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2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3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4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5.emf"/><Relationship Id="rId19" Type="http://schemas.openxmlformats.org/officeDocument/2006/relationships/oleObject" Target="../embeddings/oleObject42.bin"/><Relationship Id="rId37" Type="http://schemas.openxmlformats.org/officeDocument/2006/relationships/oleObject" Target="../embeddings/oleObject51.bin"/><Relationship Id="rId38" Type="http://schemas.openxmlformats.org/officeDocument/2006/relationships/image" Target="../media/image55.emf"/><Relationship Id="rId39" Type="http://schemas.openxmlformats.org/officeDocument/2006/relationships/oleObject" Target="../embeddings/oleObject52.bin"/><Relationship Id="rId40" Type="http://schemas.openxmlformats.org/officeDocument/2006/relationships/image" Target="../media/image56.emf"/><Relationship Id="rId41" Type="http://schemas.openxmlformats.org/officeDocument/2006/relationships/oleObject" Target="../embeddings/oleObject53.bin"/><Relationship Id="rId42" Type="http://schemas.openxmlformats.org/officeDocument/2006/relationships/image" Target="../media/image5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 19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68268" y="1524000"/>
            <a:ext cx="289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13,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4384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Refresher: Infinite Square-well Potential</a:t>
            </a:r>
          </a:p>
          <a:p>
            <a:pPr marL="1352550" lvl="1" indent="-609600"/>
            <a:r>
              <a:rPr lang="en-US" dirty="0" smtClean="0">
                <a:latin typeface="Arial Narrow" pitchFamily="-84" charset="0"/>
              </a:rPr>
              <a:t>Energy quantization</a:t>
            </a:r>
          </a:p>
          <a:p>
            <a:pPr marL="1352550" lvl="1" indent="-609600"/>
            <a:r>
              <a:rPr lang="en-US" dirty="0" smtClean="0">
                <a:latin typeface="Arial Narrow" pitchFamily="-84" charset="0"/>
              </a:rPr>
              <a:t>Expectation value computations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Finite Square Well Potential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Penetration </a:t>
            </a:r>
            <a:r>
              <a:rPr lang="en-US" dirty="0" smtClean="0">
                <a:latin typeface="Arial Narrow" pitchFamily="-84" charset="0"/>
              </a:rPr>
              <a:t>Depth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A typical diameter of a nucleus is about 10</a:t>
            </a:r>
            <a:r>
              <a:rPr lang="en-US" sz="2400" baseline="30000" dirty="0" smtClean="0">
                <a:cs typeface="ＭＳ Ｐゴシック" pitchFamily="-84" charset="-128"/>
              </a:rPr>
              <a:t>-14</a:t>
            </a:r>
            <a:r>
              <a:rPr lang="en-US" sz="2400" dirty="0" smtClean="0">
                <a:cs typeface="ＭＳ Ｐゴシック" pitchFamily="-84" charset="-128"/>
              </a:rPr>
              <a:t>m. Use the infinite square-well potential to calculate the transition energy from the first excited state to the ground state for a proton confined to the nucleus.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6.9: Proton Transition Energy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8288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energ</a:t>
            </a: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y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of the state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is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4419600" y="2590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82476"/>
              </p:ext>
            </p:extLst>
          </p:nvPr>
        </p:nvGraphicFramePr>
        <p:xfrm>
          <a:off x="4051300" y="1682750"/>
          <a:ext cx="18732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58" name="Equation" r:id="rId3" imgW="863600" imgH="419100" progId="Equation.DSMT4">
                  <p:embed/>
                </p:oleObj>
              </mc:Choice>
              <mc:Fallback>
                <p:oleObj name="Equation" r:id="rId3" imgW="863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1682750"/>
                        <a:ext cx="18732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304800" y="25908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ground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810674"/>
              </p:ext>
            </p:extLst>
          </p:nvPr>
        </p:nvGraphicFramePr>
        <p:xfrm>
          <a:off x="544513" y="3124200"/>
          <a:ext cx="14493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59" name="Equation" r:id="rId5" imgW="812800" imgH="419100" progId="Equation.DSMT4">
                  <p:embed/>
                </p:oleObj>
              </mc:Choice>
              <mc:Fallback>
                <p:oleObj name="Equation" r:id="rId5" imgW="812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124200"/>
                        <a:ext cx="1449387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82719"/>
              </p:ext>
            </p:extLst>
          </p:nvPr>
        </p:nvGraphicFramePr>
        <p:xfrm>
          <a:off x="3168650" y="3124200"/>
          <a:ext cx="57769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60" name="Equation" r:id="rId7" imgW="3238500" imgH="508000" progId="Equation.DSMT4">
                  <p:embed/>
                </p:oleObj>
              </mc:Choice>
              <mc:Fallback>
                <p:oleObj name="Equation" r:id="rId7" imgW="32385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3124200"/>
                        <a:ext cx="5776913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76771"/>
              </p:ext>
            </p:extLst>
          </p:nvPr>
        </p:nvGraphicFramePr>
        <p:xfrm>
          <a:off x="685800" y="4511675"/>
          <a:ext cx="17668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61" name="Equation" r:id="rId9" imgW="990600" imgH="419100" progId="Equation.DSMT4">
                  <p:embed/>
                </p:oleObj>
              </mc:Choice>
              <mc:Fallback>
                <p:oleObj name="Equation" r:id="rId9" imgW="99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11675"/>
                        <a:ext cx="176688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847198"/>
              </p:ext>
            </p:extLst>
          </p:nvPr>
        </p:nvGraphicFramePr>
        <p:xfrm>
          <a:off x="603250" y="5715000"/>
          <a:ext cx="26495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62" name="Equation" r:id="rId11" imgW="1485900" imgH="203200" progId="Equation.DSMT4">
                  <p:embed/>
                </p:oleObj>
              </mc:Choice>
              <mc:Fallback>
                <p:oleObj name="Equation" r:id="rId11" imgW="148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715000"/>
                        <a:ext cx="26495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5"/>
          <p:cNvSpPr txBox="1">
            <a:spLocks noChangeArrowheads="1"/>
          </p:cNvSpPr>
          <p:nvPr/>
        </p:nvSpPr>
        <p:spPr bwMode="auto">
          <a:xfrm>
            <a:off x="304800" y="39624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1</a:t>
            </a:r>
            <a:r>
              <a:rPr lang="en-US" sz="2800" kern="0" baseline="3000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excited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4876800" y="3962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n=2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4" name="Rectangle 35"/>
          <p:cNvSpPr txBox="1">
            <a:spLocks noChangeArrowheads="1"/>
          </p:cNvSpPr>
          <p:nvPr/>
        </p:nvSpPr>
        <p:spPr bwMode="auto">
          <a:xfrm>
            <a:off x="457200" y="51816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So the proton transition energy is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828217"/>
              </p:ext>
            </p:extLst>
          </p:nvPr>
        </p:nvGraphicFramePr>
        <p:xfrm>
          <a:off x="1958975" y="3124200"/>
          <a:ext cx="1154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63" name="Equation" r:id="rId13" imgW="647700" imgH="419100" progId="Equation.DSMT4">
                  <p:embed/>
                </p:oleObj>
              </mc:Choice>
              <mc:Fallback>
                <p:oleObj name="Equation" r:id="rId13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3124200"/>
                        <a:ext cx="1154113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540897"/>
              </p:ext>
            </p:extLst>
          </p:nvPr>
        </p:nvGraphicFramePr>
        <p:xfrm>
          <a:off x="2438400" y="4724400"/>
          <a:ext cx="97313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64" name="Equation" r:id="rId15" imgW="546100" imgH="152400" progId="Equation.DSMT4">
                  <p:embed/>
                </p:oleObj>
              </mc:Choice>
              <mc:Fallback>
                <p:oleObj name="Equation" r:id="rId15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973138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130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9" grpId="0" build="p"/>
      <p:bldP spid="20" grpId="0" build="p"/>
      <p:bldP spid="17" grpId="0" build="p"/>
      <p:bldP spid="22" grpId="0" build="p"/>
      <p:bldP spid="23" grpId="0" build="p"/>
      <p:bldP spid="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181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Quiz #4 at the beginning of the class this Wednesday, Apr. 15</a:t>
            </a:r>
          </a:p>
          <a:p>
            <a:pPr lvl="1" eaLnBrk="1" hangingPunct="1"/>
            <a:r>
              <a:rPr lang="en-US" sz="3200" dirty="0" smtClean="0"/>
              <a:t>The class web site was down so I will give you an extension..</a:t>
            </a:r>
          </a:p>
          <a:p>
            <a:pPr lvl="1" eaLnBrk="1" hangingPunct="1"/>
            <a:r>
              <a:rPr lang="en-US" sz="3200" dirty="0" smtClean="0"/>
              <a:t>Covers CH 5.4 through what we finish today </a:t>
            </a:r>
          </a:p>
          <a:p>
            <a:pPr lvl="1" eaLnBrk="1" hangingPunct="1"/>
            <a:r>
              <a:rPr lang="en-US" sz="3200" dirty="0" smtClean="0"/>
              <a:t>BFOF </a:t>
            </a:r>
          </a:p>
          <a:p>
            <a:pPr eaLnBrk="1" hangingPunct="1"/>
            <a:r>
              <a:rPr lang="en-US" sz="3600" dirty="0" smtClean="0"/>
              <a:t>Colloquium 4pm Wednesday, SH101</a:t>
            </a:r>
          </a:p>
        </p:txBody>
      </p:sp>
    </p:spTree>
    <p:extLst>
      <p:ext uri="{BB962C8B-B14F-4D97-AF65-F5344CB8AC3E}">
        <p14:creationId xmlns:p14="http://schemas.microsoft.com/office/powerpoint/2010/main" val="272406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this Wednesday, Apr. 15, 2015</a:t>
            </a:r>
          </a:p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/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2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5240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Infinite </a:t>
            </a:r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Square-Well Potential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231188" cy="4725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simplest such system is that of a particle trapped in a box with infinitely hard walls that the particle cannot penetrate. This potential is called an infinite square well and is given by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 function must be zero where the potential is infinite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Where the potential is zero inside the box, the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time independent Schrödinger wave equation                                            becomes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	       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	     where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             .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general solution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                 	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.				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5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837275"/>
              </p:ext>
            </p:extLst>
          </p:nvPr>
        </p:nvGraphicFramePr>
        <p:xfrm>
          <a:off x="3151188" y="2057400"/>
          <a:ext cx="3546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6" name="Equation" r:id="rId4" imgW="1600200" imgH="469900" progId="Equation.DSMT4">
                  <p:embed/>
                </p:oleObj>
              </mc:Choice>
              <mc:Fallback>
                <p:oleObj name="Equation" r:id="rId4" imgW="1600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2057400"/>
                        <a:ext cx="35464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22207"/>
              </p:ext>
            </p:extLst>
          </p:nvPr>
        </p:nvGraphicFramePr>
        <p:xfrm>
          <a:off x="2133600" y="4895850"/>
          <a:ext cx="1819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7" name="Equation" r:id="rId6" imgW="1028700" imgH="419100" progId="Equation.DSMT4">
                  <p:embed/>
                </p:oleObj>
              </mc:Choice>
              <mc:Fallback>
                <p:oleObj name="Equation" r:id="rId6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95850"/>
                        <a:ext cx="18192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633105"/>
              </p:ext>
            </p:extLst>
          </p:nvPr>
        </p:nvGraphicFramePr>
        <p:xfrm>
          <a:off x="6248400" y="4991100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8" name="Equation" r:id="rId8" imgW="901700" imgH="279400" progId="Equation.DSMT4">
                  <p:embed/>
                </p:oleObj>
              </mc:Choice>
              <mc:Fallback>
                <p:oleObj name="Equation" r:id="rId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91100"/>
                        <a:ext cx="1597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837311"/>
              </p:ext>
            </p:extLst>
          </p:nvPr>
        </p:nvGraphicFramePr>
        <p:xfrm>
          <a:off x="3886200" y="5715000"/>
          <a:ext cx="367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9" name="Equation" r:id="rId10" imgW="1574800" imgH="228600" progId="Equation.DSMT4">
                  <p:embed/>
                </p:oleObj>
              </mc:Choice>
              <mc:Fallback>
                <p:oleObj name="Equation" r:id="rId10" imgW="157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5000"/>
                        <a:ext cx="367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82612"/>
              </p:ext>
            </p:extLst>
          </p:nvPr>
        </p:nvGraphicFramePr>
        <p:xfrm>
          <a:off x="4130675" y="5029200"/>
          <a:ext cx="898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20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029200"/>
                        <a:ext cx="898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25396"/>
              </p:ext>
            </p:extLst>
          </p:nvPr>
        </p:nvGraphicFramePr>
        <p:xfrm>
          <a:off x="5943600" y="4444122"/>
          <a:ext cx="3066360" cy="58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21" name="Equation" r:id="rId14" imgW="2197100" imgH="419100" progId="Equation.DSMT4">
                  <p:embed/>
                </p:oleObj>
              </mc:Choice>
              <mc:Fallback>
                <p:oleObj name="Equation" r:id="rId14" imgW="219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44122"/>
                        <a:ext cx="3066360" cy="5850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827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Quantization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07388" cy="5257800"/>
          </a:xfrm>
          <a:noFill/>
        </p:spPr>
        <p:txBody>
          <a:bodyPr/>
          <a:lstStyle/>
          <a:p>
            <a:pPr algn="just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Since the wave function must be continuous, the boundary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conditions of the potential dictate that the wave function must be zero at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These yield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valid solutions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B=0, and for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integer values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such that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l-GR" sz="2400" i="1" dirty="0" smtClean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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k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=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n</a:t>
            </a:r>
            <a:r>
              <a:rPr lang="en-US" sz="2400" dirty="0" err="1" smtClean="0">
                <a:latin typeface="Symbol" charset="2"/>
                <a:ea typeface="Arial" pitchFamily="-84" charset="0"/>
                <a:cs typeface="Symbol" charset="2"/>
                <a:sym typeface="Wingdings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/L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now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normalize the wave function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normalized wave function becomes</a:t>
            </a:r>
          </a:p>
          <a:p>
            <a:pPr algn="just" eaLnBrk="1" hangingPunct="1"/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These functions are identical to those obtained for a vibrating string with fixed ends.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364291"/>
              </p:ext>
            </p:extLst>
          </p:nvPr>
        </p:nvGraphicFramePr>
        <p:xfrm>
          <a:off x="4191000" y="2157413"/>
          <a:ext cx="1327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90" name="Equation" r:id="rId3" imgW="533400" imgH="228600" progId="Equation.DSMT4">
                  <p:embed/>
                </p:oleObj>
              </mc:Choice>
              <mc:Fallback>
                <p:oleObj name="Equation" r:id="rId3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57413"/>
                        <a:ext cx="13271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13008"/>
              </p:ext>
            </p:extLst>
          </p:nvPr>
        </p:nvGraphicFramePr>
        <p:xfrm>
          <a:off x="4648200" y="2860675"/>
          <a:ext cx="2360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91" name="Equation" r:id="rId5" imgW="1371600" imgH="330200" progId="Equation.DSMT4">
                  <p:embed/>
                </p:oleObj>
              </mc:Choice>
              <mc:Fallback>
                <p:oleObj name="Equation" r:id="rId5" imgW="1371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60675"/>
                        <a:ext cx="2360613" cy="56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914011"/>
              </p:ext>
            </p:extLst>
          </p:nvPr>
        </p:nvGraphicFramePr>
        <p:xfrm>
          <a:off x="2819400" y="4914900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92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14900"/>
                        <a:ext cx="1155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09329"/>
              </p:ext>
            </p:extLst>
          </p:nvPr>
        </p:nvGraphicFramePr>
        <p:xfrm>
          <a:off x="1143000" y="3352800"/>
          <a:ext cx="32305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93" name="Equation" r:id="rId9" imgW="1384300" imgH="431800" progId="Equation.DSMT4">
                  <p:embed/>
                </p:oleObj>
              </mc:Choice>
              <mc:Fallback>
                <p:oleObj name="Equation" r:id="rId9" imgW="1384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323056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87924"/>
              </p:ext>
            </p:extLst>
          </p:nvPr>
        </p:nvGraphicFramePr>
        <p:xfrm>
          <a:off x="5432425" y="1905000"/>
          <a:ext cx="195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94" name="Equation" r:id="rId11" imgW="787400" imgH="431800" progId="Equation.DSMT4">
                  <p:embed/>
                </p:oleObj>
              </mc:Choice>
              <mc:Fallback>
                <p:oleObj name="Equation" r:id="rId11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905000"/>
                        <a:ext cx="1958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862969"/>
              </p:ext>
            </p:extLst>
          </p:nvPr>
        </p:nvGraphicFramePr>
        <p:xfrm>
          <a:off x="4038600" y="47244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95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24400"/>
                        <a:ext cx="1981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864834"/>
              </p:ext>
            </p:extLst>
          </p:nvPr>
        </p:nvGraphicFramePr>
        <p:xfrm>
          <a:off x="4384675" y="3352800"/>
          <a:ext cx="30829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96" name="Equation" r:id="rId15" imgW="1320800" imgH="431800" progId="Equation.DSMT4">
                  <p:embed/>
                </p:oleObj>
              </mc:Choice>
              <mc:Fallback>
                <p:oleObj name="Equation" r:id="rId15" imgW="1320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3352800"/>
                        <a:ext cx="30829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984462"/>
              </p:ext>
            </p:extLst>
          </p:nvPr>
        </p:nvGraphicFramePr>
        <p:xfrm>
          <a:off x="7543800" y="3657600"/>
          <a:ext cx="236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97" name="Equation" r:id="rId17" imgW="101600" imgH="152400" progId="Equation.DSMT4">
                  <p:embed/>
                </p:oleObj>
              </mc:Choice>
              <mc:Fallback>
                <p:oleObj name="Equation" r:id="rId17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657600"/>
                        <a:ext cx="23653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548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Quantized Energy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382000" cy="4497388"/>
          </a:xfrm>
          <a:noFill/>
        </p:spPr>
        <p:txBody>
          <a:bodyPr/>
          <a:lstStyle/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quantized wave number now becomes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Solving for the energy yields</a:t>
            </a:r>
          </a:p>
          <a:p>
            <a:pPr algn="just"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Note that the energy depends on the integer values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Hence the energy is quantized and nonzero. 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special case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1 is called the </a:t>
            </a:r>
            <a:r>
              <a:rPr lang="en-US" sz="28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ground state energy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3277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910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8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103802"/>
              </p:ext>
            </p:extLst>
          </p:nvPr>
        </p:nvGraphicFramePr>
        <p:xfrm>
          <a:off x="6411913" y="581025"/>
          <a:ext cx="1603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2" name="Equation" r:id="rId4" imgW="850900" imgH="393700" progId="Equation.DSMT4">
                  <p:embed/>
                </p:oleObj>
              </mc:Choice>
              <mc:Fallback>
                <p:oleObj name="Equation" r:id="rId4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81025"/>
                        <a:ext cx="1603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27870"/>
              </p:ext>
            </p:extLst>
          </p:nvPr>
        </p:nvGraphicFramePr>
        <p:xfrm>
          <a:off x="1341437" y="1981200"/>
          <a:ext cx="7159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3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7" y="1981200"/>
                        <a:ext cx="7159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29134"/>
              </p:ext>
            </p:extLst>
          </p:nvPr>
        </p:nvGraphicFramePr>
        <p:xfrm>
          <a:off x="7086600" y="5638560"/>
          <a:ext cx="1143000" cy="68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4" name="Equation" r:id="rId8" imgW="698500" imgH="419100" progId="Equation.DSMT4">
                  <p:embed/>
                </p:oleObj>
              </mc:Choice>
              <mc:Fallback>
                <p:oleObj name="Equation" r:id="rId8" imgW="69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38560"/>
                        <a:ext cx="1143000" cy="686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1219200" y="41148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40386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76800" y="4038600"/>
            <a:ext cx="17526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68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29451"/>
              </p:ext>
            </p:extLst>
          </p:nvPr>
        </p:nvGraphicFramePr>
        <p:xfrm>
          <a:off x="7086600" y="4953000"/>
          <a:ext cx="12493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5" name="Equation" r:id="rId10" imgW="762000" imgH="419100" progId="Equation.DSMT4">
                  <p:embed/>
                </p:oleObj>
              </mc:Choice>
              <mc:Fallback>
                <p:oleObj name="Equation" r:id="rId10" imgW="76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53000"/>
                        <a:ext cx="12493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4347"/>
              </p:ext>
            </p:extLst>
          </p:nvPr>
        </p:nvGraphicFramePr>
        <p:xfrm>
          <a:off x="7086600" y="4191000"/>
          <a:ext cx="1227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6" name="Equation" r:id="rId12" imgW="749300" imgH="419100" progId="Equation.DSMT4">
                  <p:embed/>
                </p:oleObj>
              </mc:Choice>
              <mc:Fallback>
                <p:oleObj name="Equation" r:id="rId12" imgW="749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12271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89906"/>
              </p:ext>
            </p:extLst>
          </p:nvPr>
        </p:nvGraphicFramePr>
        <p:xfrm>
          <a:off x="7986713" y="544513"/>
          <a:ext cx="10048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7" name="Equation" r:id="rId14" imgW="533400" imgH="431800" progId="Equation.DSMT4">
                  <p:embed/>
                </p:oleObj>
              </mc:Choice>
              <mc:Fallback>
                <p:oleObj name="Equation" r:id="rId14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544513"/>
                        <a:ext cx="1004887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084341"/>
              </p:ext>
            </p:extLst>
          </p:nvPr>
        </p:nvGraphicFramePr>
        <p:xfrm>
          <a:off x="2079625" y="1682750"/>
          <a:ext cx="3302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8" name="Equation" r:id="rId16" imgW="1524000" imgH="419100" progId="Equation.DSMT4">
                  <p:embed/>
                </p:oleObj>
              </mc:Choice>
              <mc:Fallback>
                <p:oleObj name="Equation" r:id="rId16" imgW="152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1682750"/>
                        <a:ext cx="3302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64737"/>
              </p:ext>
            </p:extLst>
          </p:nvPr>
        </p:nvGraphicFramePr>
        <p:xfrm>
          <a:off x="76200" y="4114800"/>
          <a:ext cx="110559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9" name="Equation" r:id="rId18" imgW="914400" imgH="698500" progId="Equation.DSMT4">
                  <p:embed/>
                </p:oleObj>
              </mc:Choice>
              <mc:Fallback>
                <p:oleObj name="Equation" r:id="rId18" imgW="9144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14800"/>
                        <a:ext cx="1105595" cy="846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607437"/>
              </p:ext>
            </p:extLst>
          </p:nvPr>
        </p:nvGraphicFramePr>
        <p:xfrm>
          <a:off x="76200" y="5187950"/>
          <a:ext cx="1082339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50" name="Equation" r:id="rId20" imgW="927100" imgH="711200" progId="Equation.DSMT4">
                  <p:embed/>
                </p:oleObj>
              </mc:Choice>
              <mc:Fallback>
                <p:oleObj name="Equation" r:id="rId20" imgW="9271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187950"/>
                        <a:ext cx="1082339" cy="831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654244"/>
              </p:ext>
            </p:extLst>
          </p:nvPr>
        </p:nvGraphicFramePr>
        <p:xfrm>
          <a:off x="8305800" y="5153025"/>
          <a:ext cx="6238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51" name="Equation" r:id="rId22" imgW="381000" imgH="203200" progId="Equation.DSMT4">
                  <p:embed/>
                </p:oleObj>
              </mc:Choice>
              <mc:Fallback>
                <p:oleObj name="Equation" r:id="rId22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153025"/>
                        <a:ext cx="62388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938100"/>
              </p:ext>
            </p:extLst>
          </p:nvPr>
        </p:nvGraphicFramePr>
        <p:xfrm>
          <a:off x="8305800" y="4392613"/>
          <a:ext cx="6238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52" name="Equation" r:id="rId24" imgW="381000" imgH="203200" progId="Equation.DSMT4">
                  <p:embed/>
                </p:oleObj>
              </mc:Choice>
              <mc:Fallback>
                <p:oleObj name="Equation" r:id="rId2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92613"/>
                        <a:ext cx="6238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30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How does this correspond to Classical Mech.?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8763000" cy="48768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What is the probability of finding a particle in a box of length L?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Bohr’s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correspondence principle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says that QM and CM must correspond to each other!   When?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becomes large, the QM approaches to CM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So when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∞, the probability of finding a particle in a box of length L is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</a:b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Which is identical to the CM probability!!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One can also see this from the plot of P!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88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661796"/>
              </p:ext>
            </p:extLst>
          </p:nvPr>
        </p:nvGraphicFramePr>
        <p:xfrm>
          <a:off x="636588" y="3946525"/>
          <a:ext cx="3302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32" name="Equation" r:id="rId3" imgW="2006600" imgH="292100" progId="Equation.DSMT4">
                  <p:embed/>
                </p:oleObj>
              </mc:Choice>
              <mc:Fallback>
                <p:oleObj name="Equation" r:id="rId3" imgW="2006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3946525"/>
                        <a:ext cx="33020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343472"/>
              </p:ext>
            </p:extLst>
          </p:nvPr>
        </p:nvGraphicFramePr>
        <p:xfrm>
          <a:off x="7848600" y="3810000"/>
          <a:ext cx="10255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33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810000"/>
                        <a:ext cx="10255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Screen Shot 2012-10-17 at 10.42.1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495800"/>
            <a:ext cx="1955800" cy="2324100"/>
          </a:xfrm>
          <a:prstGeom prst="rect">
            <a:avLst/>
          </a:prstGeom>
        </p:spPr>
      </p:pic>
      <p:graphicFrame>
        <p:nvGraphicFramePr>
          <p:cNvPr id="488463" name="Object 15"/>
          <p:cNvGraphicFramePr>
            <a:graphicFrameLocks noChangeAspect="1"/>
          </p:cNvGraphicFramePr>
          <p:nvPr/>
        </p:nvGraphicFramePr>
        <p:xfrm>
          <a:off x="8686800" y="838200"/>
          <a:ext cx="2714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34" name="Equation" r:id="rId8" imgW="165100" imgH="393700" progId="Equation.DSMT4">
                  <p:embed/>
                </p:oleObj>
              </mc:Choice>
              <mc:Fallback>
                <p:oleObj name="Equation" r:id="rId8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838200"/>
                        <a:ext cx="2714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751"/>
              </p:ext>
            </p:extLst>
          </p:nvPr>
        </p:nvGraphicFramePr>
        <p:xfrm>
          <a:off x="3881438" y="3810000"/>
          <a:ext cx="19859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35" name="Equation" r:id="rId10" imgW="1206500" imgH="431800" progId="Equation.DSMT4">
                  <p:embed/>
                </p:oleObj>
              </mc:Choice>
              <mc:Fallback>
                <p:oleObj name="Equation" r:id="rId10" imgW="1206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3810000"/>
                        <a:ext cx="198596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744828"/>
              </p:ext>
            </p:extLst>
          </p:nvPr>
        </p:nvGraphicFramePr>
        <p:xfrm>
          <a:off x="5891212" y="3810000"/>
          <a:ext cx="18811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36" name="Equation" r:id="rId12" imgW="1143000" imgH="457200" progId="Equation.DSMT4">
                  <p:embed/>
                </p:oleObj>
              </mc:Choice>
              <mc:Fallback>
                <p:oleObj name="Equation" r:id="rId12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2" y="3810000"/>
                        <a:ext cx="18811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380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Expectation Value &amp; Operators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7620000" cy="4725988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Expectation value for any function g(x)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Position operator is the same as itself, x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Momentum Operator 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Energy Operator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1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01034"/>
              </p:ext>
            </p:extLst>
          </p:nvPr>
        </p:nvGraphicFramePr>
        <p:xfrm>
          <a:off x="1143000" y="1524000"/>
          <a:ext cx="607755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9" name="Equation" r:id="rId3" imgW="2197100" imgH="330200" progId="Equation.DSMT4">
                  <p:embed/>
                </p:oleObj>
              </mc:Choice>
              <mc:Fallback>
                <p:oleObj name="Equation" r:id="rId3" imgW="2197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6077554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742836"/>
              </p:ext>
            </p:extLst>
          </p:nvPr>
        </p:nvGraphicFramePr>
        <p:xfrm>
          <a:off x="2580409" y="3276600"/>
          <a:ext cx="229639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0" name="Equation" r:id="rId5" imgW="698500" imgH="393700" progId="Equation.DSMT4">
                  <p:embed/>
                </p:oleObj>
              </mc:Choice>
              <mc:Fallback>
                <p:oleObj name="Equation" r:id="rId5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409" y="3276600"/>
                        <a:ext cx="2296391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782533"/>
              </p:ext>
            </p:extLst>
          </p:nvPr>
        </p:nvGraphicFramePr>
        <p:xfrm>
          <a:off x="2590800" y="4876800"/>
          <a:ext cx="1981200" cy="1306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1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76800"/>
                        <a:ext cx="1981200" cy="13065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247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7630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Determine the expectation values for </a:t>
            </a:r>
            <a:r>
              <a:rPr lang="en-US" sz="2800" dirty="0" err="1" smtClean="0">
                <a:cs typeface="ＭＳ Ｐゴシック" pitchFamily="-84" charset="-128"/>
              </a:rPr>
              <a:t>x</a:t>
            </a:r>
            <a:r>
              <a:rPr lang="en-US" sz="2800" dirty="0" smtClean="0">
                <a:cs typeface="ＭＳ Ｐゴシック" pitchFamily="-84" charset="-128"/>
              </a:rPr>
              <a:t>, x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 err="1" smtClean="0">
                <a:cs typeface="ＭＳ Ｐゴシック" pitchFamily="-84" charset="-128"/>
              </a:rPr>
              <a:t>p</a:t>
            </a:r>
            <a:r>
              <a:rPr lang="en-US" sz="2800" dirty="0" smtClean="0">
                <a:cs typeface="ＭＳ Ｐゴシック" pitchFamily="-84" charset="-128"/>
              </a:rPr>
              <a:t> and p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 of a particle in an infinite square well for the first excited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6.8: Expectation values inside a box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6002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wave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function of the first excited state?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71628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1" name="Rectangle 35"/>
          <p:cNvSpPr txBox="1">
            <a:spLocks noChangeArrowheads="1"/>
          </p:cNvSpPr>
          <p:nvPr/>
        </p:nvSpPr>
        <p:spPr bwMode="auto">
          <a:xfrm>
            <a:off x="78486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089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167452"/>
              </p:ext>
            </p:extLst>
          </p:nvPr>
        </p:nvGraphicFramePr>
        <p:xfrm>
          <a:off x="533400" y="2305050"/>
          <a:ext cx="9572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70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05050"/>
                        <a:ext cx="957263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90763"/>
              </p:ext>
            </p:extLst>
          </p:nvPr>
        </p:nvGraphicFramePr>
        <p:xfrm>
          <a:off x="533400" y="2962275"/>
          <a:ext cx="7842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71" name="Equation" r:id="rId5" imgW="520700" imgH="241300" progId="Equation.DSMT4">
                  <p:embed/>
                </p:oleObj>
              </mc:Choice>
              <mc:Fallback>
                <p:oleObj name="Equation" r:id="rId5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62275"/>
                        <a:ext cx="7842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150803"/>
              </p:ext>
            </p:extLst>
          </p:nvPr>
        </p:nvGraphicFramePr>
        <p:xfrm>
          <a:off x="473075" y="3617912"/>
          <a:ext cx="8985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72" name="Equation" r:id="rId7" imgW="596900" imgH="279400" progId="Equation.DSMT4">
                  <p:embed/>
                </p:oleObj>
              </mc:Choice>
              <mc:Fallback>
                <p:oleObj name="Equation" r:id="rId7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617912"/>
                        <a:ext cx="8985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89121"/>
              </p:ext>
            </p:extLst>
          </p:nvPr>
        </p:nvGraphicFramePr>
        <p:xfrm>
          <a:off x="492125" y="4356100"/>
          <a:ext cx="8032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73" name="Equation" r:id="rId9" imgW="533400" imgH="241300" progId="Equation.DSMT4">
                  <p:embed/>
                </p:oleObj>
              </mc:Choice>
              <mc:Fallback>
                <p:oleObj name="Equation" r:id="rId9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356100"/>
                        <a:ext cx="8032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287772"/>
              </p:ext>
            </p:extLst>
          </p:nvPr>
        </p:nvGraphicFramePr>
        <p:xfrm>
          <a:off x="457200" y="5073650"/>
          <a:ext cx="9175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74" name="Equation" r:id="rId11" imgW="609600" imgH="279400" progId="Equation.DSMT4">
                  <p:embed/>
                </p:oleObj>
              </mc:Choice>
              <mc:Fallback>
                <p:oleObj name="Equation" r:id="rId11" imgW="60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73650"/>
                        <a:ext cx="9175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26055"/>
              </p:ext>
            </p:extLst>
          </p:nvPr>
        </p:nvGraphicFramePr>
        <p:xfrm>
          <a:off x="457200" y="5794375"/>
          <a:ext cx="4968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75" name="Equation" r:id="rId13" imgW="330200" imgH="203200" progId="Equation.DSMT4">
                  <p:embed/>
                </p:oleObj>
              </mc:Choice>
              <mc:Fallback>
                <p:oleObj name="Equation" r:id="rId1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4375"/>
                        <a:ext cx="4968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304744"/>
              </p:ext>
            </p:extLst>
          </p:nvPr>
        </p:nvGraphicFramePr>
        <p:xfrm>
          <a:off x="1422400" y="2133600"/>
          <a:ext cx="1397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76" name="Equation" r:id="rId15" imgW="927100" imgH="457200" progId="Equation.DSMT4">
                  <p:embed/>
                </p:oleObj>
              </mc:Choice>
              <mc:Fallback>
                <p:oleObj name="Equation" r:id="rId15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133600"/>
                        <a:ext cx="13970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591658"/>
              </p:ext>
            </p:extLst>
          </p:nvPr>
        </p:nvGraphicFramePr>
        <p:xfrm>
          <a:off x="1295400" y="2895600"/>
          <a:ext cx="21050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77" name="Equation" r:id="rId17" imgW="1397000" imgH="330200" progId="Equation.DSMT4">
                  <p:embed/>
                </p:oleObj>
              </mc:Choice>
              <mc:Fallback>
                <p:oleObj name="Equation" r:id="rId17" imgW="1397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21050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04484"/>
              </p:ext>
            </p:extLst>
          </p:nvPr>
        </p:nvGraphicFramePr>
        <p:xfrm>
          <a:off x="3429000" y="2819400"/>
          <a:ext cx="21034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78" name="Equation" r:id="rId19" imgW="1397000" imgH="431800" progId="Equation.DSMT4">
                  <p:embed/>
                </p:oleObj>
              </mc:Choice>
              <mc:Fallback>
                <p:oleObj name="Equation" r:id="rId19" imgW="1397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19400"/>
                        <a:ext cx="21034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90640"/>
              </p:ext>
            </p:extLst>
          </p:nvPr>
        </p:nvGraphicFramePr>
        <p:xfrm>
          <a:off x="5541962" y="2819400"/>
          <a:ext cx="2492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79" name="Equation" r:id="rId21" imgW="165100" imgH="393700" progId="Equation.DSMT4">
                  <p:embed/>
                </p:oleObj>
              </mc:Choice>
              <mc:Fallback>
                <p:oleObj name="Equation" r:id="rId21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2" y="2819400"/>
                        <a:ext cx="24923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152646"/>
              </p:ext>
            </p:extLst>
          </p:nvPr>
        </p:nvGraphicFramePr>
        <p:xfrm>
          <a:off x="1371600" y="3505200"/>
          <a:ext cx="21986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80" name="Equation" r:id="rId23" imgW="1460500" imgH="431800" progId="Equation.DSMT4">
                  <p:embed/>
                </p:oleObj>
              </mc:Choice>
              <mc:Fallback>
                <p:oleObj name="Equation" r:id="rId23" imgW="1460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219868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03905"/>
              </p:ext>
            </p:extLst>
          </p:nvPr>
        </p:nvGraphicFramePr>
        <p:xfrm>
          <a:off x="3578225" y="3657600"/>
          <a:ext cx="6889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81" name="Equation" r:id="rId25" imgW="457200" imgH="190500" progId="Equation.DSMT4">
                  <p:embed/>
                </p:oleObj>
              </mc:Choice>
              <mc:Fallback>
                <p:oleObj name="Equation" r:id="rId25" imgW="457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657600"/>
                        <a:ext cx="68897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379857"/>
              </p:ext>
            </p:extLst>
          </p:nvPr>
        </p:nvGraphicFramePr>
        <p:xfrm>
          <a:off x="1277937" y="4191000"/>
          <a:ext cx="38274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82" name="Equation" r:id="rId27" imgW="2540000" imgH="457200" progId="Equation.DSMT4">
                  <p:embed/>
                </p:oleObj>
              </mc:Choice>
              <mc:Fallback>
                <p:oleObj name="Equation" r:id="rId27" imgW="254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7" y="4191000"/>
                        <a:ext cx="38274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146043"/>
              </p:ext>
            </p:extLst>
          </p:nvPr>
        </p:nvGraphicFramePr>
        <p:xfrm>
          <a:off x="5070475" y="4191000"/>
          <a:ext cx="35401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83" name="Equation" r:id="rId29" imgW="2349500" imgH="431800" progId="Equation.DSMT4">
                  <p:embed/>
                </p:oleObj>
              </mc:Choice>
              <mc:Fallback>
                <p:oleObj name="Equation" r:id="rId29" imgW="2349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4191000"/>
                        <a:ext cx="35401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524351"/>
              </p:ext>
            </p:extLst>
          </p:nvPr>
        </p:nvGraphicFramePr>
        <p:xfrm>
          <a:off x="8572500" y="44196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84" name="Equation" r:id="rId31" imgW="127000" imgH="152400" progId="Equation.DSMT4">
                  <p:embed/>
                </p:oleObj>
              </mc:Choice>
              <mc:Fallback>
                <p:oleObj name="Equation" r:id="rId31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4419600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582525"/>
              </p:ext>
            </p:extLst>
          </p:nvPr>
        </p:nvGraphicFramePr>
        <p:xfrm>
          <a:off x="1371600" y="4953000"/>
          <a:ext cx="40179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85" name="Equation" r:id="rId33" imgW="2667000" imgH="457200" progId="Equation.DSMT4">
                  <p:embed/>
                </p:oleObj>
              </mc:Choice>
              <mc:Fallback>
                <p:oleObj name="Equation" r:id="rId33" imgW="2667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40179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5610"/>
              </p:ext>
            </p:extLst>
          </p:nvPr>
        </p:nvGraphicFramePr>
        <p:xfrm>
          <a:off x="5378450" y="4953000"/>
          <a:ext cx="28511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86" name="Equation" r:id="rId35" imgW="1892300" imgH="457200" progId="Equation.DSMT4">
                  <p:embed/>
                </p:oleObj>
              </mc:Choice>
              <mc:Fallback>
                <p:oleObj name="Equation" r:id="rId35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953000"/>
                        <a:ext cx="28511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427983"/>
              </p:ext>
            </p:extLst>
          </p:nvPr>
        </p:nvGraphicFramePr>
        <p:xfrm>
          <a:off x="8226425" y="4953000"/>
          <a:ext cx="6889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87" name="Equation" r:id="rId37" imgW="457200" imgH="419100" progId="Equation.DSMT4">
                  <p:embed/>
                </p:oleObj>
              </mc:Choice>
              <mc:Fallback>
                <p:oleObj name="Equation" r:id="rId37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425" y="4953000"/>
                        <a:ext cx="6889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0685"/>
              </p:ext>
            </p:extLst>
          </p:nvPr>
        </p:nvGraphicFramePr>
        <p:xfrm>
          <a:off x="914400" y="5641975"/>
          <a:ext cx="862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88" name="Equation" r:id="rId39" imgW="571500" imgH="419100" progId="Equation.DSMT4">
                  <p:embed/>
                </p:oleObj>
              </mc:Choice>
              <mc:Fallback>
                <p:oleObj name="Equation" r:id="rId39" imgW="57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41975"/>
                        <a:ext cx="86201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698210"/>
              </p:ext>
            </p:extLst>
          </p:nvPr>
        </p:nvGraphicFramePr>
        <p:xfrm>
          <a:off x="1752600" y="5562600"/>
          <a:ext cx="7651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89" name="Equation" r:id="rId41" imgW="508000" imgH="457200" progId="Equation.DSMT4">
                  <p:embed/>
                </p:oleObj>
              </mc:Choice>
              <mc:Fallback>
                <p:oleObj name="Equation" r:id="rId41" imgW="50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7651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792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0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9" grpId="0" build="p"/>
      <p:bldP spid="20" grpId="0" build="p"/>
      <p:bldP spid="21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59962</TotalTime>
  <Words>728</Words>
  <Application>Microsoft Macintosh PowerPoint</Application>
  <PresentationFormat>On-screen Show (4:3)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phys1443-spring02</vt:lpstr>
      <vt:lpstr>Equation</vt:lpstr>
      <vt:lpstr>PHYS 3313 – Section 001 Lecture # 19</vt:lpstr>
      <vt:lpstr>Announcements</vt:lpstr>
      <vt:lpstr>Reminder: Special project #5</vt:lpstr>
      <vt:lpstr>Infinite Square-Well Potential</vt:lpstr>
      <vt:lpstr>Quantization</vt:lpstr>
      <vt:lpstr>Quantized Energy</vt:lpstr>
      <vt:lpstr>How does this correspond to Classical Mech.?</vt:lpstr>
      <vt:lpstr>Expectation Value &amp; Operators</vt:lpstr>
      <vt:lpstr>Ex 6.8: Expectation values inside a box</vt:lpstr>
      <vt:lpstr>Ex 6.9: Proton Transition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923</cp:revision>
  <cp:lastPrinted>2013-08-26T21:25:15Z</cp:lastPrinted>
  <dcterms:created xsi:type="dcterms:W3CDTF">2012-08-27T21:13:02Z</dcterms:created>
  <dcterms:modified xsi:type="dcterms:W3CDTF">2015-04-13T20:41:13Z</dcterms:modified>
</cp:coreProperties>
</file>