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797" r:id="rId3"/>
    <p:sldId id="821" r:id="rId4"/>
    <p:sldId id="805" r:id="rId5"/>
    <p:sldId id="806" r:id="rId6"/>
    <p:sldId id="807" r:id="rId7"/>
    <p:sldId id="808" r:id="rId8"/>
    <p:sldId id="809" r:id="rId9"/>
    <p:sldId id="810" r:id="rId10"/>
    <p:sldId id="811" r:id="rId11"/>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CEEF"/>
    <a:srgbClr val="8EDBEF"/>
    <a:srgbClr val="7FC4D6"/>
    <a:srgbClr val="99FFCC"/>
    <a:srgbClr val="FFFFCC"/>
    <a:srgbClr val="CC6600"/>
    <a:srgbClr val="FF0066"/>
    <a:srgbClr val="CC00CC"/>
    <a:srgbClr val="00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98" d="100"/>
          <a:sy n="98" d="100"/>
        </p:scale>
        <p:origin x="-400" y="4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6" Type="http://schemas.openxmlformats.org/officeDocument/2006/relationships/image" Target="../media/image8.emf"/><Relationship Id="rId7" Type="http://schemas.openxmlformats.org/officeDocument/2006/relationships/image" Target="../media/image9.emf"/><Relationship Id="rId8" Type="http://schemas.openxmlformats.org/officeDocument/2006/relationships/image" Target="../media/image10.emf"/><Relationship Id="rId1" Type="http://schemas.openxmlformats.org/officeDocument/2006/relationships/image" Target="../media/image3.emf"/><Relationship Id="rId2"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5" Type="http://schemas.openxmlformats.org/officeDocument/2006/relationships/image" Target="../media/image16.emf"/><Relationship Id="rId1" Type="http://schemas.openxmlformats.org/officeDocument/2006/relationships/image" Target="../media/image12.emf"/><Relationship Id="rId2"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 Id="rId2"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5" Type="http://schemas.openxmlformats.org/officeDocument/2006/relationships/image" Target="../media/image24.emf"/><Relationship Id="rId6" Type="http://schemas.openxmlformats.org/officeDocument/2006/relationships/image" Target="../media/image25.emf"/><Relationship Id="rId7" Type="http://schemas.openxmlformats.org/officeDocument/2006/relationships/image" Target="../media/image26.emf"/><Relationship Id="rId8" Type="http://schemas.openxmlformats.org/officeDocument/2006/relationships/image" Target="../media/image27.emf"/><Relationship Id="rId9" Type="http://schemas.openxmlformats.org/officeDocument/2006/relationships/image" Target="../media/image28.emf"/><Relationship Id="rId10" Type="http://schemas.openxmlformats.org/officeDocument/2006/relationships/image" Target="../media/image29.emf"/><Relationship Id="rId1" Type="http://schemas.openxmlformats.org/officeDocument/2006/relationships/image" Target="../media/image20.emf"/><Relationship Id="rId2"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emf"/><Relationship Id="rId5" Type="http://schemas.openxmlformats.org/officeDocument/2006/relationships/image" Target="../media/image34.emf"/><Relationship Id="rId6" Type="http://schemas.openxmlformats.org/officeDocument/2006/relationships/image" Target="../media/image35.emf"/><Relationship Id="rId7" Type="http://schemas.openxmlformats.org/officeDocument/2006/relationships/image" Target="../media/image36.emf"/><Relationship Id="rId8" Type="http://schemas.openxmlformats.org/officeDocument/2006/relationships/image" Target="../media/image37.emf"/><Relationship Id="rId9" Type="http://schemas.openxmlformats.org/officeDocument/2006/relationships/image" Target="../media/image38.emf"/><Relationship Id="rId1" Type="http://schemas.openxmlformats.org/officeDocument/2006/relationships/image" Target="../media/image30.emf"/><Relationship Id="rId2" Type="http://schemas.openxmlformats.org/officeDocument/2006/relationships/image" Target="../media/image31.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2.emf"/><Relationship Id="rId4" Type="http://schemas.openxmlformats.org/officeDocument/2006/relationships/image" Target="../media/image43.emf"/><Relationship Id="rId5" Type="http://schemas.openxmlformats.org/officeDocument/2006/relationships/image" Target="../media/image44.emf"/><Relationship Id="rId6" Type="http://schemas.openxmlformats.org/officeDocument/2006/relationships/image" Target="../media/image45.emf"/><Relationship Id="rId7" Type="http://schemas.openxmlformats.org/officeDocument/2006/relationships/image" Target="../media/image46.emf"/><Relationship Id="rId8" Type="http://schemas.openxmlformats.org/officeDocument/2006/relationships/image" Target="../media/image47.emf"/><Relationship Id="rId9" Type="http://schemas.openxmlformats.org/officeDocument/2006/relationships/image" Target="../media/image48.emf"/><Relationship Id="rId10" Type="http://schemas.openxmlformats.org/officeDocument/2006/relationships/image" Target="../media/image49.emf"/><Relationship Id="rId11" Type="http://schemas.openxmlformats.org/officeDocument/2006/relationships/image" Target="../media/image50.emf"/><Relationship Id="rId1" Type="http://schemas.openxmlformats.org/officeDocument/2006/relationships/image" Target="../media/image40.emf"/><Relationship Id="rId2" Type="http://schemas.openxmlformats.org/officeDocument/2006/relationships/image" Target="../media/image4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981245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250437021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84" charset="-128"/>
              <a:cs typeface="ＭＳ Ｐゴシック" pitchFamily="-84" charset="-128"/>
            </a:endParaRPr>
          </a:p>
        </p:txBody>
      </p:sp>
      <p:sp>
        <p:nvSpPr>
          <p:cNvPr id="34819" name="Slide Number Placeholder 3"/>
          <p:cNvSpPr>
            <a:spLocks noGrp="1"/>
          </p:cNvSpPr>
          <p:nvPr>
            <p:ph type="sldNum" sz="quarter" idx="5"/>
          </p:nvPr>
        </p:nvSpPr>
        <p:spPr bwMode="auto">
          <a:noFill/>
          <a:ln>
            <a:miter lim="800000"/>
            <a:headEnd/>
            <a:tailEnd/>
          </a:ln>
        </p:spPr>
        <p:txBody>
          <a:bodyPr/>
          <a:lstStyle/>
          <a:p>
            <a:fld id="{478E05E0-8736-0F4D-A724-73FFBDAA481C}" type="slidenum">
              <a:rPr lang="en-US"/>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Wednesday, April 15, 2015</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3313-001, Spring 2015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April 15,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2015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April 15,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2015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April 15, 2015</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Spring 2015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Wednesday, April 15, 2015</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nl-NL" smtClean="0"/>
              <a:t>PHYS 3313-001, Spring 2015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E4BFBEB-12DC-8949-B61D-A8F2554F50A6}" type="slidenum">
              <a:rPr lang="en-US"/>
              <a:pPr>
                <a:defRPr/>
              </a:pPr>
              <a:t>‹#›</a:t>
            </a:fld>
            <a:endParaRPr lang="en-US"/>
          </a:p>
        </p:txBody>
      </p:sp>
    </p:spTree>
    <p:extLst>
      <p:ext uri="{BB962C8B-B14F-4D97-AF65-F5344CB8AC3E}">
        <p14:creationId xmlns:p14="http://schemas.microsoft.com/office/powerpoint/2010/main" val="2736554901"/>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April 15,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2015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April 15,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2015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April 15,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Spring 2015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April 15, 2015</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Spring 2015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Wednesday, April 15, 2015</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3313-001, Spring 2015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Wednesday, April 15, 2015</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3313-001, Spring 2015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April 15,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Spring 2015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April 15,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Spring 2015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Wednesday, April 15, 2015</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3313-001, Spring 2015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5"/>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0" r:id="rId13"/>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9" Type="http://schemas.openxmlformats.org/officeDocument/2006/relationships/oleObject" Target="../embeddings/oleObject3.bin"/><Relationship Id="rId20" Type="http://schemas.openxmlformats.org/officeDocument/2006/relationships/image" Target="../media/image10.emf"/><Relationship Id="rId10" Type="http://schemas.openxmlformats.org/officeDocument/2006/relationships/image" Target="../media/image5.emf"/><Relationship Id="rId11" Type="http://schemas.openxmlformats.org/officeDocument/2006/relationships/oleObject" Target="../embeddings/oleObject4.bin"/><Relationship Id="rId12" Type="http://schemas.openxmlformats.org/officeDocument/2006/relationships/image" Target="../media/image6.emf"/><Relationship Id="rId13" Type="http://schemas.openxmlformats.org/officeDocument/2006/relationships/oleObject" Target="../embeddings/oleObject5.bin"/><Relationship Id="rId14" Type="http://schemas.openxmlformats.org/officeDocument/2006/relationships/image" Target="../media/image7.emf"/><Relationship Id="rId15" Type="http://schemas.openxmlformats.org/officeDocument/2006/relationships/oleObject" Target="../embeddings/oleObject6.bin"/><Relationship Id="rId16" Type="http://schemas.openxmlformats.org/officeDocument/2006/relationships/image" Target="../media/image8.emf"/><Relationship Id="rId17" Type="http://schemas.openxmlformats.org/officeDocument/2006/relationships/oleObject" Target="../embeddings/oleObject7.bin"/><Relationship Id="rId18" Type="http://schemas.openxmlformats.org/officeDocument/2006/relationships/image" Target="../media/image9.emf"/><Relationship Id="rId19" Type="http://schemas.openxmlformats.org/officeDocument/2006/relationships/oleObject" Target="../embeddings/oleObject8.bin"/><Relationship Id="rId1" Type="http://schemas.openxmlformats.org/officeDocument/2006/relationships/vmlDrawing" Target="../drawings/vmlDrawing1.vml"/><Relationship Id="rId2" Type="http://schemas.openxmlformats.org/officeDocument/2006/relationships/slideLayout" Target="../slideLayouts/slideLayout13.xml"/><Relationship Id="rId3" Type="http://schemas.openxmlformats.org/officeDocument/2006/relationships/notesSlide" Target="../notesSlides/notesSlide1.xml"/><Relationship Id="rId4" Type="http://schemas.openxmlformats.org/officeDocument/2006/relationships/image" Target="../media/image11.jpeg"/><Relationship Id="rId5" Type="http://schemas.openxmlformats.org/officeDocument/2006/relationships/oleObject" Target="../embeddings/oleObject1.bin"/><Relationship Id="rId6" Type="http://schemas.openxmlformats.org/officeDocument/2006/relationships/image" Target="../media/image3.emf"/><Relationship Id="rId7" Type="http://schemas.openxmlformats.org/officeDocument/2006/relationships/oleObject" Target="../embeddings/oleObject2.bin"/><Relationship Id="rId8" Type="http://schemas.openxmlformats.org/officeDocument/2006/relationships/image" Target="../media/image4.emf"/></Relationships>
</file>

<file path=ppt/slides/_rels/slide5.xml.rels><?xml version="1.0" encoding="UTF-8" standalone="yes"?>
<Relationships xmlns="http://schemas.openxmlformats.org/package/2006/relationships"><Relationship Id="rId11" Type="http://schemas.openxmlformats.org/officeDocument/2006/relationships/image" Target="../media/image15.emf"/><Relationship Id="rId12" Type="http://schemas.openxmlformats.org/officeDocument/2006/relationships/oleObject" Target="../embeddings/oleObject13.bin"/><Relationship Id="rId13" Type="http://schemas.openxmlformats.org/officeDocument/2006/relationships/image" Target="../media/image16.emf"/><Relationship Id="rId1" Type="http://schemas.openxmlformats.org/officeDocument/2006/relationships/vmlDrawing" Target="../drawings/vmlDrawing2.vml"/><Relationship Id="rId2" Type="http://schemas.openxmlformats.org/officeDocument/2006/relationships/slideLayout" Target="../slideLayouts/slideLayout13.xml"/><Relationship Id="rId3" Type="http://schemas.openxmlformats.org/officeDocument/2006/relationships/image" Target="../media/image17.jpeg"/><Relationship Id="rId4" Type="http://schemas.openxmlformats.org/officeDocument/2006/relationships/oleObject" Target="../embeddings/oleObject9.bin"/><Relationship Id="rId5" Type="http://schemas.openxmlformats.org/officeDocument/2006/relationships/image" Target="../media/image12.emf"/><Relationship Id="rId6" Type="http://schemas.openxmlformats.org/officeDocument/2006/relationships/oleObject" Target="../embeddings/oleObject10.bin"/><Relationship Id="rId7" Type="http://schemas.openxmlformats.org/officeDocument/2006/relationships/image" Target="../media/image13.emf"/><Relationship Id="rId8" Type="http://schemas.openxmlformats.org/officeDocument/2006/relationships/oleObject" Target="../embeddings/oleObject11.bin"/><Relationship Id="rId9" Type="http://schemas.openxmlformats.org/officeDocument/2006/relationships/image" Target="../media/image14.emf"/><Relationship Id="rId10" Type="http://schemas.openxmlformats.org/officeDocument/2006/relationships/oleObject" Target="../embeddings/oleObject12.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image" Target="../media/image18.emf"/><Relationship Id="rId5" Type="http://schemas.openxmlformats.org/officeDocument/2006/relationships/oleObject" Target="../embeddings/oleObject15.bin"/><Relationship Id="rId6" Type="http://schemas.openxmlformats.org/officeDocument/2006/relationships/image" Target="../media/image19.emf"/><Relationship Id="rId1" Type="http://schemas.openxmlformats.org/officeDocument/2006/relationships/vmlDrawing" Target="../drawings/vmlDrawing3.vml"/><Relationship Id="rId2"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9" Type="http://schemas.openxmlformats.org/officeDocument/2006/relationships/oleObject" Target="../embeddings/oleObject19.bin"/><Relationship Id="rId20" Type="http://schemas.openxmlformats.org/officeDocument/2006/relationships/image" Target="../media/image28.emf"/><Relationship Id="rId21" Type="http://schemas.openxmlformats.org/officeDocument/2006/relationships/oleObject" Target="../embeddings/oleObject25.bin"/><Relationship Id="rId22" Type="http://schemas.openxmlformats.org/officeDocument/2006/relationships/image" Target="../media/image29.emf"/><Relationship Id="rId10" Type="http://schemas.openxmlformats.org/officeDocument/2006/relationships/image" Target="../media/image23.emf"/><Relationship Id="rId11" Type="http://schemas.openxmlformats.org/officeDocument/2006/relationships/oleObject" Target="../embeddings/oleObject20.bin"/><Relationship Id="rId12" Type="http://schemas.openxmlformats.org/officeDocument/2006/relationships/image" Target="../media/image24.emf"/><Relationship Id="rId13" Type="http://schemas.openxmlformats.org/officeDocument/2006/relationships/oleObject" Target="../embeddings/oleObject21.bin"/><Relationship Id="rId14" Type="http://schemas.openxmlformats.org/officeDocument/2006/relationships/image" Target="../media/image25.emf"/><Relationship Id="rId15" Type="http://schemas.openxmlformats.org/officeDocument/2006/relationships/oleObject" Target="../embeddings/oleObject22.bin"/><Relationship Id="rId16" Type="http://schemas.openxmlformats.org/officeDocument/2006/relationships/image" Target="../media/image26.emf"/><Relationship Id="rId17" Type="http://schemas.openxmlformats.org/officeDocument/2006/relationships/oleObject" Target="../embeddings/oleObject23.bin"/><Relationship Id="rId18" Type="http://schemas.openxmlformats.org/officeDocument/2006/relationships/image" Target="../media/image27.emf"/><Relationship Id="rId19" Type="http://schemas.openxmlformats.org/officeDocument/2006/relationships/oleObject" Target="../embeddings/oleObject24.bin"/><Relationship Id="rId1" Type="http://schemas.openxmlformats.org/officeDocument/2006/relationships/vmlDrawing" Target="../drawings/vmlDrawing4.vml"/><Relationship Id="rId2" Type="http://schemas.openxmlformats.org/officeDocument/2006/relationships/slideLayout" Target="../slideLayouts/slideLayout13.xml"/><Relationship Id="rId3" Type="http://schemas.openxmlformats.org/officeDocument/2006/relationships/oleObject" Target="../embeddings/oleObject16.bin"/><Relationship Id="rId4" Type="http://schemas.openxmlformats.org/officeDocument/2006/relationships/image" Target="../media/image20.emf"/><Relationship Id="rId5" Type="http://schemas.openxmlformats.org/officeDocument/2006/relationships/oleObject" Target="../embeddings/oleObject17.bin"/><Relationship Id="rId6" Type="http://schemas.openxmlformats.org/officeDocument/2006/relationships/image" Target="../media/image21.emf"/><Relationship Id="rId7" Type="http://schemas.openxmlformats.org/officeDocument/2006/relationships/oleObject" Target="../embeddings/oleObject18.bin"/><Relationship Id="rId8" Type="http://schemas.openxmlformats.org/officeDocument/2006/relationships/image" Target="../media/image22.emf"/></Relationships>
</file>

<file path=ppt/slides/_rels/slide8.xml.rels><?xml version="1.0" encoding="UTF-8" standalone="yes"?>
<Relationships xmlns="http://schemas.openxmlformats.org/package/2006/relationships"><Relationship Id="rId9" Type="http://schemas.openxmlformats.org/officeDocument/2006/relationships/oleObject" Target="../embeddings/oleObject29.bin"/><Relationship Id="rId20" Type="http://schemas.openxmlformats.org/officeDocument/2006/relationships/image" Target="../media/image38.emf"/><Relationship Id="rId21" Type="http://schemas.openxmlformats.org/officeDocument/2006/relationships/image" Target="../media/image39.jpeg"/><Relationship Id="rId10" Type="http://schemas.openxmlformats.org/officeDocument/2006/relationships/image" Target="../media/image33.emf"/><Relationship Id="rId11" Type="http://schemas.openxmlformats.org/officeDocument/2006/relationships/oleObject" Target="../embeddings/oleObject30.bin"/><Relationship Id="rId12" Type="http://schemas.openxmlformats.org/officeDocument/2006/relationships/image" Target="../media/image34.emf"/><Relationship Id="rId13" Type="http://schemas.openxmlformats.org/officeDocument/2006/relationships/oleObject" Target="../embeddings/oleObject31.bin"/><Relationship Id="rId14" Type="http://schemas.openxmlformats.org/officeDocument/2006/relationships/image" Target="../media/image35.emf"/><Relationship Id="rId15" Type="http://schemas.openxmlformats.org/officeDocument/2006/relationships/oleObject" Target="../embeddings/oleObject32.bin"/><Relationship Id="rId16" Type="http://schemas.openxmlformats.org/officeDocument/2006/relationships/image" Target="../media/image36.emf"/><Relationship Id="rId17" Type="http://schemas.openxmlformats.org/officeDocument/2006/relationships/oleObject" Target="../embeddings/oleObject33.bin"/><Relationship Id="rId18" Type="http://schemas.openxmlformats.org/officeDocument/2006/relationships/image" Target="../media/image37.emf"/><Relationship Id="rId19" Type="http://schemas.openxmlformats.org/officeDocument/2006/relationships/oleObject" Target="../embeddings/oleObject34.bin"/><Relationship Id="rId1" Type="http://schemas.openxmlformats.org/officeDocument/2006/relationships/vmlDrawing" Target="../drawings/vmlDrawing5.vml"/><Relationship Id="rId2" Type="http://schemas.openxmlformats.org/officeDocument/2006/relationships/slideLayout" Target="../slideLayouts/slideLayout13.xml"/><Relationship Id="rId3" Type="http://schemas.openxmlformats.org/officeDocument/2006/relationships/oleObject" Target="../embeddings/oleObject26.bin"/><Relationship Id="rId4" Type="http://schemas.openxmlformats.org/officeDocument/2006/relationships/image" Target="../media/image30.emf"/><Relationship Id="rId5" Type="http://schemas.openxmlformats.org/officeDocument/2006/relationships/oleObject" Target="../embeddings/oleObject27.bin"/><Relationship Id="rId6" Type="http://schemas.openxmlformats.org/officeDocument/2006/relationships/image" Target="../media/image31.emf"/><Relationship Id="rId7" Type="http://schemas.openxmlformats.org/officeDocument/2006/relationships/oleObject" Target="../embeddings/oleObject28.bin"/><Relationship Id="rId8" Type="http://schemas.openxmlformats.org/officeDocument/2006/relationships/image" Target="../media/image32.emf"/></Relationships>
</file>

<file path=ppt/slides/_rels/slide9.xml.rels><?xml version="1.0" encoding="UTF-8" standalone="yes"?>
<Relationships xmlns="http://schemas.openxmlformats.org/package/2006/relationships"><Relationship Id="rId9" Type="http://schemas.openxmlformats.org/officeDocument/2006/relationships/oleObject" Target="../embeddings/oleObject38.bin"/><Relationship Id="rId20" Type="http://schemas.openxmlformats.org/officeDocument/2006/relationships/image" Target="../media/image48.emf"/><Relationship Id="rId21" Type="http://schemas.openxmlformats.org/officeDocument/2006/relationships/oleObject" Target="../embeddings/oleObject44.bin"/><Relationship Id="rId22" Type="http://schemas.openxmlformats.org/officeDocument/2006/relationships/image" Target="../media/image49.emf"/><Relationship Id="rId23" Type="http://schemas.openxmlformats.org/officeDocument/2006/relationships/oleObject" Target="../embeddings/oleObject45.bin"/><Relationship Id="rId24" Type="http://schemas.openxmlformats.org/officeDocument/2006/relationships/image" Target="../media/image50.emf"/><Relationship Id="rId10" Type="http://schemas.openxmlformats.org/officeDocument/2006/relationships/image" Target="../media/image43.emf"/><Relationship Id="rId11" Type="http://schemas.openxmlformats.org/officeDocument/2006/relationships/oleObject" Target="../embeddings/oleObject39.bin"/><Relationship Id="rId12" Type="http://schemas.openxmlformats.org/officeDocument/2006/relationships/image" Target="../media/image44.emf"/><Relationship Id="rId13" Type="http://schemas.openxmlformats.org/officeDocument/2006/relationships/oleObject" Target="../embeddings/oleObject40.bin"/><Relationship Id="rId14" Type="http://schemas.openxmlformats.org/officeDocument/2006/relationships/image" Target="../media/image45.emf"/><Relationship Id="rId15" Type="http://schemas.openxmlformats.org/officeDocument/2006/relationships/oleObject" Target="../embeddings/oleObject41.bin"/><Relationship Id="rId16" Type="http://schemas.openxmlformats.org/officeDocument/2006/relationships/image" Target="../media/image46.emf"/><Relationship Id="rId17" Type="http://schemas.openxmlformats.org/officeDocument/2006/relationships/oleObject" Target="../embeddings/oleObject42.bin"/><Relationship Id="rId18" Type="http://schemas.openxmlformats.org/officeDocument/2006/relationships/image" Target="../media/image47.emf"/><Relationship Id="rId19" Type="http://schemas.openxmlformats.org/officeDocument/2006/relationships/oleObject" Target="../embeddings/oleObject43.bin"/><Relationship Id="rId1" Type="http://schemas.openxmlformats.org/officeDocument/2006/relationships/vmlDrawing" Target="../drawings/vmlDrawing6.vml"/><Relationship Id="rId2" Type="http://schemas.openxmlformats.org/officeDocument/2006/relationships/slideLayout" Target="../slideLayouts/slideLayout13.xml"/><Relationship Id="rId3" Type="http://schemas.openxmlformats.org/officeDocument/2006/relationships/oleObject" Target="../embeddings/oleObject35.bin"/><Relationship Id="rId4" Type="http://schemas.openxmlformats.org/officeDocument/2006/relationships/image" Target="../media/image40.emf"/><Relationship Id="rId5" Type="http://schemas.openxmlformats.org/officeDocument/2006/relationships/oleObject" Target="../embeddings/oleObject36.bin"/><Relationship Id="rId6" Type="http://schemas.openxmlformats.org/officeDocument/2006/relationships/image" Target="../media/image41.emf"/><Relationship Id="rId7" Type="http://schemas.openxmlformats.org/officeDocument/2006/relationships/oleObject" Target="../embeddings/oleObject37.bin"/><Relationship Id="rId8" Type="http://schemas.openxmlformats.org/officeDocument/2006/relationships/image" Target="../media/image42.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Wednesday, April 15, 2015</a:t>
            </a:r>
            <a:endParaRPr lang="en-US"/>
          </a:p>
        </p:txBody>
      </p:sp>
      <p:sp>
        <p:nvSpPr>
          <p:cNvPr id="7" name="Rectangle 5"/>
          <p:cNvSpPr>
            <a:spLocks noGrp="1" noChangeArrowheads="1"/>
          </p:cNvSpPr>
          <p:nvPr>
            <p:ph type="ftr" sz="quarter" idx="11"/>
          </p:nvPr>
        </p:nvSpPr>
        <p:spPr/>
        <p:txBody>
          <a:bodyPr/>
          <a:lstStyle/>
          <a:p>
            <a:pPr>
              <a:defRPr/>
            </a:pPr>
            <a:r>
              <a:rPr lang="nl-NL" smtClean="0"/>
              <a:t>PHYS 3313-001, Spring 2015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a:t>
            </a:r>
            <a:r>
              <a:rPr lang="en-US" dirty="0" smtClean="0">
                <a:ea typeface="ＭＳ Ｐゴシック" pitchFamily="-84" charset="-128"/>
                <a:cs typeface="ＭＳ Ｐゴシック" pitchFamily="-84" charset="-128"/>
              </a:rPr>
              <a:t> 3313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 20</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802133" y="1524000"/>
            <a:ext cx="3231758"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Wednesday</a:t>
            </a:r>
            <a:r>
              <a:rPr lang="en-US" dirty="0">
                <a:solidFill>
                  <a:schemeClr val="accent2"/>
                </a:solidFill>
                <a:latin typeface="Monotype Corsiva" pitchFamily="-84" charset="0"/>
              </a:rPr>
              <a:t>,</a:t>
            </a:r>
            <a:r>
              <a:rPr lang="en-US" dirty="0" smtClean="0">
                <a:solidFill>
                  <a:schemeClr val="accent2"/>
                </a:solidFill>
                <a:latin typeface="Monotype Corsiva" pitchFamily="-84" charset="0"/>
              </a:rPr>
              <a:t> April 15, 2015</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8" name="Rectangle 3"/>
          <p:cNvSpPr txBox="1">
            <a:spLocks noChangeArrowheads="1"/>
          </p:cNvSpPr>
          <p:nvPr/>
        </p:nvSpPr>
        <p:spPr bwMode="auto">
          <a:xfrm>
            <a:off x="838200" y="2438400"/>
            <a:ext cx="8305800" cy="358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a:lstStyle>
          <a:p>
            <a:pPr marL="609600" indent="-609600" algn="l"/>
            <a:r>
              <a:rPr lang="en-US" dirty="0" smtClean="0">
                <a:latin typeface="Arial Narrow" pitchFamily="-84" charset="0"/>
              </a:rPr>
              <a:t>Finite </a:t>
            </a:r>
            <a:r>
              <a:rPr lang="en-US" dirty="0">
                <a:latin typeface="Arial Narrow" pitchFamily="-84" charset="0"/>
              </a:rPr>
              <a:t>Square Well Potential</a:t>
            </a:r>
          </a:p>
          <a:p>
            <a:pPr marL="609600" indent="-609600" algn="l"/>
            <a:r>
              <a:rPr lang="en-US" dirty="0">
                <a:latin typeface="Arial Narrow" pitchFamily="-84" charset="0"/>
              </a:rPr>
              <a:t>Penetration </a:t>
            </a:r>
            <a:r>
              <a:rPr lang="en-US" dirty="0" smtClean="0">
                <a:latin typeface="Arial Narrow" pitchFamily="-84" charset="0"/>
              </a:rPr>
              <a:t>Depth</a:t>
            </a:r>
          </a:p>
          <a:p>
            <a:pPr marL="609600" indent="-609600" algn="l"/>
            <a:r>
              <a:rPr lang="en-US" smtClean="0">
                <a:latin typeface="Arial Narrow" pitchFamily="-84" charset="0"/>
              </a:rPr>
              <a:t>Degeneracy</a:t>
            </a:r>
          </a:p>
          <a:p>
            <a:pPr marL="609600" indent="-609600" algn="l"/>
            <a:r>
              <a:rPr lang="en-US" dirty="0" smtClean="0">
                <a:latin typeface="Arial Narrow" pitchFamily="-84" charset="0"/>
              </a:rPr>
              <a:t>Simple </a:t>
            </a:r>
            <a:r>
              <a:rPr lang="en-US" dirty="0">
                <a:latin typeface="Arial Narrow" pitchFamily="-84" charset="0"/>
              </a:rPr>
              <a:t>Harmonic Oscillator</a:t>
            </a:r>
          </a:p>
          <a:p>
            <a:pPr marL="609600" indent="-609600" algn="l"/>
            <a:r>
              <a:rPr lang="en-US" dirty="0">
                <a:latin typeface="Arial Narrow" pitchFamily="-84" charset="0"/>
              </a:rPr>
              <a:t>Barriers and Tunneling</a:t>
            </a:r>
          </a:p>
          <a:p>
            <a:pPr marL="609600" indent="-609600" algn="l"/>
            <a:r>
              <a:rPr lang="en-US" dirty="0">
                <a:latin typeface="Arial Narrow" pitchFamily="-84" charset="0"/>
              </a:rPr>
              <a:t>Alpha Particle </a:t>
            </a:r>
            <a:r>
              <a:rPr lang="en-US" dirty="0" smtClean="0">
                <a:latin typeface="Arial Narrow" pitchFamily="-84" charset="0"/>
              </a:rPr>
              <a:t>Decay</a:t>
            </a:r>
            <a:endParaRPr lang="en-US" dirty="0">
              <a:latin typeface="Arial Narrow" pitchFamily="-8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457200" y="49213"/>
            <a:ext cx="8226425" cy="1093787"/>
          </a:xfrm>
        </p:spPr>
        <p:txBody>
          <a:bodyPr/>
          <a:lstStyle/>
          <a:p>
            <a:pPr eaLnBrk="1" hangingPunct="1"/>
            <a:r>
              <a:rPr lang="en-US" sz="6000" dirty="0" smtClean="0">
                <a:ea typeface="ＭＳ Ｐゴシック" pitchFamily="-84" charset="-128"/>
                <a:cs typeface="ＭＳ Ｐゴシック" pitchFamily="-84" charset="-128"/>
              </a:rPr>
              <a:t>Degeneracy*</a:t>
            </a:r>
            <a:endParaRPr lang="en-US" sz="6000" dirty="0">
              <a:ea typeface="ＭＳ Ｐゴシック" pitchFamily="-84" charset="-128"/>
              <a:cs typeface="ＭＳ Ｐゴシック" pitchFamily="-84" charset="-128"/>
            </a:endParaRPr>
          </a:p>
        </p:txBody>
      </p:sp>
      <p:sp>
        <p:nvSpPr>
          <p:cNvPr id="38914" name="Rectangle 3"/>
          <p:cNvSpPr>
            <a:spLocks noGrp="1" noChangeArrowheads="1"/>
          </p:cNvSpPr>
          <p:nvPr>
            <p:ph type="body" sz="half" idx="1"/>
          </p:nvPr>
        </p:nvSpPr>
        <p:spPr>
          <a:xfrm>
            <a:off x="457200" y="1065212"/>
            <a:ext cx="8383588" cy="4497388"/>
          </a:xfrm>
        </p:spPr>
        <p:txBody>
          <a:bodyPr/>
          <a:lstStyle/>
          <a:p>
            <a:pPr eaLnBrk="1" hangingPunct="1"/>
            <a:r>
              <a:rPr lang="en-US" dirty="0">
                <a:ea typeface="ＭＳ Ｐゴシック" pitchFamily="-84" charset="-128"/>
                <a:cs typeface="ＭＳ Ｐゴシック" pitchFamily="-84" charset="-128"/>
              </a:rPr>
              <a:t>Analysis of the Schrödinger wave equation in three dimensions introduces three quantum numbers that quantize the energy.</a:t>
            </a:r>
            <a:r>
              <a:rPr lang="en-US" dirty="0" smtClean="0">
                <a:ea typeface="ＭＳ Ｐゴシック" pitchFamily="-84" charset="-128"/>
                <a:cs typeface="ＭＳ Ｐゴシック" pitchFamily="-84" charset="-128"/>
              </a:rPr>
              <a:t> </a:t>
            </a:r>
          </a:p>
          <a:p>
            <a:pPr eaLnBrk="1" hangingPunct="1"/>
            <a:r>
              <a:rPr lang="en-US" dirty="0">
                <a:ea typeface="ＭＳ Ｐゴシック" pitchFamily="-84" charset="-128"/>
                <a:cs typeface="ＭＳ Ｐゴシック" pitchFamily="-84" charset="-128"/>
              </a:rPr>
              <a:t>A quantum state is degenerate when there is more than one wave function for a given energy</a:t>
            </a:r>
            <a:r>
              <a:rPr lang="en-US" dirty="0" smtClean="0">
                <a:ea typeface="ＭＳ Ｐゴシック" pitchFamily="-84" charset="-128"/>
                <a:cs typeface="ＭＳ Ｐゴシック" pitchFamily="-84" charset="-128"/>
              </a:rPr>
              <a:t>.</a:t>
            </a:r>
          </a:p>
          <a:p>
            <a:pPr eaLnBrk="1" hangingPunct="1"/>
            <a:r>
              <a:rPr lang="en-US" dirty="0">
                <a:ea typeface="ＭＳ Ｐゴシック" pitchFamily="-84" charset="-128"/>
                <a:cs typeface="ＭＳ Ｐゴシック" pitchFamily="-84" charset="-128"/>
              </a:rPr>
              <a:t>Degeneracy results from particular properties of the potential energy function that describes the system. A perturbation of the potential </a:t>
            </a:r>
            <a:r>
              <a:rPr lang="en-US" dirty="0" smtClean="0">
                <a:ea typeface="ＭＳ Ｐゴシック" pitchFamily="-84" charset="-128"/>
                <a:cs typeface="ＭＳ Ｐゴシック" pitchFamily="-84" charset="-128"/>
              </a:rPr>
              <a:t>energy, such as the spin under a B field, </a:t>
            </a:r>
            <a:r>
              <a:rPr lang="en-US" dirty="0">
                <a:ea typeface="ＭＳ Ｐゴシック" pitchFamily="-84" charset="-128"/>
                <a:cs typeface="ＭＳ Ｐゴシック" pitchFamily="-84" charset="-128"/>
              </a:rPr>
              <a:t>can remove the degeneracy.</a:t>
            </a:r>
          </a:p>
          <a:p>
            <a:pPr eaLnBrk="1" hangingPunct="1"/>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a:p>
            <a:pPr eaLnBrk="1" hangingPunct="1">
              <a:buFont typeface="Wingdings" pitchFamily="-84" charset="2"/>
              <a:buNone/>
            </a:pPr>
            <a:endParaRPr lang="en-US" sz="48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Wednesday, April 15, 2015</a:t>
            </a:r>
            <a:endParaRPr lang="en-US"/>
          </a:p>
        </p:txBody>
      </p:sp>
      <p:sp>
        <p:nvSpPr>
          <p:cNvPr id="5" name="Slide Number Placeholder 4"/>
          <p:cNvSpPr>
            <a:spLocks noGrp="1"/>
          </p:cNvSpPr>
          <p:nvPr>
            <p:ph type="sldNum" sz="quarter" idx="12"/>
          </p:nvPr>
        </p:nvSpPr>
        <p:spPr/>
        <p:txBody>
          <a:bodyPr/>
          <a:lstStyle/>
          <a:p>
            <a:pPr>
              <a:defRPr/>
            </a:pPr>
            <a:fld id="{6E4BFBEB-12DC-8949-B61D-A8F2554F50A6}" type="slidenum">
              <a:rPr lang="en-US" smtClean="0"/>
              <a:pPr>
                <a:defRPr/>
              </a:pPr>
              <a:t>10</a:t>
            </a:fld>
            <a:endParaRPr lang="en-US"/>
          </a:p>
        </p:txBody>
      </p:sp>
      <p:sp>
        <p:nvSpPr>
          <p:cNvPr id="6" name="Footer Placeholder 5"/>
          <p:cNvSpPr>
            <a:spLocks noGrp="1"/>
          </p:cNvSpPr>
          <p:nvPr>
            <p:ph type="ftr" sz="quarter" idx="11"/>
          </p:nvPr>
        </p:nvSpPr>
        <p:spPr/>
        <p:txBody>
          <a:bodyPr/>
          <a:lstStyle/>
          <a:p>
            <a:pPr>
              <a:defRPr/>
            </a:pPr>
            <a:r>
              <a:rPr lang="nl-NL" smtClean="0"/>
              <a:t>PHYS 3313-001, Spring 2015                     Dr. Jaehoon Yu</a:t>
            </a:r>
            <a:endParaRPr lang="en-US"/>
          </a:p>
        </p:txBody>
      </p:sp>
      <p:sp>
        <p:nvSpPr>
          <p:cNvPr id="7" name="TextBox 6"/>
          <p:cNvSpPr txBox="1"/>
          <p:nvPr/>
        </p:nvSpPr>
        <p:spPr>
          <a:xfrm>
            <a:off x="1965359" y="5867400"/>
            <a:ext cx="4435441" cy="307777"/>
          </a:xfrm>
          <a:prstGeom prst="rect">
            <a:avLst/>
          </a:prstGeom>
          <a:solidFill>
            <a:srgbClr val="FFFFCC"/>
          </a:solidFill>
          <a:ln w="28575" cap="flat" cmpd="sng" algn="ctr">
            <a:solidFill>
              <a:srgbClr val="800000"/>
            </a:solidFill>
            <a:prstDash val="solid"/>
            <a:round/>
            <a:headEnd type="none" w="med" len="med"/>
            <a:tailEnd type="none" w="med" len="med"/>
          </a:ln>
        </p:spPr>
        <p:txBody>
          <a:bodyPr wrap="none" rtlCol="0">
            <a:spAutoFit/>
          </a:bodyPr>
          <a:lstStyle/>
          <a:p>
            <a:r>
              <a:rPr lang="en-US" sz="1400" b="1" dirty="0" smtClean="0">
                <a:solidFill>
                  <a:srgbClr val="800000"/>
                </a:solidFill>
                <a:latin typeface="Arial Narrow"/>
                <a:cs typeface="Arial Narrow"/>
              </a:rPr>
              <a:t>*</a:t>
            </a:r>
            <a:r>
              <a:rPr lang="en-US" sz="1400" b="1" dirty="0" err="1" smtClean="0">
                <a:solidFill>
                  <a:srgbClr val="800000"/>
                </a:solidFill>
                <a:latin typeface="Arial Narrow"/>
                <a:cs typeface="Arial Narrow"/>
              </a:rPr>
              <a:t>Mirriam-webster</a:t>
            </a:r>
            <a:r>
              <a:rPr lang="en-US" sz="1400" b="1" dirty="0" smtClean="0">
                <a:solidFill>
                  <a:srgbClr val="800000"/>
                </a:solidFill>
                <a:latin typeface="Arial Narrow"/>
                <a:cs typeface="Arial Narrow"/>
              </a:rPr>
              <a:t>: having two or more states or subdivisions</a:t>
            </a:r>
            <a:endParaRPr lang="en-US" sz="1400" b="1" dirty="0">
              <a:solidFill>
                <a:srgbClr val="800000"/>
              </a:solidFill>
              <a:latin typeface="Arial Narrow"/>
              <a:cs typeface="Arial Narrow"/>
            </a:endParaRPr>
          </a:p>
        </p:txBody>
      </p:sp>
    </p:spTree>
    <p:extLst>
      <p:ext uri="{BB962C8B-B14F-4D97-AF65-F5344CB8AC3E}">
        <p14:creationId xmlns:p14="http://schemas.microsoft.com/office/powerpoint/2010/main" val="1526160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Wednesday, April 15, 2015</a:t>
            </a:r>
            <a:endParaRPr lang="en-US"/>
          </a:p>
        </p:txBody>
      </p:sp>
      <p:sp>
        <p:nvSpPr>
          <p:cNvPr id="5" name="Footer Placeholder 4"/>
          <p:cNvSpPr>
            <a:spLocks noGrp="1"/>
          </p:cNvSpPr>
          <p:nvPr>
            <p:ph type="ftr" sz="quarter" idx="11"/>
          </p:nvPr>
        </p:nvSpPr>
        <p:spPr/>
        <p:txBody>
          <a:bodyPr/>
          <a:lstStyle/>
          <a:p>
            <a:pPr>
              <a:defRPr/>
            </a:pPr>
            <a:r>
              <a:rPr lang="nl-NL" smtClean="0"/>
              <a:t>PHYS 3313-001, Spring 2015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685800" y="-76200"/>
            <a:ext cx="7772400" cy="762000"/>
          </a:xfrm>
        </p:spPr>
        <p:txBody>
          <a:bodyPr/>
          <a:lstStyle/>
          <a:p>
            <a:pPr eaLnBrk="1" hangingPunct="1"/>
            <a:r>
              <a:rPr lang="en-US" sz="5400"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152400" y="762000"/>
            <a:ext cx="8915400" cy="5181600"/>
          </a:xfrm>
        </p:spPr>
        <p:txBody>
          <a:bodyPr/>
          <a:lstStyle/>
          <a:p>
            <a:pPr eaLnBrk="1" hangingPunct="1">
              <a:spcBef>
                <a:spcPts val="168"/>
              </a:spcBef>
            </a:pPr>
            <a:r>
              <a:rPr lang="en-US" dirty="0"/>
              <a:t>Research paper deadline is Monday, </a:t>
            </a:r>
            <a:r>
              <a:rPr lang="en-US" dirty="0" smtClean="0"/>
              <a:t>May </a:t>
            </a:r>
            <a:r>
              <a:rPr lang="en-US" dirty="0"/>
              <a:t>4</a:t>
            </a:r>
          </a:p>
          <a:p>
            <a:pPr eaLnBrk="1" hangingPunct="1">
              <a:spcBef>
                <a:spcPts val="168"/>
              </a:spcBef>
            </a:pPr>
            <a:r>
              <a:rPr lang="en-US" dirty="0"/>
              <a:t>Research presentation deadline is Sunday, </a:t>
            </a:r>
            <a:r>
              <a:rPr lang="en-US" dirty="0" smtClean="0"/>
              <a:t>May 3</a:t>
            </a:r>
            <a:endParaRPr lang="en-US" dirty="0"/>
          </a:p>
          <a:p>
            <a:pPr eaLnBrk="1" hangingPunct="1">
              <a:spcBef>
                <a:spcPts val="168"/>
              </a:spcBef>
            </a:pPr>
            <a:r>
              <a:rPr lang="en-US" dirty="0"/>
              <a:t>Homework #5</a:t>
            </a:r>
            <a:endParaRPr lang="en-US" sz="2800" dirty="0"/>
          </a:p>
          <a:p>
            <a:pPr lvl="1" eaLnBrk="1" hangingPunct="1">
              <a:spcBef>
                <a:spcPts val="168"/>
              </a:spcBef>
            </a:pPr>
            <a:r>
              <a:rPr lang="en-US" dirty="0"/>
              <a:t>CH6 end of chapter problems: 34, 39, 46, 62 and 65</a:t>
            </a:r>
          </a:p>
          <a:p>
            <a:pPr lvl="1" eaLnBrk="1" hangingPunct="1">
              <a:spcBef>
                <a:spcPts val="168"/>
              </a:spcBef>
            </a:pPr>
            <a:r>
              <a:rPr lang="en-US" dirty="0"/>
              <a:t>Due Wednesday, Apr. </a:t>
            </a:r>
            <a:r>
              <a:rPr lang="en-US" dirty="0" smtClean="0"/>
              <a:t>22</a:t>
            </a:r>
            <a:endParaRPr lang="en-US" sz="2400" dirty="0"/>
          </a:p>
          <a:p>
            <a:pPr eaLnBrk="1" hangingPunct="1">
              <a:spcBef>
                <a:spcPts val="168"/>
              </a:spcBef>
            </a:pPr>
            <a:r>
              <a:rPr lang="en-US" dirty="0"/>
              <a:t>Reading assignments</a:t>
            </a:r>
          </a:p>
          <a:p>
            <a:pPr lvl="1" eaLnBrk="1" hangingPunct="1">
              <a:spcBef>
                <a:spcPts val="168"/>
              </a:spcBef>
            </a:pPr>
            <a:r>
              <a:rPr lang="en-US" dirty="0"/>
              <a:t>CH7.6 and the entire CH8</a:t>
            </a:r>
          </a:p>
          <a:p>
            <a:pPr eaLnBrk="1" hangingPunct="1"/>
            <a:r>
              <a:rPr lang="en-US" sz="3600" dirty="0" smtClean="0"/>
              <a:t>Bring out the special project #5 </a:t>
            </a:r>
          </a:p>
          <a:p>
            <a:pPr eaLnBrk="1" hangingPunct="1"/>
            <a:r>
              <a:rPr lang="en-US" sz="3600" dirty="0" smtClean="0"/>
              <a:t>No Colloquium today</a:t>
            </a:r>
          </a:p>
        </p:txBody>
      </p:sp>
    </p:spTree>
    <p:extLst>
      <p:ext uri="{BB962C8B-B14F-4D97-AF65-F5344CB8AC3E}">
        <p14:creationId xmlns:p14="http://schemas.microsoft.com/office/powerpoint/2010/main" val="272406061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Wednesday, April 15, 2015</a:t>
            </a:r>
            <a:endParaRPr lang="en-US"/>
          </a:p>
        </p:txBody>
      </p:sp>
      <p:sp>
        <p:nvSpPr>
          <p:cNvPr id="4" name="Footer Placeholder 3"/>
          <p:cNvSpPr>
            <a:spLocks noGrp="1"/>
          </p:cNvSpPr>
          <p:nvPr>
            <p:ph type="ftr" sz="quarter" idx="11"/>
          </p:nvPr>
        </p:nvSpPr>
        <p:spPr/>
        <p:txBody>
          <a:bodyPr/>
          <a:lstStyle/>
          <a:p>
            <a:pPr>
              <a:defRPr/>
            </a:pPr>
            <a:r>
              <a:rPr lang="nl-NL" smtClean="0"/>
              <a:t>PHYS 3313-001, Spring 2015                     Dr. Jaehoon Yu</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3</a:t>
            </a:fld>
            <a:endParaRPr lang="en-US"/>
          </a:p>
        </p:txBody>
      </p:sp>
      <p:pic>
        <p:nvPicPr>
          <p:cNvPr id="3" name="Picture 2" descr="Screen Shot 2015-04-15 at 11.33.0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839122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p:cNvPicPr>
          <p:nvPr/>
        </p:nvPicPr>
        <p:blipFill>
          <a:blip r:embed="rId4"/>
          <a:srcRect/>
          <a:stretch>
            <a:fillRect/>
          </a:stretch>
        </p:blipFill>
        <p:spPr bwMode="auto">
          <a:xfrm>
            <a:off x="1752600" y="4343400"/>
            <a:ext cx="2819400" cy="1905000"/>
          </a:xfrm>
          <a:prstGeom prst="rect">
            <a:avLst/>
          </a:prstGeom>
          <a:noFill/>
          <a:ln w="9525">
            <a:noFill/>
            <a:miter lim="800000"/>
            <a:headEnd/>
            <a:tailEnd/>
          </a:ln>
        </p:spPr>
      </p:pic>
      <p:sp>
        <p:nvSpPr>
          <p:cNvPr id="33794" name="Rectangle 2"/>
          <p:cNvSpPr>
            <a:spLocks noGrp="1" noChangeArrowheads="1"/>
          </p:cNvSpPr>
          <p:nvPr>
            <p:ph type="title"/>
          </p:nvPr>
        </p:nvSpPr>
        <p:spPr>
          <a:xfrm>
            <a:off x="457200" y="-76200"/>
            <a:ext cx="8229600" cy="914400"/>
          </a:xfrm>
        </p:spPr>
        <p:txBody>
          <a:bodyPr/>
          <a:lstStyle/>
          <a:p>
            <a:pPr eaLnBrk="1" hangingPunct="1"/>
            <a:r>
              <a:rPr lang="en-US" sz="4000" dirty="0" smtClean="0">
                <a:ea typeface="ＭＳ Ｐゴシック" pitchFamily="-84" charset="-128"/>
                <a:cs typeface="ＭＳ Ｐゴシック" pitchFamily="-84" charset="-128"/>
              </a:rPr>
              <a:t>Finite </a:t>
            </a:r>
            <a:r>
              <a:rPr lang="en-US" sz="4000" dirty="0">
                <a:ea typeface="ＭＳ Ｐゴシック" pitchFamily="-84" charset="-128"/>
                <a:cs typeface="ＭＳ Ｐゴシック" pitchFamily="-84" charset="-128"/>
              </a:rPr>
              <a:t>Square-Well Potential</a:t>
            </a:r>
          </a:p>
        </p:txBody>
      </p:sp>
      <p:sp>
        <p:nvSpPr>
          <p:cNvPr id="33795" name="Rectangle 4"/>
          <p:cNvSpPr>
            <a:spLocks noGrp="1" noChangeArrowheads="1"/>
          </p:cNvSpPr>
          <p:nvPr>
            <p:ph type="body" sz="half" idx="1"/>
          </p:nvPr>
        </p:nvSpPr>
        <p:spPr>
          <a:xfrm>
            <a:off x="457200" y="685800"/>
            <a:ext cx="8458200" cy="4497388"/>
          </a:xfrm>
        </p:spPr>
        <p:txBody>
          <a:bodyPr/>
          <a:lstStyle/>
          <a:p>
            <a:pPr eaLnBrk="1" hangingPunct="1"/>
            <a:r>
              <a:rPr lang="en-US" sz="2400" dirty="0">
                <a:ea typeface="ＭＳ Ｐゴシック" pitchFamily="-84" charset="-128"/>
                <a:cs typeface="ＭＳ Ｐゴシック" pitchFamily="-84" charset="-128"/>
              </a:rPr>
              <a:t>The finite square-well potential is</a:t>
            </a:r>
          </a:p>
          <a:p>
            <a:pPr eaLnBrk="1" hangingPunct="1"/>
            <a:endParaRPr lang="en-US" sz="2400" dirty="0">
              <a:ea typeface="ＭＳ Ｐゴシック" pitchFamily="-84" charset="-128"/>
              <a:cs typeface="ＭＳ Ｐゴシック" pitchFamily="-84" charset="-128"/>
            </a:endParaRPr>
          </a:p>
          <a:p>
            <a:pPr eaLnBrk="1" hangingPunct="1">
              <a:lnSpc>
                <a:spcPct val="130000"/>
              </a:lnSpc>
            </a:pPr>
            <a:r>
              <a:rPr lang="en-US" sz="2400" dirty="0">
                <a:ea typeface="ＭＳ Ｐゴシック" pitchFamily="-84" charset="-128"/>
                <a:cs typeface="ＭＳ Ｐゴシック" pitchFamily="-84" charset="-128"/>
              </a:rPr>
              <a:t>The Schrödinger equation outside the finite well in regions I and III is</a:t>
            </a:r>
          </a:p>
          <a:p>
            <a:pPr eaLnBrk="1" hangingPunct="1">
              <a:lnSpc>
                <a:spcPct val="130000"/>
              </a:lnSpc>
              <a:buFont typeface="Wingdings" pitchFamily="-84" charset="2"/>
              <a:buNone/>
            </a:pPr>
            <a:r>
              <a:rPr lang="en-US" sz="2400" dirty="0">
                <a:ea typeface="ＭＳ Ｐゴシック" pitchFamily="-84" charset="-128"/>
                <a:cs typeface="ＭＳ Ｐゴシック" pitchFamily="-84" charset="-128"/>
              </a:rPr>
              <a:t>	</a:t>
            </a:r>
            <a:r>
              <a:rPr lang="en-US" sz="2400" dirty="0" smtClean="0">
                <a:ea typeface="ＭＳ Ｐゴシック" pitchFamily="-84" charset="-128"/>
                <a:cs typeface="ＭＳ Ｐゴシック" pitchFamily="-84" charset="-128"/>
              </a:rPr>
              <a:t>			 for regions I and III, or using</a:t>
            </a:r>
            <a:endParaRPr lang="en-US" sz="2400" dirty="0">
              <a:ea typeface="ＭＳ Ｐゴシック" pitchFamily="-84" charset="-128"/>
              <a:cs typeface="ＭＳ Ｐゴシック" pitchFamily="-84" charset="-128"/>
            </a:endParaRPr>
          </a:p>
          <a:p>
            <a:pPr eaLnBrk="1" hangingPunct="1">
              <a:lnSpc>
                <a:spcPct val="130000"/>
              </a:lnSpc>
              <a:buFont typeface="Wingdings" pitchFamily="-84" charset="2"/>
              <a:buNone/>
            </a:pPr>
            <a:r>
              <a:rPr lang="en-US" sz="2400" dirty="0">
                <a:ea typeface="ＭＳ Ｐゴシック" pitchFamily="-84" charset="-128"/>
                <a:cs typeface="ＭＳ Ｐゴシック" pitchFamily="-84" charset="-128"/>
              </a:rPr>
              <a:t>	yields	    . The solution to this differential has exponentials of the form </a:t>
            </a:r>
            <a:r>
              <a:rPr lang="en-US" sz="2400" dirty="0" err="1">
                <a:ea typeface="ＭＳ Ｐゴシック" pitchFamily="-84" charset="-128"/>
                <a:cs typeface="ＭＳ Ｐゴシック" pitchFamily="-84" charset="-128"/>
              </a:rPr>
              <a:t>e</a:t>
            </a:r>
            <a:r>
              <a:rPr lang="en-US" sz="2400" baseline="30000" dirty="0" err="1">
                <a:latin typeface="Lucida Grande" pitchFamily="-84" charset="0"/>
                <a:ea typeface="ＭＳ Ｐゴシック" pitchFamily="-84" charset="-128"/>
                <a:cs typeface="ＭＳ Ｐゴシック" pitchFamily="-84" charset="-128"/>
              </a:rPr>
              <a:t>α</a:t>
            </a:r>
            <a:r>
              <a:rPr lang="en-US" sz="2400" baseline="30000" dirty="0" err="1">
                <a:ea typeface="ＭＳ Ｐゴシック" pitchFamily="-84" charset="-128"/>
                <a:cs typeface="ＭＳ Ｐゴシック" pitchFamily="-84" charset="-128"/>
              </a:rPr>
              <a:t>x</a:t>
            </a:r>
            <a:r>
              <a:rPr lang="en-US" sz="2400" baseline="30000" dirty="0">
                <a:ea typeface="ＭＳ Ｐゴシック" pitchFamily="-84" charset="-128"/>
                <a:cs typeface="ＭＳ Ｐゴシック" pitchFamily="-84" charset="-128"/>
              </a:rPr>
              <a:t> </a:t>
            </a:r>
            <a:r>
              <a:rPr lang="en-US" sz="2400" dirty="0">
                <a:ea typeface="ＭＳ Ｐゴシック" pitchFamily="-84" charset="-128"/>
                <a:cs typeface="ＭＳ Ｐゴシック" pitchFamily="-84" charset="-128"/>
              </a:rPr>
              <a:t>and </a:t>
            </a:r>
            <a:r>
              <a:rPr lang="en-US" sz="2400" dirty="0" err="1">
                <a:ea typeface="ＭＳ Ｐゴシック" pitchFamily="-84" charset="-128"/>
                <a:cs typeface="ＭＳ Ｐゴシック" pitchFamily="-84" charset="-128"/>
              </a:rPr>
              <a:t>e</a:t>
            </a:r>
            <a:r>
              <a:rPr lang="en-US" sz="2400" baseline="30000" dirty="0" err="1">
                <a:ea typeface="ＭＳ Ｐゴシック" pitchFamily="-84" charset="-128"/>
                <a:cs typeface="ＭＳ Ｐゴシック" pitchFamily="-84" charset="-128"/>
              </a:rPr>
              <a:t>-</a:t>
            </a:r>
            <a:r>
              <a:rPr lang="en-US" sz="2400" baseline="30000" dirty="0" err="1">
                <a:latin typeface="Lucida Grande" pitchFamily="-84" charset="0"/>
                <a:ea typeface="ＭＳ Ｐゴシック" pitchFamily="-84" charset="-128"/>
                <a:cs typeface="ＭＳ Ｐゴシック" pitchFamily="-84" charset="-128"/>
              </a:rPr>
              <a:t>α</a:t>
            </a:r>
            <a:r>
              <a:rPr lang="en-US" sz="2400" baseline="30000"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In the region </a:t>
            </a:r>
            <a:r>
              <a:rPr lang="en-US" sz="2400"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&gt; L, we reject the positive exponential and in the region </a:t>
            </a:r>
            <a:r>
              <a:rPr lang="en-US" sz="2400"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&lt;</a:t>
            </a:r>
            <a:r>
              <a:rPr lang="en-US" sz="2400" dirty="0" smtClean="0">
                <a:ea typeface="ＭＳ Ｐゴシック" pitchFamily="-84" charset="-128"/>
                <a:cs typeface="ＭＳ Ｐゴシック" pitchFamily="-84" charset="-128"/>
              </a:rPr>
              <a:t> 0, </a:t>
            </a:r>
            <a:r>
              <a:rPr lang="en-US" sz="2400" dirty="0">
                <a:ea typeface="ＭＳ Ｐゴシック" pitchFamily="-84" charset="-128"/>
                <a:cs typeface="ＭＳ Ｐゴシック" pitchFamily="-84" charset="-128"/>
              </a:rPr>
              <a:t>we reject the negative exponential</a:t>
            </a:r>
            <a:r>
              <a:rPr lang="en-US" sz="2400" dirty="0" smtClean="0">
                <a:ea typeface="ＭＳ Ｐゴシック" pitchFamily="-84" charset="-128"/>
                <a:cs typeface="ＭＳ Ｐゴシック" pitchFamily="-84" charset="-128"/>
              </a:rPr>
              <a:t>.  Why?</a:t>
            </a:r>
          </a:p>
          <a:p>
            <a:pPr eaLnBrk="1" hangingPunct="1">
              <a:lnSpc>
                <a:spcPct val="130000"/>
              </a:lnSpc>
              <a:buFont typeface="Wingdings" pitchFamily="-84" charset="2"/>
              <a:buNone/>
            </a:pPr>
            <a:r>
              <a:rPr lang="en-US" sz="2400" dirty="0">
                <a:ea typeface="ＭＳ Ｐゴシック" pitchFamily="-84" charset="-128"/>
                <a:cs typeface="ＭＳ Ｐゴシック" pitchFamily="-84" charset="-128"/>
              </a:rPr>
              <a:t> </a:t>
            </a:r>
          </a:p>
        </p:txBody>
      </p:sp>
      <p:graphicFrame>
        <p:nvGraphicFramePr>
          <p:cNvPr id="33801" name="Object 2"/>
          <p:cNvGraphicFramePr>
            <a:graphicFrameLocks noChangeAspect="1"/>
          </p:cNvGraphicFramePr>
          <p:nvPr/>
        </p:nvGraphicFramePr>
        <p:xfrm>
          <a:off x="4521200" y="3340100"/>
          <a:ext cx="101600" cy="177800"/>
        </p:xfrm>
        <a:graphic>
          <a:graphicData uri="http://schemas.openxmlformats.org/presentationml/2006/ole">
            <mc:AlternateContent xmlns:mc="http://schemas.openxmlformats.org/markup-compatibility/2006">
              <mc:Choice xmlns:v="urn:schemas-microsoft-com:vml" Requires="v">
                <p:oleObj spid="_x0000_s164620" name="Equation" r:id="rId5" imgW="101600" imgH="177800" progId="Equation.3">
                  <p:embed/>
                </p:oleObj>
              </mc:Choice>
              <mc:Fallback>
                <p:oleObj name="Equation" r:id="rId5" imgW="101600" imgH="177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1200" y="3340100"/>
                        <a:ext cx="101600" cy="1778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3802" name="Object 3"/>
          <p:cNvGraphicFramePr>
            <a:graphicFrameLocks noChangeAspect="1"/>
          </p:cNvGraphicFramePr>
          <p:nvPr/>
        </p:nvGraphicFramePr>
        <p:xfrm>
          <a:off x="4521200" y="3340100"/>
          <a:ext cx="101600" cy="177800"/>
        </p:xfrm>
        <a:graphic>
          <a:graphicData uri="http://schemas.openxmlformats.org/presentationml/2006/ole">
            <mc:AlternateContent xmlns:mc="http://schemas.openxmlformats.org/markup-compatibility/2006">
              <mc:Choice xmlns:v="urn:schemas-microsoft-com:vml" Requires="v">
                <p:oleObj spid="_x0000_s164621" name="Equation" r:id="rId7" imgW="101600" imgH="177800" progId="Equation.DSMT4">
                  <p:embed/>
                </p:oleObj>
              </mc:Choice>
              <mc:Fallback>
                <p:oleObj name="Equation" r:id="rId7" imgW="101600" imgH="177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1200" y="3340100"/>
                        <a:ext cx="101600" cy="1778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2" name="Date Placeholder 11"/>
          <p:cNvSpPr>
            <a:spLocks noGrp="1"/>
          </p:cNvSpPr>
          <p:nvPr>
            <p:ph type="dt" sz="half" idx="10"/>
          </p:nvPr>
        </p:nvSpPr>
        <p:spPr/>
        <p:txBody>
          <a:bodyPr/>
          <a:lstStyle/>
          <a:p>
            <a:pPr>
              <a:defRPr/>
            </a:pPr>
            <a:r>
              <a:rPr lang="en-US" smtClean="0"/>
              <a:t>Wednesday, April 15, 2015</a:t>
            </a:r>
            <a:endParaRPr lang="en-US"/>
          </a:p>
        </p:txBody>
      </p:sp>
      <p:sp>
        <p:nvSpPr>
          <p:cNvPr id="13" name="Slide Number Placeholder 12"/>
          <p:cNvSpPr>
            <a:spLocks noGrp="1"/>
          </p:cNvSpPr>
          <p:nvPr>
            <p:ph type="sldNum" sz="quarter" idx="12"/>
          </p:nvPr>
        </p:nvSpPr>
        <p:spPr/>
        <p:txBody>
          <a:bodyPr/>
          <a:lstStyle/>
          <a:p>
            <a:pPr>
              <a:defRPr/>
            </a:pPr>
            <a:fld id="{6E4BFBEB-12DC-8949-B61D-A8F2554F50A6}" type="slidenum">
              <a:rPr lang="en-US" smtClean="0"/>
              <a:pPr>
                <a:defRPr/>
              </a:pPr>
              <a:t>4</a:t>
            </a:fld>
            <a:endParaRPr lang="en-US"/>
          </a:p>
        </p:txBody>
      </p:sp>
      <p:sp>
        <p:nvSpPr>
          <p:cNvPr id="14" name="Footer Placeholder 13"/>
          <p:cNvSpPr>
            <a:spLocks noGrp="1"/>
          </p:cNvSpPr>
          <p:nvPr>
            <p:ph type="ftr" sz="quarter" idx="11"/>
          </p:nvPr>
        </p:nvSpPr>
        <p:spPr/>
        <p:txBody>
          <a:bodyPr/>
          <a:lstStyle/>
          <a:p>
            <a:pPr>
              <a:defRPr/>
            </a:pPr>
            <a:r>
              <a:rPr lang="nl-NL" smtClean="0"/>
              <a:t>PHYS 3313-001, Spring 2015                     Dr. Jaehoon Yu</a:t>
            </a:r>
            <a:endParaRPr lang="en-US"/>
          </a:p>
        </p:txBody>
      </p:sp>
      <p:graphicFrame>
        <p:nvGraphicFramePr>
          <p:cNvPr id="467974" name="Object 6"/>
          <p:cNvGraphicFramePr>
            <a:graphicFrameLocks noChangeAspect="1"/>
          </p:cNvGraphicFramePr>
          <p:nvPr>
            <p:extLst>
              <p:ext uri="{D42A27DB-BD31-4B8C-83A1-F6EECF244321}">
                <p14:modId xmlns:p14="http://schemas.microsoft.com/office/powerpoint/2010/main" val="1716779164"/>
              </p:ext>
            </p:extLst>
          </p:nvPr>
        </p:nvGraphicFramePr>
        <p:xfrm>
          <a:off x="4743450" y="609600"/>
          <a:ext cx="2289175" cy="1066800"/>
        </p:xfrm>
        <a:graphic>
          <a:graphicData uri="http://schemas.openxmlformats.org/presentationml/2006/ole">
            <mc:AlternateContent xmlns:mc="http://schemas.openxmlformats.org/markup-compatibility/2006">
              <mc:Choice xmlns:v="urn:schemas-microsoft-com:vml" Requires="v">
                <p:oleObj spid="_x0000_s164622" name="Equation" r:id="rId9" imgW="1498600" imgH="698500" progId="Equation.DSMT4">
                  <p:embed/>
                </p:oleObj>
              </mc:Choice>
              <mc:Fallback>
                <p:oleObj name="Equation" r:id="rId9" imgW="1498600" imgH="698500" progId="Equation.DSMT4">
                  <p:embed/>
                  <p:pic>
                    <p:nvPicPr>
                      <p:cNvPr id="0" name=""/>
                      <p:cNvPicPr>
                        <a:picLocks noChangeAspect="1" noChangeArrowheads="1"/>
                      </p:cNvPicPr>
                      <p:nvPr/>
                    </p:nvPicPr>
                    <p:blipFill>
                      <a:blip r:embed="rId10"/>
                      <a:srcRect/>
                      <a:stretch>
                        <a:fillRect/>
                      </a:stretch>
                    </p:blipFill>
                    <p:spPr bwMode="auto">
                      <a:xfrm>
                        <a:off x="4743450" y="609600"/>
                        <a:ext cx="2289175"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7975" name="Object 7"/>
          <p:cNvGraphicFramePr>
            <a:graphicFrameLocks noChangeAspect="1"/>
          </p:cNvGraphicFramePr>
          <p:nvPr>
            <p:extLst>
              <p:ext uri="{D42A27DB-BD31-4B8C-83A1-F6EECF244321}">
                <p14:modId xmlns:p14="http://schemas.microsoft.com/office/powerpoint/2010/main" val="3372564421"/>
              </p:ext>
            </p:extLst>
          </p:nvPr>
        </p:nvGraphicFramePr>
        <p:xfrm>
          <a:off x="685800" y="2057400"/>
          <a:ext cx="2619375" cy="798513"/>
        </p:xfrm>
        <a:graphic>
          <a:graphicData uri="http://schemas.openxmlformats.org/presentationml/2006/ole">
            <mc:AlternateContent xmlns:mc="http://schemas.openxmlformats.org/markup-compatibility/2006">
              <mc:Choice xmlns:v="urn:schemas-microsoft-com:vml" Requires="v">
                <p:oleObj spid="_x0000_s164623" name="Equation" r:id="rId11" imgW="1460500" imgH="444500" progId="Equation.DSMT4">
                  <p:embed/>
                </p:oleObj>
              </mc:Choice>
              <mc:Fallback>
                <p:oleObj name="Equation" r:id="rId11" imgW="1460500" imgH="444500" progId="Equation.DSMT4">
                  <p:embed/>
                  <p:pic>
                    <p:nvPicPr>
                      <p:cNvPr id="0" name=""/>
                      <p:cNvPicPr>
                        <a:picLocks noChangeAspect="1" noChangeArrowheads="1"/>
                      </p:cNvPicPr>
                      <p:nvPr/>
                    </p:nvPicPr>
                    <p:blipFill>
                      <a:blip r:embed="rId12"/>
                      <a:srcRect/>
                      <a:stretch>
                        <a:fillRect/>
                      </a:stretch>
                    </p:blipFill>
                    <p:spPr bwMode="auto">
                      <a:xfrm>
                        <a:off x="685800" y="2057400"/>
                        <a:ext cx="2619375" cy="79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7976" name="Object 8"/>
          <p:cNvGraphicFramePr>
            <a:graphicFrameLocks noChangeAspect="1"/>
          </p:cNvGraphicFramePr>
          <p:nvPr>
            <p:extLst>
              <p:ext uri="{D42A27DB-BD31-4B8C-83A1-F6EECF244321}">
                <p14:modId xmlns:p14="http://schemas.microsoft.com/office/powerpoint/2010/main" val="2373698361"/>
              </p:ext>
            </p:extLst>
          </p:nvPr>
        </p:nvGraphicFramePr>
        <p:xfrm>
          <a:off x="6488113" y="2286000"/>
          <a:ext cx="2324100" cy="433388"/>
        </p:xfrm>
        <a:graphic>
          <a:graphicData uri="http://schemas.openxmlformats.org/presentationml/2006/ole">
            <mc:AlternateContent xmlns:mc="http://schemas.openxmlformats.org/markup-compatibility/2006">
              <mc:Choice xmlns:v="urn:schemas-microsoft-com:vml" Requires="v">
                <p:oleObj spid="_x0000_s164624" name="Equation" r:id="rId13" imgW="1295400" imgH="241300" progId="Equation.DSMT4">
                  <p:embed/>
                </p:oleObj>
              </mc:Choice>
              <mc:Fallback>
                <p:oleObj name="Equation" r:id="rId13" imgW="1295400" imgH="241300" progId="Equation.DSMT4">
                  <p:embed/>
                  <p:pic>
                    <p:nvPicPr>
                      <p:cNvPr id="0" name=""/>
                      <p:cNvPicPr>
                        <a:picLocks noChangeAspect="1" noChangeArrowheads="1"/>
                      </p:cNvPicPr>
                      <p:nvPr/>
                    </p:nvPicPr>
                    <p:blipFill>
                      <a:blip r:embed="rId14"/>
                      <a:srcRect/>
                      <a:stretch>
                        <a:fillRect/>
                      </a:stretch>
                    </p:blipFill>
                    <p:spPr bwMode="auto">
                      <a:xfrm>
                        <a:off x="6488113" y="2286000"/>
                        <a:ext cx="2324100"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7977" name="Object 9"/>
          <p:cNvGraphicFramePr>
            <a:graphicFrameLocks noChangeAspect="1"/>
          </p:cNvGraphicFramePr>
          <p:nvPr>
            <p:extLst>
              <p:ext uri="{D42A27DB-BD31-4B8C-83A1-F6EECF244321}">
                <p14:modId xmlns:p14="http://schemas.microsoft.com/office/powerpoint/2010/main" val="2699902447"/>
              </p:ext>
            </p:extLst>
          </p:nvPr>
        </p:nvGraphicFramePr>
        <p:xfrm>
          <a:off x="1600200" y="2667000"/>
          <a:ext cx="1074738" cy="601663"/>
        </p:xfrm>
        <a:graphic>
          <a:graphicData uri="http://schemas.openxmlformats.org/presentationml/2006/ole">
            <mc:AlternateContent xmlns:mc="http://schemas.openxmlformats.org/markup-compatibility/2006">
              <mc:Choice xmlns:v="urn:schemas-microsoft-com:vml" Requires="v">
                <p:oleObj spid="_x0000_s164625" name="Equation" r:id="rId15" imgW="749300" imgH="419100" progId="Equation.DSMT4">
                  <p:embed/>
                </p:oleObj>
              </mc:Choice>
              <mc:Fallback>
                <p:oleObj name="Equation" r:id="rId15" imgW="749300" imgH="419100" progId="Equation.DSMT4">
                  <p:embed/>
                  <p:pic>
                    <p:nvPicPr>
                      <p:cNvPr id="0" name=""/>
                      <p:cNvPicPr>
                        <a:picLocks noChangeAspect="1" noChangeArrowheads="1"/>
                      </p:cNvPicPr>
                      <p:nvPr/>
                    </p:nvPicPr>
                    <p:blipFill>
                      <a:blip r:embed="rId16"/>
                      <a:srcRect/>
                      <a:stretch>
                        <a:fillRect/>
                      </a:stretch>
                    </p:blipFill>
                    <p:spPr bwMode="auto">
                      <a:xfrm>
                        <a:off x="1600200" y="2667000"/>
                        <a:ext cx="1074738" cy="601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7978" name="Object 10"/>
          <p:cNvGraphicFramePr>
            <a:graphicFrameLocks noChangeAspect="1"/>
          </p:cNvGraphicFramePr>
          <p:nvPr>
            <p:extLst>
              <p:ext uri="{D42A27DB-BD31-4B8C-83A1-F6EECF244321}">
                <p14:modId xmlns:p14="http://schemas.microsoft.com/office/powerpoint/2010/main" val="131675148"/>
              </p:ext>
            </p:extLst>
          </p:nvPr>
        </p:nvGraphicFramePr>
        <p:xfrm>
          <a:off x="5280025" y="4267200"/>
          <a:ext cx="3543300" cy="442913"/>
        </p:xfrm>
        <a:graphic>
          <a:graphicData uri="http://schemas.openxmlformats.org/presentationml/2006/ole">
            <mc:AlternateContent xmlns:mc="http://schemas.openxmlformats.org/markup-compatibility/2006">
              <mc:Choice xmlns:v="urn:schemas-microsoft-com:vml" Requires="v">
                <p:oleObj spid="_x0000_s164626" name="Equation" r:id="rId17" imgW="1930400" imgH="241300" progId="Equation.DSMT4">
                  <p:embed/>
                </p:oleObj>
              </mc:Choice>
              <mc:Fallback>
                <p:oleObj name="Equation" r:id="rId17" imgW="1930400" imgH="241300" progId="Equation.DSMT4">
                  <p:embed/>
                  <p:pic>
                    <p:nvPicPr>
                      <p:cNvPr id="0" name=""/>
                      <p:cNvPicPr>
                        <a:picLocks noChangeAspect="1" noChangeArrowheads="1"/>
                      </p:cNvPicPr>
                      <p:nvPr/>
                    </p:nvPicPr>
                    <p:blipFill>
                      <a:blip r:embed="rId18"/>
                      <a:srcRect/>
                      <a:stretch>
                        <a:fillRect/>
                      </a:stretch>
                    </p:blipFill>
                    <p:spPr bwMode="auto">
                      <a:xfrm>
                        <a:off x="5280025" y="4267200"/>
                        <a:ext cx="3543300" cy="44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7979" name="Object 11"/>
          <p:cNvGraphicFramePr>
            <a:graphicFrameLocks noChangeAspect="1"/>
          </p:cNvGraphicFramePr>
          <p:nvPr>
            <p:extLst>
              <p:ext uri="{D42A27DB-BD31-4B8C-83A1-F6EECF244321}">
                <p14:modId xmlns:p14="http://schemas.microsoft.com/office/powerpoint/2010/main" val="741684556"/>
              </p:ext>
            </p:extLst>
          </p:nvPr>
        </p:nvGraphicFramePr>
        <p:xfrm>
          <a:off x="5280025" y="4800600"/>
          <a:ext cx="3752850" cy="442913"/>
        </p:xfrm>
        <a:graphic>
          <a:graphicData uri="http://schemas.openxmlformats.org/presentationml/2006/ole">
            <mc:AlternateContent xmlns:mc="http://schemas.openxmlformats.org/markup-compatibility/2006">
              <mc:Choice xmlns:v="urn:schemas-microsoft-com:vml" Requires="v">
                <p:oleObj spid="_x0000_s164627" name="Equation" r:id="rId19" imgW="2044700" imgH="241300" progId="Equation.DSMT4">
                  <p:embed/>
                </p:oleObj>
              </mc:Choice>
              <mc:Fallback>
                <p:oleObj name="Equation" r:id="rId19" imgW="2044700" imgH="241300" progId="Equation.DSMT4">
                  <p:embed/>
                  <p:pic>
                    <p:nvPicPr>
                      <p:cNvPr id="0" name=""/>
                      <p:cNvPicPr>
                        <a:picLocks noChangeAspect="1" noChangeArrowheads="1"/>
                      </p:cNvPicPr>
                      <p:nvPr/>
                    </p:nvPicPr>
                    <p:blipFill>
                      <a:blip r:embed="rId20"/>
                      <a:srcRect/>
                      <a:stretch>
                        <a:fillRect/>
                      </a:stretch>
                    </p:blipFill>
                    <p:spPr bwMode="auto">
                      <a:xfrm>
                        <a:off x="5280025" y="4800600"/>
                        <a:ext cx="3752850" cy="44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5562600" y="5410200"/>
            <a:ext cx="3048000" cy="646331"/>
          </a:xfrm>
          <a:prstGeom prst="rect">
            <a:avLst/>
          </a:prstGeom>
          <a:noFill/>
        </p:spPr>
        <p:txBody>
          <a:bodyPr wrap="square" rtlCol="0">
            <a:spAutoFit/>
          </a:bodyPr>
          <a:lstStyle/>
          <a:p>
            <a:r>
              <a:rPr lang="en-US" sz="1800" dirty="0" smtClean="0">
                <a:solidFill>
                  <a:srgbClr val="3333CC"/>
                </a:solidFill>
                <a:latin typeface="Arial Narrow"/>
                <a:cs typeface="Arial Narrow"/>
              </a:rPr>
              <a:t>This is because the wave function should be 0 as x</a:t>
            </a:r>
            <a:r>
              <a:rPr lang="en-US" sz="1800" dirty="0" smtClean="0">
                <a:solidFill>
                  <a:srgbClr val="3333CC"/>
                </a:solidFill>
                <a:latin typeface="Arial Narrow"/>
                <a:cs typeface="Arial Narrow"/>
                <a:sym typeface="Wingdings"/>
              </a:rPr>
              <a:t>±infinity.</a:t>
            </a:r>
            <a:endParaRPr lang="en-US" sz="1800" dirty="0">
              <a:solidFill>
                <a:srgbClr val="3333CC"/>
              </a:solidFill>
              <a:latin typeface="Arial Narrow"/>
              <a:cs typeface="Arial Narrow"/>
            </a:endParaRPr>
          </a:p>
        </p:txBody>
      </p:sp>
    </p:spTree>
    <p:extLst>
      <p:ext uri="{BB962C8B-B14F-4D97-AF65-F5344CB8AC3E}">
        <p14:creationId xmlns:p14="http://schemas.microsoft.com/office/powerpoint/2010/main" val="28335942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5"/>
          <p:cNvSpPr>
            <a:spLocks noGrp="1" noChangeArrowheads="1"/>
          </p:cNvSpPr>
          <p:nvPr>
            <p:ph type="body" sz="half" idx="1"/>
          </p:nvPr>
        </p:nvSpPr>
        <p:spPr>
          <a:xfrm>
            <a:off x="457200" y="609600"/>
            <a:ext cx="8307388" cy="6019800"/>
          </a:xfrm>
        </p:spPr>
        <p:txBody>
          <a:bodyPr/>
          <a:lstStyle/>
          <a:p>
            <a:pPr eaLnBrk="1" hangingPunct="1">
              <a:lnSpc>
                <a:spcPct val="140000"/>
              </a:lnSpc>
            </a:pPr>
            <a:r>
              <a:rPr lang="en-US" sz="2000" dirty="0">
                <a:ea typeface="ＭＳ Ｐゴシック" pitchFamily="-84" charset="-128"/>
                <a:cs typeface="ＭＳ Ｐゴシック" pitchFamily="-84" charset="-128"/>
              </a:rPr>
              <a:t>Inside the square well, where the potential </a:t>
            </a:r>
            <a:r>
              <a:rPr lang="en-US" sz="2000" i="1" dirty="0">
                <a:ea typeface="ＭＳ Ｐゴシック" pitchFamily="-84" charset="-128"/>
                <a:cs typeface="ＭＳ Ｐゴシック" pitchFamily="-84" charset="-128"/>
              </a:rPr>
              <a:t>V</a:t>
            </a:r>
            <a:r>
              <a:rPr lang="en-US" sz="2000" dirty="0">
                <a:ea typeface="ＭＳ Ｐゴシック" pitchFamily="-84" charset="-128"/>
                <a:cs typeface="ＭＳ Ｐゴシック" pitchFamily="-84" charset="-128"/>
              </a:rPr>
              <a:t> is </a:t>
            </a:r>
            <a:r>
              <a:rPr lang="en-US" sz="2000" dirty="0" smtClean="0">
                <a:ea typeface="ＭＳ Ｐゴシック" pitchFamily="-84" charset="-128"/>
                <a:cs typeface="ＭＳ Ｐゴシック" pitchFamily="-84" charset="-128"/>
              </a:rPr>
              <a:t>zero and the particle is free, </a:t>
            </a:r>
            <a:r>
              <a:rPr lang="en-US" sz="2000" dirty="0">
                <a:ea typeface="ＭＳ Ｐゴシック" pitchFamily="-84" charset="-128"/>
                <a:cs typeface="ＭＳ Ｐゴシック" pitchFamily="-84" charset="-128"/>
              </a:rPr>
              <a:t>the wave equation becomes	</a:t>
            </a:r>
            <a:r>
              <a:rPr lang="en-US" sz="2000" dirty="0" smtClean="0">
                <a:ea typeface="ＭＳ Ｐゴシック" pitchFamily="-84" charset="-128"/>
                <a:cs typeface="ＭＳ Ｐゴシック" pitchFamily="-84" charset="-128"/>
              </a:rPr>
              <a:t>	          where </a:t>
            </a:r>
          </a:p>
          <a:p>
            <a:pPr eaLnBrk="1" hangingPunct="1"/>
            <a:endParaRPr lang="en-US" sz="2000" dirty="0">
              <a:ea typeface="ＭＳ Ｐゴシック" pitchFamily="-84" charset="-128"/>
              <a:cs typeface="ＭＳ Ｐゴシック" pitchFamily="-84" charset="-128"/>
            </a:endParaRPr>
          </a:p>
          <a:p>
            <a:pPr eaLnBrk="1" hangingPunct="1"/>
            <a:r>
              <a:rPr lang="en-US" sz="2000" dirty="0">
                <a:ea typeface="ＭＳ Ｐゴシック" pitchFamily="-84" charset="-128"/>
                <a:cs typeface="ＭＳ Ｐゴシック" pitchFamily="-84" charset="-128"/>
              </a:rPr>
              <a:t>Instead of a sinusoidal solution </a:t>
            </a:r>
            <a:r>
              <a:rPr lang="en-US" sz="2000" dirty="0" smtClean="0">
                <a:ea typeface="ＭＳ Ｐゴシック" pitchFamily="-84" charset="-128"/>
                <a:cs typeface="ＭＳ Ｐゴシック" pitchFamily="-84" charset="-128"/>
              </a:rPr>
              <a:t>we can write </a:t>
            </a:r>
            <a:endParaRPr lang="en-US" sz="2000" dirty="0">
              <a:ea typeface="ＭＳ Ｐゴシック" pitchFamily="-84" charset="-128"/>
              <a:cs typeface="ＭＳ Ｐゴシック" pitchFamily="-84" charset="-128"/>
            </a:endParaRPr>
          </a:p>
          <a:p>
            <a:pPr eaLnBrk="1" hangingPunct="1"/>
            <a:endParaRPr lang="en-US" sz="2000" dirty="0">
              <a:ea typeface="ＭＳ Ｐゴシック" pitchFamily="-84" charset="-128"/>
              <a:cs typeface="ＭＳ Ｐゴシック" pitchFamily="-84" charset="-128"/>
            </a:endParaRPr>
          </a:p>
          <a:p>
            <a:pPr eaLnBrk="1" hangingPunct="1"/>
            <a:r>
              <a:rPr lang="en-US" sz="2000" dirty="0">
                <a:ea typeface="ＭＳ Ｐゴシック" pitchFamily="-84" charset="-128"/>
                <a:cs typeface="ＭＳ Ｐゴシック" pitchFamily="-84" charset="-128"/>
              </a:rPr>
              <a:t>The boundary conditions require that</a:t>
            </a:r>
          </a:p>
          <a:p>
            <a:pPr eaLnBrk="1" hangingPunct="1"/>
            <a:endParaRPr lang="en-US" sz="2000" dirty="0">
              <a:ea typeface="ＭＳ Ｐゴシック" pitchFamily="-84" charset="-128"/>
              <a:cs typeface="ＭＳ Ｐゴシック" pitchFamily="-84" charset="-128"/>
            </a:endParaRPr>
          </a:p>
          <a:p>
            <a:pPr eaLnBrk="1" hangingPunct="1">
              <a:buFont typeface="Wingdings" pitchFamily="-84" charset="2"/>
              <a:buNone/>
            </a:pPr>
            <a:r>
              <a:rPr lang="en-US" sz="2000" dirty="0">
                <a:ea typeface="ＭＳ Ｐゴシック" pitchFamily="-84" charset="-128"/>
                <a:cs typeface="ＭＳ Ｐゴシック" pitchFamily="-84" charset="-128"/>
              </a:rPr>
              <a:t>	and the wave function must be smooth where the regions meet</a:t>
            </a:r>
            <a:r>
              <a:rPr lang="en-US" sz="2000" dirty="0" smtClean="0">
                <a:ea typeface="ＭＳ Ｐゴシック" pitchFamily="-84" charset="-128"/>
                <a:cs typeface="ＭＳ Ｐゴシック" pitchFamily="-84" charset="-128"/>
              </a:rPr>
              <a:t>.</a:t>
            </a:r>
          </a:p>
          <a:p>
            <a:pPr eaLnBrk="1" hangingPunct="1"/>
            <a:r>
              <a:rPr lang="en-US" sz="2000" dirty="0">
                <a:ea typeface="ＭＳ Ｐゴシック" pitchFamily="-84" charset="-128"/>
                <a:cs typeface="ＭＳ Ｐゴシック" pitchFamily="-84" charset="-128"/>
              </a:rPr>
              <a:t>Note that the </a:t>
            </a:r>
            <a:br>
              <a:rPr lang="en-US" sz="2000" dirty="0">
                <a:ea typeface="ＭＳ Ｐゴシック" pitchFamily="-84" charset="-128"/>
                <a:cs typeface="ＭＳ Ｐゴシック" pitchFamily="-84" charset="-128"/>
              </a:rPr>
            </a:br>
            <a:r>
              <a:rPr lang="en-US" sz="2000" dirty="0">
                <a:ea typeface="ＭＳ Ｐゴシック" pitchFamily="-84" charset="-128"/>
                <a:cs typeface="ＭＳ Ｐゴシック" pitchFamily="-84" charset="-128"/>
              </a:rPr>
              <a:t>wave function is </a:t>
            </a:r>
            <a:br>
              <a:rPr lang="en-US" sz="2000" dirty="0">
                <a:ea typeface="ＭＳ Ｐゴシック" pitchFamily="-84" charset="-128"/>
                <a:cs typeface="ＭＳ Ｐゴシック" pitchFamily="-84" charset="-128"/>
              </a:rPr>
            </a:br>
            <a:r>
              <a:rPr lang="en-US" sz="2000" dirty="0">
                <a:ea typeface="ＭＳ Ｐゴシック" pitchFamily="-84" charset="-128"/>
                <a:cs typeface="ＭＳ Ｐゴシック" pitchFamily="-84" charset="-128"/>
              </a:rPr>
              <a:t>nonzero outside </a:t>
            </a:r>
            <a:br>
              <a:rPr lang="en-US" sz="2000" dirty="0">
                <a:ea typeface="ＭＳ Ｐゴシック" pitchFamily="-84" charset="-128"/>
                <a:cs typeface="ＭＳ Ｐゴシック" pitchFamily="-84" charset="-128"/>
              </a:rPr>
            </a:br>
            <a:r>
              <a:rPr lang="en-US" sz="2000" dirty="0">
                <a:ea typeface="ＭＳ Ｐゴシック" pitchFamily="-84" charset="-128"/>
                <a:cs typeface="ＭＳ Ｐゴシック" pitchFamily="-84" charset="-128"/>
              </a:rPr>
              <a:t>of the box.</a:t>
            </a:r>
            <a:r>
              <a:rPr lang="en-US" sz="2000" dirty="0" smtClean="0">
                <a:ea typeface="ＭＳ Ｐゴシック" pitchFamily="-84" charset="-128"/>
                <a:cs typeface="ＭＳ Ｐゴシック" pitchFamily="-84" charset="-128"/>
              </a:rPr>
              <a:t> </a:t>
            </a:r>
          </a:p>
          <a:p>
            <a:pPr eaLnBrk="1" hangingPunct="1"/>
            <a:r>
              <a:rPr lang="en-US" sz="2000" dirty="0" smtClean="0">
                <a:ea typeface="ＭＳ Ｐゴシック" pitchFamily="-84" charset="-128"/>
                <a:cs typeface="ＭＳ Ｐゴシック" pitchFamily="-84" charset="-128"/>
              </a:rPr>
              <a:t>Non-zero at the </a:t>
            </a:r>
            <a:br>
              <a:rPr lang="en-US" sz="2000" dirty="0" smtClean="0">
                <a:ea typeface="ＭＳ Ｐゴシック" pitchFamily="-84" charset="-128"/>
                <a:cs typeface="ＭＳ Ｐゴシック" pitchFamily="-84" charset="-128"/>
              </a:rPr>
            </a:br>
            <a:r>
              <a:rPr lang="en-US" sz="2000" dirty="0" smtClean="0">
                <a:ea typeface="ＭＳ Ｐゴシック" pitchFamily="-84" charset="-128"/>
                <a:cs typeface="ＭＳ Ｐゴシック" pitchFamily="-84" charset="-128"/>
              </a:rPr>
              <a:t>boundary either..</a:t>
            </a:r>
          </a:p>
          <a:p>
            <a:pPr eaLnBrk="1" hangingPunct="1"/>
            <a:r>
              <a:rPr lang="en-US" sz="2000" dirty="0" smtClean="0">
                <a:ea typeface="ＭＳ Ｐゴシック" pitchFamily="-84" charset="-128"/>
                <a:cs typeface="ＭＳ Ｐゴシック" pitchFamily="-84" charset="-128"/>
              </a:rPr>
              <a:t>What would the </a:t>
            </a:r>
            <a:br>
              <a:rPr lang="en-US" sz="2000" dirty="0" smtClean="0">
                <a:ea typeface="ＭＳ Ｐゴシック" pitchFamily="-84" charset="-128"/>
                <a:cs typeface="ＭＳ Ｐゴシック" pitchFamily="-84" charset="-128"/>
              </a:rPr>
            </a:br>
            <a:r>
              <a:rPr lang="en-US" sz="2000" dirty="0" smtClean="0">
                <a:ea typeface="ＭＳ Ｐゴシック" pitchFamily="-84" charset="-128"/>
                <a:cs typeface="ＭＳ Ｐゴシック" pitchFamily="-84" charset="-128"/>
              </a:rPr>
              <a:t>energy look like?</a:t>
            </a:r>
          </a:p>
        </p:txBody>
      </p:sp>
      <p:sp>
        <p:nvSpPr>
          <p:cNvPr id="35842" name="Rectangle 7"/>
          <p:cNvSpPr>
            <a:spLocks noGrp="1" noChangeArrowheads="1"/>
          </p:cNvSpPr>
          <p:nvPr>
            <p:ph type="title"/>
          </p:nvPr>
        </p:nvSpPr>
        <p:spPr>
          <a:xfrm>
            <a:off x="457200" y="0"/>
            <a:ext cx="8229600" cy="865187"/>
          </a:xfrm>
        </p:spPr>
        <p:txBody>
          <a:bodyPr/>
          <a:lstStyle/>
          <a:p>
            <a:pPr eaLnBrk="1" hangingPunct="1"/>
            <a:r>
              <a:rPr lang="en-US" sz="4000" dirty="0">
                <a:ea typeface="ＭＳ Ｐゴシック" pitchFamily="-84" charset="-128"/>
                <a:cs typeface="ＭＳ Ｐゴシック" pitchFamily="-84" charset="-128"/>
              </a:rPr>
              <a:t>Finite Square-Well Solution</a:t>
            </a:r>
          </a:p>
        </p:txBody>
      </p:sp>
      <p:pic>
        <p:nvPicPr>
          <p:cNvPr id="35847" name="Picture 21" descr="0605"/>
          <p:cNvPicPr preferRelativeResize="0">
            <a:picLocks noChangeAspect="1" noChangeArrowheads="1"/>
          </p:cNvPicPr>
          <p:nvPr/>
        </p:nvPicPr>
        <p:blipFill>
          <a:blip r:embed="rId3"/>
          <a:srcRect b="10109"/>
          <a:stretch>
            <a:fillRect/>
          </a:stretch>
        </p:blipFill>
        <p:spPr bwMode="auto">
          <a:xfrm>
            <a:off x="3048000" y="3733800"/>
            <a:ext cx="5486400" cy="2630686"/>
          </a:xfrm>
          <a:prstGeom prst="rect">
            <a:avLst/>
          </a:prstGeom>
          <a:noFill/>
          <a:ln w="9525">
            <a:noFill/>
            <a:miter lim="800000"/>
            <a:headEnd/>
            <a:tailEnd/>
          </a:ln>
        </p:spPr>
      </p:pic>
      <p:sp>
        <p:nvSpPr>
          <p:cNvPr id="9" name="Date Placeholder 8"/>
          <p:cNvSpPr>
            <a:spLocks noGrp="1"/>
          </p:cNvSpPr>
          <p:nvPr>
            <p:ph type="dt" sz="half" idx="10"/>
          </p:nvPr>
        </p:nvSpPr>
        <p:spPr/>
        <p:txBody>
          <a:bodyPr/>
          <a:lstStyle/>
          <a:p>
            <a:pPr>
              <a:defRPr/>
            </a:pPr>
            <a:r>
              <a:rPr lang="en-US" smtClean="0"/>
              <a:t>Wednesday, April 15, 2015</a:t>
            </a:r>
            <a:endParaRPr lang="en-US"/>
          </a:p>
        </p:txBody>
      </p:sp>
      <p:sp>
        <p:nvSpPr>
          <p:cNvPr id="10" name="Slide Number Placeholder 9"/>
          <p:cNvSpPr>
            <a:spLocks noGrp="1"/>
          </p:cNvSpPr>
          <p:nvPr>
            <p:ph type="sldNum" sz="quarter" idx="12"/>
          </p:nvPr>
        </p:nvSpPr>
        <p:spPr/>
        <p:txBody>
          <a:bodyPr/>
          <a:lstStyle/>
          <a:p>
            <a:pPr>
              <a:defRPr/>
            </a:pPr>
            <a:fld id="{6E4BFBEB-12DC-8949-B61D-A8F2554F50A6}" type="slidenum">
              <a:rPr lang="en-US" smtClean="0"/>
              <a:pPr>
                <a:defRPr/>
              </a:pPr>
              <a:t>5</a:t>
            </a:fld>
            <a:endParaRPr lang="en-US"/>
          </a:p>
        </p:txBody>
      </p:sp>
      <p:sp>
        <p:nvSpPr>
          <p:cNvPr id="11" name="Footer Placeholder 10"/>
          <p:cNvSpPr>
            <a:spLocks noGrp="1"/>
          </p:cNvSpPr>
          <p:nvPr>
            <p:ph type="ftr" sz="quarter" idx="11"/>
          </p:nvPr>
        </p:nvSpPr>
        <p:spPr/>
        <p:txBody>
          <a:bodyPr/>
          <a:lstStyle/>
          <a:p>
            <a:pPr>
              <a:defRPr/>
            </a:pPr>
            <a:r>
              <a:rPr lang="nl-NL" smtClean="0"/>
              <a:t>PHYS 3313-001, Spring 2015                     Dr. Jaehoon Yu</a:t>
            </a:r>
            <a:endParaRPr lang="en-US"/>
          </a:p>
        </p:txBody>
      </p:sp>
      <p:graphicFrame>
        <p:nvGraphicFramePr>
          <p:cNvPr id="472066" name="Object 2"/>
          <p:cNvGraphicFramePr>
            <a:graphicFrameLocks noChangeAspect="1"/>
          </p:cNvGraphicFramePr>
          <p:nvPr>
            <p:extLst>
              <p:ext uri="{D42A27DB-BD31-4B8C-83A1-F6EECF244321}">
                <p14:modId xmlns:p14="http://schemas.microsoft.com/office/powerpoint/2010/main" val="3851232739"/>
              </p:ext>
            </p:extLst>
          </p:nvPr>
        </p:nvGraphicFramePr>
        <p:xfrm>
          <a:off x="3241675" y="990600"/>
          <a:ext cx="1533525" cy="792163"/>
        </p:xfrm>
        <a:graphic>
          <a:graphicData uri="http://schemas.openxmlformats.org/presentationml/2006/ole">
            <mc:AlternateContent xmlns:mc="http://schemas.openxmlformats.org/markup-compatibility/2006">
              <mc:Choice xmlns:v="urn:schemas-microsoft-com:vml" Requires="v">
                <p:oleObj spid="_x0000_s165353" name="Equation" r:id="rId4" imgW="812800" imgH="419100" progId="Equation.DSMT4">
                  <p:embed/>
                </p:oleObj>
              </mc:Choice>
              <mc:Fallback>
                <p:oleObj name="Equation" r:id="rId4" imgW="812800" imgH="419100" progId="Equation.DSMT4">
                  <p:embed/>
                  <p:pic>
                    <p:nvPicPr>
                      <p:cNvPr id="0" name=""/>
                      <p:cNvPicPr>
                        <a:picLocks noChangeAspect="1" noChangeArrowheads="1"/>
                      </p:cNvPicPr>
                      <p:nvPr/>
                    </p:nvPicPr>
                    <p:blipFill>
                      <a:blip r:embed="rId5"/>
                      <a:srcRect/>
                      <a:stretch>
                        <a:fillRect/>
                      </a:stretch>
                    </p:blipFill>
                    <p:spPr bwMode="auto">
                      <a:xfrm>
                        <a:off x="3241675" y="990600"/>
                        <a:ext cx="1533525" cy="792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2067" name="Object 3"/>
          <p:cNvGraphicFramePr>
            <a:graphicFrameLocks noChangeAspect="1"/>
          </p:cNvGraphicFramePr>
          <p:nvPr>
            <p:extLst>
              <p:ext uri="{D42A27DB-BD31-4B8C-83A1-F6EECF244321}">
                <p14:modId xmlns:p14="http://schemas.microsoft.com/office/powerpoint/2010/main" val="3571387757"/>
              </p:ext>
            </p:extLst>
          </p:nvPr>
        </p:nvGraphicFramePr>
        <p:xfrm>
          <a:off x="5410200" y="1104900"/>
          <a:ext cx="1597025" cy="495300"/>
        </p:xfrm>
        <a:graphic>
          <a:graphicData uri="http://schemas.openxmlformats.org/presentationml/2006/ole">
            <mc:AlternateContent xmlns:mc="http://schemas.openxmlformats.org/markup-compatibility/2006">
              <mc:Choice xmlns:v="urn:schemas-microsoft-com:vml" Requires="v">
                <p:oleObj spid="_x0000_s165354" name="Equation" r:id="rId6" imgW="901700" imgH="279400" progId="Equation.DSMT4">
                  <p:embed/>
                </p:oleObj>
              </mc:Choice>
              <mc:Fallback>
                <p:oleObj name="Equation" r:id="rId6" imgW="901700" imgH="279400" progId="Equation.DSMT4">
                  <p:embed/>
                  <p:pic>
                    <p:nvPicPr>
                      <p:cNvPr id="0" name=""/>
                      <p:cNvPicPr>
                        <a:picLocks noChangeAspect="1" noChangeArrowheads="1"/>
                      </p:cNvPicPr>
                      <p:nvPr/>
                    </p:nvPicPr>
                    <p:blipFill>
                      <a:blip r:embed="rId7"/>
                      <a:srcRect/>
                      <a:stretch>
                        <a:fillRect/>
                      </a:stretch>
                    </p:blipFill>
                    <p:spPr bwMode="auto">
                      <a:xfrm>
                        <a:off x="5410200" y="1104900"/>
                        <a:ext cx="1597025"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2068" name="Object 4"/>
          <p:cNvGraphicFramePr>
            <a:graphicFrameLocks noChangeAspect="1"/>
          </p:cNvGraphicFramePr>
          <p:nvPr>
            <p:extLst>
              <p:ext uri="{D42A27DB-BD31-4B8C-83A1-F6EECF244321}">
                <p14:modId xmlns:p14="http://schemas.microsoft.com/office/powerpoint/2010/main" val="2838986495"/>
              </p:ext>
            </p:extLst>
          </p:nvPr>
        </p:nvGraphicFramePr>
        <p:xfrm>
          <a:off x="2251075" y="2209800"/>
          <a:ext cx="5649913" cy="533400"/>
        </p:xfrm>
        <a:graphic>
          <a:graphicData uri="http://schemas.openxmlformats.org/presentationml/2006/ole">
            <mc:AlternateContent xmlns:mc="http://schemas.openxmlformats.org/markup-compatibility/2006">
              <mc:Choice xmlns:v="urn:schemas-microsoft-com:vml" Requires="v">
                <p:oleObj spid="_x0000_s165355" name="Equation" r:id="rId8" imgW="2565400" imgH="241300" progId="Equation.DSMT4">
                  <p:embed/>
                </p:oleObj>
              </mc:Choice>
              <mc:Fallback>
                <p:oleObj name="Equation" r:id="rId8" imgW="2565400" imgH="241300" progId="Equation.DSMT4">
                  <p:embed/>
                  <p:pic>
                    <p:nvPicPr>
                      <p:cNvPr id="0" name=""/>
                      <p:cNvPicPr>
                        <a:picLocks noChangeAspect="1" noChangeArrowheads="1"/>
                      </p:cNvPicPr>
                      <p:nvPr/>
                    </p:nvPicPr>
                    <p:blipFill>
                      <a:blip r:embed="rId9"/>
                      <a:srcRect/>
                      <a:stretch>
                        <a:fillRect/>
                      </a:stretch>
                    </p:blipFill>
                    <p:spPr bwMode="auto">
                      <a:xfrm>
                        <a:off x="2251075" y="2209800"/>
                        <a:ext cx="5649913"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2069" name="Object 5"/>
          <p:cNvGraphicFramePr>
            <a:graphicFrameLocks noChangeAspect="1"/>
          </p:cNvGraphicFramePr>
          <p:nvPr>
            <p:extLst>
              <p:ext uri="{D42A27DB-BD31-4B8C-83A1-F6EECF244321}">
                <p14:modId xmlns:p14="http://schemas.microsoft.com/office/powerpoint/2010/main" val="485420358"/>
              </p:ext>
            </p:extLst>
          </p:nvPr>
        </p:nvGraphicFramePr>
        <p:xfrm>
          <a:off x="2249488" y="2971800"/>
          <a:ext cx="2370137" cy="457200"/>
        </p:xfrm>
        <a:graphic>
          <a:graphicData uri="http://schemas.openxmlformats.org/presentationml/2006/ole">
            <mc:AlternateContent xmlns:mc="http://schemas.openxmlformats.org/markup-compatibility/2006">
              <mc:Choice xmlns:v="urn:schemas-microsoft-com:vml" Requires="v">
                <p:oleObj spid="_x0000_s165356" name="Equation" r:id="rId10" imgW="1054100" imgH="203200" progId="Equation.DSMT4">
                  <p:embed/>
                </p:oleObj>
              </mc:Choice>
              <mc:Fallback>
                <p:oleObj name="Equation" r:id="rId10" imgW="1054100" imgH="203200" progId="Equation.DSMT4">
                  <p:embed/>
                  <p:pic>
                    <p:nvPicPr>
                      <p:cNvPr id="0" name=""/>
                      <p:cNvPicPr>
                        <a:picLocks noChangeAspect="1" noChangeArrowheads="1"/>
                      </p:cNvPicPr>
                      <p:nvPr/>
                    </p:nvPicPr>
                    <p:blipFill>
                      <a:blip r:embed="rId11"/>
                      <a:srcRect/>
                      <a:stretch>
                        <a:fillRect/>
                      </a:stretch>
                    </p:blipFill>
                    <p:spPr bwMode="auto">
                      <a:xfrm>
                        <a:off x="2249488" y="2971800"/>
                        <a:ext cx="2370137"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2072" name="Object 8"/>
          <p:cNvGraphicFramePr>
            <a:graphicFrameLocks noChangeAspect="1"/>
          </p:cNvGraphicFramePr>
          <p:nvPr>
            <p:extLst>
              <p:ext uri="{D42A27DB-BD31-4B8C-83A1-F6EECF244321}">
                <p14:modId xmlns:p14="http://schemas.microsoft.com/office/powerpoint/2010/main" val="78724777"/>
              </p:ext>
            </p:extLst>
          </p:nvPr>
        </p:nvGraphicFramePr>
        <p:xfrm>
          <a:off x="4648200" y="2971800"/>
          <a:ext cx="3255963" cy="457200"/>
        </p:xfrm>
        <a:graphic>
          <a:graphicData uri="http://schemas.openxmlformats.org/presentationml/2006/ole">
            <mc:AlternateContent xmlns:mc="http://schemas.openxmlformats.org/markup-compatibility/2006">
              <mc:Choice xmlns:v="urn:schemas-microsoft-com:vml" Requires="v">
                <p:oleObj spid="_x0000_s165357" name="Equation" r:id="rId12" imgW="1447800" imgH="203200" progId="Equation.DSMT4">
                  <p:embed/>
                </p:oleObj>
              </mc:Choice>
              <mc:Fallback>
                <p:oleObj name="Equation" r:id="rId12" imgW="1447800" imgH="203200" progId="Equation.DSMT4">
                  <p:embed/>
                  <p:pic>
                    <p:nvPicPr>
                      <p:cNvPr id="0" name=""/>
                      <p:cNvPicPr>
                        <a:picLocks noChangeAspect="1" noChangeArrowheads="1"/>
                      </p:cNvPicPr>
                      <p:nvPr/>
                    </p:nvPicPr>
                    <p:blipFill>
                      <a:blip r:embed="rId13"/>
                      <a:srcRect/>
                      <a:stretch>
                        <a:fillRect/>
                      </a:stretch>
                    </p:blipFill>
                    <p:spPr bwMode="auto">
                      <a:xfrm>
                        <a:off x="4648200" y="2971800"/>
                        <a:ext cx="3255963"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p:cNvSpPr/>
          <p:nvPr/>
        </p:nvSpPr>
        <p:spPr bwMode="auto">
          <a:xfrm>
            <a:off x="2667000" y="3733800"/>
            <a:ext cx="2743200" cy="23622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012843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457200" y="76200"/>
            <a:ext cx="8229600" cy="865187"/>
          </a:xfrm>
        </p:spPr>
        <p:txBody>
          <a:bodyPr/>
          <a:lstStyle/>
          <a:p>
            <a:pPr eaLnBrk="1" hangingPunct="1"/>
            <a:r>
              <a:rPr lang="en-US" sz="4800" dirty="0">
                <a:ea typeface="ＭＳ Ｐゴシック" pitchFamily="-84" charset="-128"/>
                <a:cs typeface="ＭＳ Ｐゴシック" pitchFamily="-84" charset="-128"/>
              </a:rPr>
              <a:t>Penetration Depth</a:t>
            </a:r>
          </a:p>
        </p:txBody>
      </p:sp>
      <p:sp>
        <p:nvSpPr>
          <p:cNvPr id="36866" name="Rectangle 7"/>
          <p:cNvSpPr>
            <a:spLocks noGrp="1" noChangeArrowheads="1"/>
          </p:cNvSpPr>
          <p:nvPr>
            <p:ph type="body" sz="half" idx="1"/>
          </p:nvPr>
        </p:nvSpPr>
        <p:spPr>
          <a:xfrm>
            <a:off x="457200" y="912812"/>
            <a:ext cx="8383588" cy="4497388"/>
          </a:xfrm>
        </p:spPr>
        <p:txBody>
          <a:bodyPr/>
          <a:lstStyle/>
          <a:p>
            <a:pPr eaLnBrk="1" hangingPunct="1"/>
            <a:r>
              <a:rPr lang="en-US" dirty="0" smtClean="0">
                <a:ea typeface="ＭＳ Ｐゴシック" pitchFamily="-84" charset="-128"/>
                <a:cs typeface="ＭＳ Ｐゴシック" pitchFamily="-84" charset="-128"/>
              </a:rPr>
              <a:t>The </a:t>
            </a:r>
            <a:r>
              <a:rPr lang="en-US" dirty="0">
                <a:ea typeface="ＭＳ Ｐゴシック" pitchFamily="-84" charset="-128"/>
                <a:cs typeface="ＭＳ Ｐゴシック" pitchFamily="-84" charset="-128"/>
              </a:rPr>
              <a:t>penetration depth is the distance outside the potential well where the probability significantly decreases. It is given by</a:t>
            </a:r>
          </a:p>
          <a:p>
            <a:pPr eaLnBrk="1" hangingPunct="1"/>
            <a:endParaRPr lang="en-US" dirty="0" smtClean="0">
              <a:ea typeface="ＭＳ Ｐゴシック" pitchFamily="-84" charset="-128"/>
              <a:cs typeface="ＭＳ Ｐゴシック" pitchFamily="-84" charset="-128"/>
            </a:endParaRPr>
          </a:p>
          <a:p>
            <a:pPr eaLnBrk="1" hangingPunct="1">
              <a:buNone/>
            </a:pPr>
            <a:endParaRPr lang="en-US" dirty="0" smtClean="0">
              <a:ea typeface="ＭＳ Ｐゴシック" pitchFamily="-84" charset="-128"/>
              <a:cs typeface="ＭＳ Ｐゴシック" pitchFamily="-84" charset="-128"/>
            </a:endParaRPr>
          </a:p>
          <a:p>
            <a:pPr eaLnBrk="1" hangingPunct="1"/>
            <a:r>
              <a:rPr lang="en-US" dirty="0">
                <a:ea typeface="ＭＳ Ｐゴシック" pitchFamily="-84" charset="-128"/>
                <a:cs typeface="ＭＳ Ｐゴシック" pitchFamily="-84" charset="-128"/>
              </a:rPr>
              <a:t>It should not be surprising to find that the penetration </a:t>
            </a:r>
            <a:r>
              <a:rPr lang="en-US" dirty="0" smtClean="0">
                <a:ea typeface="ＭＳ Ｐゴシック" pitchFamily="-84" charset="-128"/>
                <a:cs typeface="ＭＳ Ｐゴシック" pitchFamily="-84" charset="-128"/>
              </a:rPr>
              <a:t>distance that violates </a:t>
            </a:r>
            <a:r>
              <a:rPr lang="en-US" dirty="0">
                <a:ea typeface="ＭＳ Ｐゴシック" pitchFamily="-84" charset="-128"/>
                <a:cs typeface="ＭＳ Ｐゴシック" pitchFamily="-84" charset="-128"/>
              </a:rPr>
              <a:t>classical </a:t>
            </a:r>
            <a:r>
              <a:rPr lang="en-US" dirty="0" smtClean="0">
                <a:ea typeface="ＭＳ Ｐゴシック" pitchFamily="-84" charset="-128"/>
                <a:cs typeface="ＭＳ Ｐゴシック" pitchFamily="-84" charset="-128"/>
              </a:rPr>
              <a:t>physics </a:t>
            </a:r>
            <a:r>
              <a:rPr lang="en-US" dirty="0">
                <a:ea typeface="ＭＳ Ｐゴシック" pitchFamily="-84" charset="-128"/>
                <a:cs typeface="ＭＳ Ｐゴシック" pitchFamily="-84" charset="-128"/>
              </a:rPr>
              <a:t>is proportional to </a:t>
            </a:r>
            <a:r>
              <a:rPr lang="en-US" dirty="0" smtClean="0">
                <a:ea typeface="ＭＳ Ｐゴシック" pitchFamily="-84" charset="-128"/>
                <a:cs typeface="ＭＳ Ｐゴシック" pitchFamily="-84" charset="-128"/>
              </a:rPr>
              <a:t>Planck’</a:t>
            </a:r>
            <a:r>
              <a:rPr lang="en-US" altLang="ja-JP" dirty="0" smtClean="0">
                <a:ea typeface="ＭＳ Ｐゴシック" pitchFamily="-84" charset="-128"/>
                <a:cs typeface="ＭＳ Ｐゴシック" pitchFamily="-84" charset="-128"/>
              </a:rPr>
              <a:t>s </a:t>
            </a:r>
            <a:r>
              <a:rPr lang="en-US" altLang="ja-JP" dirty="0">
                <a:ea typeface="ＭＳ Ｐゴシック" pitchFamily="-84" charset="-128"/>
                <a:cs typeface="ＭＳ Ｐゴシック" pitchFamily="-84" charset="-128"/>
              </a:rPr>
              <a:t>constant.</a:t>
            </a:r>
          </a:p>
          <a:p>
            <a:pPr eaLnBrk="1" hangingPunct="1"/>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Wednesday, April 15, 2015</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6</a:t>
            </a:fld>
            <a:endParaRPr lang="en-US"/>
          </a:p>
        </p:txBody>
      </p:sp>
      <p:sp>
        <p:nvSpPr>
          <p:cNvPr id="7" name="Footer Placeholder 6"/>
          <p:cNvSpPr>
            <a:spLocks noGrp="1"/>
          </p:cNvSpPr>
          <p:nvPr>
            <p:ph type="ftr" sz="quarter" idx="11"/>
          </p:nvPr>
        </p:nvSpPr>
        <p:spPr/>
        <p:txBody>
          <a:bodyPr/>
          <a:lstStyle/>
          <a:p>
            <a:pPr>
              <a:defRPr/>
            </a:pPr>
            <a:r>
              <a:rPr lang="nl-NL" smtClean="0"/>
              <a:t>PHYS 3313-001, Spring 2015                     Dr. Jaehoon Yu</a:t>
            </a:r>
            <a:endParaRPr lang="en-US"/>
          </a:p>
        </p:txBody>
      </p:sp>
      <p:graphicFrame>
        <p:nvGraphicFramePr>
          <p:cNvPr id="473090" name="Object 2"/>
          <p:cNvGraphicFramePr>
            <a:graphicFrameLocks noChangeAspect="1"/>
          </p:cNvGraphicFramePr>
          <p:nvPr>
            <p:extLst>
              <p:ext uri="{D42A27DB-BD31-4B8C-83A1-F6EECF244321}">
                <p14:modId xmlns:p14="http://schemas.microsoft.com/office/powerpoint/2010/main" val="1694212651"/>
              </p:ext>
            </p:extLst>
          </p:nvPr>
        </p:nvGraphicFramePr>
        <p:xfrm>
          <a:off x="2057400" y="2590800"/>
          <a:ext cx="1441450" cy="931863"/>
        </p:xfrm>
        <a:graphic>
          <a:graphicData uri="http://schemas.openxmlformats.org/presentationml/2006/ole">
            <mc:AlternateContent xmlns:mc="http://schemas.openxmlformats.org/markup-compatibility/2006">
              <mc:Choice xmlns:v="urn:schemas-microsoft-com:vml" Requires="v">
                <p:oleObj spid="_x0000_s166086" name="Equation" r:id="rId3" imgW="609600" imgH="393700" progId="Equation.DSMT4">
                  <p:embed/>
                </p:oleObj>
              </mc:Choice>
              <mc:Fallback>
                <p:oleObj name="Equation" r:id="rId3" imgW="609600" imgH="393700" progId="Equation.DSMT4">
                  <p:embed/>
                  <p:pic>
                    <p:nvPicPr>
                      <p:cNvPr id="0" name=""/>
                      <p:cNvPicPr>
                        <a:picLocks noChangeAspect="1" noChangeArrowheads="1"/>
                      </p:cNvPicPr>
                      <p:nvPr/>
                    </p:nvPicPr>
                    <p:blipFill>
                      <a:blip r:embed="rId4"/>
                      <a:srcRect/>
                      <a:stretch>
                        <a:fillRect/>
                      </a:stretch>
                    </p:blipFill>
                    <p:spPr bwMode="auto">
                      <a:xfrm>
                        <a:off x="2057400" y="2590800"/>
                        <a:ext cx="1441450" cy="931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3093" name="Object 5"/>
          <p:cNvGraphicFramePr>
            <a:graphicFrameLocks noChangeAspect="1"/>
          </p:cNvGraphicFramePr>
          <p:nvPr>
            <p:extLst>
              <p:ext uri="{D42A27DB-BD31-4B8C-83A1-F6EECF244321}">
                <p14:modId xmlns:p14="http://schemas.microsoft.com/office/powerpoint/2010/main" val="151324366"/>
              </p:ext>
            </p:extLst>
          </p:nvPr>
        </p:nvGraphicFramePr>
        <p:xfrm>
          <a:off x="3505200" y="2590800"/>
          <a:ext cx="2103437" cy="1143000"/>
        </p:xfrm>
        <a:graphic>
          <a:graphicData uri="http://schemas.openxmlformats.org/presentationml/2006/ole">
            <mc:AlternateContent xmlns:mc="http://schemas.openxmlformats.org/markup-compatibility/2006">
              <mc:Choice xmlns:v="urn:schemas-microsoft-com:vml" Requires="v">
                <p:oleObj spid="_x0000_s166087" name="Equation" r:id="rId5" imgW="889000" imgH="482600" progId="Equation.DSMT4">
                  <p:embed/>
                </p:oleObj>
              </mc:Choice>
              <mc:Fallback>
                <p:oleObj name="Equation" r:id="rId5" imgW="889000" imgH="482600" progId="Equation.DSMT4">
                  <p:embed/>
                  <p:pic>
                    <p:nvPicPr>
                      <p:cNvPr id="0" name=""/>
                      <p:cNvPicPr>
                        <a:picLocks noChangeAspect="1" noChangeArrowheads="1"/>
                      </p:cNvPicPr>
                      <p:nvPr/>
                    </p:nvPicPr>
                    <p:blipFill>
                      <a:blip r:embed="rId6"/>
                      <a:srcRect/>
                      <a:stretch>
                        <a:fillRect/>
                      </a:stretch>
                    </p:blipFill>
                    <p:spPr bwMode="auto">
                      <a:xfrm>
                        <a:off x="3505200" y="2590800"/>
                        <a:ext cx="2103437"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758784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Grp="1" noChangeArrowheads="1"/>
          </p:cNvSpPr>
          <p:nvPr>
            <p:ph type="body" sz="half" idx="1"/>
          </p:nvPr>
        </p:nvSpPr>
        <p:spPr>
          <a:xfrm>
            <a:off x="457200" y="533400"/>
            <a:ext cx="8305800" cy="4878388"/>
          </a:xfrm>
        </p:spPr>
        <p:txBody>
          <a:bodyPr/>
          <a:lstStyle/>
          <a:p>
            <a:pPr eaLnBrk="1" hangingPunct="1">
              <a:lnSpc>
                <a:spcPct val="140000"/>
              </a:lnSpc>
            </a:pPr>
            <a:r>
              <a:rPr lang="en-US" sz="2400" dirty="0">
                <a:ea typeface="ＭＳ Ｐゴシック" pitchFamily="-84" charset="-128"/>
                <a:cs typeface="ＭＳ Ｐゴシック" pitchFamily="-84" charset="-128"/>
              </a:rPr>
              <a:t>The wave function must be a function of all three spatial coordinates. </a:t>
            </a:r>
            <a:endParaRPr lang="en-US" sz="2400" dirty="0" smtClean="0">
              <a:ea typeface="ＭＳ Ｐゴシック" pitchFamily="-84" charset="-128"/>
              <a:cs typeface="ＭＳ Ｐゴシック" pitchFamily="-84" charset="-128"/>
            </a:endParaRPr>
          </a:p>
          <a:p>
            <a:pPr eaLnBrk="1" hangingPunct="1">
              <a:lnSpc>
                <a:spcPct val="140000"/>
              </a:lnSpc>
            </a:pPr>
            <a:r>
              <a:rPr lang="en-US" sz="2400" dirty="0" smtClean="0">
                <a:ea typeface="ＭＳ Ｐゴシック" pitchFamily="-84" charset="-128"/>
                <a:cs typeface="ＭＳ Ｐゴシック" pitchFamily="-84" charset="-128"/>
              </a:rPr>
              <a:t>We </a:t>
            </a:r>
            <a:r>
              <a:rPr lang="en-US" sz="2400" dirty="0">
                <a:ea typeface="ＭＳ Ｐゴシック" pitchFamily="-84" charset="-128"/>
                <a:cs typeface="ＭＳ Ｐゴシック" pitchFamily="-84" charset="-128"/>
              </a:rPr>
              <a:t>begin with the conservation of energy</a:t>
            </a:r>
          </a:p>
          <a:p>
            <a:pPr eaLnBrk="1" hangingPunct="1"/>
            <a:r>
              <a:rPr lang="en-US" sz="2400" dirty="0">
                <a:ea typeface="ＭＳ Ｐゴシック" pitchFamily="-84" charset="-128"/>
                <a:cs typeface="ＭＳ Ｐゴシック" pitchFamily="-84" charset="-128"/>
              </a:rPr>
              <a:t>Multiply this by the wave function to get</a:t>
            </a: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r>
              <a:rPr lang="en-US" sz="2400" dirty="0">
                <a:ea typeface="ＭＳ Ｐゴシック" pitchFamily="-84" charset="-128"/>
                <a:cs typeface="ＭＳ Ｐゴシック" pitchFamily="-84" charset="-128"/>
              </a:rPr>
              <a:t>Now consider momentum as an operator acting on the wave function. In this case, the operator must act twice on each dimension. Given</a:t>
            </a:r>
            <a:r>
              <a:rPr lang="en-US" sz="2400" dirty="0" smtClean="0">
                <a:ea typeface="ＭＳ Ｐゴシック" pitchFamily="-84" charset="-128"/>
                <a:cs typeface="ＭＳ Ｐゴシック" pitchFamily="-84" charset="-128"/>
              </a:rPr>
              <a:t>:</a:t>
            </a:r>
          </a:p>
          <a:p>
            <a:pPr eaLnBrk="1" hangingPunct="1"/>
            <a:endParaRPr lang="en-US" sz="2400" dirty="0" smtClean="0">
              <a:ea typeface="ＭＳ Ｐゴシック" pitchFamily="-84" charset="-128"/>
              <a:cs typeface="ＭＳ Ｐゴシック" pitchFamily="-84" charset="-128"/>
            </a:endParaRP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r>
              <a:rPr lang="en-US" sz="2400" dirty="0">
                <a:ea typeface="ＭＳ Ｐゴシック" pitchFamily="-84" charset="-128"/>
                <a:cs typeface="ＭＳ Ｐゴシック" pitchFamily="-84" charset="-128"/>
              </a:rPr>
              <a:t>The three dimensional Schrödinger wave equation is</a:t>
            </a:r>
          </a:p>
          <a:p>
            <a:pPr eaLnBrk="1" hangingPunct="1"/>
            <a:endParaRPr lang="en-US" sz="2400" dirty="0">
              <a:ea typeface="ＭＳ Ｐゴシック" pitchFamily="-84" charset="-128"/>
              <a:cs typeface="ＭＳ Ｐゴシック" pitchFamily="-84" charset="-128"/>
            </a:endParaRPr>
          </a:p>
          <a:p>
            <a:pPr eaLnBrk="1" hangingPunct="1"/>
            <a:endParaRPr lang="en-US" sz="2400" dirty="0">
              <a:ea typeface="ＭＳ Ｐゴシック" pitchFamily="-84" charset="-128"/>
              <a:cs typeface="ＭＳ Ｐゴシック" pitchFamily="-84" charset="-128"/>
            </a:endParaRPr>
          </a:p>
          <a:p>
            <a:pPr eaLnBrk="1" hangingPunct="1">
              <a:buFont typeface="Wingdings" pitchFamily="-84" charset="2"/>
              <a:buNone/>
            </a:pPr>
            <a:r>
              <a:rPr lang="en-US" sz="2400" dirty="0">
                <a:solidFill>
                  <a:srgbClr val="FF0000"/>
                </a:solidFill>
                <a:ea typeface="ＭＳ Ｐゴシック" pitchFamily="-84" charset="-128"/>
                <a:cs typeface="ＭＳ Ｐゴシック" pitchFamily="-84" charset="-128"/>
              </a:rPr>
              <a:t>                </a:t>
            </a:r>
          </a:p>
        </p:txBody>
      </p:sp>
      <p:sp>
        <p:nvSpPr>
          <p:cNvPr id="37891" name="Rectangle 2"/>
          <p:cNvSpPr>
            <a:spLocks noGrp="1" noChangeArrowheads="1"/>
          </p:cNvSpPr>
          <p:nvPr>
            <p:ph type="title"/>
          </p:nvPr>
        </p:nvSpPr>
        <p:spPr>
          <a:xfrm>
            <a:off x="457200" y="1"/>
            <a:ext cx="8229600" cy="762000"/>
          </a:xfrm>
        </p:spPr>
        <p:txBody>
          <a:bodyPr/>
          <a:lstStyle/>
          <a:p>
            <a:pPr eaLnBrk="1" hangingPunct="1"/>
            <a:r>
              <a:rPr lang="en-US" sz="3600" dirty="0" smtClean="0">
                <a:ea typeface="ＭＳ Ｐゴシック" pitchFamily="-84" charset="-128"/>
                <a:cs typeface="ＭＳ Ｐゴシック" pitchFamily="-84" charset="-128"/>
              </a:rPr>
              <a:t>Three</a:t>
            </a:r>
            <a:r>
              <a:rPr lang="en-US" sz="3600" dirty="0">
                <a:ea typeface="ＭＳ Ｐゴシック" pitchFamily="-84" charset="-128"/>
                <a:cs typeface="ＭＳ Ｐゴシック" pitchFamily="-84" charset="-128"/>
              </a:rPr>
              <a:t>-Dimensional Infinite-Potential Well</a:t>
            </a:r>
          </a:p>
        </p:txBody>
      </p:sp>
      <p:sp>
        <p:nvSpPr>
          <p:cNvPr id="12" name="Date Placeholder 11"/>
          <p:cNvSpPr>
            <a:spLocks noGrp="1"/>
          </p:cNvSpPr>
          <p:nvPr>
            <p:ph type="dt" sz="half" idx="10"/>
          </p:nvPr>
        </p:nvSpPr>
        <p:spPr/>
        <p:txBody>
          <a:bodyPr/>
          <a:lstStyle/>
          <a:p>
            <a:pPr>
              <a:defRPr/>
            </a:pPr>
            <a:r>
              <a:rPr lang="en-US" smtClean="0"/>
              <a:t>Wednesday, April 15, 2015</a:t>
            </a:r>
            <a:endParaRPr lang="en-US"/>
          </a:p>
        </p:txBody>
      </p:sp>
      <p:sp>
        <p:nvSpPr>
          <p:cNvPr id="13" name="Slide Number Placeholder 12"/>
          <p:cNvSpPr>
            <a:spLocks noGrp="1"/>
          </p:cNvSpPr>
          <p:nvPr>
            <p:ph type="sldNum" sz="quarter" idx="12"/>
          </p:nvPr>
        </p:nvSpPr>
        <p:spPr/>
        <p:txBody>
          <a:bodyPr/>
          <a:lstStyle/>
          <a:p>
            <a:pPr>
              <a:defRPr/>
            </a:pPr>
            <a:fld id="{6E4BFBEB-12DC-8949-B61D-A8F2554F50A6}" type="slidenum">
              <a:rPr lang="en-US" smtClean="0"/>
              <a:pPr>
                <a:defRPr/>
              </a:pPr>
              <a:t>7</a:t>
            </a:fld>
            <a:endParaRPr lang="en-US"/>
          </a:p>
        </p:txBody>
      </p:sp>
      <p:sp>
        <p:nvSpPr>
          <p:cNvPr id="14" name="Footer Placeholder 13"/>
          <p:cNvSpPr>
            <a:spLocks noGrp="1"/>
          </p:cNvSpPr>
          <p:nvPr>
            <p:ph type="ftr" sz="quarter" idx="11"/>
          </p:nvPr>
        </p:nvSpPr>
        <p:spPr/>
        <p:txBody>
          <a:bodyPr/>
          <a:lstStyle/>
          <a:p>
            <a:pPr>
              <a:defRPr/>
            </a:pPr>
            <a:r>
              <a:rPr lang="nl-NL" smtClean="0"/>
              <a:t>PHYS 3313-001, Spring 2015                     Dr. Jaehoon Yu</a:t>
            </a:r>
            <a:endParaRPr lang="en-US"/>
          </a:p>
        </p:txBody>
      </p:sp>
      <p:graphicFrame>
        <p:nvGraphicFramePr>
          <p:cNvPr id="514050" name="Object 2"/>
          <p:cNvGraphicFramePr>
            <a:graphicFrameLocks noChangeAspect="1"/>
          </p:cNvGraphicFramePr>
          <p:nvPr>
            <p:extLst>
              <p:ext uri="{D42A27DB-BD31-4B8C-83A1-F6EECF244321}">
                <p14:modId xmlns:p14="http://schemas.microsoft.com/office/powerpoint/2010/main" val="943997218"/>
              </p:ext>
            </p:extLst>
          </p:nvPr>
        </p:nvGraphicFramePr>
        <p:xfrm>
          <a:off x="5715000" y="1379538"/>
          <a:ext cx="1393825" cy="269875"/>
        </p:xfrm>
        <a:graphic>
          <a:graphicData uri="http://schemas.openxmlformats.org/presentationml/2006/ole">
            <mc:AlternateContent xmlns:mc="http://schemas.openxmlformats.org/markup-compatibility/2006">
              <mc:Choice xmlns:v="urn:schemas-microsoft-com:vml" Requires="v">
                <p:oleObj spid="_x0000_s1988" name="Equation" r:id="rId3" imgW="787400" imgH="152400" progId="Equation.DSMT4">
                  <p:embed/>
                </p:oleObj>
              </mc:Choice>
              <mc:Fallback>
                <p:oleObj name="Equation" r:id="rId3" imgW="787400" imgH="152400" progId="Equation.DSMT4">
                  <p:embed/>
                  <p:pic>
                    <p:nvPicPr>
                      <p:cNvPr id="0" name=""/>
                      <p:cNvPicPr>
                        <a:picLocks noChangeAspect="1" noChangeArrowheads="1"/>
                      </p:cNvPicPr>
                      <p:nvPr/>
                    </p:nvPicPr>
                    <p:blipFill>
                      <a:blip r:embed="rId4"/>
                      <a:srcRect/>
                      <a:stretch>
                        <a:fillRect/>
                      </a:stretch>
                    </p:blipFill>
                    <p:spPr bwMode="auto">
                      <a:xfrm>
                        <a:off x="5715000" y="1379538"/>
                        <a:ext cx="1393825" cy="269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4051" name="Object 3"/>
          <p:cNvGraphicFramePr>
            <a:graphicFrameLocks noChangeAspect="1"/>
          </p:cNvGraphicFramePr>
          <p:nvPr>
            <p:extLst>
              <p:ext uri="{D42A27DB-BD31-4B8C-83A1-F6EECF244321}">
                <p14:modId xmlns:p14="http://schemas.microsoft.com/office/powerpoint/2010/main" val="3188902113"/>
              </p:ext>
            </p:extLst>
          </p:nvPr>
        </p:nvGraphicFramePr>
        <p:xfrm>
          <a:off x="2460625" y="2139950"/>
          <a:ext cx="2270125" cy="831850"/>
        </p:xfrm>
        <a:graphic>
          <a:graphicData uri="http://schemas.openxmlformats.org/presentationml/2006/ole">
            <mc:AlternateContent xmlns:mc="http://schemas.openxmlformats.org/markup-compatibility/2006">
              <mc:Choice xmlns:v="urn:schemas-microsoft-com:vml" Requires="v">
                <p:oleObj spid="_x0000_s1989" name="Equation" r:id="rId5" imgW="1282700" imgH="469900" progId="Equation.DSMT4">
                  <p:embed/>
                </p:oleObj>
              </mc:Choice>
              <mc:Fallback>
                <p:oleObj name="Equation" r:id="rId5" imgW="1282700" imgH="469900" progId="Equation.DSMT4">
                  <p:embed/>
                  <p:pic>
                    <p:nvPicPr>
                      <p:cNvPr id="0" name=""/>
                      <p:cNvPicPr>
                        <a:picLocks noChangeAspect="1" noChangeArrowheads="1"/>
                      </p:cNvPicPr>
                      <p:nvPr/>
                    </p:nvPicPr>
                    <p:blipFill>
                      <a:blip r:embed="rId6"/>
                      <a:srcRect/>
                      <a:stretch>
                        <a:fillRect/>
                      </a:stretch>
                    </p:blipFill>
                    <p:spPr bwMode="auto">
                      <a:xfrm>
                        <a:off x="2460625" y="2139950"/>
                        <a:ext cx="2270125"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4052" name="Object 4"/>
          <p:cNvGraphicFramePr>
            <a:graphicFrameLocks noChangeAspect="1"/>
          </p:cNvGraphicFramePr>
          <p:nvPr>
            <p:extLst>
              <p:ext uri="{D42A27DB-BD31-4B8C-83A1-F6EECF244321}">
                <p14:modId xmlns:p14="http://schemas.microsoft.com/office/powerpoint/2010/main" val="4085176142"/>
              </p:ext>
            </p:extLst>
          </p:nvPr>
        </p:nvGraphicFramePr>
        <p:xfrm>
          <a:off x="4757738" y="2154238"/>
          <a:ext cx="1327150" cy="741362"/>
        </p:xfrm>
        <a:graphic>
          <a:graphicData uri="http://schemas.openxmlformats.org/presentationml/2006/ole">
            <mc:AlternateContent xmlns:mc="http://schemas.openxmlformats.org/markup-compatibility/2006">
              <mc:Choice xmlns:v="urn:schemas-microsoft-com:vml" Requires="v">
                <p:oleObj spid="_x0000_s1990" name="Equation" r:id="rId7" imgW="749300" imgH="419100" progId="Equation.DSMT4">
                  <p:embed/>
                </p:oleObj>
              </mc:Choice>
              <mc:Fallback>
                <p:oleObj name="Equation" r:id="rId7" imgW="749300" imgH="419100" progId="Equation.DSMT4">
                  <p:embed/>
                  <p:pic>
                    <p:nvPicPr>
                      <p:cNvPr id="0" name=""/>
                      <p:cNvPicPr>
                        <a:picLocks noChangeAspect="1" noChangeArrowheads="1"/>
                      </p:cNvPicPr>
                      <p:nvPr/>
                    </p:nvPicPr>
                    <p:blipFill>
                      <a:blip r:embed="rId8"/>
                      <a:srcRect/>
                      <a:stretch>
                        <a:fillRect/>
                      </a:stretch>
                    </p:blipFill>
                    <p:spPr bwMode="auto">
                      <a:xfrm>
                        <a:off x="4757738" y="2154238"/>
                        <a:ext cx="1327150" cy="741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4053" name="Object 5"/>
          <p:cNvGraphicFramePr>
            <a:graphicFrameLocks noChangeAspect="1"/>
          </p:cNvGraphicFramePr>
          <p:nvPr>
            <p:extLst>
              <p:ext uri="{D42A27DB-BD31-4B8C-83A1-F6EECF244321}">
                <p14:modId xmlns:p14="http://schemas.microsoft.com/office/powerpoint/2010/main" val="1444683994"/>
              </p:ext>
            </p:extLst>
          </p:nvPr>
        </p:nvGraphicFramePr>
        <p:xfrm>
          <a:off x="1308100" y="3956050"/>
          <a:ext cx="1933575" cy="449263"/>
        </p:xfrm>
        <a:graphic>
          <a:graphicData uri="http://schemas.openxmlformats.org/presentationml/2006/ole">
            <mc:AlternateContent xmlns:mc="http://schemas.openxmlformats.org/markup-compatibility/2006">
              <mc:Choice xmlns:v="urn:schemas-microsoft-com:vml" Requires="v">
                <p:oleObj spid="_x0000_s1991" name="Equation" r:id="rId9" imgW="1092200" imgH="254000" progId="Equation.DSMT4">
                  <p:embed/>
                </p:oleObj>
              </mc:Choice>
              <mc:Fallback>
                <p:oleObj name="Equation" r:id="rId9" imgW="1092200" imgH="254000" progId="Equation.DSMT4">
                  <p:embed/>
                  <p:pic>
                    <p:nvPicPr>
                      <p:cNvPr id="0" name=""/>
                      <p:cNvPicPr>
                        <a:picLocks noChangeAspect="1" noChangeArrowheads="1"/>
                      </p:cNvPicPr>
                      <p:nvPr/>
                    </p:nvPicPr>
                    <p:blipFill>
                      <a:blip r:embed="rId10"/>
                      <a:srcRect/>
                      <a:stretch>
                        <a:fillRect/>
                      </a:stretch>
                    </p:blipFill>
                    <p:spPr bwMode="auto">
                      <a:xfrm>
                        <a:off x="1308100" y="3956050"/>
                        <a:ext cx="1933575" cy="449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4054" name="Object 6"/>
          <p:cNvGraphicFramePr>
            <a:graphicFrameLocks noChangeAspect="1"/>
          </p:cNvGraphicFramePr>
          <p:nvPr>
            <p:extLst>
              <p:ext uri="{D42A27DB-BD31-4B8C-83A1-F6EECF244321}">
                <p14:modId xmlns:p14="http://schemas.microsoft.com/office/powerpoint/2010/main" val="614292521"/>
              </p:ext>
            </p:extLst>
          </p:nvPr>
        </p:nvGraphicFramePr>
        <p:xfrm>
          <a:off x="860425" y="5181600"/>
          <a:ext cx="4205288" cy="828675"/>
        </p:xfrm>
        <a:graphic>
          <a:graphicData uri="http://schemas.openxmlformats.org/presentationml/2006/ole">
            <mc:AlternateContent xmlns:mc="http://schemas.openxmlformats.org/markup-compatibility/2006">
              <mc:Choice xmlns:v="urn:schemas-microsoft-com:vml" Requires="v">
                <p:oleObj spid="_x0000_s1992" name="Equation" r:id="rId11" imgW="2374900" imgH="469900" progId="Equation.DSMT4">
                  <p:embed/>
                </p:oleObj>
              </mc:Choice>
              <mc:Fallback>
                <p:oleObj name="Equation" r:id="rId11" imgW="2374900" imgH="469900" progId="Equation.DSMT4">
                  <p:embed/>
                  <p:pic>
                    <p:nvPicPr>
                      <p:cNvPr id="0" name=""/>
                      <p:cNvPicPr>
                        <a:picLocks noChangeAspect="1" noChangeArrowheads="1"/>
                      </p:cNvPicPr>
                      <p:nvPr/>
                    </p:nvPicPr>
                    <p:blipFill>
                      <a:blip r:embed="rId12"/>
                      <a:srcRect/>
                      <a:stretch>
                        <a:fillRect/>
                      </a:stretch>
                    </p:blipFill>
                    <p:spPr bwMode="auto">
                      <a:xfrm>
                        <a:off x="860425" y="5181600"/>
                        <a:ext cx="4205288" cy="828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4055" name="Object 7"/>
          <p:cNvGraphicFramePr>
            <a:graphicFrameLocks noChangeAspect="1"/>
          </p:cNvGraphicFramePr>
          <p:nvPr>
            <p:extLst>
              <p:ext uri="{D42A27DB-BD31-4B8C-83A1-F6EECF244321}">
                <p14:modId xmlns:p14="http://schemas.microsoft.com/office/powerpoint/2010/main" val="4088448327"/>
              </p:ext>
            </p:extLst>
          </p:nvPr>
        </p:nvGraphicFramePr>
        <p:xfrm>
          <a:off x="5345113" y="3810000"/>
          <a:ext cx="1597025" cy="741363"/>
        </p:xfrm>
        <a:graphic>
          <a:graphicData uri="http://schemas.openxmlformats.org/presentationml/2006/ole">
            <mc:AlternateContent xmlns:mc="http://schemas.openxmlformats.org/markup-compatibility/2006">
              <mc:Choice xmlns:v="urn:schemas-microsoft-com:vml" Requires="v">
                <p:oleObj spid="_x0000_s1993" name="Equation" r:id="rId13" imgW="901700" imgH="419100" progId="Equation.DSMT4">
                  <p:embed/>
                </p:oleObj>
              </mc:Choice>
              <mc:Fallback>
                <p:oleObj name="Equation" r:id="rId13" imgW="901700" imgH="419100" progId="Equation.DSMT4">
                  <p:embed/>
                  <p:pic>
                    <p:nvPicPr>
                      <p:cNvPr id="0" name=""/>
                      <p:cNvPicPr>
                        <a:picLocks noChangeAspect="1" noChangeArrowheads="1"/>
                      </p:cNvPicPr>
                      <p:nvPr/>
                    </p:nvPicPr>
                    <p:blipFill>
                      <a:blip r:embed="rId14"/>
                      <a:srcRect/>
                      <a:stretch>
                        <a:fillRect/>
                      </a:stretch>
                    </p:blipFill>
                    <p:spPr bwMode="auto">
                      <a:xfrm>
                        <a:off x="5345113" y="3810000"/>
                        <a:ext cx="1597025" cy="741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4056" name="Object 8"/>
          <p:cNvGraphicFramePr>
            <a:graphicFrameLocks noChangeAspect="1"/>
          </p:cNvGraphicFramePr>
          <p:nvPr>
            <p:extLst>
              <p:ext uri="{D42A27DB-BD31-4B8C-83A1-F6EECF244321}">
                <p14:modId xmlns:p14="http://schemas.microsoft.com/office/powerpoint/2010/main" val="3684646960"/>
              </p:ext>
            </p:extLst>
          </p:nvPr>
        </p:nvGraphicFramePr>
        <p:xfrm>
          <a:off x="7089775" y="3810000"/>
          <a:ext cx="1574800" cy="696913"/>
        </p:xfrm>
        <a:graphic>
          <a:graphicData uri="http://schemas.openxmlformats.org/presentationml/2006/ole">
            <mc:AlternateContent xmlns:mc="http://schemas.openxmlformats.org/markup-compatibility/2006">
              <mc:Choice xmlns:v="urn:schemas-microsoft-com:vml" Requires="v">
                <p:oleObj spid="_x0000_s1994" name="Equation" r:id="rId15" imgW="889000" imgH="393700" progId="Equation.DSMT4">
                  <p:embed/>
                </p:oleObj>
              </mc:Choice>
              <mc:Fallback>
                <p:oleObj name="Equation" r:id="rId15" imgW="889000" imgH="393700" progId="Equation.DSMT4">
                  <p:embed/>
                  <p:pic>
                    <p:nvPicPr>
                      <p:cNvPr id="0" name=""/>
                      <p:cNvPicPr>
                        <a:picLocks noChangeAspect="1" noChangeArrowheads="1"/>
                      </p:cNvPicPr>
                      <p:nvPr/>
                    </p:nvPicPr>
                    <p:blipFill>
                      <a:blip r:embed="rId16"/>
                      <a:srcRect/>
                      <a:stretch>
                        <a:fillRect/>
                      </a:stretch>
                    </p:blipFill>
                    <p:spPr bwMode="auto">
                      <a:xfrm>
                        <a:off x="7089775" y="3810000"/>
                        <a:ext cx="1574800" cy="696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4057" name="Object 9"/>
          <p:cNvGraphicFramePr>
            <a:graphicFrameLocks noChangeAspect="1"/>
          </p:cNvGraphicFramePr>
          <p:nvPr>
            <p:extLst>
              <p:ext uri="{D42A27DB-BD31-4B8C-83A1-F6EECF244321}">
                <p14:modId xmlns:p14="http://schemas.microsoft.com/office/powerpoint/2010/main" val="2372122229"/>
              </p:ext>
            </p:extLst>
          </p:nvPr>
        </p:nvGraphicFramePr>
        <p:xfrm>
          <a:off x="3592513" y="3852863"/>
          <a:ext cx="1597025" cy="695325"/>
        </p:xfrm>
        <a:graphic>
          <a:graphicData uri="http://schemas.openxmlformats.org/presentationml/2006/ole">
            <mc:AlternateContent xmlns:mc="http://schemas.openxmlformats.org/markup-compatibility/2006">
              <mc:Choice xmlns:v="urn:schemas-microsoft-com:vml" Requires="v">
                <p:oleObj spid="_x0000_s1995" name="Equation" r:id="rId17" imgW="901700" imgH="393700" progId="Equation.DSMT4">
                  <p:embed/>
                </p:oleObj>
              </mc:Choice>
              <mc:Fallback>
                <p:oleObj name="Equation" r:id="rId17" imgW="901700" imgH="393700" progId="Equation.DSMT4">
                  <p:embed/>
                  <p:pic>
                    <p:nvPicPr>
                      <p:cNvPr id="0" name=""/>
                      <p:cNvPicPr>
                        <a:picLocks noChangeAspect="1" noChangeArrowheads="1"/>
                      </p:cNvPicPr>
                      <p:nvPr/>
                    </p:nvPicPr>
                    <p:blipFill>
                      <a:blip r:embed="rId18"/>
                      <a:srcRect/>
                      <a:stretch>
                        <a:fillRect/>
                      </a:stretch>
                    </p:blipFill>
                    <p:spPr bwMode="auto">
                      <a:xfrm>
                        <a:off x="3592513" y="3852863"/>
                        <a:ext cx="1597025"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4058" name="Object 10"/>
          <p:cNvGraphicFramePr>
            <a:graphicFrameLocks noChangeAspect="1"/>
          </p:cNvGraphicFramePr>
          <p:nvPr>
            <p:extLst>
              <p:ext uri="{D42A27DB-BD31-4B8C-83A1-F6EECF244321}">
                <p14:modId xmlns:p14="http://schemas.microsoft.com/office/powerpoint/2010/main" val="1924110747"/>
              </p:ext>
            </p:extLst>
          </p:nvPr>
        </p:nvGraphicFramePr>
        <p:xfrm>
          <a:off x="6289675" y="5235575"/>
          <a:ext cx="2451100" cy="738188"/>
        </p:xfrm>
        <a:graphic>
          <a:graphicData uri="http://schemas.openxmlformats.org/presentationml/2006/ole">
            <mc:AlternateContent xmlns:mc="http://schemas.openxmlformats.org/markup-compatibility/2006">
              <mc:Choice xmlns:v="urn:schemas-microsoft-com:vml" Requires="v">
                <p:oleObj spid="_x0000_s1996" name="Equation" r:id="rId19" imgW="1384300" imgH="419100" progId="Equation.DSMT4">
                  <p:embed/>
                </p:oleObj>
              </mc:Choice>
              <mc:Fallback>
                <p:oleObj name="Equation" r:id="rId19" imgW="1384300" imgH="419100" progId="Equation.DSMT4">
                  <p:embed/>
                  <p:pic>
                    <p:nvPicPr>
                      <p:cNvPr id="0" name=""/>
                      <p:cNvPicPr>
                        <a:picLocks noChangeAspect="1" noChangeArrowheads="1"/>
                      </p:cNvPicPr>
                      <p:nvPr/>
                    </p:nvPicPr>
                    <p:blipFill>
                      <a:blip r:embed="rId20"/>
                      <a:srcRect/>
                      <a:stretch>
                        <a:fillRect/>
                      </a:stretch>
                    </p:blipFill>
                    <p:spPr bwMode="auto">
                      <a:xfrm>
                        <a:off x="6289675" y="5235575"/>
                        <a:ext cx="2451100" cy="73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ight Arrow 23"/>
          <p:cNvSpPr/>
          <p:nvPr/>
        </p:nvSpPr>
        <p:spPr bwMode="auto">
          <a:xfrm>
            <a:off x="5181600" y="5257800"/>
            <a:ext cx="990600" cy="611386"/>
          </a:xfrm>
          <a:prstGeom prst="rightArrow">
            <a:avLst/>
          </a:prstGeom>
          <a:solidFill>
            <a:srgbClr val="FFFF00"/>
          </a:solidFill>
          <a:ln w="38100"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800000"/>
                </a:solidFill>
                <a:effectLst/>
                <a:latin typeface="Arial Narrow"/>
                <a:cs typeface="Arial Narrow"/>
              </a:rPr>
              <a:t>Rewrite</a:t>
            </a:r>
          </a:p>
        </p:txBody>
      </p:sp>
      <p:graphicFrame>
        <p:nvGraphicFramePr>
          <p:cNvPr id="17" name="Object 2"/>
          <p:cNvGraphicFramePr>
            <a:graphicFrameLocks noChangeAspect="1"/>
          </p:cNvGraphicFramePr>
          <p:nvPr>
            <p:extLst>
              <p:ext uri="{D42A27DB-BD31-4B8C-83A1-F6EECF244321}">
                <p14:modId xmlns:p14="http://schemas.microsoft.com/office/powerpoint/2010/main" val="4020086668"/>
              </p:ext>
            </p:extLst>
          </p:nvPr>
        </p:nvGraphicFramePr>
        <p:xfrm>
          <a:off x="7102475" y="1143000"/>
          <a:ext cx="898525" cy="742950"/>
        </p:xfrm>
        <a:graphic>
          <a:graphicData uri="http://schemas.openxmlformats.org/presentationml/2006/ole">
            <mc:AlternateContent xmlns:mc="http://schemas.openxmlformats.org/markup-compatibility/2006">
              <mc:Choice xmlns:v="urn:schemas-microsoft-com:vml" Requires="v">
                <p:oleObj spid="_x0000_s1997" name="Equation" r:id="rId21" imgW="508000" imgH="419100" progId="Equation.DSMT4">
                  <p:embed/>
                </p:oleObj>
              </mc:Choice>
              <mc:Fallback>
                <p:oleObj name="Equation" r:id="rId21" imgW="508000" imgH="419100" progId="Equation.DSMT4">
                  <p:embed/>
                  <p:pic>
                    <p:nvPicPr>
                      <p:cNvPr id="0" name=""/>
                      <p:cNvPicPr>
                        <a:picLocks noChangeAspect="1" noChangeArrowheads="1"/>
                      </p:cNvPicPr>
                      <p:nvPr/>
                    </p:nvPicPr>
                    <p:blipFill>
                      <a:blip r:embed="rId22"/>
                      <a:srcRect/>
                      <a:stretch>
                        <a:fillRect/>
                      </a:stretch>
                    </p:blipFill>
                    <p:spPr bwMode="auto">
                      <a:xfrm>
                        <a:off x="7102475" y="1143000"/>
                        <a:ext cx="898525"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821619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304800" y="609600"/>
            <a:ext cx="8686800" cy="1371600"/>
          </a:xfrm>
        </p:spPr>
        <p:txBody>
          <a:bodyPr/>
          <a:lstStyle/>
          <a:p>
            <a:pPr marL="0" indent="0" algn="just" eaLnBrk="1" hangingPunct="1">
              <a:spcBef>
                <a:spcPts val="0"/>
              </a:spcBef>
              <a:buNone/>
            </a:pPr>
            <a:r>
              <a:rPr lang="en-US" sz="2000" dirty="0" smtClean="0">
                <a:cs typeface="ＭＳ Ｐゴシック" pitchFamily="-84" charset="-128"/>
              </a:rPr>
              <a:t>Consider a free particle inside a box with lengths L</a:t>
            </a:r>
            <a:r>
              <a:rPr lang="en-US" sz="2000" baseline="-25000" dirty="0" smtClean="0">
                <a:cs typeface="ＭＳ Ｐゴシック" pitchFamily="-84" charset="-128"/>
              </a:rPr>
              <a:t>1</a:t>
            </a:r>
            <a:r>
              <a:rPr lang="en-US" sz="2000" dirty="0" smtClean="0">
                <a:cs typeface="ＭＳ Ｐゴシック" pitchFamily="-84" charset="-128"/>
              </a:rPr>
              <a:t>, L</a:t>
            </a:r>
            <a:r>
              <a:rPr lang="en-US" sz="2000" baseline="-25000" dirty="0" smtClean="0">
                <a:cs typeface="ＭＳ Ｐゴシック" pitchFamily="-84" charset="-128"/>
              </a:rPr>
              <a:t>2</a:t>
            </a:r>
            <a:r>
              <a:rPr lang="en-US" sz="2000" dirty="0" smtClean="0">
                <a:cs typeface="ＭＳ Ｐゴシック" pitchFamily="-84" charset="-128"/>
              </a:rPr>
              <a:t> and L</a:t>
            </a:r>
            <a:r>
              <a:rPr lang="en-US" sz="2000" baseline="-25000" dirty="0" smtClean="0">
                <a:cs typeface="ＭＳ Ｐゴシック" pitchFamily="-84" charset="-128"/>
              </a:rPr>
              <a:t>3</a:t>
            </a:r>
            <a:r>
              <a:rPr lang="en-US" sz="2000" dirty="0" smtClean="0">
                <a:cs typeface="ＭＳ Ｐゴシック" pitchFamily="-84" charset="-128"/>
              </a:rPr>
              <a:t> along the x, y, and z axes, respectively, as shown in the figure.  The particle is constrained to be inside the box.  Find the wave functions and energies.  Then find the ground energy and wave function and the energy of the first excited state for a cube of sides L. </a:t>
            </a:r>
            <a:endParaRPr lang="en-US" sz="2000" dirty="0">
              <a:cs typeface="Symbol" charset="2"/>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sz="4000" dirty="0" smtClean="0">
                <a:cs typeface="ＭＳ Ｐゴシック" pitchFamily="-84" charset="-128"/>
              </a:rPr>
              <a:t>Ex 6.10: Expectation values inside a box</a:t>
            </a:r>
            <a:endParaRPr lang="en-US" sz="4000"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Wednesday, April 15, 2015</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8</a:t>
            </a:fld>
            <a:endParaRPr lang="en-US"/>
          </a:p>
        </p:txBody>
      </p:sp>
      <p:sp>
        <p:nvSpPr>
          <p:cNvPr id="7" name="Footer Placeholder 6"/>
          <p:cNvSpPr>
            <a:spLocks noGrp="1"/>
          </p:cNvSpPr>
          <p:nvPr>
            <p:ph type="ftr" sz="quarter" idx="11"/>
          </p:nvPr>
        </p:nvSpPr>
        <p:spPr/>
        <p:txBody>
          <a:bodyPr/>
          <a:lstStyle/>
          <a:p>
            <a:pPr>
              <a:defRPr/>
            </a:pPr>
            <a:r>
              <a:rPr lang="nl-NL" smtClean="0"/>
              <a:t>PHYS 3313-001, Spring 2015                     Dr. Jaehoon Yu</a:t>
            </a:r>
            <a:endParaRPr lang="en-US"/>
          </a:p>
        </p:txBody>
      </p:sp>
      <p:sp>
        <p:nvSpPr>
          <p:cNvPr id="19" name="Rectangle 35"/>
          <p:cNvSpPr txBox="1">
            <a:spLocks noChangeArrowheads="1"/>
          </p:cNvSpPr>
          <p:nvPr/>
        </p:nvSpPr>
        <p:spPr bwMode="auto">
          <a:xfrm>
            <a:off x="228600" y="1905000"/>
            <a:ext cx="6096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What are the boundary conditions</a:t>
            </a:r>
            <a:r>
              <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rPr>
              <a:t> for this situation?</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08943" name="Object 15"/>
          <p:cNvGraphicFramePr>
            <a:graphicFrameLocks noChangeAspect="1"/>
          </p:cNvGraphicFramePr>
          <p:nvPr>
            <p:extLst>
              <p:ext uri="{D42A27DB-BD31-4B8C-83A1-F6EECF244321}">
                <p14:modId xmlns:p14="http://schemas.microsoft.com/office/powerpoint/2010/main" val="639529380"/>
              </p:ext>
            </p:extLst>
          </p:nvPr>
        </p:nvGraphicFramePr>
        <p:xfrm>
          <a:off x="1012824" y="4191000"/>
          <a:ext cx="5053207" cy="515938"/>
        </p:xfrm>
        <a:graphic>
          <a:graphicData uri="http://schemas.openxmlformats.org/presentationml/2006/ole">
            <mc:AlternateContent xmlns:mc="http://schemas.openxmlformats.org/markup-compatibility/2006">
              <mc:Choice xmlns:v="urn:schemas-microsoft-com:vml" Requires="v">
                <p:oleObj spid="_x0000_s167780" name="Equation" r:id="rId3" imgW="2362200" imgH="241300" progId="Equation.DSMT4">
                  <p:embed/>
                </p:oleObj>
              </mc:Choice>
              <mc:Fallback>
                <p:oleObj name="Equation" r:id="rId3" imgW="2362200" imgH="241300" progId="Equation.DSMT4">
                  <p:embed/>
                  <p:pic>
                    <p:nvPicPr>
                      <p:cNvPr id="0" name=""/>
                      <p:cNvPicPr>
                        <a:picLocks noChangeAspect="1" noChangeArrowheads="1"/>
                      </p:cNvPicPr>
                      <p:nvPr/>
                    </p:nvPicPr>
                    <p:blipFill>
                      <a:blip r:embed="rId4"/>
                      <a:srcRect/>
                      <a:stretch>
                        <a:fillRect/>
                      </a:stretch>
                    </p:blipFill>
                    <p:spPr bwMode="auto">
                      <a:xfrm>
                        <a:off x="1012824" y="4191000"/>
                        <a:ext cx="5053207" cy="515938"/>
                      </a:xfrm>
                      <a:prstGeom prst="rect">
                        <a:avLst/>
                      </a:prstGeom>
                      <a:noFill/>
                    </p:spPr>
                  </p:pic>
                </p:oleObj>
              </mc:Fallback>
            </mc:AlternateContent>
          </a:graphicData>
        </a:graphic>
      </p:graphicFrame>
      <p:sp>
        <p:nvSpPr>
          <p:cNvPr id="16" name="Rectangle 35"/>
          <p:cNvSpPr txBox="1">
            <a:spLocks noChangeArrowheads="1"/>
          </p:cNvSpPr>
          <p:nvPr/>
        </p:nvSpPr>
        <p:spPr bwMode="auto">
          <a:xfrm>
            <a:off x="228600" y="2286000"/>
            <a:ext cx="89154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Symbol" charset="2"/>
              </a:rPr>
              <a:t>Particle</a:t>
            </a:r>
            <a:r>
              <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Symbol" charset="2"/>
              </a:rPr>
              <a:t> is free, so </a:t>
            </a:r>
            <a:r>
              <a:rPr kumimoji="0" lang="en-US" b="0" i="0" u="none" strike="noStrike" kern="0" cap="none" spc="0" normalizeH="0" noProof="0" dirty="0" err="1" smtClean="0">
                <a:ln>
                  <a:noFill/>
                </a:ln>
                <a:solidFill>
                  <a:schemeClr val="accent2"/>
                </a:solidFill>
                <a:effectLst/>
                <a:uLnTx/>
                <a:uFillTx/>
                <a:latin typeface="+mn-lt"/>
                <a:ea typeface="ＭＳ Ｐゴシック" pitchFamily="-1" charset="-128"/>
                <a:cs typeface="Symbol" charset="2"/>
              </a:rPr>
              <a:t>x</a:t>
            </a:r>
            <a:r>
              <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Symbol" charset="2"/>
              </a:rPr>
              <a:t>, </a:t>
            </a:r>
            <a:r>
              <a:rPr kumimoji="0" lang="en-US" b="0" i="0" u="none" strike="noStrike" kern="0" cap="none" spc="0" normalizeH="0" noProof="0" dirty="0" err="1" smtClean="0">
                <a:ln>
                  <a:noFill/>
                </a:ln>
                <a:solidFill>
                  <a:schemeClr val="accent2"/>
                </a:solidFill>
                <a:effectLst/>
                <a:uLnTx/>
                <a:uFillTx/>
                <a:latin typeface="+mn-lt"/>
                <a:ea typeface="ＭＳ Ｐゴシック" pitchFamily="-1" charset="-128"/>
                <a:cs typeface="Symbol" charset="2"/>
              </a:rPr>
              <a:t>y</a:t>
            </a:r>
            <a:r>
              <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Symbol" charset="2"/>
              </a:rPr>
              <a:t> and </a:t>
            </a:r>
            <a:r>
              <a:rPr kumimoji="0" lang="en-US" b="0" i="0" u="none" strike="noStrike" kern="0" cap="none" spc="0" normalizeH="0" noProof="0" dirty="0" err="1" smtClean="0">
                <a:ln>
                  <a:noFill/>
                </a:ln>
                <a:solidFill>
                  <a:schemeClr val="accent2"/>
                </a:solidFill>
                <a:effectLst/>
                <a:uLnTx/>
                <a:uFillTx/>
                <a:latin typeface="+mn-lt"/>
                <a:ea typeface="ＭＳ Ｐゴシック" pitchFamily="-1" charset="-128"/>
                <a:cs typeface="Symbol" charset="2"/>
              </a:rPr>
              <a:t>z</a:t>
            </a:r>
            <a:r>
              <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Symbol" charset="2"/>
              </a:rPr>
              <a:t> wave functions are independent from each other!</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17" name="Rectangle 35"/>
          <p:cNvSpPr txBox="1">
            <a:spLocks noChangeArrowheads="1"/>
          </p:cNvSpPr>
          <p:nvPr/>
        </p:nvSpPr>
        <p:spPr bwMode="auto">
          <a:xfrm>
            <a:off x="228600" y="2743200"/>
            <a:ext cx="50292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Symbol" charset="2"/>
              </a:rPr>
              <a:t>Each </a:t>
            </a:r>
            <a:r>
              <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Symbol" charset="2"/>
              </a:rPr>
              <a:t>wave function must be 0 at the wall!</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18" name="Rectangle 35"/>
          <p:cNvSpPr txBox="1">
            <a:spLocks noChangeArrowheads="1"/>
          </p:cNvSpPr>
          <p:nvPr/>
        </p:nvSpPr>
        <p:spPr bwMode="auto">
          <a:xfrm>
            <a:off x="5257800" y="2743200"/>
            <a:ext cx="3810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Symbol" charset="2"/>
              </a:rPr>
              <a:t>Inside the </a:t>
            </a:r>
            <a:r>
              <a:rPr lang="en-US" kern="0" dirty="0" smtClean="0">
                <a:solidFill>
                  <a:schemeClr val="accent2"/>
                </a:solidFill>
                <a:latin typeface="+mn-lt"/>
                <a:ea typeface="ＭＳ Ｐゴシック" pitchFamily="-1" charset="-128"/>
                <a:cs typeface="Symbol" charset="2"/>
              </a:rPr>
              <a:t>box, potential V is 0.</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29416" name="Object 8"/>
          <p:cNvGraphicFramePr>
            <a:graphicFrameLocks noChangeAspect="1"/>
          </p:cNvGraphicFramePr>
          <p:nvPr>
            <p:extLst>
              <p:ext uri="{D42A27DB-BD31-4B8C-83A1-F6EECF244321}">
                <p14:modId xmlns:p14="http://schemas.microsoft.com/office/powerpoint/2010/main" val="3622580925"/>
              </p:ext>
            </p:extLst>
          </p:nvPr>
        </p:nvGraphicFramePr>
        <p:xfrm>
          <a:off x="1066800" y="3170238"/>
          <a:ext cx="2449513" cy="738187"/>
        </p:xfrm>
        <a:graphic>
          <a:graphicData uri="http://schemas.openxmlformats.org/presentationml/2006/ole">
            <mc:AlternateContent xmlns:mc="http://schemas.openxmlformats.org/markup-compatibility/2006">
              <mc:Choice xmlns:v="urn:schemas-microsoft-com:vml" Requires="v">
                <p:oleObj spid="_x0000_s167781" name="Equation" r:id="rId5" imgW="1384300" imgH="419100" progId="Equation.DSMT4">
                  <p:embed/>
                </p:oleObj>
              </mc:Choice>
              <mc:Fallback>
                <p:oleObj name="Equation" r:id="rId5" imgW="1384300" imgH="419100" progId="Equation.DSMT4">
                  <p:embed/>
                  <p:pic>
                    <p:nvPicPr>
                      <p:cNvPr id="0" name=""/>
                      <p:cNvPicPr>
                        <a:picLocks noChangeAspect="1" noChangeArrowheads="1"/>
                      </p:cNvPicPr>
                      <p:nvPr/>
                    </p:nvPicPr>
                    <p:blipFill>
                      <a:blip r:embed="rId6"/>
                      <a:srcRect/>
                      <a:stretch>
                        <a:fillRect/>
                      </a:stretch>
                    </p:blipFill>
                    <p:spPr bwMode="auto">
                      <a:xfrm>
                        <a:off x="1066800" y="3170238"/>
                        <a:ext cx="2449513" cy="738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35"/>
          <p:cNvSpPr txBox="1">
            <a:spLocks noChangeArrowheads="1"/>
          </p:cNvSpPr>
          <p:nvPr/>
        </p:nvSpPr>
        <p:spPr bwMode="auto">
          <a:xfrm>
            <a:off x="381000" y="3810000"/>
            <a:ext cx="3048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Symbol" charset="2"/>
              </a:rPr>
              <a:t>A reasonable solution is </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29417" name="Object 9"/>
          <p:cNvGraphicFramePr>
            <a:graphicFrameLocks noChangeAspect="1"/>
          </p:cNvGraphicFramePr>
          <p:nvPr>
            <p:extLst>
              <p:ext uri="{D42A27DB-BD31-4B8C-83A1-F6EECF244321}">
                <p14:modId xmlns:p14="http://schemas.microsoft.com/office/powerpoint/2010/main" val="2951270995"/>
              </p:ext>
            </p:extLst>
          </p:nvPr>
        </p:nvGraphicFramePr>
        <p:xfrm>
          <a:off x="561975" y="5105400"/>
          <a:ext cx="2513013" cy="457200"/>
        </p:xfrm>
        <a:graphic>
          <a:graphicData uri="http://schemas.openxmlformats.org/presentationml/2006/ole">
            <mc:AlternateContent xmlns:mc="http://schemas.openxmlformats.org/markup-compatibility/2006">
              <mc:Choice xmlns:v="urn:schemas-microsoft-com:vml" Requires="v">
                <p:oleObj spid="_x0000_s167782" name="Equation" r:id="rId7" imgW="1117600" imgH="203200" progId="Equation.DSMT4">
                  <p:embed/>
                </p:oleObj>
              </mc:Choice>
              <mc:Fallback>
                <p:oleObj name="Equation" r:id="rId7" imgW="1117600" imgH="203200" progId="Equation.DSMT4">
                  <p:embed/>
                  <p:pic>
                    <p:nvPicPr>
                      <p:cNvPr id="0" name=""/>
                      <p:cNvPicPr>
                        <a:picLocks noChangeAspect="1" noChangeArrowheads="1"/>
                      </p:cNvPicPr>
                      <p:nvPr/>
                    </p:nvPicPr>
                    <p:blipFill>
                      <a:blip r:embed="rId8"/>
                      <a:srcRect/>
                      <a:stretch>
                        <a:fillRect/>
                      </a:stretch>
                    </p:blipFill>
                    <p:spPr bwMode="auto">
                      <a:xfrm>
                        <a:off x="561975" y="5105400"/>
                        <a:ext cx="2513013"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9418" name="Object 10"/>
          <p:cNvGraphicFramePr>
            <a:graphicFrameLocks noChangeAspect="1"/>
          </p:cNvGraphicFramePr>
          <p:nvPr>
            <p:extLst>
              <p:ext uri="{D42A27DB-BD31-4B8C-83A1-F6EECF244321}">
                <p14:modId xmlns:p14="http://schemas.microsoft.com/office/powerpoint/2010/main" val="1642440817"/>
              </p:ext>
            </p:extLst>
          </p:nvPr>
        </p:nvGraphicFramePr>
        <p:xfrm>
          <a:off x="3124200" y="5105400"/>
          <a:ext cx="1855787" cy="457200"/>
        </p:xfrm>
        <a:graphic>
          <a:graphicData uri="http://schemas.openxmlformats.org/presentationml/2006/ole">
            <mc:AlternateContent xmlns:mc="http://schemas.openxmlformats.org/markup-compatibility/2006">
              <mc:Choice xmlns:v="urn:schemas-microsoft-com:vml" Requires="v">
                <p:oleObj spid="_x0000_s167783" name="Equation" r:id="rId9" imgW="825500" imgH="203200" progId="Equation.DSMT4">
                  <p:embed/>
                </p:oleObj>
              </mc:Choice>
              <mc:Fallback>
                <p:oleObj name="Equation" r:id="rId9" imgW="825500" imgH="203200" progId="Equation.DSMT4">
                  <p:embed/>
                  <p:pic>
                    <p:nvPicPr>
                      <p:cNvPr id="0" name=""/>
                      <p:cNvPicPr>
                        <a:picLocks noChangeAspect="1" noChangeArrowheads="1"/>
                      </p:cNvPicPr>
                      <p:nvPr/>
                    </p:nvPicPr>
                    <p:blipFill>
                      <a:blip r:embed="rId10"/>
                      <a:srcRect/>
                      <a:stretch>
                        <a:fillRect/>
                      </a:stretch>
                    </p:blipFill>
                    <p:spPr bwMode="auto">
                      <a:xfrm>
                        <a:off x="3124200" y="5105400"/>
                        <a:ext cx="1855787"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9419" name="Object 11"/>
          <p:cNvGraphicFramePr>
            <a:graphicFrameLocks noChangeAspect="1"/>
          </p:cNvGraphicFramePr>
          <p:nvPr>
            <p:extLst>
              <p:ext uri="{D42A27DB-BD31-4B8C-83A1-F6EECF244321}">
                <p14:modId xmlns:p14="http://schemas.microsoft.com/office/powerpoint/2010/main" val="923957596"/>
              </p:ext>
            </p:extLst>
          </p:nvPr>
        </p:nvGraphicFramePr>
        <p:xfrm>
          <a:off x="3438525" y="5553075"/>
          <a:ext cx="879475" cy="695325"/>
        </p:xfrm>
        <a:graphic>
          <a:graphicData uri="http://schemas.openxmlformats.org/presentationml/2006/ole">
            <mc:AlternateContent xmlns:mc="http://schemas.openxmlformats.org/markup-compatibility/2006">
              <mc:Choice xmlns:v="urn:schemas-microsoft-com:vml" Requires="v">
                <p:oleObj spid="_x0000_s167784" name="Equation" r:id="rId11" imgW="546100" imgH="431800" progId="Equation.DSMT4">
                  <p:embed/>
                </p:oleObj>
              </mc:Choice>
              <mc:Fallback>
                <p:oleObj name="Equation" r:id="rId11" imgW="546100" imgH="431800" progId="Equation.DSMT4">
                  <p:embed/>
                  <p:pic>
                    <p:nvPicPr>
                      <p:cNvPr id="0" name=""/>
                      <p:cNvPicPr>
                        <a:picLocks noChangeAspect="1" noChangeArrowheads="1"/>
                      </p:cNvPicPr>
                      <p:nvPr/>
                    </p:nvPicPr>
                    <p:blipFill>
                      <a:blip r:embed="rId12"/>
                      <a:srcRect/>
                      <a:stretch>
                        <a:fillRect/>
                      </a:stretch>
                    </p:blipFill>
                    <p:spPr bwMode="auto">
                      <a:xfrm>
                        <a:off x="3438525" y="5553075"/>
                        <a:ext cx="879475"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35"/>
          <p:cNvSpPr txBox="1">
            <a:spLocks noChangeArrowheads="1"/>
          </p:cNvSpPr>
          <p:nvPr/>
        </p:nvSpPr>
        <p:spPr bwMode="auto">
          <a:xfrm>
            <a:off x="381000" y="4648200"/>
            <a:ext cx="3429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Symbol" charset="2"/>
              </a:rPr>
              <a:t>Using the boundary condition</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5" name="Rectangle 35"/>
          <p:cNvSpPr txBox="1">
            <a:spLocks noChangeArrowheads="1"/>
          </p:cNvSpPr>
          <p:nvPr/>
        </p:nvSpPr>
        <p:spPr bwMode="auto">
          <a:xfrm>
            <a:off x="381000" y="5638800"/>
            <a:ext cx="3429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Symbol" charset="2"/>
              </a:rPr>
              <a:t>So the wave numbers are  </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29420" name="Object 12"/>
          <p:cNvGraphicFramePr>
            <a:graphicFrameLocks noChangeAspect="1"/>
          </p:cNvGraphicFramePr>
          <p:nvPr>
            <p:extLst>
              <p:ext uri="{D42A27DB-BD31-4B8C-83A1-F6EECF244321}">
                <p14:modId xmlns:p14="http://schemas.microsoft.com/office/powerpoint/2010/main" val="391083674"/>
              </p:ext>
            </p:extLst>
          </p:nvPr>
        </p:nvGraphicFramePr>
        <p:xfrm>
          <a:off x="4622800" y="5562600"/>
          <a:ext cx="939800" cy="695325"/>
        </p:xfrm>
        <a:graphic>
          <a:graphicData uri="http://schemas.openxmlformats.org/presentationml/2006/ole">
            <mc:AlternateContent xmlns:mc="http://schemas.openxmlformats.org/markup-compatibility/2006">
              <mc:Choice xmlns:v="urn:schemas-microsoft-com:vml" Requires="v">
                <p:oleObj spid="_x0000_s167785" name="Equation" r:id="rId13" imgW="584200" imgH="431800" progId="Equation.DSMT4">
                  <p:embed/>
                </p:oleObj>
              </mc:Choice>
              <mc:Fallback>
                <p:oleObj name="Equation" r:id="rId13" imgW="584200" imgH="431800" progId="Equation.DSMT4">
                  <p:embed/>
                  <p:pic>
                    <p:nvPicPr>
                      <p:cNvPr id="0" name=""/>
                      <p:cNvPicPr>
                        <a:picLocks noChangeAspect="1" noChangeArrowheads="1"/>
                      </p:cNvPicPr>
                      <p:nvPr/>
                    </p:nvPicPr>
                    <p:blipFill>
                      <a:blip r:embed="rId14"/>
                      <a:srcRect/>
                      <a:stretch>
                        <a:fillRect/>
                      </a:stretch>
                    </p:blipFill>
                    <p:spPr bwMode="auto">
                      <a:xfrm>
                        <a:off x="4622800" y="5562600"/>
                        <a:ext cx="939800"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9421" name="Object 13"/>
          <p:cNvGraphicFramePr>
            <a:graphicFrameLocks noChangeAspect="1"/>
          </p:cNvGraphicFramePr>
          <p:nvPr>
            <p:extLst>
              <p:ext uri="{D42A27DB-BD31-4B8C-83A1-F6EECF244321}">
                <p14:modId xmlns:p14="http://schemas.microsoft.com/office/powerpoint/2010/main" val="638850820"/>
              </p:ext>
            </p:extLst>
          </p:nvPr>
        </p:nvGraphicFramePr>
        <p:xfrm>
          <a:off x="5927725" y="5562600"/>
          <a:ext cx="919163" cy="695325"/>
        </p:xfrm>
        <a:graphic>
          <a:graphicData uri="http://schemas.openxmlformats.org/presentationml/2006/ole">
            <mc:AlternateContent xmlns:mc="http://schemas.openxmlformats.org/markup-compatibility/2006">
              <mc:Choice xmlns:v="urn:schemas-microsoft-com:vml" Requires="v">
                <p:oleObj spid="_x0000_s167786" name="Equation" r:id="rId15" imgW="571500" imgH="431800" progId="Equation.DSMT4">
                  <p:embed/>
                </p:oleObj>
              </mc:Choice>
              <mc:Fallback>
                <p:oleObj name="Equation" r:id="rId15" imgW="571500" imgH="431800" progId="Equation.DSMT4">
                  <p:embed/>
                  <p:pic>
                    <p:nvPicPr>
                      <p:cNvPr id="0" name=""/>
                      <p:cNvPicPr>
                        <a:picLocks noChangeAspect="1" noChangeArrowheads="1"/>
                      </p:cNvPicPr>
                      <p:nvPr/>
                    </p:nvPicPr>
                    <p:blipFill>
                      <a:blip r:embed="rId16"/>
                      <a:srcRect/>
                      <a:stretch>
                        <a:fillRect/>
                      </a:stretch>
                    </p:blipFill>
                    <p:spPr bwMode="auto">
                      <a:xfrm>
                        <a:off x="5927725" y="5562600"/>
                        <a:ext cx="919163"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10"/>
          <p:cNvGraphicFramePr>
            <a:graphicFrameLocks noChangeAspect="1"/>
          </p:cNvGraphicFramePr>
          <p:nvPr>
            <p:extLst>
              <p:ext uri="{D42A27DB-BD31-4B8C-83A1-F6EECF244321}">
                <p14:modId xmlns:p14="http://schemas.microsoft.com/office/powerpoint/2010/main" val="2257157948"/>
              </p:ext>
            </p:extLst>
          </p:nvPr>
        </p:nvGraphicFramePr>
        <p:xfrm>
          <a:off x="4975225" y="5105400"/>
          <a:ext cx="1654175" cy="457200"/>
        </p:xfrm>
        <a:graphic>
          <a:graphicData uri="http://schemas.openxmlformats.org/presentationml/2006/ole">
            <mc:AlternateContent xmlns:mc="http://schemas.openxmlformats.org/markup-compatibility/2006">
              <mc:Choice xmlns:v="urn:schemas-microsoft-com:vml" Requires="v">
                <p:oleObj spid="_x0000_s167787" name="Equation" r:id="rId17" imgW="736600" imgH="203200" progId="Equation.DSMT4">
                  <p:embed/>
                </p:oleObj>
              </mc:Choice>
              <mc:Fallback>
                <p:oleObj name="Equation" r:id="rId17" imgW="736600" imgH="203200" progId="Equation.DSMT4">
                  <p:embed/>
                  <p:pic>
                    <p:nvPicPr>
                      <p:cNvPr id="0" name=""/>
                      <p:cNvPicPr>
                        <a:picLocks noChangeAspect="1" noChangeArrowheads="1"/>
                      </p:cNvPicPr>
                      <p:nvPr/>
                    </p:nvPicPr>
                    <p:blipFill>
                      <a:blip r:embed="rId18"/>
                      <a:srcRect/>
                      <a:stretch>
                        <a:fillRect/>
                      </a:stretch>
                    </p:blipFill>
                    <p:spPr bwMode="auto">
                      <a:xfrm>
                        <a:off x="4975225" y="5105400"/>
                        <a:ext cx="16541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8"/>
          <p:cNvGraphicFramePr>
            <a:graphicFrameLocks noChangeAspect="1"/>
          </p:cNvGraphicFramePr>
          <p:nvPr>
            <p:extLst>
              <p:ext uri="{D42A27DB-BD31-4B8C-83A1-F6EECF244321}">
                <p14:modId xmlns:p14="http://schemas.microsoft.com/office/powerpoint/2010/main" val="3564727236"/>
              </p:ext>
            </p:extLst>
          </p:nvPr>
        </p:nvGraphicFramePr>
        <p:xfrm>
          <a:off x="3503613" y="3178175"/>
          <a:ext cx="2135187" cy="738188"/>
        </p:xfrm>
        <a:graphic>
          <a:graphicData uri="http://schemas.openxmlformats.org/presentationml/2006/ole">
            <mc:AlternateContent xmlns:mc="http://schemas.openxmlformats.org/markup-compatibility/2006">
              <mc:Choice xmlns:v="urn:schemas-microsoft-com:vml" Requires="v">
                <p:oleObj spid="_x0000_s167788" name="Equation" r:id="rId19" imgW="1206500" imgH="419100" progId="Equation.DSMT4">
                  <p:embed/>
                </p:oleObj>
              </mc:Choice>
              <mc:Fallback>
                <p:oleObj name="Equation" r:id="rId19" imgW="1206500" imgH="419100" progId="Equation.DSMT4">
                  <p:embed/>
                  <p:pic>
                    <p:nvPicPr>
                      <p:cNvPr id="0" name=""/>
                      <p:cNvPicPr>
                        <a:picLocks noChangeAspect="1" noChangeArrowheads="1"/>
                      </p:cNvPicPr>
                      <p:nvPr/>
                    </p:nvPicPr>
                    <p:blipFill>
                      <a:blip r:embed="rId20"/>
                      <a:srcRect/>
                      <a:stretch>
                        <a:fillRect/>
                      </a:stretch>
                    </p:blipFill>
                    <p:spPr bwMode="auto">
                      <a:xfrm>
                        <a:off x="3503613" y="3178175"/>
                        <a:ext cx="2135187" cy="73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6" name="Picture 1"/>
          <p:cNvPicPr>
            <a:picLocks/>
          </p:cNvPicPr>
          <p:nvPr/>
        </p:nvPicPr>
        <p:blipFill>
          <a:blip r:embed="rId21">
            <a:extLst>
              <a:ext uri="{28A0092B-C50C-407E-A947-70E740481C1C}">
                <a14:useLocalDpi xmlns:a14="http://schemas.microsoft.com/office/drawing/2010/main" val="0"/>
              </a:ext>
            </a:extLst>
          </a:blip>
          <a:srcRect/>
          <a:stretch>
            <a:fillRect/>
          </a:stretch>
        </p:blipFill>
        <p:spPr bwMode="auto">
          <a:xfrm>
            <a:off x="6654800" y="3276600"/>
            <a:ext cx="2413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10237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228600" y="609600"/>
            <a:ext cx="8686800" cy="1371600"/>
          </a:xfrm>
        </p:spPr>
        <p:txBody>
          <a:bodyPr/>
          <a:lstStyle/>
          <a:p>
            <a:pPr marL="0" indent="0" eaLnBrk="1" hangingPunct="1">
              <a:spcBef>
                <a:spcPts val="0"/>
              </a:spcBef>
              <a:buNone/>
            </a:pPr>
            <a:r>
              <a:rPr lang="en-US" sz="2000" dirty="0" smtClean="0">
                <a:cs typeface="ＭＳ Ｐゴシック" pitchFamily="-84" charset="-128"/>
              </a:rPr>
              <a:t>Consider a free particle inside a box with lengths L</a:t>
            </a:r>
            <a:r>
              <a:rPr lang="en-US" sz="2000" baseline="-25000" dirty="0" smtClean="0">
                <a:cs typeface="ＭＳ Ｐゴシック" pitchFamily="-84" charset="-128"/>
              </a:rPr>
              <a:t>1</a:t>
            </a:r>
            <a:r>
              <a:rPr lang="en-US" sz="2000" dirty="0" smtClean="0">
                <a:cs typeface="ＭＳ Ｐゴシック" pitchFamily="-84" charset="-128"/>
              </a:rPr>
              <a:t>, L</a:t>
            </a:r>
            <a:r>
              <a:rPr lang="en-US" sz="2000" baseline="-25000" dirty="0" smtClean="0">
                <a:cs typeface="ＭＳ Ｐゴシック" pitchFamily="-84" charset="-128"/>
              </a:rPr>
              <a:t>2</a:t>
            </a:r>
            <a:r>
              <a:rPr lang="en-US" sz="2000" dirty="0" smtClean="0">
                <a:cs typeface="ＭＳ Ｐゴシック" pitchFamily="-84" charset="-128"/>
              </a:rPr>
              <a:t> and L</a:t>
            </a:r>
            <a:r>
              <a:rPr lang="en-US" sz="2000" baseline="-25000" dirty="0" smtClean="0">
                <a:cs typeface="ＭＳ Ｐゴシック" pitchFamily="-84" charset="-128"/>
              </a:rPr>
              <a:t>3</a:t>
            </a:r>
            <a:r>
              <a:rPr lang="en-US" sz="2000" dirty="0" smtClean="0">
                <a:cs typeface="ＭＳ Ｐゴシック" pitchFamily="-84" charset="-128"/>
              </a:rPr>
              <a:t> along the x, y, and z axes, respectively, as shown in </a:t>
            </a:r>
            <a:r>
              <a:rPr lang="en-US" sz="2000" dirty="0" smtClean="0">
                <a:cs typeface="ＭＳ Ｐゴシック" pitchFamily="-84" charset="-128"/>
              </a:rPr>
              <a:t>figure</a:t>
            </a:r>
            <a:r>
              <a:rPr lang="en-US" sz="2000" dirty="0" smtClean="0">
                <a:cs typeface="ＭＳ Ｐゴシック" pitchFamily="-84" charset="-128"/>
              </a:rPr>
              <a:t>.  </a:t>
            </a:r>
            <a:r>
              <a:rPr lang="en-US" sz="2000" dirty="0" smtClean="0">
                <a:cs typeface="ＭＳ Ｐゴシック" pitchFamily="-84" charset="-128"/>
              </a:rPr>
              <a:t>The particle is constrained to be inside the  box.  Find the wave functions and energies.  Then find the round energy and wave function and the energy of the first excited state for a cube of sides L. </a:t>
            </a:r>
            <a:endParaRPr lang="en-US" sz="2000" dirty="0">
              <a:cs typeface="Symbol" charset="2"/>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sz="4000" dirty="0" smtClean="0">
                <a:cs typeface="ＭＳ Ｐゴシック" pitchFamily="-84" charset="-128"/>
              </a:rPr>
              <a:t>Ex 6.10: Expectation values inside a box</a:t>
            </a:r>
            <a:endParaRPr lang="en-US" sz="4000"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Wednesday, April 15, 2015</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9</a:t>
            </a:fld>
            <a:endParaRPr lang="en-US"/>
          </a:p>
        </p:txBody>
      </p:sp>
      <p:sp>
        <p:nvSpPr>
          <p:cNvPr id="7" name="Footer Placeholder 6"/>
          <p:cNvSpPr>
            <a:spLocks noGrp="1"/>
          </p:cNvSpPr>
          <p:nvPr>
            <p:ph type="ftr" sz="quarter" idx="11"/>
          </p:nvPr>
        </p:nvSpPr>
        <p:spPr/>
        <p:txBody>
          <a:bodyPr/>
          <a:lstStyle/>
          <a:p>
            <a:pPr>
              <a:defRPr/>
            </a:pPr>
            <a:r>
              <a:rPr lang="nl-NL" smtClean="0"/>
              <a:t>PHYS 3313-001, Spring 2015                     Dr. Jaehoon Yu</a:t>
            </a:r>
            <a:endParaRPr lang="en-US"/>
          </a:p>
        </p:txBody>
      </p:sp>
      <p:sp>
        <p:nvSpPr>
          <p:cNvPr id="19" name="Rectangle 35"/>
          <p:cNvSpPr txBox="1">
            <a:spLocks noChangeArrowheads="1"/>
          </p:cNvSpPr>
          <p:nvPr/>
        </p:nvSpPr>
        <p:spPr bwMode="auto">
          <a:xfrm>
            <a:off x="228600" y="1905000"/>
            <a:ext cx="78486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The energy can be obtained through the </a:t>
            </a:r>
            <a:r>
              <a:rPr kumimoji="0" lang="en-US" b="0" i="0" u="none" strike="noStrike" kern="0" cap="none" spc="0" normalizeH="0" baseline="0" noProof="0" dirty="0" err="1" smtClean="0">
                <a:ln>
                  <a:noFill/>
                </a:ln>
                <a:solidFill>
                  <a:schemeClr val="accent2"/>
                </a:solidFill>
                <a:effectLst/>
                <a:uLnTx/>
                <a:uFillTx/>
                <a:latin typeface="+mn-lt"/>
                <a:ea typeface="ＭＳ Ｐゴシック" pitchFamily="-1" charset="-128"/>
                <a:cs typeface="ＭＳ Ｐゴシック" pitchFamily="-84" charset="-128"/>
              </a:rPr>
              <a:t>Schr</a:t>
            </a:r>
            <a:r>
              <a:rPr lang="en-US" sz="2800" dirty="0" err="1">
                <a:solidFill>
                  <a:srgbClr val="000090"/>
                </a:solidFill>
                <a:ea typeface="ＭＳ Ｐゴシック" pitchFamily="-84" charset="-128"/>
                <a:cs typeface="ＭＳ Ｐゴシック" pitchFamily="-84" charset="-128"/>
              </a:rPr>
              <a:t>ö</a:t>
            </a: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dinger equation</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08943" name="Object 15"/>
          <p:cNvGraphicFramePr>
            <a:graphicFrameLocks noChangeAspect="1"/>
          </p:cNvGraphicFramePr>
          <p:nvPr>
            <p:extLst>
              <p:ext uri="{D42A27DB-BD31-4B8C-83A1-F6EECF244321}">
                <p14:modId xmlns:p14="http://schemas.microsoft.com/office/powerpoint/2010/main" val="1308514136"/>
              </p:ext>
            </p:extLst>
          </p:nvPr>
        </p:nvGraphicFramePr>
        <p:xfrm>
          <a:off x="442913" y="3235325"/>
          <a:ext cx="4106862" cy="650875"/>
        </p:xfrm>
        <a:graphic>
          <a:graphicData uri="http://schemas.openxmlformats.org/presentationml/2006/ole">
            <mc:AlternateContent xmlns:mc="http://schemas.openxmlformats.org/markup-compatibility/2006">
              <mc:Choice xmlns:v="urn:schemas-microsoft-com:vml" Requires="v">
                <p:oleObj spid="_x0000_s184356" name="Equation" r:id="rId3" imgW="2438400" imgH="393700" progId="Equation.DSMT4">
                  <p:embed/>
                </p:oleObj>
              </mc:Choice>
              <mc:Fallback>
                <p:oleObj name="Equation" r:id="rId3" imgW="2438400" imgH="393700" progId="Equation.DSMT4">
                  <p:embed/>
                  <p:pic>
                    <p:nvPicPr>
                      <p:cNvPr id="0" name=""/>
                      <p:cNvPicPr>
                        <a:picLocks noChangeAspect="1" noChangeArrowheads="1"/>
                      </p:cNvPicPr>
                      <p:nvPr/>
                    </p:nvPicPr>
                    <p:blipFill>
                      <a:blip r:embed="rId4"/>
                      <a:srcRect/>
                      <a:stretch>
                        <a:fillRect/>
                      </a:stretch>
                    </p:blipFill>
                    <p:spPr bwMode="auto">
                      <a:xfrm>
                        <a:off x="442913" y="3235325"/>
                        <a:ext cx="4106862" cy="650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9416" name="Object 8"/>
          <p:cNvGraphicFramePr>
            <a:graphicFrameLocks noChangeAspect="1"/>
          </p:cNvGraphicFramePr>
          <p:nvPr>
            <p:extLst>
              <p:ext uri="{D42A27DB-BD31-4B8C-83A1-F6EECF244321}">
                <p14:modId xmlns:p14="http://schemas.microsoft.com/office/powerpoint/2010/main" val="1730381731"/>
              </p:ext>
            </p:extLst>
          </p:nvPr>
        </p:nvGraphicFramePr>
        <p:xfrm>
          <a:off x="1108075" y="2409825"/>
          <a:ext cx="1395413" cy="736600"/>
        </p:xfrm>
        <a:graphic>
          <a:graphicData uri="http://schemas.openxmlformats.org/presentationml/2006/ole">
            <mc:AlternateContent xmlns:mc="http://schemas.openxmlformats.org/markup-compatibility/2006">
              <mc:Choice xmlns:v="urn:schemas-microsoft-com:vml" Requires="v">
                <p:oleObj spid="_x0000_s184357" name="Equation" r:id="rId5" imgW="787400" imgH="419100" progId="Equation.DSMT4">
                  <p:embed/>
                </p:oleObj>
              </mc:Choice>
              <mc:Fallback>
                <p:oleObj name="Equation" r:id="rId5" imgW="787400" imgH="419100" progId="Equation.DSMT4">
                  <p:embed/>
                  <p:pic>
                    <p:nvPicPr>
                      <p:cNvPr id="0" name=""/>
                      <p:cNvPicPr>
                        <a:picLocks noChangeAspect="1" noChangeArrowheads="1"/>
                      </p:cNvPicPr>
                      <p:nvPr/>
                    </p:nvPicPr>
                    <p:blipFill>
                      <a:blip r:embed="rId6"/>
                      <a:srcRect/>
                      <a:stretch>
                        <a:fillRect/>
                      </a:stretch>
                    </p:blipFill>
                    <p:spPr bwMode="auto">
                      <a:xfrm>
                        <a:off x="1108075" y="2409825"/>
                        <a:ext cx="1395413" cy="73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1460" name="Object 4"/>
          <p:cNvGraphicFramePr>
            <a:graphicFrameLocks noChangeAspect="1"/>
          </p:cNvGraphicFramePr>
          <p:nvPr>
            <p:extLst>
              <p:ext uri="{D42A27DB-BD31-4B8C-83A1-F6EECF244321}">
                <p14:modId xmlns:p14="http://schemas.microsoft.com/office/powerpoint/2010/main" val="2421514292"/>
              </p:ext>
            </p:extLst>
          </p:nvPr>
        </p:nvGraphicFramePr>
        <p:xfrm>
          <a:off x="457200" y="3956050"/>
          <a:ext cx="4343400" cy="692150"/>
        </p:xfrm>
        <a:graphic>
          <a:graphicData uri="http://schemas.openxmlformats.org/presentationml/2006/ole">
            <mc:AlternateContent xmlns:mc="http://schemas.openxmlformats.org/markup-compatibility/2006">
              <mc:Choice xmlns:v="urn:schemas-microsoft-com:vml" Requires="v">
                <p:oleObj spid="_x0000_s184358" name="Equation" r:id="rId7" imgW="2578100" imgH="419100" progId="Equation.DSMT4">
                  <p:embed/>
                </p:oleObj>
              </mc:Choice>
              <mc:Fallback>
                <p:oleObj name="Equation" r:id="rId7" imgW="2578100" imgH="419100" progId="Equation.DSMT4">
                  <p:embed/>
                  <p:pic>
                    <p:nvPicPr>
                      <p:cNvPr id="0" name=""/>
                      <p:cNvPicPr>
                        <a:picLocks noChangeAspect="1" noChangeArrowheads="1"/>
                      </p:cNvPicPr>
                      <p:nvPr/>
                    </p:nvPicPr>
                    <p:blipFill>
                      <a:blip r:embed="rId8"/>
                      <a:srcRect/>
                      <a:stretch>
                        <a:fillRect/>
                      </a:stretch>
                    </p:blipFill>
                    <p:spPr bwMode="auto">
                      <a:xfrm>
                        <a:off x="457200" y="3956050"/>
                        <a:ext cx="4343400" cy="692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1461" name="Object 5"/>
          <p:cNvGraphicFramePr>
            <a:graphicFrameLocks noChangeAspect="1"/>
          </p:cNvGraphicFramePr>
          <p:nvPr>
            <p:extLst>
              <p:ext uri="{D42A27DB-BD31-4B8C-83A1-F6EECF244321}">
                <p14:modId xmlns:p14="http://schemas.microsoft.com/office/powerpoint/2010/main" val="2279258882"/>
              </p:ext>
            </p:extLst>
          </p:nvPr>
        </p:nvGraphicFramePr>
        <p:xfrm>
          <a:off x="381000" y="4724400"/>
          <a:ext cx="3016250" cy="776288"/>
        </p:xfrm>
        <a:graphic>
          <a:graphicData uri="http://schemas.openxmlformats.org/presentationml/2006/ole">
            <mc:AlternateContent xmlns:mc="http://schemas.openxmlformats.org/markup-compatibility/2006">
              <mc:Choice xmlns:v="urn:schemas-microsoft-com:vml" Requires="v">
                <p:oleObj spid="_x0000_s184359" name="Equation" r:id="rId9" imgW="1790700" imgH="469900" progId="Equation.DSMT4">
                  <p:embed/>
                </p:oleObj>
              </mc:Choice>
              <mc:Fallback>
                <p:oleObj name="Equation" r:id="rId9" imgW="1790700" imgH="469900" progId="Equation.DSMT4">
                  <p:embed/>
                  <p:pic>
                    <p:nvPicPr>
                      <p:cNvPr id="0" name=""/>
                      <p:cNvPicPr>
                        <a:picLocks noChangeAspect="1" noChangeArrowheads="1"/>
                      </p:cNvPicPr>
                      <p:nvPr/>
                    </p:nvPicPr>
                    <p:blipFill>
                      <a:blip r:embed="rId10"/>
                      <a:srcRect/>
                      <a:stretch>
                        <a:fillRect/>
                      </a:stretch>
                    </p:blipFill>
                    <p:spPr bwMode="auto">
                      <a:xfrm>
                        <a:off x="381000" y="4724400"/>
                        <a:ext cx="3016250" cy="776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1462" name="Object 6"/>
          <p:cNvGraphicFramePr>
            <a:graphicFrameLocks noChangeAspect="1"/>
          </p:cNvGraphicFramePr>
          <p:nvPr>
            <p:extLst>
              <p:ext uri="{D42A27DB-BD31-4B8C-83A1-F6EECF244321}">
                <p14:modId xmlns:p14="http://schemas.microsoft.com/office/powerpoint/2010/main" val="151752296"/>
              </p:ext>
            </p:extLst>
          </p:nvPr>
        </p:nvGraphicFramePr>
        <p:xfrm>
          <a:off x="488950" y="5503863"/>
          <a:ext cx="2481263" cy="692150"/>
        </p:xfrm>
        <a:graphic>
          <a:graphicData uri="http://schemas.openxmlformats.org/presentationml/2006/ole">
            <mc:AlternateContent xmlns:mc="http://schemas.openxmlformats.org/markup-compatibility/2006">
              <mc:Choice xmlns:v="urn:schemas-microsoft-com:vml" Requires="v">
                <p:oleObj spid="_x0000_s184360" name="Equation" r:id="rId11" imgW="1473200" imgH="419100" progId="Equation.DSMT4">
                  <p:embed/>
                </p:oleObj>
              </mc:Choice>
              <mc:Fallback>
                <p:oleObj name="Equation" r:id="rId11" imgW="1473200" imgH="419100" progId="Equation.DSMT4">
                  <p:embed/>
                  <p:pic>
                    <p:nvPicPr>
                      <p:cNvPr id="0" name=""/>
                      <p:cNvPicPr>
                        <a:picLocks noChangeAspect="1" noChangeArrowheads="1"/>
                      </p:cNvPicPr>
                      <p:nvPr/>
                    </p:nvPicPr>
                    <p:blipFill>
                      <a:blip r:embed="rId12"/>
                      <a:srcRect/>
                      <a:stretch>
                        <a:fillRect/>
                      </a:stretch>
                    </p:blipFill>
                    <p:spPr bwMode="auto">
                      <a:xfrm>
                        <a:off x="488950" y="5503863"/>
                        <a:ext cx="2481263" cy="692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1463" name="Object 7"/>
          <p:cNvGraphicFramePr>
            <a:graphicFrameLocks noChangeAspect="1"/>
          </p:cNvGraphicFramePr>
          <p:nvPr>
            <p:extLst>
              <p:ext uri="{D42A27DB-BD31-4B8C-83A1-F6EECF244321}">
                <p14:modId xmlns:p14="http://schemas.microsoft.com/office/powerpoint/2010/main" val="287647195"/>
              </p:ext>
            </p:extLst>
          </p:nvPr>
        </p:nvGraphicFramePr>
        <p:xfrm>
          <a:off x="2486025" y="2362200"/>
          <a:ext cx="3598863" cy="827088"/>
        </p:xfrm>
        <a:graphic>
          <a:graphicData uri="http://schemas.openxmlformats.org/presentationml/2006/ole">
            <mc:AlternateContent xmlns:mc="http://schemas.openxmlformats.org/markup-compatibility/2006">
              <mc:Choice xmlns:v="urn:schemas-microsoft-com:vml" Requires="v">
                <p:oleObj spid="_x0000_s184361" name="Equation" r:id="rId13" imgW="2032000" imgH="469900" progId="Equation.DSMT4">
                  <p:embed/>
                </p:oleObj>
              </mc:Choice>
              <mc:Fallback>
                <p:oleObj name="Equation" r:id="rId13" imgW="2032000" imgH="469900" progId="Equation.DSMT4">
                  <p:embed/>
                  <p:pic>
                    <p:nvPicPr>
                      <p:cNvPr id="0" name=""/>
                      <p:cNvPicPr>
                        <a:picLocks noChangeAspect="1" noChangeArrowheads="1"/>
                      </p:cNvPicPr>
                      <p:nvPr/>
                    </p:nvPicPr>
                    <p:blipFill>
                      <a:blip r:embed="rId14"/>
                      <a:srcRect/>
                      <a:stretch>
                        <a:fillRect/>
                      </a:stretch>
                    </p:blipFill>
                    <p:spPr bwMode="auto">
                      <a:xfrm>
                        <a:off x="2486025" y="2362200"/>
                        <a:ext cx="3598863" cy="827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1464" name="Object 8"/>
          <p:cNvGraphicFramePr>
            <a:graphicFrameLocks noChangeAspect="1"/>
          </p:cNvGraphicFramePr>
          <p:nvPr>
            <p:extLst>
              <p:ext uri="{D42A27DB-BD31-4B8C-83A1-F6EECF244321}">
                <p14:modId xmlns:p14="http://schemas.microsoft.com/office/powerpoint/2010/main" val="1308899798"/>
              </p:ext>
            </p:extLst>
          </p:nvPr>
        </p:nvGraphicFramePr>
        <p:xfrm>
          <a:off x="2998788" y="5495925"/>
          <a:ext cx="2247900" cy="776288"/>
        </p:xfrm>
        <a:graphic>
          <a:graphicData uri="http://schemas.openxmlformats.org/presentationml/2006/ole">
            <mc:AlternateContent xmlns:mc="http://schemas.openxmlformats.org/markup-compatibility/2006">
              <mc:Choice xmlns:v="urn:schemas-microsoft-com:vml" Requires="v">
                <p:oleObj spid="_x0000_s184362" name="Equation" r:id="rId15" imgW="1333500" imgH="469900" progId="Equation.DSMT4">
                  <p:embed/>
                </p:oleObj>
              </mc:Choice>
              <mc:Fallback>
                <p:oleObj name="Equation" r:id="rId15" imgW="1333500" imgH="469900" progId="Equation.DSMT4">
                  <p:embed/>
                  <p:pic>
                    <p:nvPicPr>
                      <p:cNvPr id="0" name=""/>
                      <p:cNvPicPr>
                        <a:picLocks noChangeAspect="1" noChangeArrowheads="1"/>
                      </p:cNvPicPr>
                      <p:nvPr/>
                    </p:nvPicPr>
                    <p:blipFill>
                      <a:blip r:embed="rId16"/>
                      <a:srcRect/>
                      <a:stretch>
                        <a:fillRect/>
                      </a:stretch>
                    </p:blipFill>
                    <p:spPr bwMode="auto">
                      <a:xfrm>
                        <a:off x="2998788" y="5495925"/>
                        <a:ext cx="2247900" cy="776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35"/>
          <p:cNvSpPr txBox="1">
            <a:spLocks noChangeArrowheads="1"/>
          </p:cNvSpPr>
          <p:nvPr/>
        </p:nvSpPr>
        <p:spPr bwMode="auto">
          <a:xfrm>
            <a:off x="6096000" y="4876800"/>
            <a:ext cx="3048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What</a:t>
            </a:r>
            <a:r>
              <a:rPr kumimoji="0" lang="en-US" sz="18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rPr>
              <a:t> is the ground state energy?</a:t>
            </a:r>
            <a:endParaRPr kumimoji="0" lang="en-US" sz="1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1" name="Rectangle 35"/>
          <p:cNvSpPr txBox="1">
            <a:spLocks noChangeArrowheads="1"/>
          </p:cNvSpPr>
          <p:nvPr/>
        </p:nvSpPr>
        <p:spPr bwMode="auto">
          <a:xfrm>
            <a:off x="6096000" y="5562600"/>
            <a:ext cx="30480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When are the energies the same</a:t>
            </a:r>
            <a:r>
              <a:rPr kumimoji="0" lang="en-US" sz="18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rPr>
              <a:t> for different combinations of </a:t>
            </a:r>
            <a:r>
              <a:rPr kumimoji="0" lang="en-US" sz="1800" b="0" i="0" u="none" strike="noStrike" kern="0" cap="none" spc="0" normalizeH="0" noProof="0" dirty="0" err="1" smtClean="0">
                <a:ln>
                  <a:noFill/>
                </a:ln>
                <a:solidFill>
                  <a:schemeClr val="accent2"/>
                </a:solidFill>
                <a:effectLst/>
                <a:uLnTx/>
                <a:uFillTx/>
                <a:latin typeface="+mn-lt"/>
                <a:ea typeface="ＭＳ Ｐゴシック" pitchFamily="-1" charset="-128"/>
                <a:cs typeface="ＭＳ Ｐゴシック" pitchFamily="-84" charset="-128"/>
              </a:rPr>
              <a:t>n</a:t>
            </a:r>
            <a:r>
              <a:rPr kumimoji="0" lang="en-US" sz="1800" b="0" i="0" u="none" strike="noStrike" kern="0" cap="none" spc="0" normalizeH="0" baseline="-25000" noProof="0" dirty="0" err="1" smtClean="0">
                <a:ln>
                  <a:noFill/>
                </a:ln>
                <a:solidFill>
                  <a:schemeClr val="accent2"/>
                </a:solidFill>
                <a:effectLst/>
                <a:uLnTx/>
                <a:uFillTx/>
                <a:latin typeface="+mn-lt"/>
                <a:ea typeface="ＭＳ Ｐゴシック" pitchFamily="-1" charset="-128"/>
                <a:cs typeface="ＭＳ Ｐゴシック" pitchFamily="-84" charset="-128"/>
              </a:rPr>
              <a:t>i</a:t>
            </a:r>
            <a:r>
              <a:rPr kumimoji="0" lang="en-US" sz="18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rPr>
              <a:t>?</a:t>
            </a:r>
            <a:endParaRPr kumimoji="0" lang="en-US" sz="1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3" name="Rectangle 35"/>
          <p:cNvSpPr txBox="1">
            <a:spLocks noChangeArrowheads="1"/>
          </p:cNvSpPr>
          <p:nvPr/>
        </p:nvSpPr>
        <p:spPr bwMode="auto">
          <a:xfrm>
            <a:off x="6096000" y="5181600"/>
            <a:ext cx="32766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E</a:t>
            </a:r>
            <a:r>
              <a:rPr kumimoji="0" lang="en-US" sz="1800" b="0" i="0" u="none" strike="noStrike" kern="0" cap="none" spc="0" normalizeH="0" baseline="-25000" noProof="0" dirty="0" smtClean="0">
                <a:ln>
                  <a:noFill/>
                </a:ln>
                <a:solidFill>
                  <a:schemeClr val="accent2"/>
                </a:solidFill>
                <a:effectLst/>
                <a:uLnTx/>
                <a:uFillTx/>
                <a:latin typeface="+mn-lt"/>
                <a:ea typeface="ＭＳ Ｐゴシック" pitchFamily="-1" charset="-128"/>
                <a:cs typeface="ＭＳ Ｐゴシック" pitchFamily="-84" charset="-128"/>
              </a:rPr>
              <a:t>1,1,1</a:t>
            </a: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 when n</a:t>
            </a:r>
            <a:r>
              <a:rPr kumimoji="0" lang="en-US" sz="1800" b="0" i="0" u="none" strike="noStrike" kern="0" cap="none" spc="0" normalizeH="0" baseline="-25000" noProof="0" dirty="0" smtClean="0">
                <a:ln>
                  <a:noFill/>
                </a:ln>
                <a:solidFill>
                  <a:schemeClr val="accent2"/>
                </a:solidFill>
                <a:effectLst/>
                <a:uLnTx/>
                <a:uFillTx/>
                <a:latin typeface="+mn-lt"/>
                <a:ea typeface="ＭＳ Ｐゴシック" pitchFamily="-1" charset="-128"/>
                <a:cs typeface="ＭＳ Ｐゴシック" pitchFamily="-84" charset="-128"/>
              </a:rPr>
              <a:t>1</a:t>
            </a: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=n</a:t>
            </a:r>
            <a:r>
              <a:rPr kumimoji="0" lang="en-US" sz="1800" b="0" i="0" u="none" strike="noStrike" kern="0" cap="none" spc="0" normalizeH="0" baseline="-25000" noProof="0" dirty="0" smtClean="0">
                <a:ln>
                  <a:noFill/>
                </a:ln>
                <a:solidFill>
                  <a:schemeClr val="accent2"/>
                </a:solidFill>
                <a:effectLst/>
                <a:uLnTx/>
                <a:uFillTx/>
                <a:latin typeface="+mn-lt"/>
                <a:ea typeface="ＭＳ Ｐゴシック" pitchFamily="-1" charset="-128"/>
                <a:cs typeface="ＭＳ Ｐゴシック" pitchFamily="-84" charset="-128"/>
              </a:rPr>
              <a:t>2</a:t>
            </a: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=n</a:t>
            </a:r>
            <a:r>
              <a:rPr kumimoji="0" lang="en-US" sz="1800" b="0" i="0" u="none" strike="noStrike" kern="0" cap="none" spc="0" normalizeH="0" baseline="-25000" noProof="0" dirty="0" smtClean="0">
                <a:ln>
                  <a:noFill/>
                </a:ln>
                <a:solidFill>
                  <a:schemeClr val="accent2"/>
                </a:solidFill>
                <a:effectLst/>
                <a:uLnTx/>
                <a:uFillTx/>
                <a:latin typeface="+mn-lt"/>
                <a:ea typeface="ＭＳ Ｐゴシック" pitchFamily="-1" charset="-128"/>
                <a:cs typeface="ＭＳ Ｐゴシック" pitchFamily="-84" charset="-128"/>
              </a:rPr>
              <a:t>3</a:t>
            </a: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=1, how much?</a:t>
            </a:r>
            <a:endParaRPr kumimoji="0" lang="en-US" sz="1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31465" name="Object 9"/>
          <p:cNvGraphicFramePr>
            <a:graphicFrameLocks noChangeAspect="1"/>
          </p:cNvGraphicFramePr>
          <p:nvPr>
            <p:extLst>
              <p:ext uri="{D42A27DB-BD31-4B8C-83A1-F6EECF244321}">
                <p14:modId xmlns:p14="http://schemas.microsoft.com/office/powerpoint/2010/main" val="1810932192"/>
              </p:ext>
            </p:extLst>
          </p:nvPr>
        </p:nvGraphicFramePr>
        <p:xfrm>
          <a:off x="3389313" y="4794250"/>
          <a:ext cx="2674937" cy="692150"/>
        </p:xfrm>
        <a:graphic>
          <a:graphicData uri="http://schemas.openxmlformats.org/presentationml/2006/ole">
            <mc:AlternateContent xmlns:mc="http://schemas.openxmlformats.org/markup-compatibility/2006">
              <mc:Choice xmlns:v="urn:schemas-microsoft-com:vml" Requires="v">
                <p:oleObj spid="_x0000_s184363" name="Equation" r:id="rId17" imgW="1587500" imgH="419100" progId="Equation.DSMT4">
                  <p:embed/>
                </p:oleObj>
              </mc:Choice>
              <mc:Fallback>
                <p:oleObj name="Equation" r:id="rId17" imgW="1587500" imgH="419100" progId="Equation.DSMT4">
                  <p:embed/>
                  <p:pic>
                    <p:nvPicPr>
                      <p:cNvPr id="0" name=""/>
                      <p:cNvPicPr>
                        <a:picLocks noChangeAspect="1" noChangeArrowheads="1"/>
                      </p:cNvPicPr>
                      <p:nvPr/>
                    </p:nvPicPr>
                    <p:blipFill>
                      <a:blip r:embed="rId18"/>
                      <a:srcRect/>
                      <a:stretch>
                        <a:fillRect/>
                      </a:stretch>
                    </p:blipFill>
                    <p:spPr bwMode="auto">
                      <a:xfrm>
                        <a:off x="3389313" y="4794250"/>
                        <a:ext cx="2674937" cy="692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1466" name="Object 10"/>
          <p:cNvGraphicFramePr>
            <a:graphicFrameLocks noChangeAspect="1"/>
          </p:cNvGraphicFramePr>
          <p:nvPr>
            <p:extLst>
              <p:ext uri="{D42A27DB-BD31-4B8C-83A1-F6EECF244321}">
                <p14:modId xmlns:p14="http://schemas.microsoft.com/office/powerpoint/2010/main" val="3388178578"/>
              </p:ext>
            </p:extLst>
          </p:nvPr>
        </p:nvGraphicFramePr>
        <p:xfrm>
          <a:off x="4592638" y="3352800"/>
          <a:ext cx="3016250" cy="400050"/>
        </p:xfrm>
        <a:graphic>
          <a:graphicData uri="http://schemas.openxmlformats.org/presentationml/2006/ole">
            <mc:AlternateContent xmlns:mc="http://schemas.openxmlformats.org/markup-compatibility/2006">
              <mc:Choice xmlns:v="urn:schemas-microsoft-com:vml" Requires="v">
                <p:oleObj spid="_x0000_s184364" name="Equation" r:id="rId19" imgW="1790700" imgH="241300" progId="Equation.DSMT4">
                  <p:embed/>
                </p:oleObj>
              </mc:Choice>
              <mc:Fallback>
                <p:oleObj name="Equation" r:id="rId19" imgW="1790700" imgH="241300" progId="Equation.DSMT4">
                  <p:embed/>
                  <p:pic>
                    <p:nvPicPr>
                      <p:cNvPr id="0" name=""/>
                      <p:cNvPicPr>
                        <a:picLocks noChangeAspect="1" noChangeArrowheads="1"/>
                      </p:cNvPicPr>
                      <p:nvPr/>
                    </p:nvPicPr>
                    <p:blipFill>
                      <a:blip r:embed="rId20"/>
                      <a:srcRect/>
                      <a:stretch>
                        <a:fillRect/>
                      </a:stretch>
                    </p:blipFill>
                    <p:spPr bwMode="auto">
                      <a:xfrm>
                        <a:off x="4592638" y="3352800"/>
                        <a:ext cx="301625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1467" name="Object 11"/>
          <p:cNvGraphicFramePr>
            <a:graphicFrameLocks noChangeAspect="1"/>
          </p:cNvGraphicFramePr>
          <p:nvPr>
            <p:extLst>
              <p:ext uri="{D42A27DB-BD31-4B8C-83A1-F6EECF244321}">
                <p14:modId xmlns:p14="http://schemas.microsoft.com/office/powerpoint/2010/main" val="3430395978"/>
              </p:ext>
            </p:extLst>
          </p:nvPr>
        </p:nvGraphicFramePr>
        <p:xfrm>
          <a:off x="4733925" y="4114800"/>
          <a:ext cx="3359150" cy="398463"/>
        </p:xfrm>
        <a:graphic>
          <a:graphicData uri="http://schemas.openxmlformats.org/presentationml/2006/ole">
            <mc:AlternateContent xmlns:mc="http://schemas.openxmlformats.org/markup-compatibility/2006">
              <mc:Choice xmlns:v="urn:schemas-microsoft-com:vml" Requires="v">
                <p:oleObj spid="_x0000_s184365" name="Equation" r:id="rId21" imgW="1993900" imgH="241300" progId="Equation.DSMT4">
                  <p:embed/>
                </p:oleObj>
              </mc:Choice>
              <mc:Fallback>
                <p:oleObj name="Equation" r:id="rId21" imgW="1993900" imgH="241300" progId="Equation.DSMT4">
                  <p:embed/>
                  <p:pic>
                    <p:nvPicPr>
                      <p:cNvPr id="0" name=""/>
                      <p:cNvPicPr>
                        <a:picLocks noChangeAspect="1" noChangeArrowheads="1"/>
                      </p:cNvPicPr>
                      <p:nvPr/>
                    </p:nvPicPr>
                    <p:blipFill>
                      <a:blip r:embed="rId22"/>
                      <a:srcRect/>
                      <a:stretch>
                        <a:fillRect/>
                      </a:stretch>
                    </p:blipFill>
                    <p:spPr bwMode="auto">
                      <a:xfrm>
                        <a:off x="4733925" y="4114800"/>
                        <a:ext cx="3359150" cy="398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1468" name="Object 12"/>
          <p:cNvGraphicFramePr>
            <a:graphicFrameLocks noChangeAspect="1"/>
          </p:cNvGraphicFramePr>
          <p:nvPr>
            <p:extLst>
              <p:ext uri="{D42A27DB-BD31-4B8C-83A1-F6EECF244321}">
                <p14:modId xmlns:p14="http://schemas.microsoft.com/office/powerpoint/2010/main" val="4109416002"/>
              </p:ext>
            </p:extLst>
          </p:nvPr>
        </p:nvGraphicFramePr>
        <p:xfrm>
          <a:off x="8108950" y="4114800"/>
          <a:ext cx="642938" cy="377825"/>
        </p:xfrm>
        <a:graphic>
          <a:graphicData uri="http://schemas.openxmlformats.org/presentationml/2006/ole">
            <mc:AlternateContent xmlns:mc="http://schemas.openxmlformats.org/markup-compatibility/2006">
              <mc:Choice xmlns:v="urn:schemas-microsoft-com:vml" Requires="v">
                <p:oleObj spid="_x0000_s184366" name="Equation" r:id="rId23" imgW="381000" imgH="228600" progId="Equation.DSMT4">
                  <p:embed/>
                </p:oleObj>
              </mc:Choice>
              <mc:Fallback>
                <p:oleObj name="Equation" r:id="rId23" imgW="381000" imgH="228600" progId="Equation.DSMT4">
                  <p:embed/>
                  <p:pic>
                    <p:nvPicPr>
                      <p:cNvPr id="0" name=""/>
                      <p:cNvPicPr>
                        <a:picLocks noChangeAspect="1" noChangeArrowheads="1"/>
                      </p:cNvPicPr>
                      <p:nvPr/>
                    </p:nvPicPr>
                    <p:blipFill>
                      <a:blip r:embed="rId24"/>
                      <a:srcRect/>
                      <a:stretch>
                        <a:fillRect/>
                      </a:stretch>
                    </p:blipFill>
                    <p:spPr bwMode="auto">
                      <a:xfrm>
                        <a:off x="8108950" y="4114800"/>
                        <a:ext cx="642938"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831593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60596</TotalTime>
  <Words>795</Words>
  <Application>Microsoft Macintosh PowerPoint</Application>
  <PresentationFormat>On-screen Show (4:3)</PresentationFormat>
  <Paragraphs>112</Paragraphs>
  <Slides>10</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10</vt:i4>
      </vt:variant>
    </vt:vector>
  </HeadingPairs>
  <TitlesOfParts>
    <vt:vector size="13" baseType="lpstr">
      <vt:lpstr>phys1443-spring02</vt:lpstr>
      <vt:lpstr>Equation</vt:lpstr>
      <vt:lpstr>MathType 6.0 Equation</vt:lpstr>
      <vt:lpstr>PHYS 3313 – Section 001 Lecture # 20</vt:lpstr>
      <vt:lpstr>Announcements</vt:lpstr>
      <vt:lpstr>PowerPoint Presentation</vt:lpstr>
      <vt:lpstr>Finite Square-Well Potential</vt:lpstr>
      <vt:lpstr>Finite Square-Well Solution</vt:lpstr>
      <vt:lpstr>Penetration Depth</vt:lpstr>
      <vt:lpstr>Three-Dimensional Infinite-Potential Well</vt:lpstr>
      <vt:lpstr>Ex 6.10: Expectation values inside a box</vt:lpstr>
      <vt:lpstr>Ex 6.10: Expectation values inside a box</vt:lpstr>
      <vt:lpstr>Degeneracy*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941</cp:revision>
  <cp:lastPrinted>2015-04-15T19:38:48Z</cp:lastPrinted>
  <dcterms:created xsi:type="dcterms:W3CDTF">2012-08-27T21:13:02Z</dcterms:created>
  <dcterms:modified xsi:type="dcterms:W3CDTF">2015-04-15T19:40:35Z</dcterms:modified>
</cp:coreProperties>
</file>