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797" r:id="rId3"/>
    <p:sldId id="821" r:id="rId4"/>
    <p:sldId id="805" r:id="rId5"/>
    <p:sldId id="806" r:id="rId6"/>
    <p:sldId id="807" r:id="rId7"/>
    <p:sldId id="808" r:id="rId8"/>
    <p:sldId id="809" r:id="rId9"/>
    <p:sldId id="810" r:id="rId10"/>
    <p:sldId id="811"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4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7" Type="http://schemas.openxmlformats.org/officeDocument/2006/relationships/image" Target="../media/image26.emf"/><Relationship Id="rId8" Type="http://schemas.openxmlformats.org/officeDocument/2006/relationships/image" Target="../media/image27.emf"/><Relationship Id="rId9" Type="http://schemas.openxmlformats.org/officeDocument/2006/relationships/image" Target="../media/image28.emf"/><Relationship Id="rId10" Type="http://schemas.openxmlformats.org/officeDocument/2006/relationships/image" Target="../media/image29.emf"/><Relationship Id="rId1" Type="http://schemas.openxmlformats.org/officeDocument/2006/relationships/image" Target="../media/image20.emf"/><Relationship Id="rId2"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 Type="http://schemas.openxmlformats.org/officeDocument/2006/relationships/image" Target="../media/image30.emf"/><Relationship Id="rId2"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0" Type="http://schemas.openxmlformats.org/officeDocument/2006/relationships/image" Target="../media/image49.emf"/><Relationship Id="rId11" Type="http://schemas.openxmlformats.org/officeDocument/2006/relationships/image" Target="../media/image50.emf"/><Relationship Id="rId1" Type="http://schemas.openxmlformats.org/officeDocument/2006/relationships/image" Target="../media/image40.emf"/><Relationship Id="rId2"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73655490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April 15,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2015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April 15,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2015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0.emf"/><Relationship Id="rId10" Type="http://schemas.openxmlformats.org/officeDocument/2006/relationships/image" Target="../media/image5.emf"/><Relationship Id="rId11" Type="http://schemas.openxmlformats.org/officeDocument/2006/relationships/oleObject" Target="../embeddings/oleObject4.bin"/><Relationship Id="rId12" Type="http://schemas.openxmlformats.org/officeDocument/2006/relationships/image" Target="../media/image6.emf"/><Relationship Id="rId13" Type="http://schemas.openxmlformats.org/officeDocument/2006/relationships/oleObject" Target="../embeddings/oleObject5.bin"/><Relationship Id="rId14" Type="http://schemas.openxmlformats.org/officeDocument/2006/relationships/image" Target="../media/image7.emf"/><Relationship Id="rId15" Type="http://schemas.openxmlformats.org/officeDocument/2006/relationships/oleObject" Target="../embeddings/oleObject6.bin"/><Relationship Id="rId16" Type="http://schemas.openxmlformats.org/officeDocument/2006/relationships/image" Target="../media/image8.emf"/><Relationship Id="rId17" Type="http://schemas.openxmlformats.org/officeDocument/2006/relationships/oleObject" Target="../embeddings/oleObject7.bin"/><Relationship Id="rId18" Type="http://schemas.openxmlformats.org/officeDocument/2006/relationships/image" Target="../media/image9.e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image" Target="../media/image11.jpeg"/><Relationship Id="rId5" Type="http://schemas.openxmlformats.org/officeDocument/2006/relationships/oleObject" Target="../embeddings/oleObject1.bin"/><Relationship Id="rId6" Type="http://schemas.openxmlformats.org/officeDocument/2006/relationships/image" Target="../media/image3.emf"/><Relationship Id="rId7" Type="http://schemas.openxmlformats.org/officeDocument/2006/relationships/oleObject" Target="../embeddings/oleObject2.bin"/><Relationship Id="rId8" Type="http://schemas.openxmlformats.org/officeDocument/2006/relationships/image" Target="../media/image4.emf"/></Relationships>
</file>

<file path=ppt/slides/_rels/slide5.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oleObject13.bin"/><Relationship Id="rId13"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17.jpeg"/><Relationship Id="rId4" Type="http://schemas.openxmlformats.org/officeDocument/2006/relationships/oleObject" Target="../embeddings/oleObject9.bin"/><Relationship Id="rId5" Type="http://schemas.openxmlformats.org/officeDocument/2006/relationships/image" Target="../media/image12.emf"/><Relationship Id="rId6" Type="http://schemas.openxmlformats.org/officeDocument/2006/relationships/oleObject" Target="../embeddings/oleObject10.bin"/><Relationship Id="rId7" Type="http://schemas.openxmlformats.org/officeDocument/2006/relationships/image" Target="../media/image13.emf"/><Relationship Id="rId8" Type="http://schemas.openxmlformats.org/officeDocument/2006/relationships/oleObject" Target="../embeddings/oleObject11.bin"/><Relationship Id="rId9" Type="http://schemas.openxmlformats.org/officeDocument/2006/relationships/image" Target="../media/image14.emf"/><Relationship Id="rId10"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8.emf"/><Relationship Id="rId5" Type="http://schemas.openxmlformats.org/officeDocument/2006/relationships/oleObject" Target="../embeddings/oleObject15.bin"/><Relationship Id="rId6"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9.bin"/><Relationship Id="rId20" Type="http://schemas.openxmlformats.org/officeDocument/2006/relationships/image" Target="../media/image28.emf"/><Relationship Id="rId21" Type="http://schemas.openxmlformats.org/officeDocument/2006/relationships/oleObject" Target="../embeddings/oleObject25.bin"/><Relationship Id="rId22" Type="http://schemas.openxmlformats.org/officeDocument/2006/relationships/image" Target="../media/image29.emf"/><Relationship Id="rId10" Type="http://schemas.openxmlformats.org/officeDocument/2006/relationships/image" Target="../media/image23.emf"/><Relationship Id="rId11" Type="http://schemas.openxmlformats.org/officeDocument/2006/relationships/oleObject" Target="../embeddings/oleObject20.bin"/><Relationship Id="rId12" Type="http://schemas.openxmlformats.org/officeDocument/2006/relationships/image" Target="../media/image24.emf"/><Relationship Id="rId13" Type="http://schemas.openxmlformats.org/officeDocument/2006/relationships/oleObject" Target="../embeddings/oleObject21.bin"/><Relationship Id="rId14" Type="http://schemas.openxmlformats.org/officeDocument/2006/relationships/image" Target="../media/image25.emf"/><Relationship Id="rId15" Type="http://schemas.openxmlformats.org/officeDocument/2006/relationships/oleObject" Target="../embeddings/oleObject22.bin"/><Relationship Id="rId16" Type="http://schemas.openxmlformats.org/officeDocument/2006/relationships/image" Target="../media/image26.emf"/><Relationship Id="rId17" Type="http://schemas.openxmlformats.org/officeDocument/2006/relationships/oleObject" Target="../embeddings/oleObject23.bin"/><Relationship Id="rId18" Type="http://schemas.openxmlformats.org/officeDocument/2006/relationships/image" Target="../media/image27.emf"/><Relationship Id="rId19" Type="http://schemas.openxmlformats.org/officeDocument/2006/relationships/oleObject" Target="../embeddings/oleObject24.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6.bin"/><Relationship Id="rId4" Type="http://schemas.openxmlformats.org/officeDocument/2006/relationships/image" Target="../media/image20.emf"/><Relationship Id="rId5" Type="http://schemas.openxmlformats.org/officeDocument/2006/relationships/oleObject" Target="../embeddings/oleObject17.bin"/><Relationship Id="rId6" Type="http://schemas.openxmlformats.org/officeDocument/2006/relationships/image" Target="../media/image21.emf"/><Relationship Id="rId7" Type="http://schemas.openxmlformats.org/officeDocument/2006/relationships/oleObject" Target="../embeddings/oleObject18.bin"/><Relationship Id="rId8" Type="http://schemas.openxmlformats.org/officeDocument/2006/relationships/image" Target="../media/image22.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image" Target="../media/image38.emf"/><Relationship Id="rId21" Type="http://schemas.openxmlformats.org/officeDocument/2006/relationships/image" Target="../media/image39.jpeg"/><Relationship Id="rId10" Type="http://schemas.openxmlformats.org/officeDocument/2006/relationships/image" Target="../media/image33.emf"/><Relationship Id="rId11" Type="http://schemas.openxmlformats.org/officeDocument/2006/relationships/oleObject" Target="../embeddings/oleObject30.bin"/><Relationship Id="rId12" Type="http://schemas.openxmlformats.org/officeDocument/2006/relationships/image" Target="../media/image34.emf"/><Relationship Id="rId13" Type="http://schemas.openxmlformats.org/officeDocument/2006/relationships/oleObject" Target="../embeddings/oleObject31.bin"/><Relationship Id="rId14" Type="http://schemas.openxmlformats.org/officeDocument/2006/relationships/image" Target="../media/image35.emf"/><Relationship Id="rId15" Type="http://schemas.openxmlformats.org/officeDocument/2006/relationships/oleObject" Target="../embeddings/oleObject32.bin"/><Relationship Id="rId16" Type="http://schemas.openxmlformats.org/officeDocument/2006/relationships/image" Target="../media/image36.emf"/><Relationship Id="rId17" Type="http://schemas.openxmlformats.org/officeDocument/2006/relationships/oleObject" Target="../embeddings/oleObject33.bin"/><Relationship Id="rId18" Type="http://schemas.openxmlformats.org/officeDocument/2006/relationships/image" Target="../media/image37.emf"/><Relationship Id="rId19" Type="http://schemas.openxmlformats.org/officeDocument/2006/relationships/oleObject" Target="../embeddings/oleObject34.bin"/><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30.emf"/><Relationship Id="rId5" Type="http://schemas.openxmlformats.org/officeDocument/2006/relationships/oleObject" Target="../embeddings/oleObject27.bin"/><Relationship Id="rId6" Type="http://schemas.openxmlformats.org/officeDocument/2006/relationships/image" Target="../media/image31.emf"/><Relationship Id="rId7" Type="http://schemas.openxmlformats.org/officeDocument/2006/relationships/oleObject" Target="../embeddings/oleObject28.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8.emf"/><Relationship Id="rId21" Type="http://schemas.openxmlformats.org/officeDocument/2006/relationships/oleObject" Target="../embeddings/oleObject44.bin"/><Relationship Id="rId22" Type="http://schemas.openxmlformats.org/officeDocument/2006/relationships/image" Target="../media/image49.emf"/><Relationship Id="rId23" Type="http://schemas.openxmlformats.org/officeDocument/2006/relationships/oleObject" Target="../embeddings/oleObject45.bin"/><Relationship Id="rId24" Type="http://schemas.openxmlformats.org/officeDocument/2006/relationships/image" Target="../media/image50.emf"/><Relationship Id="rId10" Type="http://schemas.openxmlformats.org/officeDocument/2006/relationships/image" Target="../media/image43.emf"/><Relationship Id="rId11" Type="http://schemas.openxmlformats.org/officeDocument/2006/relationships/oleObject" Target="../embeddings/oleObject39.bin"/><Relationship Id="rId12" Type="http://schemas.openxmlformats.org/officeDocument/2006/relationships/image" Target="../media/image44.emf"/><Relationship Id="rId13" Type="http://schemas.openxmlformats.org/officeDocument/2006/relationships/oleObject" Target="../embeddings/oleObject40.bin"/><Relationship Id="rId14" Type="http://schemas.openxmlformats.org/officeDocument/2006/relationships/image" Target="../media/image45.emf"/><Relationship Id="rId15" Type="http://schemas.openxmlformats.org/officeDocument/2006/relationships/oleObject" Target="../embeddings/oleObject41.bin"/><Relationship Id="rId16" Type="http://schemas.openxmlformats.org/officeDocument/2006/relationships/image" Target="../media/image46.emf"/><Relationship Id="rId17" Type="http://schemas.openxmlformats.org/officeDocument/2006/relationships/oleObject" Target="../embeddings/oleObject42.bin"/><Relationship Id="rId18" Type="http://schemas.openxmlformats.org/officeDocument/2006/relationships/image" Target="../media/image47.emf"/><Relationship Id="rId19" Type="http://schemas.openxmlformats.org/officeDocument/2006/relationships/oleObject" Target="../embeddings/oleObject43.bin"/><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oleObject" Target="../embeddings/oleObject35.bin"/><Relationship Id="rId4" Type="http://schemas.openxmlformats.org/officeDocument/2006/relationships/image" Target="../media/image40.emf"/><Relationship Id="rId5" Type="http://schemas.openxmlformats.org/officeDocument/2006/relationships/oleObject" Target="../embeddings/oleObject36.bin"/><Relationship Id="rId6" Type="http://schemas.openxmlformats.org/officeDocument/2006/relationships/image" Target="../media/image41.emf"/><Relationship Id="rId7" Type="http://schemas.openxmlformats.org/officeDocument/2006/relationships/oleObject" Target="../embeddings/oleObject37.bin"/><Relationship Id="rId8"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April 15,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2015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 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02133" y="1524000"/>
            <a:ext cx="323175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15,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838200" y="2438400"/>
            <a:ext cx="8305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pitchFamily="-84" charset="0"/>
              </a:rPr>
              <a:t>Finite </a:t>
            </a:r>
            <a:r>
              <a:rPr lang="en-US" dirty="0">
                <a:latin typeface="Arial Narrow" pitchFamily="-84" charset="0"/>
              </a:rPr>
              <a:t>Square Well Potential</a:t>
            </a:r>
          </a:p>
          <a:p>
            <a:pPr marL="609600" indent="-609600" algn="l"/>
            <a:r>
              <a:rPr lang="en-US" dirty="0">
                <a:latin typeface="Arial Narrow" pitchFamily="-84" charset="0"/>
              </a:rPr>
              <a:t>Penetration </a:t>
            </a:r>
            <a:r>
              <a:rPr lang="en-US" dirty="0" smtClean="0">
                <a:latin typeface="Arial Narrow" pitchFamily="-84" charset="0"/>
              </a:rPr>
              <a:t>Depth</a:t>
            </a:r>
          </a:p>
          <a:p>
            <a:pPr marL="609600" indent="-609600" algn="l"/>
            <a:r>
              <a:rPr lang="en-US" smtClean="0">
                <a:latin typeface="Arial Narrow" pitchFamily="-84" charset="0"/>
              </a:rPr>
              <a:t>Degeneracy</a:t>
            </a:r>
          </a:p>
          <a:p>
            <a:pPr marL="609600" indent="-609600" algn="l"/>
            <a:r>
              <a:rPr lang="en-US" dirty="0" smtClean="0">
                <a:latin typeface="Arial Narrow" pitchFamily="-84" charset="0"/>
              </a:rPr>
              <a:t>Simple </a:t>
            </a:r>
            <a:r>
              <a:rPr lang="en-US" dirty="0">
                <a:latin typeface="Arial Narrow" pitchFamily="-84" charset="0"/>
              </a:rPr>
              <a:t>Harmonic Oscillator</a:t>
            </a:r>
          </a:p>
          <a:p>
            <a:pPr marL="609600" indent="-609600" algn="l"/>
            <a:r>
              <a:rPr lang="en-US" dirty="0">
                <a:latin typeface="Arial Narrow" pitchFamily="-84" charset="0"/>
              </a:rPr>
              <a:t>Barriers and Tunneling</a:t>
            </a:r>
          </a:p>
          <a:p>
            <a:pPr marL="609600" indent="-609600" algn="l"/>
            <a:r>
              <a:rPr lang="en-US" dirty="0">
                <a:latin typeface="Arial Narrow" pitchFamily="-84" charset="0"/>
              </a:rPr>
              <a:t>Alpha Particle </a:t>
            </a:r>
            <a:r>
              <a:rPr lang="en-US" dirty="0" smtClean="0">
                <a:latin typeface="Arial Narrow" pitchFamily="-84" charset="0"/>
              </a:rPr>
              <a:t>Decay</a:t>
            </a:r>
            <a:endParaRPr lang="en-US" dirty="0">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April 15, 2015</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2015                     Dr. Jaehoon Yu</a:t>
            </a:r>
            <a:endParaRPr lang="en-US"/>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152616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wipe(left)">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wipe(left)">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914">
                                            <p:txEl>
                                              <p:pRg st="2" end="2"/>
                                            </p:txEl>
                                          </p:spTgt>
                                        </p:tgtEl>
                                        <p:attrNameLst>
                                          <p:attrName>style.visibility</p:attrName>
                                        </p:attrNameLst>
                                      </p:cBhvr>
                                      <p:to>
                                        <p:strVal val="visible"/>
                                      </p:to>
                                    </p:set>
                                    <p:animEffect transition="in" filter="wipe(left)">
                                      <p:cBhvr>
                                        <p:cTn id="22"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April 15,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2015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762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762000"/>
            <a:ext cx="8915400" cy="5181600"/>
          </a:xfrm>
        </p:spPr>
        <p:txBody>
          <a:bodyPr/>
          <a:lstStyle/>
          <a:p>
            <a:pPr eaLnBrk="1" hangingPunct="1">
              <a:spcBef>
                <a:spcPts val="168"/>
              </a:spcBef>
            </a:pPr>
            <a:r>
              <a:rPr lang="en-US" dirty="0"/>
              <a:t>Research paper deadline is Monday, </a:t>
            </a:r>
            <a:r>
              <a:rPr lang="en-US" dirty="0" smtClean="0"/>
              <a:t>May </a:t>
            </a:r>
            <a:r>
              <a:rPr lang="en-US" dirty="0"/>
              <a:t>4</a:t>
            </a:r>
          </a:p>
          <a:p>
            <a:pPr eaLnBrk="1" hangingPunct="1">
              <a:spcBef>
                <a:spcPts val="168"/>
              </a:spcBef>
            </a:pPr>
            <a:r>
              <a:rPr lang="en-US" dirty="0"/>
              <a:t>Research presentation deadline is Sunday, </a:t>
            </a:r>
            <a:r>
              <a:rPr lang="en-US" dirty="0" smtClean="0"/>
              <a:t>May 3</a:t>
            </a:r>
            <a:endParaRPr lang="en-US" dirty="0"/>
          </a:p>
          <a:p>
            <a:pPr eaLnBrk="1" hangingPunct="1">
              <a:spcBef>
                <a:spcPts val="168"/>
              </a:spcBef>
            </a:pPr>
            <a:r>
              <a:rPr lang="en-US" dirty="0"/>
              <a:t>Homework #5</a:t>
            </a:r>
            <a:endParaRPr lang="en-US" sz="2800" dirty="0"/>
          </a:p>
          <a:p>
            <a:pPr lvl="1" eaLnBrk="1" hangingPunct="1">
              <a:spcBef>
                <a:spcPts val="168"/>
              </a:spcBef>
            </a:pPr>
            <a:r>
              <a:rPr lang="en-US" dirty="0"/>
              <a:t>CH6 end of chapter problems: 34, 39, 46, 62 and 65</a:t>
            </a:r>
          </a:p>
          <a:p>
            <a:pPr lvl="1" eaLnBrk="1" hangingPunct="1">
              <a:spcBef>
                <a:spcPts val="168"/>
              </a:spcBef>
            </a:pPr>
            <a:r>
              <a:rPr lang="en-US" dirty="0"/>
              <a:t>Due Wednesday, Apr. </a:t>
            </a:r>
            <a:r>
              <a:rPr lang="en-US" dirty="0" smtClean="0"/>
              <a:t>22</a:t>
            </a:r>
            <a:endParaRPr lang="en-US" sz="2400" dirty="0"/>
          </a:p>
          <a:p>
            <a:pPr eaLnBrk="1" hangingPunct="1">
              <a:spcBef>
                <a:spcPts val="168"/>
              </a:spcBef>
            </a:pPr>
            <a:r>
              <a:rPr lang="en-US" dirty="0"/>
              <a:t>Reading assignments</a:t>
            </a:r>
          </a:p>
          <a:p>
            <a:pPr lvl="1" eaLnBrk="1" hangingPunct="1">
              <a:spcBef>
                <a:spcPts val="168"/>
              </a:spcBef>
            </a:pPr>
            <a:r>
              <a:rPr lang="en-US" dirty="0"/>
              <a:t>CH7.6 and the entire CH8</a:t>
            </a:r>
          </a:p>
          <a:p>
            <a:pPr eaLnBrk="1" hangingPunct="1"/>
            <a:r>
              <a:rPr lang="en-US" sz="3600" dirty="0" smtClean="0"/>
              <a:t>Bring out the special project #5 </a:t>
            </a:r>
          </a:p>
          <a:p>
            <a:pPr eaLnBrk="1" hangingPunct="1"/>
            <a:r>
              <a:rPr lang="en-US" sz="3600" dirty="0" smtClean="0"/>
              <a:t>No Colloquium today</a:t>
            </a:r>
          </a:p>
        </p:txBody>
      </p:sp>
    </p:spTree>
    <p:extLst>
      <p:ext uri="{BB962C8B-B14F-4D97-AF65-F5344CB8AC3E}">
        <p14:creationId xmlns:p14="http://schemas.microsoft.com/office/powerpoint/2010/main" val="2724060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Wednesday, April 15, 2015</a:t>
            </a:r>
            <a:endParaRPr lang="en-US"/>
          </a:p>
        </p:txBody>
      </p:sp>
      <p:sp>
        <p:nvSpPr>
          <p:cNvPr id="4" name="Footer Placeholder 3"/>
          <p:cNvSpPr>
            <a:spLocks noGrp="1"/>
          </p:cNvSpPr>
          <p:nvPr>
            <p:ph type="ftr" sz="quarter" idx="11"/>
          </p:nvPr>
        </p:nvSpPr>
        <p:spPr/>
        <p:txBody>
          <a:bodyPr/>
          <a:lstStyle/>
          <a:p>
            <a:pPr>
              <a:defRPr/>
            </a:pPr>
            <a:r>
              <a:rPr lang="nl-NL" smtClean="0"/>
              <a:t>PHYS 3313-001, Spring 2015                     Dr. Jaehoon Yu</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3" name="Picture 2" descr="Screen Shot 2015-04-15 at 11.33.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39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605"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606"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Wednesday, April 15, 2015</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4</a:t>
            </a:fld>
            <a:endParaRPr lang="en-US"/>
          </a:p>
        </p:txBody>
      </p:sp>
      <p:sp>
        <p:nvSpPr>
          <p:cNvPr id="14" name="Footer Placeholder 13"/>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67974" name="Object 6"/>
          <p:cNvGraphicFramePr>
            <a:graphicFrameLocks noChangeAspect="1"/>
          </p:cNvGraphicFramePr>
          <p:nvPr>
            <p:extLst>
              <p:ext uri="{D42A27DB-BD31-4B8C-83A1-F6EECF244321}">
                <p14:modId xmlns:p14="http://schemas.microsoft.com/office/powerpoint/2010/main" val="1716779164"/>
              </p:ext>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164607"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ext uri="{D42A27DB-BD31-4B8C-83A1-F6EECF244321}">
                <p14:modId xmlns:p14="http://schemas.microsoft.com/office/powerpoint/2010/main" val="3372564421"/>
              </p:ext>
            </p:extLst>
          </p:nvPr>
        </p:nvGraphicFramePr>
        <p:xfrm>
          <a:off x="685800" y="2057400"/>
          <a:ext cx="2619375" cy="798513"/>
        </p:xfrm>
        <a:graphic>
          <a:graphicData uri="http://schemas.openxmlformats.org/presentationml/2006/ole">
            <mc:AlternateContent xmlns:mc="http://schemas.openxmlformats.org/markup-compatibility/2006">
              <mc:Choice xmlns:v="urn:schemas-microsoft-com:vml" Requires="v">
                <p:oleObj spid="_x0000_s164608" name="Equation" r:id="rId11" imgW="1460500" imgH="444500" progId="Equation.DSMT4">
                  <p:embed/>
                </p:oleObj>
              </mc:Choice>
              <mc:Fallback>
                <p:oleObj name="Equation" r:id="rId11" imgW="1460500" imgH="444500" progId="Equation.DSMT4">
                  <p:embed/>
                  <p:pic>
                    <p:nvPicPr>
                      <p:cNvPr id="0" name=""/>
                      <p:cNvPicPr>
                        <a:picLocks noChangeAspect="1" noChangeArrowheads="1"/>
                      </p:cNvPicPr>
                      <p:nvPr/>
                    </p:nvPicPr>
                    <p:blipFill>
                      <a:blip r:embed="rId12"/>
                      <a:srcRect/>
                      <a:stretch>
                        <a:fillRect/>
                      </a:stretch>
                    </p:blipFill>
                    <p:spPr bwMode="auto">
                      <a:xfrm>
                        <a:off x="685800" y="2057400"/>
                        <a:ext cx="2619375"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ext uri="{D42A27DB-BD31-4B8C-83A1-F6EECF244321}">
                <p14:modId xmlns:p14="http://schemas.microsoft.com/office/powerpoint/2010/main" val="2373698361"/>
              </p:ext>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164609"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ext uri="{D42A27DB-BD31-4B8C-83A1-F6EECF244321}">
                <p14:modId xmlns:p14="http://schemas.microsoft.com/office/powerpoint/2010/main" val="2699902447"/>
              </p:ext>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164610"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ext uri="{D42A27DB-BD31-4B8C-83A1-F6EECF244321}">
                <p14:modId xmlns:p14="http://schemas.microsoft.com/office/powerpoint/2010/main" val="131675148"/>
              </p:ext>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164611"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ext uri="{D42A27DB-BD31-4B8C-83A1-F6EECF244321}">
                <p14:modId xmlns:p14="http://schemas.microsoft.com/office/powerpoint/2010/main" val="741684556"/>
              </p:ext>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164612"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x</a:t>
            </a:r>
            <a:r>
              <a:rPr lang="en-US" sz="1800" dirty="0" smtClean="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28335942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wipe(left)">
                                      <p:cBhvr>
                                        <p:cTn id="12" dur="500"/>
                                        <p:tgtEl>
                                          <p:spTgt spid="46797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793"/>
                                        </p:tgtEl>
                                        <p:attrNameLst>
                                          <p:attrName>style.visibility</p:attrName>
                                        </p:attrNameLst>
                                      </p:cBhvr>
                                      <p:to>
                                        <p:strVal val="visible"/>
                                      </p:to>
                                    </p:set>
                                    <p:anim calcmode="lin" valueType="num">
                                      <p:cBhvr>
                                        <p:cTn id="17" dur="500" fill="hold"/>
                                        <p:tgtEl>
                                          <p:spTgt spid="33793"/>
                                        </p:tgtEl>
                                        <p:attrNameLst>
                                          <p:attrName>ppt_w</p:attrName>
                                        </p:attrNameLst>
                                      </p:cBhvr>
                                      <p:tavLst>
                                        <p:tav tm="0">
                                          <p:val>
                                            <p:fltVal val="0"/>
                                          </p:val>
                                        </p:tav>
                                        <p:tav tm="100000">
                                          <p:val>
                                            <p:strVal val="#ppt_w"/>
                                          </p:val>
                                        </p:tav>
                                      </p:tavLst>
                                    </p:anim>
                                    <p:anim calcmode="lin" valueType="num">
                                      <p:cBhvr>
                                        <p:cTn id="18" dur="500" fill="hold"/>
                                        <p:tgtEl>
                                          <p:spTgt spid="33793"/>
                                        </p:tgtEl>
                                        <p:attrNameLst>
                                          <p:attrName>ppt_h</p:attrName>
                                        </p:attrNameLst>
                                      </p:cBhvr>
                                      <p:tavLst>
                                        <p:tav tm="0">
                                          <p:val>
                                            <p:fltVal val="0"/>
                                          </p:val>
                                        </p:tav>
                                        <p:tav tm="100000">
                                          <p:val>
                                            <p:strVal val="#ppt_h"/>
                                          </p:val>
                                        </p:tav>
                                      </p:tavLst>
                                    </p:anim>
                                    <p:animEffect transition="in" filter="fade">
                                      <p:cBhvr>
                                        <p:cTn id="19" dur="500"/>
                                        <p:tgtEl>
                                          <p:spTgt spid="337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795">
                                            <p:txEl>
                                              <p:pRg st="2" end="2"/>
                                            </p:txEl>
                                          </p:spTgt>
                                        </p:tgtEl>
                                        <p:attrNameLst>
                                          <p:attrName>style.visibility</p:attrName>
                                        </p:attrNameLst>
                                      </p:cBhvr>
                                      <p:to>
                                        <p:strVal val="visible"/>
                                      </p:to>
                                    </p:set>
                                    <p:animEffect transition="in" filter="wipe(left)">
                                      <p:cBhvr>
                                        <p:cTn id="24" dur="500"/>
                                        <p:tgtEl>
                                          <p:spTgt spid="3379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67975"/>
                                        </p:tgtEl>
                                        <p:attrNameLst>
                                          <p:attrName>style.visibility</p:attrName>
                                        </p:attrNameLst>
                                      </p:cBhvr>
                                      <p:to>
                                        <p:strVal val="visible"/>
                                      </p:to>
                                    </p:set>
                                    <p:animEffect transition="in" filter="wipe(left)">
                                      <p:cBhvr>
                                        <p:cTn id="29" dur="500"/>
                                        <p:tgtEl>
                                          <p:spTgt spid="467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3795">
                                            <p:txEl>
                                              <p:pRg st="3" end="3"/>
                                            </p:txEl>
                                          </p:spTgt>
                                        </p:tgtEl>
                                        <p:attrNameLst>
                                          <p:attrName>style.visibility</p:attrName>
                                        </p:attrNameLst>
                                      </p:cBhvr>
                                      <p:to>
                                        <p:strVal val="visible"/>
                                      </p:to>
                                    </p:set>
                                    <p:animEffect transition="in" filter="wipe(left)">
                                      <p:cBhvr>
                                        <p:cTn id="34" dur="500"/>
                                        <p:tgtEl>
                                          <p:spTgt spid="3379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7976"/>
                                        </p:tgtEl>
                                        <p:attrNameLst>
                                          <p:attrName>style.visibility</p:attrName>
                                        </p:attrNameLst>
                                      </p:cBhvr>
                                      <p:to>
                                        <p:strVal val="visible"/>
                                      </p:to>
                                    </p:set>
                                    <p:animEffect transition="in" filter="wipe(left)">
                                      <p:cBhvr>
                                        <p:cTn id="39" dur="500"/>
                                        <p:tgtEl>
                                          <p:spTgt spid="4679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795">
                                            <p:txEl>
                                              <p:pRg st="4" end="4"/>
                                            </p:txEl>
                                          </p:spTgt>
                                        </p:tgtEl>
                                        <p:attrNameLst>
                                          <p:attrName>style.visibility</p:attrName>
                                        </p:attrNameLst>
                                      </p:cBhvr>
                                      <p:to>
                                        <p:strVal val="visible"/>
                                      </p:to>
                                    </p:set>
                                    <p:animEffect transition="in" filter="wipe(left)">
                                      <p:cBhvr>
                                        <p:cTn id="44" dur="500"/>
                                        <p:tgtEl>
                                          <p:spTgt spid="33795">
                                            <p:txEl>
                                              <p:pRg st="4" end="4"/>
                                            </p:txEl>
                                          </p:spTgt>
                                        </p:tgtEl>
                                      </p:cBhvr>
                                    </p:animEffect>
                                  </p:childTnLst>
                                </p:cTn>
                              </p:par>
                            </p:childTnLst>
                          </p:cTn>
                        </p:par>
                        <p:par>
                          <p:cTn id="45" fill="hold">
                            <p:stCondLst>
                              <p:cond delay="2800"/>
                            </p:stCondLst>
                            <p:childTnLst>
                              <p:par>
                                <p:cTn id="46" presetID="22" presetClass="entr" presetSubtype="8" fill="hold" nodeType="afterEffect">
                                  <p:stCondLst>
                                    <p:cond delay="0"/>
                                  </p:stCondLst>
                                  <p:childTnLst>
                                    <p:set>
                                      <p:cBhvr>
                                        <p:cTn id="47" dur="1" fill="hold">
                                          <p:stCondLst>
                                            <p:cond delay="0"/>
                                          </p:stCondLst>
                                        </p:cTn>
                                        <p:tgtEl>
                                          <p:spTgt spid="467977"/>
                                        </p:tgtEl>
                                        <p:attrNameLst>
                                          <p:attrName>style.visibility</p:attrName>
                                        </p:attrNameLst>
                                      </p:cBhvr>
                                      <p:to>
                                        <p:strVal val="visible"/>
                                      </p:to>
                                    </p:set>
                                    <p:animEffect transition="in" filter="wipe(left)">
                                      <p:cBhvr>
                                        <p:cTn id="48" dur="500"/>
                                        <p:tgtEl>
                                          <p:spTgt spid="4679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67978"/>
                                        </p:tgtEl>
                                        <p:attrNameLst>
                                          <p:attrName>style.visibility</p:attrName>
                                        </p:attrNameLst>
                                      </p:cBhvr>
                                      <p:to>
                                        <p:strVal val="visible"/>
                                      </p:to>
                                    </p:set>
                                    <p:animEffect transition="in" filter="wipe(left)">
                                      <p:cBhvr>
                                        <p:cTn id="53" dur="500"/>
                                        <p:tgtEl>
                                          <p:spTgt spid="46797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67979"/>
                                        </p:tgtEl>
                                        <p:attrNameLst>
                                          <p:attrName>style.visibility</p:attrName>
                                        </p:attrNameLst>
                                      </p:cBhvr>
                                      <p:to>
                                        <p:strVal val="visible"/>
                                      </p:to>
                                    </p:set>
                                    <p:animEffect transition="in" filter="wipe(left)">
                                      <p:cBhvr>
                                        <p:cTn id="58" dur="500"/>
                                        <p:tgtEl>
                                          <p:spTgt spid="46797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April 15, 2015</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72066" name="Object 2"/>
          <p:cNvGraphicFramePr>
            <a:graphicFrameLocks noChangeAspect="1"/>
          </p:cNvGraphicFramePr>
          <p:nvPr>
            <p:extLst>
              <p:ext uri="{D42A27DB-BD31-4B8C-83A1-F6EECF244321}">
                <p14:modId xmlns:p14="http://schemas.microsoft.com/office/powerpoint/2010/main" val="3851232739"/>
              </p:ext>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165344"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ext uri="{D42A27DB-BD31-4B8C-83A1-F6EECF244321}">
                <p14:modId xmlns:p14="http://schemas.microsoft.com/office/powerpoint/2010/main" val="3571387757"/>
              </p:ext>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165345"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ext uri="{D42A27DB-BD31-4B8C-83A1-F6EECF244321}">
                <p14:modId xmlns:p14="http://schemas.microsoft.com/office/powerpoint/2010/main" val="2838986495"/>
              </p:ext>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165346"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ext uri="{D42A27DB-BD31-4B8C-83A1-F6EECF244321}">
                <p14:modId xmlns:p14="http://schemas.microsoft.com/office/powerpoint/2010/main" val="485420358"/>
              </p:ext>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165347"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ext uri="{D42A27DB-BD31-4B8C-83A1-F6EECF244321}">
                <p14:modId xmlns:p14="http://schemas.microsoft.com/office/powerpoint/2010/main" val="78724777"/>
              </p:ext>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165348" name="Equation" r:id="rId12" imgW="1447800" imgH="203200" progId="Equation.DSMT4">
                  <p:embed/>
                </p:oleObj>
              </mc:Choice>
              <mc:Fallback>
                <p:oleObj name="Equation" r:id="rId12" imgW="1447800" imgH="203200" progId="Equation.DSMT4">
                  <p:embed/>
                  <p:pic>
                    <p:nvPicPr>
                      <p:cNvPr id="0" name=""/>
                      <p:cNvPicPr>
                        <a:picLocks noChangeAspect="1" noChangeArrowheads="1"/>
                      </p:cNvPicPr>
                      <p:nvPr/>
                    </p:nvPicPr>
                    <p:blipFill>
                      <a:blip r:embed="rId13"/>
                      <a:srcRect/>
                      <a:stretch>
                        <a:fillRect/>
                      </a:stretch>
                    </p:blipFill>
                    <p:spPr bwMode="auto">
                      <a:xfrm>
                        <a:off x="4648200" y="2971800"/>
                        <a:ext cx="32559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2667000" y="3733800"/>
            <a:ext cx="2743200" cy="2362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01284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wipe(left)">
                                      <p:cBhvr>
                                        <p:cTn id="7" dur="500"/>
                                        <p:tgtEl>
                                          <p:spTgt spid="35841">
                                            <p:txEl>
                                              <p:pRg st="0" end="0"/>
                                            </p:txEl>
                                          </p:spTgt>
                                        </p:tgtEl>
                                      </p:cBhvr>
                                    </p:animEffect>
                                  </p:childTnLst>
                                </p:cTn>
                              </p:par>
                            </p:childTnLst>
                          </p:cTn>
                        </p:par>
                        <p:par>
                          <p:cTn id="8" fill="hold">
                            <p:stCondLst>
                              <p:cond delay="1600"/>
                            </p:stCondLst>
                            <p:childTnLst>
                              <p:par>
                                <p:cTn id="9" presetID="22" presetClass="entr" presetSubtype="8" fill="hold" nodeType="afterEffect">
                                  <p:stCondLst>
                                    <p:cond delay="0"/>
                                  </p:stCondLst>
                                  <p:childTnLst>
                                    <p:set>
                                      <p:cBhvr>
                                        <p:cTn id="10" dur="1" fill="hold">
                                          <p:stCondLst>
                                            <p:cond delay="0"/>
                                          </p:stCondLst>
                                        </p:cTn>
                                        <p:tgtEl>
                                          <p:spTgt spid="472066"/>
                                        </p:tgtEl>
                                        <p:attrNameLst>
                                          <p:attrName>style.visibility</p:attrName>
                                        </p:attrNameLst>
                                      </p:cBhvr>
                                      <p:to>
                                        <p:strVal val="visible"/>
                                      </p:to>
                                    </p:set>
                                    <p:animEffect transition="in" filter="wipe(left)">
                                      <p:cBhvr>
                                        <p:cTn id="11" dur="500"/>
                                        <p:tgtEl>
                                          <p:spTgt spid="472066"/>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472067"/>
                                        </p:tgtEl>
                                        <p:attrNameLst>
                                          <p:attrName>style.visibility</p:attrName>
                                        </p:attrNameLst>
                                      </p:cBhvr>
                                      <p:to>
                                        <p:strVal val="visible"/>
                                      </p:to>
                                    </p:set>
                                    <p:animEffect transition="in" filter="wipe(left)">
                                      <p:cBhvr>
                                        <p:cTn id="15" dur="500"/>
                                        <p:tgtEl>
                                          <p:spTgt spid="4720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5841">
                                            <p:txEl>
                                              <p:pRg st="2" end="2"/>
                                            </p:txEl>
                                          </p:spTgt>
                                        </p:tgtEl>
                                        <p:attrNameLst>
                                          <p:attrName>style.visibility</p:attrName>
                                        </p:attrNameLst>
                                      </p:cBhvr>
                                      <p:to>
                                        <p:strVal val="visible"/>
                                      </p:to>
                                    </p:set>
                                    <p:animEffect transition="in" filter="wipe(left)">
                                      <p:cBhvr>
                                        <p:cTn id="20" dur="500"/>
                                        <p:tgtEl>
                                          <p:spTgt spid="358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72068"/>
                                        </p:tgtEl>
                                        <p:attrNameLst>
                                          <p:attrName>style.visibility</p:attrName>
                                        </p:attrNameLst>
                                      </p:cBhvr>
                                      <p:to>
                                        <p:strVal val="visible"/>
                                      </p:to>
                                    </p:set>
                                    <p:animEffect transition="in" filter="wipe(left)">
                                      <p:cBhvr>
                                        <p:cTn id="25" dur="500"/>
                                        <p:tgtEl>
                                          <p:spTgt spid="47206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5841">
                                            <p:txEl>
                                              <p:pRg st="4" end="4"/>
                                            </p:txEl>
                                          </p:spTgt>
                                        </p:tgtEl>
                                        <p:attrNameLst>
                                          <p:attrName>style.visibility</p:attrName>
                                        </p:attrNameLst>
                                      </p:cBhvr>
                                      <p:to>
                                        <p:strVal val="visible"/>
                                      </p:to>
                                    </p:set>
                                    <p:animEffect transition="in" filter="wipe(left)">
                                      <p:cBhvr>
                                        <p:cTn id="30" dur="500"/>
                                        <p:tgtEl>
                                          <p:spTgt spid="358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72069"/>
                                        </p:tgtEl>
                                        <p:attrNameLst>
                                          <p:attrName>style.visibility</p:attrName>
                                        </p:attrNameLst>
                                      </p:cBhvr>
                                      <p:to>
                                        <p:strVal val="visible"/>
                                      </p:to>
                                    </p:set>
                                    <p:animEffect transition="in" filter="wipe(left)">
                                      <p:cBhvr>
                                        <p:cTn id="35" dur="500"/>
                                        <p:tgtEl>
                                          <p:spTgt spid="4720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72072"/>
                                        </p:tgtEl>
                                        <p:attrNameLst>
                                          <p:attrName>style.visibility</p:attrName>
                                        </p:attrNameLst>
                                      </p:cBhvr>
                                      <p:to>
                                        <p:strVal val="visible"/>
                                      </p:to>
                                    </p:set>
                                    <p:animEffect transition="in" filter="wipe(left)">
                                      <p:cBhvr>
                                        <p:cTn id="40" dur="500"/>
                                        <p:tgtEl>
                                          <p:spTgt spid="4720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841">
                                            <p:txEl>
                                              <p:pRg st="6" end="6"/>
                                            </p:txEl>
                                          </p:spTgt>
                                        </p:tgtEl>
                                        <p:attrNameLst>
                                          <p:attrName>style.visibility</p:attrName>
                                        </p:attrNameLst>
                                      </p:cBhvr>
                                      <p:to>
                                        <p:strVal val="visible"/>
                                      </p:to>
                                    </p:set>
                                    <p:animEffect transition="in" filter="wipe(left)">
                                      <p:cBhvr>
                                        <p:cTn id="45" dur="500"/>
                                        <p:tgtEl>
                                          <p:spTgt spid="3584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5847"/>
                                        </p:tgtEl>
                                        <p:attrNameLst>
                                          <p:attrName>style.visibility</p:attrName>
                                        </p:attrNameLst>
                                      </p:cBhvr>
                                      <p:to>
                                        <p:strVal val="visible"/>
                                      </p:to>
                                    </p:set>
                                    <p:anim calcmode="lin" valueType="num">
                                      <p:cBhvr>
                                        <p:cTn id="50" dur="500" fill="hold"/>
                                        <p:tgtEl>
                                          <p:spTgt spid="35847"/>
                                        </p:tgtEl>
                                        <p:attrNameLst>
                                          <p:attrName>ppt_w</p:attrName>
                                        </p:attrNameLst>
                                      </p:cBhvr>
                                      <p:tavLst>
                                        <p:tav tm="0">
                                          <p:val>
                                            <p:fltVal val="0"/>
                                          </p:val>
                                        </p:tav>
                                        <p:tav tm="100000">
                                          <p:val>
                                            <p:strVal val="#ppt_w"/>
                                          </p:val>
                                        </p:tav>
                                      </p:tavLst>
                                    </p:anim>
                                    <p:anim calcmode="lin" valueType="num">
                                      <p:cBhvr>
                                        <p:cTn id="51" dur="500" fill="hold"/>
                                        <p:tgtEl>
                                          <p:spTgt spid="35847"/>
                                        </p:tgtEl>
                                        <p:attrNameLst>
                                          <p:attrName>ppt_h</p:attrName>
                                        </p:attrNameLst>
                                      </p:cBhvr>
                                      <p:tavLst>
                                        <p:tav tm="0">
                                          <p:val>
                                            <p:fltVal val="0"/>
                                          </p:val>
                                        </p:tav>
                                        <p:tav tm="100000">
                                          <p:val>
                                            <p:strVal val="#ppt_h"/>
                                          </p:val>
                                        </p:tav>
                                      </p:tavLst>
                                    </p:anim>
                                    <p:animEffect transition="in" filter="fade">
                                      <p:cBhvr>
                                        <p:cTn id="52" dur="500"/>
                                        <p:tgtEl>
                                          <p:spTgt spid="35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841">
                                            <p:txEl>
                                              <p:pRg st="7" end="7"/>
                                            </p:txEl>
                                          </p:spTgt>
                                        </p:tgtEl>
                                        <p:attrNameLst>
                                          <p:attrName>style.visibility</p:attrName>
                                        </p:attrNameLst>
                                      </p:cBhvr>
                                      <p:to>
                                        <p:strVal val="visible"/>
                                      </p:to>
                                    </p:set>
                                    <p:animEffect transition="in" filter="wipe(left)">
                                      <p:cBhvr>
                                        <p:cTn id="57" dur="500"/>
                                        <p:tgtEl>
                                          <p:spTgt spid="3584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1" nodeType="clickEffect">
                                  <p:stCondLst>
                                    <p:cond delay="0"/>
                                  </p:stCondLst>
                                  <p:childTnLst>
                                    <p:set>
                                      <p:cBhvr>
                                        <p:cTn id="61" dur="1" fill="hold">
                                          <p:stCondLst>
                                            <p:cond delay="0"/>
                                          </p:stCondLst>
                                        </p:cTn>
                                        <p:tgtEl>
                                          <p:spTgt spid="35841">
                                            <p:txEl>
                                              <p:pRg st="8" end="8"/>
                                            </p:txEl>
                                          </p:spTgt>
                                        </p:tgtEl>
                                        <p:attrNameLst>
                                          <p:attrName>style.visibility</p:attrName>
                                        </p:attrNameLst>
                                      </p:cBhvr>
                                      <p:to>
                                        <p:strVal val="visible"/>
                                      </p:to>
                                    </p:set>
                                    <p:animEffect transition="in" filter="wipe(left)">
                                      <p:cBhvr>
                                        <p:cTn id="62" dur="500"/>
                                        <p:tgtEl>
                                          <p:spTgt spid="3584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35841">
                                            <p:txEl>
                                              <p:pRg st="9" end="9"/>
                                            </p:txEl>
                                          </p:spTgt>
                                        </p:tgtEl>
                                        <p:attrNameLst>
                                          <p:attrName>style.visibility</p:attrName>
                                        </p:attrNameLst>
                                      </p:cBhvr>
                                      <p:to>
                                        <p:strVal val="visible"/>
                                      </p:to>
                                    </p:set>
                                    <p:animEffect transition="in" filter="wipe(left)">
                                      <p:cBhvr>
                                        <p:cTn id="67" dur="500"/>
                                        <p:tgtEl>
                                          <p:spTgt spid="35841">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0" nodeType="clickEffect">
                                  <p:stCondLst>
                                    <p:cond delay="0"/>
                                  </p:stCondLst>
                                  <p:childTnLst>
                                    <p:anim calcmode="lin" valueType="num">
                                      <p:cBhvr>
                                        <p:cTn id="71" dur="500"/>
                                        <p:tgtEl>
                                          <p:spTgt spid="2"/>
                                        </p:tgtEl>
                                        <p:attrNameLst>
                                          <p:attrName>ppt_w</p:attrName>
                                        </p:attrNameLst>
                                      </p:cBhvr>
                                      <p:tavLst>
                                        <p:tav tm="0">
                                          <p:val>
                                            <p:strVal val="ppt_w"/>
                                          </p:val>
                                        </p:tav>
                                        <p:tav tm="100000">
                                          <p:val>
                                            <p:fltVal val="0"/>
                                          </p:val>
                                        </p:tav>
                                      </p:tavLst>
                                    </p:anim>
                                    <p:anim calcmode="lin" valueType="num">
                                      <p:cBhvr>
                                        <p:cTn id="72" dur="500"/>
                                        <p:tgtEl>
                                          <p:spTgt spid="2"/>
                                        </p:tgtEl>
                                        <p:attrNameLst>
                                          <p:attrName>ppt_h</p:attrName>
                                        </p:attrNameLst>
                                      </p:cBhvr>
                                      <p:tavLst>
                                        <p:tav tm="0">
                                          <p:val>
                                            <p:strVal val="ppt_h"/>
                                          </p:val>
                                        </p:tav>
                                        <p:tav tm="100000">
                                          <p:val>
                                            <p:fltVal val="0"/>
                                          </p:val>
                                        </p:tav>
                                      </p:tavLst>
                                    </p:anim>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p:bldP spid="35841" grpId="1"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a:t>
            </a:r>
            <a:r>
              <a:rPr lang="en-US" dirty="0" smtClean="0">
                <a:ea typeface="ＭＳ Ｐゴシック" pitchFamily="-84" charset="-128"/>
                <a:cs typeface="ＭＳ Ｐゴシック" pitchFamily="-84" charset="-128"/>
              </a:rPr>
              <a:t>distance that violates </a:t>
            </a:r>
            <a:r>
              <a:rPr lang="en-US" dirty="0">
                <a:ea typeface="ＭＳ Ｐゴシック" pitchFamily="-84" charset="-128"/>
                <a:cs typeface="ＭＳ Ｐゴシック" pitchFamily="-84" charset="-128"/>
              </a:rPr>
              <a:t>classical </a:t>
            </a:r>
            <a:r>
              <a:rPr lang="en-US" dirty="0" smtClean="0">
                <a:ea typeface="ＭＳ Ｐゴシック" pitchFamily="-84" charset="-128"/>
                <a:cs typeface="ＭＳ Ｐゴシック" pitchFamily="-84" charset="-128"/>
              </a:rPr>
              <a:t>physics </a:t>
            </a:r>
            <a:r>
              <a:rPr lang="en-US" dirty="0">
                <a:ea typeface="ＭＳ Ｐゴシック" pitchFamily="-84" charset="-128"/>
                <a:cs typeface="ＭＳ Ｐゴシック" pitchFamily="-84" charset="-128"/>
              </a:rPr>
              <a:t>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473090" name="Object 2"/>
          <p:cNvGraphicFramePr>
            <a:graphicFrameLocks noChangeAspect="1"/>
          </p:cNvGraphicFramePr>
          <p:nvPr>
            <p:extLst>
              <p:ext uri="{D42A27DB-BD31-4B8C-83A1-F6EECF244321}">
                <p14:modId xmlns:p14="http://schemas.microsoft.com/office/powerpoint/2010/main" val="1694212651"/>
              </p:ext>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166083"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ext uri="{D42A27DB-BD31-4B8C-83A1-F6EECF244321}">
                <p14:modId xmlns:p14="http://schemas.microsoft.com/office/powerpoint/2010/main" val="151324366"/>
              </p:ext>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166084"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5878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wd">
                                    <p:tmPct val="10000"/>
                                  </p:iterate>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down)">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3090"/>
                                        </p:tgtEl>
                                        <p:attrNameLst>
                                          <p:attrName>style.visibility</p:attrName>
                                        </p:attrNameLst>
                                      </p:cBhvr>
                                      <p:to>
                                        <p:strVal val="visible"/>
                                      </p:to>
                                    </p:set>
                                    <p:animEffect transition="in" filter="wipe(left)">
                                      <p:cBhvr>
                                        <p:cTn id="12" dur="500"/>
                                        <p:tgtEl>
                                          <p:spTgt spid="4730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3093"/>
                                        </p:tgtEl>
                                        <p:attrNameLst>
                                          <p:attrName>style.visibility</p:attrName>
                                        </p:attrNameLst>
                                      </p:cBhvr>
                                      <p:to>
                                        <p:strVal val="visible"/>
                                      </p:to>
                                    </p:set>
                                    <p:animEffect transition="in" filter="wipe(left)">
                                      <p:cBhvr>
                                        <p:cTn id="17" dur="500"/>
                                        <p:tgtEl>
                                          <p:spTgt spid="4730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wd">
                                    <p:tmPct val="10000"/>
                                  </p:iterate>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down)">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Wednesday, April 15, 2015</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14" name="Footer Placeholder 13"/>
          <p:cNvSpPr>
            <a:spLocks noGrp="1"/>
          </p:cNvSpPr>
          <p:nvPr>
            <p:ph type="ftr" sz="quarter" idx="11"/>
          </p:nvPr>
        </p:nvSpPr>
        <p:spPr/>
        <p:txBody>
          <a:bodyPr/>
          <a:lstStyle/>
          <a:p>
            <a:pPr>
              <a:defRPr/>
            </a:pPr>
            <a:r>
              <a:rPr lang="nl-NL" smtClean="0"/>
              <a:t>PHYS 3313-001, Spring 2015                     Dr. Jaehoon Yu</a:t>
            </a:r>
            <a:endParaRPr lang="en-US"/>
          </a:p>
        </p:txBody>
      </p:sp>
      <p:graphicFrame>
        <p:nvGraphicFramePr>
          <p:cNvPr id="514050" name="Object 2"/>
          <p:cNvGraphicFramePr>
            <a:graphicFrameLocks noChangeAspect="1"/>
          </p:cNvGraphicFramePr>
          <p:nvPr>
            <p:extLst>
              <p:ext uri="{D42A27DB-BD31-4B8C-83A1-F6EECF244321}">
                <p14:modId xmlns:p14="http://schemas.microsoft.com/office/powerpoint/2010/main" val="943997218"/>
              </p:ext>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1969"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ext uri="{D42A27DB-BD31-4B8C-83A1-F6EECF244321}">
                <p14:modId xmlns:p14="http://schemas.microsoft.com/office/powerpoint/2010/main" val="3188902113"/>
              </p:ext>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1970"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ext uri="{D42A27DB-BD31-4B8C-83A1-F6EECF244321}">
                <p14:modId xmlns:p14="http://schemas.microsoft.com/office/powerpoint/2010/main" val="4085176142"/>
              </p:ext>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1971"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ext uri="{D42A27DB-BD31-4B8C-83A1-F6EECF244321}">
                <p14:modId xmlns:p14="http://schemas.microsoft.com/office/powerpoint/2010/main" val="1444683994"/>
              </p:ext>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1972"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ext uri="{D42A27DB-BD31-4B8C-83A1-F6EECF244321}">
                <p14:modId xmlns:p14="http://schemas.microsoft.com/office/powerpoint/2010/main" val="614292521"/>
              </p:ext>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1973"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ext uri="{D42A27DB-BD31-4B8C-83A1-F6EECF244321}">
                <p14:modId xmlns:p14="http://schemas.microsoft.com/office/powerpoint/2010/main" val="4088448327"/>
              </p:ext>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1974"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ext uri="{D42A27DB-BD31-4B8C-83A1-F6EECF244321}">
                <p14:modId xmlns:p14="http://schemas.microsoft.com/office/powerpoint/2010/main" val="3684646960"/>
              </p:ext>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1975"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ext uri="{D42A27DB-BD31-4B8C-83A1-F6EECF244321}">
                <p14:modId xmlns:p14="http://schemas.microsoft.com/office/powerpoint/2010/main" val="2372122229"/>
              </p:ext>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1976"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ext uri="{D42A27DB-BD31-4B8C-83A1-F6EECF244321}">
                <p14:modId xmlns:p14="http://schemas.microsoft.com/office/powerpoint/2010/main" val="1924110747"/>
              </p:ext>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1977"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ext uri="{D42A27DB-BD31-4B8C-83A1-F6EECF244321}">
                <p14:modId xmlns:p14="http://schemas.microsoft.com/office/powerpoint/2010/main" val="4020086668"/>
              </p:ext>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1978"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2161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9">
                                            <p:txEl>
                                              <p:pRg st="0" end="0"/>
                                            </p:txEl>
                                          </p:spTgt>
                                        </p:tgtEl>
                                        <p:attrNameLst>
                                          <p:attrName>style.visibility</p:attrName>
                                        </p:attrNameLst>
                                      </p:cBhvr>
                                      <p:to>
                                        <p:strVal val="visible"/>
                                      </p:to>
                                    </p:set>
                                    <p:animEffect transition="in" filter="wipe(left)">
                                      <p:cBhvr>
                                        <p:cTn id="7" dur="500"/>
                                        <p:tgtEl>
                                          <p:spTgt spid="378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9">
                                            <p:txEl>
                                              <p:pRg st="1" end="1"/>
                                            </p:txEl>
                                          </p:spTgt>
                                        </p:tgtEl>
                                        <p:attrNameLst>
                                          <p:attrName>style.visibility</p:attrName>
                                        </p:attrNameLst>
                                      </p:cBhvr>
                                      <p:to>
                                        <p:strVal val="visible"/>
                                      </p:to>
                                    </p:set>
                                    <p:animEffect transition="in" filter="wipe(left)">
                                      <p:cBhvr>
                                        <p:cTn id="12" dur="500"/>
                                        <p:tgtEl>
                                          <p:spTgt spid="378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4050"/>
                                        </p:tgtEl>
                                        <p:attrNameLst>
                                          <p:attrName>style.visibility</p:attrName>
                                        </p:attrNameLst>
                                      </p:cBhvr>
                                      <p:to>
                                        <p:strVal val="visible"/>
                                      </p:to>
                                    </p:set>
                                    <p:animEffect transition="in" filter="wipe(left)">
                                      <p:cBhvr>
                                        <p:cTn id="17" dur="500"/>
                                        <p:tgtEl>
                                          <p:spTgt spid="514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889">
                                            <p:txEl>
                                              <p:pRg st="2" end="2"/>
                                            </p:txEl>
                                          </p:spTgt>
                                        </p:tgtEl>
                                        <p:attrNameLst>
                                          <p:attrName>style.visibility</p:attrName>
                                        </p:attrNameLst>
                                      </p:cBhvr>
                                      <p:to>
                                        <p:strVal val="visible"/>
                                      </p:to>
                                    </p:set>
                                    <p:animEffect transition="in" filter="wipe(left)">
                                      <p:cBhvr>
                                        <p:cTn id="27" dur="500"/>
                                        <p:tgtEl>
                                          <p:spTgt spid="3788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4051"/>
                                        </p:tgtEl>
                                        <p:attrNameLst>
                                          <p:attrName>style.visibility</p:attrName>
                                        </p:attrNameLst>
                                      </p:cBhvr>
                                      <p:to>
                                        <p:strVal val="visible"/>
                                      </p:to>
                                    </p:set>
                                    <p:animEffect transition="in" filter="wipe(left)">
                                      <p:cBhvr>
                                        <p:cTn id="32" dur="500"/>
                                        <p:tgtEl>
                                          <p:spTgt spid="5140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14052"/>
                                        </p:tgtEl>
                                        <p:attrNameLst>
                                          <p:attrName>style.visibility</p:attrName>
                                        </p:attrNameLst>
                                      </p:cBhvr>
                                      <p:to>
                                        <p:strVal val="visible"/>
                                      </p:to>
                                    </p:set>
                                    <p:animEffect transition="in" filter="wipe(left)">
                                      <p:cBhvr>
                                        <p:cTn id="37" dur="500"/>
                                        <p:tgtEl>
                                          <p:spTgt spid="5140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889">
                                            <p:txEl>
                                              <p:pRg st="5" end="5"/>
                                            </p:txEl>
                                          </p:spTgt>
                                        </p:tgtEl>
                                        <p:attrNameLst>
                                          <p:attrName>style.visibility</p:attrName>
                                        </p:attrNameLst>
                                      </p:cBhvr>
                                      <p:to>
                                        <p:strVal val="visible"/>
                                      </p:to>
                                    </p:set>
                                    <p:animEffect transition="in" filter="wipe(left)">
                                      <p:cBhvr>
                                        <p:cTn id="42" dur="500"/>
                                        <p:tgtEl>
                                          <p:spTgt spid="3788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14053"/>
                                        </p:tgtEl>
                                        <p:attrNameLst>
                                          <p:attrName>style.visibility</p:attrName>
                                        </p:attrNameLst>
                                      </p:cBhvr>
                                      <p:to>
                                        <p:strVal val="visible"/>
                                      </p:to>
                                    </p:set>
                                    <p:animEffect transition="in" filter="wipe(left)">
                                      <p:cBhvr>
                                        <p:cTn id="47" dur="500"/>
                                        <p:tgtEl>
                                          <p:spTgt spid="5140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4057"/>
                                        </p:tgtEl>
                                        <p:attrNameLst>
                                          <p:attrName>style.visibility</p:attrName>
                                        </p:attrNameLst>
                                      </p:cBhvr>
                                      <p:to>
                                        <p:strVal val="visible"/>
                                      </p:to>
                                    </p:set>
                                    <p:animEffect transition="in" filter="wipe(left)">
                                      <p:cBhvr>
                                        <p:cTn id="52" dur="500"/>
                                        <p:tgtEl>
                                          <p:spTgt spid="5140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14055"/>
                                        </p:tgtEl>
                                        <p:attrNameLst>
                                          <p:attrName>style.visibility</p:attrName>
                                        </p:attrNameLst>
                                      </p:cBhvr>
                                      <p:to>
                                        <p:strVal val="visible"/>
                                      </p:to>
                                    </p:set>
                                    <p:animEffect transition="in" filter="wipe(left)">
                                      <p:cBhvr>
                                        <p:cTn id="57" dur="500"/>
                                        <p:tgtEl>
                                          <p:spTgt spid="5140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14056"/>
                                        </p:tgtEl>
                                        <p:attrNameLst>
                                          <p:attrName>style.visibility</p:attrName>
                                        </p:attrNameLst>
                                      </p:cBhvr>
                                      <p:to>
                                        <p:strVal val="visible"/>
                                      </p:to>
                                    </p:set>
                                    <p:animEffect transition="in" filter="wipe(left)">
                                      <p:cBhvr>
                                        <p:cTn id="62" dur="500"/>
                                        <p:tgtEl>
                                          <p:spTgt spid="5140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889">
                                            <p:txEl>
                                              <p:pRg st="8" end="8"/>
                                            </p:txEl>
                                          </p:spTgt>
                                        </p:tgtEl>
                                        <p:attrNameLst>
                                          <p:attrName>style.visibility</p:attrName>
                                        </p:attrNameLst>
                                      </p:cBhvr>
                                      <p:to>
                                        <p:strVal val="visible"/>
                                      </p:to>
                                    </p:set>
                                    <p:animEffect transition="in" filter="wipe(left)">
                                      <p:cBhvr>
                                        <p:cTn id="67" dur="500"/>
                                        <p:tgtEl>
                                          <p:spTgt spid="3788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14054"/>
                                        </p:tgtEl>
                                        <p:attrNameLst>
                                          <p:attrName>style.visibility</p:attrName>
                                        </p:attrNameLst>
                                      </p:cBhvr>
                                      <p:to>
                                        <p:strVal val="visible"/>
                                      </p:to>
                                    </p:set>
                                    <p:animEffect transition="in" filter="wipe(left)">
                                      <p:cBhvr>
                                        <p:cTn id="72" dur="500"/>
                                        <p:tgtEl>
                                          <p:spTgt spid="5140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4058"/>
                                        </p:tgtEl>
                                        <p:attrNameLst>
                                          <p:attrName>style.visibility</p:attrName>
                                        </p:attrNameLst>
                                      </p:cBhvr>
                                      <p:to>
                                        <p:strVal val="visible"/>
                                      </p:to>
                                    </p:set>
                                    <p:animEffect transition="in" filter="wipe(left)">
                                      <p:cBhvr>
                                        <p:cTn id="82" dur="500"/>
                                        <p:tgtEl>
                                          <p:spTgt spid="514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639529380"/>
              </p:ext>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167763"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ext uri="{D42A27DB-BD31-4B8C-83A1-F6EECF244321}">
                <p14:modId xmlns:p14="http://schemas.microsoft.com/office/powerpoint/2010/main" val="3622580925"/>
              </p:ext>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167764"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ext uri="{D42A27DB-BD31-4B8C-83A1-F6EECF244321}">
                <p14:modId xmlns:p14="http://schemas.microsoft.com/office/powerpoint/2010/main" val="2951270995"/>
              </p:ext>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167765"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ext uri="{D42A27DB-BD31-4B8C-83A1-F6EECF244321}">
                <p14:modId xmlns:p14="http://schemas.microsoft.com/office/powerpoint/2010/main" val="1642440817"/>
              </p:ext>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167766"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ext uri="{D42A27DB-BD31-4B8C-83A1-F6EECF244321}">
                <p14:modId xmlns:p14="http://schemas.microsoft.com/office/powerpoint/2010/main" val="923957596"/>
              </p:ext>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167767"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ext uri="{D42A27DB-BD31-4B8C-83A1-F6EECF244321}">
                <p14:modId xmlns:p14="http://schemas.microsoft.com/office/powerpoint/2010/main" val="391083674"/>
              </p:ext>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167768"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ext uri="{D42A27DB-BD31-4B8C-83A1-F6EECF244321}">
                <p14:modId xmlns:p14="http://schemas.microsoft.com/office/powerpoint/2010/main" val="638850820"/>
              </p:ext>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167769"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ext uri="{D42A27DB-BD31-4B8C-83A1-F6EECF244321}">
                <p14:modId xmlns:p14="http://schemas.microsoft.com/office/powerpoint/2010/main" val="2257157948"/>
              </p:ext>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167770"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3564727236"/>
              </p:ext>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167771"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0237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left)">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wipe(left)">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9416"/>
                                        </p:tgtEl>
                                        <p:attrNameLst>
                                          <p:attrName>style.visibility</p:attrName>
                                        </p:attrNameLst>
                                      </p:cBhvr>
                                      <p:to>
                                        <p:strVal val="visible"/>
                                      </p:to>
                                    </p:set>
                                    <p:animEffect transition="in" filter="wipe(left)">
                                      <p:cBhvr>
                                        <p:cTn id="39" dur="500"/>
                                        <p:tgtEl>
                                          <p:spTgt spid="5294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left)">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8943"/>
                                        </p:tgtEl>
                                        <p:attrNameLst>
                                          <p:attrName>style.visibility</p:attrName>
                                        </p:attrNameLst>
                                      </p:cBhvr>
                                      <p:to>
                                        <p:strVal val="visible"/>
                                      </p:to>
                                    </p:set>
                                    <p:animEffect transition="in" filter="wipe(left)">
                                      <p:cBhvr>
                                        <p:cTn id="54" dur="500"/>
                                        <p:tgtEl>
                                          <p:spTgt spid="5089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left)">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29417"/>
                                        </p:tgtEl>
                                        <p:attrNameLst>
                                          <p:attrName>style.visibility</p:attrName>
                                        </p:attrNameLst>
                                      </p:cBhvr>
                                      <p:to>
                                        <p:strVal val="visible"/>
                                      </p:to>
                                    </p:set>
                                    <p:animEffect transition="in" filter="wipe(left)">
                                      <p:cBhvr>
                                        <p:cTn id="64" dur="500"/>
                                        <p:tgtEl>
                                          <p:spTgt spid="5294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29418"/>
                                        </p:tgtEl>
                                        <p:attrNameLst>
                                          <p:attrName>style.visibility</p:attrName>
                                        </p:attrNameLst>
                                      </p:cBhvr>
                                      <p:to>
                                        <p:strVal val="visible"/>
                                      </p:to>
                                    </p:set>
                                    <p:animEffect transition="in" filter="wipe(left)">
                                      <p:cBhvr>
                                        <p:cTn id="69" dur="500"/>
                                        <p:tgtEl>
                                          <p:spTgt spid="5294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left)">
                                      <p:cBhvr>
                                        <p:cTn id="79" dur="500"/>
                                        <p:tgtEl>
                                          <p:spTgt spid="2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29419"/>
                                        </p:tgtEl>
                                        <p:attrNameLst>
                                          <p:attrName>style.visibility</p:attrName>
                                        </p:attrNameLst>
                                      </p:cBhvr>
                                      <p:to>
                                        <p:strVal val="visible"/>
                                      </p:to>
                                    </p:set>
                                    <p:animEffect transition="in" filter="wipe(left)">
                                      <p:cBhvr>
                                        <p:cTn id="84" dur="500"/>
                                        <p:tgtEl>
                                          <p:spTgt spid="52941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29420"/>
                                        </p:tgtEl>
                                        <p:attrNameLst>
                                          <p:attrName>style.visibility</p:attrName>
                                        </p:attrNameLst>
                                      </p:cBhvr>
                                      <p:to>
                                        <p:strVal val="visible"/>
                                      </p:to>
                                    </p:set>
                                    <p:animEffect transition="in" filter="wipe(left)">
                                      <p:cBhvr>
                                        <p:cTn id="89" dur="500"/>
                                        <p:tgtEl>
                                          <p:spTgt spid="5294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29421"/>
                                        </p:tgtEl>
                                        <p:attrNameLst>
                                          <p:attrName>style.visibility</p:attrName>
                                        </p:attrNameLst>
                                      </p:cBhvr>
                                      <p:to>
                                        <p:strVal val="visible"/>
                                      </p:to>
                                    </p:set>
                                    <p:animEffect transition="in" filter="wipe(left)">
                                      <p:cBhvr>
                                        <p:cTn id="94" dur="500"/>
                                        <p:tgtEl>
                                          <p:spTgt spid="529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19" grpId="0" build="p"/>
      <p:bldP spid="16" grpId="0" build="p"/>
      <p:bldP spid="17" grpId="0" build="p"/>
      <p:bldP spid="18" grpId="0" build="p"/>
      <p:bldP spid="22" grpId="0" build="p"/>
      <p:bldP spid="24" grpId="0" build="p"/>
      <p:bldP spid="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a:t>
            </a:r>
            <a:r>
              <a:rPr lang="en-US" sz="2000" smtClean="0">
                <a:cs typeface="ＭＳ Ｐゴシック" pitchFamily="-84" charset="-128"/>
              </a:rPr>
              <a:t>in </a:t>
            </a:r>
            <a:r>
              <a:rPr lang="en-US" sz="2000" smtClean="0">
                <a:cs typeface="ＭＳ Ｐゴシック" pitchFamily="-84" charset="-128"/>
              </a:rPr>
              <a:t>figure</a:t>
            </a:r>
            <a:r>
              <a:rPr lang="en-US" sz="2000" smtClean="0">
                <a:cs typeface="ＭＳ Ｐゴシック" pitchFamily="-84" charset="-128"/>
              </a:rPr>
              <a:t>.  </a:t>
            </a:r>
            <a:r>
              <a:rPr lang="en-US" sz="2000" dirty="0" smtClean="0">
                <a:cs typeface="ＭＳ Ｐゴシック" pitchFamily="-84" charset="-128"/>
              </a:rPr>
              <a:t>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April 15,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nl-NL" smtClean="0"/>
              <a:t>PHYS 3313-001, Spring 2015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ext uri="{D42A27DB-BD31-4B8C-83A1-F6EECF244321}">
                <p14:modId xmlns:p14="http://schemas.microsoft.com/office/powerpoint/2010/main" val="1308514136"/>
              </p:ext>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184335"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ext uri="{D42A27DB-BD31-4B8C-83A1-F6EECF244321}">
                <p14:modId xmlns:p14="http://schemas.microsoft.com/office/powerpoint/2010/main" val="1730381731"/>
              </p:ext>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184336"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ext uri="{D42A27DB-BD31-4B8C-83A1-F6EECF244321}">
                <p14:modId xmlns:p14="http://schemas.microsoft.com/office/powerpoint/2010/main" val="2421514292"/>
              </p:ext>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184337"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2279258882"/>
              </p:ext>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184338"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ext uri="{D42A27DB-BD31-4B8C-83A1-F6EECF244321}">
                <p14:modId xmlns:p14="http://schemas.microsoft.com/office/powerpoint/2010/main" val="151752296"/>
              </p:ext>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184339"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ext uri="{D42A27DB-BD31-4B8C-83A1-F6EECF244321}">
                <p14:modId xmlns:p14="http://schemas.microsoft.com/office/powerpoint/2010/main" val="287647195"/>
              </p:ext>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184340"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ext uri="{D42A27DB-BD31-4B8C-83A1-F6EECF244321}">
                <p14:modId xmlns:p14="http://schemas.microsoft.com/office/powerpoint/2010/main" val="1308899798"/>
              </p:ext>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184341"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ext uri="{D42A27DB-BD31-4B8C-83A1-F6EECF244321}">
                <p14:modId xmlns:p14="http://schemas.microsoft.com/office/powerpoint/2010/main" val="1810932192"/>
              </p:ext>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184342"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ext uri="{D42A27DB-BD31-4B8C-83A1-F6EECF244321}">
                <p14:modId xmlns:p14="http://schemas.microsoft.com/office/powerpoint/2010/main" val="3388178578"/>
              </p:ext>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184343"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ext uri="{D42A27DB-BD31-4B8C-83A1-F6EECF244321}">
                <p14:modId xmlns:p14="http://schemas.microsoft.com/office/powerpoint/2010/main" val="3430395978"/>
              </p:ext>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184344"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ext uri="{D42A27DB-BD31-4B8C-83A1-F6EECF244321}">
                <p14:modId xmlns:p14="http://schemas.microsoft.com/office/powerpoint/2010/main" val="4109416002"/>
              </p:ext>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184345"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31593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9416"/>
                                        </p:tgtEl>
                                        <p:attrNameLst>
                                          <p:attrName>style.visibility</p:attrName>
                                        </p:attrNameLst>
                                      </p:cBhvr>
                                      <p:to>
                                        <p:strVal val="visible"/>
                                      </p:to>
                                    </p:set>
                                    <p:animEffect transition="in" filter="wipe(left)">
                                      <p:cBhvr>
                                        <p:cTn id="12" dur="500"/>
                                        <p:tgtEl>
                                          <p:spTgt spid="5294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1463"/>
                                        </p:tgtEl>
                                        <p:attrNameLst>
                                          <p:attrName>style.visibility</p:attrName>
                                        </p:attrNameLst>
                                      </p:cBhvr>
                                      <p:to>
                                        <p:strVal val="visible"/>
                                      </p:to>
                                    </p:set>
                                    <p:animEffect transition="in" filter="wipe(left)">
                                      <p:cBhvr>
                                        <p:cTn id="17" dur="500"/>
                                        <p:tgtEl>
                                          <p:spTgt spid="5314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8943"/>
                                        </p:tgtEl>
                                        <p:attrNameLst>
                                          <p:attrName>style.visibility</p:attrName>
                                        </p:attrNameLst>
                                      </p:cBhvr>
                                      <p:to>
                                        <p:strVal val="visible"/>
                                      </p:to>
                                    </p:set>
                                    <p:animEffect transition="in" filter="wipe(left)">
                                      <p:cBhvr>
                                        <p:cTn id="22" dur="500"/>
                                        <p:tgtEl>
                                          <p:spTgt spid="5089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1466"/>
                                        </p:tgtEl>
                                        <p:attrNameLst>
                                          <p:attrName>style.visibility</p:attrName>
                                        </p:attrNameLst>
                                      </p:cBhvr>
                                      <p:to>
                                        <p:strVal val="visible"/>
                                      </p:to>
                                    </p:set>
                                    <p:animEffect transition="in" filter="wipe(left)">
                                      <p:cBhvr>
                                        <p:cTn id="27" dur="500"/>
                                        <p:tgtEl>
                                          <p:spTgt spid="5314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1460"/>
                                        </p:tgtEl>
                                        <p:attrNameLst>
                                          <p:attrName>style.visibility</p:attrName>
                                        </p:attrNameLst>
                                      </p:cBhvr>
                                      <p:to>
                                        <p:strVal val="visible"/>
                                      </p:to>
                                    </p:set>
                                    <p:animEffect transition="in" filter="wipe(left)">
                                      <p:cBhvr>
                                        <p:cTn id="32" dur="500"/>
                                        <p:tgtEl>
                                          <p:spTgt spid="5314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1467"/>
                                        </p:tgtEl>
                                        <p:attrNameLst>
                                          <p:attrName>style.visibility</p:attrName>
                                        </p:attrNameLst>
                                      </p:cBhvr>
                                      <p:to>
                                        <p:strVal val="visible"/>
                                      </p:to>
                                    </p:set>
                                    <p:animEffect transition="in" filter="wipe(left)">
                                      <p:cBhvr>
                                        <p:cTn id="37" dur="500"/>
                                        <p:tgtEl>
                                          <p:spTgt spid="5314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1468"/>
                                        </p:tgtEl>
                                        <p:attrNameLst>
                                          <p:attrName>style.visibility</p:attrName>
                                        </p:attrNameLst>
                                      </p:cBhvr>
                                      <p:to>
                                        <p:strVal val="visible"/>
                                      </p:to>
                                    </p:set>
                                    <p:animEffect transition="in" filter="wipe(left)">
                                      <p:cBhvr>
                                        <p:cTn id="42" dur="500"/>
                                        <p:tgtEl>
                                          <p:spTgt spid="5314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1461"/>
                                        </p:tgtEl>
                                        <p:attrNameLst>
                                          <p:attrName>style.visibility</p:attrName>
                                        </p:attrNameLst>
                                      </p:cBhvr>
                                      <p:to>
                                        <p:strVal val="visible"/>
                                      </p:to>
                                    </p:set>
                                    <p:animEffect transition="in" filter="wipe(left)">
                                      <p:cBhvr>
                                        <p:cTn id="47" dur="500"/>
                                        <p:tgtEl>
                                          <p:spTgt spid="5314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31465"/>
                                        </p:tgtEl>
                                        <p:attrNameLst>
                                          <p:attrName>style.visibility</p:attrName>
                                        </p:attrNameLst>
                                      </p:cBhvr>
                                      <p:to>
                                        <p:strVal val="visible"/>
                                      </p:to>
                                    </p:set>
                                    <p:animEffect transition="in" filter="wipe(left)">
                                      <p:cBhvr>
                                        <p:cTn id="52" dur="500"/>
                                        <p:tgtEl>
                                          <p:spTgt spid="5314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31462"/>
                                        </p:tgtEl>
                                        <p:attrNameLst>
                                          <p:attrName>style.visibility</p:attrName>
                                        </p:attrNameLst>
                                      </p:cBhvr>
                                      <p:to>
                                        <p:strVal val="visible"/>
                                      </p:to>
                                    </p:set>
                                    <p:animEffect transition="in" filter="wipe(left)">
                                      <p:cBhvr>
                                        <p:cTn id="57" dur="500"/>
                                        <p:tgtEl>
                                          <p:spTgt spid="5314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31464"/>
                                        </p:tgtEl>
                                        <p:attrNameLst>
                                          <p:attrName>style.visibility</p:attrName>
                                        </p:attrNameLst>
                                      </p:cBhvr>
                                      <p:to>
                                        <p:strVal val="visible"/>
                                      </p:to>
                                    </p:set>
                                    <p:animEffect transition="in" filter="wipe(left)">
                                      <p:cBhvr>
                                        <p:cTn id="62" dur="500"/>
                                        <p:tgtEl>
                                          <p:spTgt spid="5314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
                                            <p:txEl>
                                              <p:pRg st="0" end="0"/>
                                            </p:txEl>
                                          </p:spTgt>
                                        </p:tgtEl>
                                        <p:attrNameLst>
                                          <p:attrName>style.visibility</p:attrName>
                                        </p:attrNameLst>
                                      </p:cBhvr>
                                      <p:to>
                                        <p:strVal val="visible"/>
                                      </p:to>
                                    </p:set>
                                    <p:animEffect transition="in" filter="wipe(left)">
                                      <p:cBhvr>
                                        <p:cTn id="67" dur="500"/>
                                        <p:tgtEl>
                                          <p:spTgt spid="2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Effect transition="in" filter="wipe(left)">
                                      <p:cBhvr>
                                        <p:cTn id="7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60594</TotalTime>
  <Words>795</Words>
  <Application>Microsoft Macintosh PowerPoint</Application>
  <PresentationFormat>On-screen Show (4:3)</PresentationFormat>
  <Paragraphs>112</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phys1443-spring02</vt:lpstr>
      <vt:lpstr>Equation</vt:lpstr>
      <vt:lpstr>PHYS 3313 – Section 001 Lecture # 20</vt:lpstr>
      <vt:lpstr>Announcements</vt:lpstr>
      <vt:lpstr>PowerPoint Presentation</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940</cp:revision>
  <cp:lastPrinted>2013-08-26T21:25:15Z</cp:lastPrinted>
  <dcterms:created xsi:type="dcterms:W3CDTF">2012-08-27T21:13:02Z</dcterms:created>
  <dcterms:modified xsi:type="dcterms:W3CDTF">2015-04-15T19:41:48Z</dcterms:modified>
</cp:coreProperties>
</file>