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797" r:id="rId3"/>
    <p:sldId id="919" r:id="rId4"/>
    <p:sldId id="920" r:id="rId5"/>
    <p:sldId id="922" r:id="rId6"/>
    <p:sldId id="921" r:id="rId7"/>
    <p:sldId id="923" r:id="rId8"/>
    <p:sldId id="924" r:id="rId9"/>
    <p:sldId id="925" r:id="rId10"/>
    <p:sldId id="926" r:id="rId11"/>
    <p:sldId id="927" r:id="rId12"/>
    <p:sldId id="928" r:id="rId13"/>
    <p:sldId id="929" r:id="rId14"/>
    <p:sldId id="930" r:id="rId15"/>
    <p:sldId id="931" r:id="rId16"/>
    <p:sldId id="932" r:id="rId17"/>
    <p:sldId id="933" r:id="rId18"/>
    <p:sldId id="934" r:id="rId19"/>
    <p:sldId id="935" r:id="rId20"/>
    <p:sldId id="936" r:id="rId21"/>
    <p:sldId id="937" r:id="rId22"/>
    <p:sldId id="938" r:id="rId23"/>
    <p:sldId id="939" r:id="rId24"/>
    <p:sldId id="940" r:id="rId25"/>
    <p:sldId id="941" r:id="rId26"/>
    <p:sldId id="942" r:id="rId27"/>
    <p:sldId id="943" r:id="rId28"/>
    <p:sldId id="944" r:id="rId29"/>
    <p:sldId id="945" r:id="rId30"/>
    <p:sldId id="946" r:id="rId31"/>
    <p:sldId id="947" r:id="rId32"/>
    <p:sldId id="948" r:id="rId33"/>
    <p:sldId id="949" r:id="rId34"/>
    <p:sldId id="950" r:id="rId35"/>
    <p:sldId id="951" r:id="rId36"/>
    <p:sldId id="952" r:id="rId37"/>
    <p:sldId id="953" r:id="rId38"/>
    <p:sldId id="954" r:id="rId39"/>
    <p:sldId id="955" r:id="rId40"/>
    <p:sldId id="956" r:id="rId41"/>
    <p:sldId id="957" r:id="rId42"/>
    <p:sldId id="958" r:id="rId43"/>
    <p:sldId id="959" r:id="rId44"/>
    <p:sldId id="960" r:id="rId45"/>
    <p:sldId id="961" r:id="rId46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CEEF"/>
    <a:srgbClr val="8EDBEF"/>
    <a:srgbClr val="7FC4D6"/>
    <a:srgbClr val="99FFCC"/>
    <a:srgbClr val="FFFFCC"/>
    <a:srgbClr val="CC6600"/>
    <a:srgbClr val="FF0066"/>
    <a:srgbClr val="CC00CC"/>
    <a:srgbClr val="0033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-16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1" Type="http://schemas.openxmlformats.org/officeDocument/2006/relationships/image" Target="../media/image33.emf"/><Relationship Id="rId2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383069AB-0B70-3E4B-9CBA-A7E1F3E0F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45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1E34483E-5B5B-BD45-A08D-10B8C5221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702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" charset="-128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342091-446C-5242-B41A-6F59E9F02BF0}" type="slidenum">
              <a:rPr lang="en-US"/>
              <a:pPr/>
              <a:t>8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EEDF4-C621-304E-96CF-E0F1698A32D9}" type="slidenum">
              <a:rPr lang="en-US"/>
              <a:pPr/>
              <a:t>9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A593B-25BF-524C-9325-CE03B02965B3}" type="slidenum">
              <a:rPr lang="en-US"/>
              <a:pPr/>
              <a:t>10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37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5882" tIns="42941" rIns="85882" bIns="42941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3C5462-5493-B048-ACD9-15F947C39534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7339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8186252" indent="-37725984" defTabSz="917339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6026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2053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8080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4107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16B13A5F-468D-6C49-8C24-DAC84FBE6C72}" type="slidenum">
              <a:rPr lang="en-US" sz="1300">
                <a:latin typeface="Times New Roman" charset="0"/>
              </a:rPr>
              <a:pPr>
                <a:defRPr/>
              </a:pPr>
              <a:t>22</a:t>
            </a:fld>
            <a:endParaRPr lang="en-US" sz="1300" dirty="0">
              <a:latin typeface="Times New Roman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UTA_color_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774B2-BEFC-0F4C-8EFB-A9A3D81A5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8B57A-27A1-3D4C-A6D4-801C028D88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59B54-6614-314D-82E3-D63DF83F5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D2C0A-C00C-6D49-85C5-A00CF6C3B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D45CD-16A2-224C-B70A-0D1B04896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CED5A-781C-B54B-9DCC-46150F17B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00C52-892A-734C-9735-DFA415D8D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08EF3-45E5-0542-9CB7-247C5541A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F9CF5-C078-EB47-929F-B0A3FA3F9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CF901-3B1D-5D4E-8AD7-5D66FB4A0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26439-A107-B54D-9685-245DFB0AD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880F3-5039-AD40-B51A-C61F35823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Arial Narrow" charset="0"/>
              </a:defRPr>
            </a:lvl1pPr>
          </a:lstStyle>
          <a:p>
            <a:pPr>
              <a:defRPr/>
            </a:pPr>
            <a:fld id="{940792B5-4286-5042-9E96-9D0E8EB76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UTA_color_seal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w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36.emf"/><Relationship Id="rId13" Type="http://schemas.openxmlformats.org/officeDocument/2006/relationships/oleObject" Target="../embeddings/oleObject5.bin"/><Relationship Id="rId14" Type="http://schemas.openxmlformats.org/officeDocument/2006/relationships/image" Target="../media/image37.emf"/><Relationship Id="rId15" Type="http://schemas.openxmlformats.org/officeDocument/2006/relationships/oleObject" Target="../embeddings/oleObject6.bin"/><Relationship Id="rId16" Type="http://schemas.openxmlformats.org/officeDocument/2006/relationships/image" Target="../media/image3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3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34.e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35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png"/><Relationship Id="rId12" Type="http://schemas.openxmlformats.org/officeDocument/2006/relationships/image" Target="../media/image55.jpeg"/><Relationship Id="rId13" Type="http://schemas.openxmlformats.org/officeDocument/2006/relationships/image" Target="../media/image56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12954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PHYS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 3313 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– Section 001</a:t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# 21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2971800" y="2286000"/>
            <a:ext cx="28994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Monday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,</a:t>
            </a:r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 April 20, 2015</a:t>
            </a:r>
            <a:endParaRPr lang="en-US" dirty="0">
              <a:solidFill>
                <a:schemeClr val="accent2"/>
              </a:solidFill>
              <a:latin typeface="Monotype Corsiva" pitchFamily="-84" charset="0"/>
            </a:endParaRP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Jae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hoon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Yu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524000" y="3048000"/>
            <a:ext cx="6400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804672" lvl="1" indent="-342900" eaLnBrk="0" hangingPunct="0">
              <a:spcBef>
                <a:spcPts val="0"/>
              </a:spcBef>
            </a:pPr>
            <a:r>
              <a:rPr lang="en-US" sz="3200" kern="0" noProof="0" dirty="0" smtClean="0">
                <a:solidFill>
                  <a:srgbClr val="A50021"/>
                </a:solidFill>
                <a:latin typeface="Matura MT Script Capitals"/>
                <a:ea typeface="ＭＳ Ｐゴシック" charset="-128"/>
                <a:cs typeface="Matura MT Script Capitals"/>
              </a:rPr>
              <a:t>			Outline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Matura MT Script Capitals"/>
              <a:ea typeface="ＭＳ Ｐゴシック" charset="-128"/>
              <a:cs typeface="Matura MT Script Capitals"/>
            </a:endParaRPr>
          </a:p>
          <a:p>
            <a:pPr marL="347472" lvl="0" indent="-342900"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sz="2800" kern="0" dirty="0" smtClean="0">
                <a:solidFill>
                  <a:schemeClr val="accent2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Introduction</a:t>
            </a:r>
            <a:endParaRPr lang="en-US" sz="2800" kern="0" dirty="0">
              <a:solidFill>
                <a:schemeClr val="accent2"/>
              </a:solidFill>
              <a:latin typeface="Arial Narrow" charset="0"/>
              <a:ea typeface="ＭＳ Ｐゴシック" charset="-128"/>
              <a:cs typeface="ＭＳ Ｐゴシック" charset="-128"/>
            </a:endParaRPr>
          </a:p>
          <a:p>
            <a:pPr marL="347472" lvl="0" indent="-342900"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sz="2800" kern="0" dirty="0">
                <a:solidFill>
                  <a:schemeClr val="accent2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What is the Higgs Particle?</a:t>
            </a:r>
          </a:p>
          <a:p>
            <a:pPr marL="347472" lvl="0" indent="-342900"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sz="2800" kern="0" dirty="0">
                <a:solidFill>
                  <a:schemeClr val="accent2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Did we discover the Higgs? What’s next?</a:t>
            </a:r>
          </a:p>
          <a:p>
            <a:pPr marL="347472" lvl="0" indent="-342900"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sz="2800" kern="0" dirty="0" smtClean="0">
                <a:solidFill>
                  <a:schemeClr val="accent2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Search </a:t>
            </a:r>
            <a:r>
              <a:rPr lang="en-US" sz="2800" kern="0" dirty="0">
                <a:solidFill>
                  <a:schemeClr val="accent2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for the Dark Matter at an Accelerator</a:t>
            </a:r>
            <a:r>
              <a:rPr lang="en-US" sz="2800" kern="0" dirty="0" smtClean="0">
                <a:solidFill>
                  <a:schemeClr val="accent2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!</a:t>
            </a:r>
            <a:endParaRPr lang="en-US" sz="2800" kern="0" dirty="0">
              <a:solidFill>
                <a:schemeClr val="accent2"/>
              </a:solidFill>
              <a:latin typeface="Arial Narrow" charset="0"/>
              <a:ea typeface="ＭＳ Ｐゴシック" charset="-128"/>
              <a:cs typeface="ＭＳ Ｐゴシック" charset="-128"/>
            </a:endParaRPr>
          </a:p>
          <a:p>
            <a:pPr marL="347472" lvl="0" indent="-342900"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sz="2800" kern="0" dirty="0">
                <a:solidFill>
                  <a:schemeClr val="accent2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Conclusions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5800" y="15240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US" sz="2800" dirty="0" smtClean="0"/>
              <a:t>From the Discovery of the Higgs to Search for Dark Matter 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20" descr="LHCUnderA"/>
          <p:cNvPicPr>
            <a:picLocks noChangeAspect="1" noChangeArrowheads="1"/>
          </p:cNvPicPr>
          <p:nvPr/>
        </p:nvPicPr>
        <p:blipFill>
          <a:blip r:embed="rId3"/>
          <a:srcRect r="4276"/>
          <a:stretch>
            <a:fillRect/>
          </a:stretch>
        </p:blipFill>
        <p:spPr bwMode="auto">
          <a:xfrm>
            <a:off x="4690874" y="3124201"/>
            <a:ext cx="4681726" cy="36575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15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CC0000"/>
                </a:solidFill>
              </a:rPr>
              <a:t>Fermilab</a:t>
            </a:r>
            <a:r>
              <a:rPr lang="en-US" sz="4000" dirty="0">
                <a:solidFill>
                  <a:srgbClr val="CC0000"/>
                </a:solidFill>
              </a:rPr>
              <a:t> </a:t>
            </a:r>
            <a:r>
              <a:rPr lang="en-US" sz="4000" dirty="0" err="1">
                <a:solidFill>
                  <a:srgbClr val="CC0000"/>
                </a:solidFill>
              </a:rPr>
              <a:t>Tevatron</a:t>
            </a:r>
            <a:r>
              <a:rPr lang="en-US" sz="4000" dirty="0">
                <a:solidFill>
                  <a:srgbClr val="CC0000"/>
                </a:solidFill>
              </a:rPr>
              <a:t> and LHC at CERN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47244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World’s </a:t>
            </a:r>
            <a:r>
              <a:rPr lang="en-US" sz="1800" dirty="0"/>
              <a:t>Highest Energy proton-anti-proton collider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4km </a:t>
            </a:r>
            <a:r>
              <a:rPr lang="en-US" sz="1600" dirty="0" smtClean="0"/>
              <a:t>(2.5mi) circumference</a:t>
            </a: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 smtClean="0"/>
              <a:t>=1.96 </a:t>
            </a:r>
            <a:r>
              <a:rPr lang="en-US" sz="1600" dirty="0" err="1"/>
              <a:t>TeV</a:t>
            </a:r>
            <a:r>
              <a:rPr lang="en-US" sz="1600" dirty="0"/>
              <a:t> (=6.3x10</a:t>
            </a:r>
            <a:r>
              <a:rPr lang="en-US" sz="1600" baseline="30000" dirty="0"/>
              <a:t>-7</a:t>
            </a:r>
            <a:r>
              <a:rPr lang="en-US" sz="1600" dirty="0"/>
              <a:t>J/p</a:t>
            </a:r>
            <a:r>
              <a:rPr lang="en-US" sz="1600" dirty="0">
                <a:sym typeface="Wingdings" charset="2"/>
              </a:rPr>
              <a:t> 13M Joules </a:t>
            </a:r>
            <a:r>
              <a:rPr lang="en-US" sz="1600" dirty="0" smtClean="0">
                <a:sym typeface="Wingdings" charset="2"/>
              </a:rPr>
              <a:t>on the area smaller than </a:t>
            </a:r>
            <a:r>
              <a:rPr lang="en-US" sz="1600" dirty="0">
                <a:sym typeface="Wingdings" charset="2"/>
              </a:rPr>
              <a:t>10</a:t>
            </a:r>
            <a:r>
              <a:rPr lang="en-US" sz="1600" baseline="30000" dirty="0">
                <a:sym typeface="Wingdings" charset="2"/>
              </a:rPr>
              <a:t>-4</a:t>
            </a:r>
            <a:r>
              <a:rPr lang="en-US" sz="1600" dirty="0">
                <a:sym typeface="Wingdings" charset="2"/>
              </a:rPr>
              <a:t>m</a:t>
            </a:r>
            <a:r>
              <a:rPr lang="en-US" sz="1600" baseline="30000" dirty="0">
                <a:sym typeface="Wingdings" charset="2"/>
              </a:rPr>
              <a:t>2</a:t>
            </a:r>
            <a:r>
              <a:rPr lang="en-US" sz="1600" dirty="0" smtClean="0">
                <a:sym typeface="Wingdings" charset="2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Equivalent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to the kinetic energy of a 20t truck at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 the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speed 81mi/</a:t>
            </a:r>
            <a:r>
              <a:rPr lang="en-US" sz="1600" dirty="0" err="1" smtClean="0">
                <a:solidFill>
                  <a:srgbClr val="FF0000"/>
                </a:solidFill>
                <a:sym typeface="Wingdings" charset="2"/>
              </a:rPr>
              <a:t>hr</a:t>
            </a:r>
            <a:endParaRPr lang="en-US" sz="1600" dirty="0" smtClean="0">
              <a:solidFill>
                <a:srgbClr val="FF0000"/>
              </a:solidFill>
              <a:sym typeface="Wingdings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1200" dirty="0" smtClean="0">
                <a:solidFill>
                  <a:srgbClr val="000090"/>
                </a:solidFill>
                <a:sym typeface="Wingdings" charset="2"/>
              </a:rPr>
              <a:t>~100,000 times the energy density at the ground 0 of the Hiroshima atom bomb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u="sng" dirty="0" err="1" smtClean="0">
                <a:solidFill>
                  <a:srgbClr val="A50021"/>
                </a:solidFill>
                <a:sym typeface="Wingdings" charset="2"/>
              </a:rPr>
              <a:t>Tevatron</a:t>
            </a:r>
            <a:r>
              <a:rPr lang="en-US" sz="1600" b="1" u="sng" dirty="0" smtClean="0">
                <a:solidFill>
                  <a:srgbClr val="A50021"/>
                </a:solidFill>
                <a:sym typeface="Wingdings" charset="2"/>
              </a:rPr>
              <a:t> was shut down in 2011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Vibrant other programs running, including the search for dark matter</a:t>
            </a:r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 </a:t>
            </a: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with beams!!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2895600"/>
            <a:ext cx="4419600" cy="3810000"/>
            <a:chOff x="144" y="1152"/>
            <a:chExt cx="5472" cy="3072"/>
          </a:xfrm>
        </p:grpSpPr>
        <p:pic>
          <p:nvPicPr>
            <p:cNvPr id="26636" name="Picture 5" descr="99-901-10"/>
            <p:cNvPicPr>
              <a:picLocks noChangeAspect="1" noChangeArrowheads="1"/>
            </p:cNvPicPr>
            <p:nvPr/>
          </p:nvPicPr>
          <p:blipFill>
            <a:blip r:embed="rId4"/>
            <a:srcRect b="3030"/>
            <a:stretch>
              <a:fillRect/>
            </a:stretch>
          </p:blipFill>
          <p:spPr bwMode="auto">
            <a:xfrm>
              <a:off x="144" y="1152"/>
              <a:ext cx="547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3226" y="1152"/>
              <a:ext cx="12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04" y="2352"/>
              <a:ext cx="3597" cy="816"/>
              <a:chOff x="3211" y="1948"/>
              <a:chExt cx="1993" cy="828"/>
            </a:xfrm>
          </p:grpSpPr>
          <p:sp>
            <p:nvSpPr>
              <p:cNvPr id="26645" name="Text Box 8"/>
              <p:cNvSpPr txBox="1">
                <a:spLocks noChangeArrowheads="1"/>
              </p:cNvSpPr>
              <p:nvPr/>
            </p:nvSpPr>
            <p:spPr bwMode="auto">
              <a:xfrm>
                <a:off x="3822" y="2334"/>
                <a:ext cx="75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66"/>
                    </a:solidFill>
                    <a:latin typeface="Tahoma" charset="0"/>
                  </a:rPr>
                  <a:t>Tevatron</a:t>
                </a:r>
              </a:p>
            </p:txBody>
          </p:sp>
          <p:sp>
            <p:nvSpPr>
              <p:cNvPr id="26646" name="Text Box 9"/>
              <p:cNvSpPr txBox="1">
                <a:spLocks noChangeArrowheads="1"/>
              </p:cNvSpPr>
              <p:nvPr/>
            </p:nvSpPr>
            <p:spPr bwMode="auto">
              <a:xfrm>
                <a:off x="4989" y="2380"/>
                <a:ext cx="215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</a:t>
                </a:r>
                <a:r>
                  <a:rPr lang="en-US" sz="1600" b="1">
                    <a:solidFill>
                      <a:schemeClr val="hlink"/>
                    </a:solidFill>
                    <a:latin typeface="Tahoma" charset="0"/>
                    <a:sym typeface="Symbol" charset="2"/>
                  </a:rPr>
                  <a:t> </a:t>
                </a:r>
                <a:endParaRPr lang="en-US" sz="1600" b="1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26647" name="Text Box 10"/>
              <p:cNvSpPr txBox="1">
                <a:spLocks noChangeArrowheads="1"/>
              </p:cNvSpPr>
              <p:nvPr/>
            </p:nvSpPr>
            <p:spPr bwMode="auto">
              <a:xfrm>
                <a:off x="4218" y="1948"/>
                <a:ext cx="25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 </a:t>
                </a:r>
                <a:endParaRPr lang="en-US" sz="1600" b="1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-181403">
                <a:off x="3211" y="2160"/>
                <a:ext cx="1778" cy="616"/>
                <a:chOff x="926" y="2428"/>
                <a:chExt cx="2832" cy="805"/>
              </a:xfrm>
            </p:grpSpPr>
            <p:sp>
              <p:nvSpPr>
                <p:cNvPr id="26649" name="Freeform 12"/>
                <p:cNvSpPr>
                  <a:spLocks/>
                </p:cNvSpPr>
                <p:nvPr/>
              </p:nvSpPr>
              <p:spPr bwMode="auto">
                <a:xfrm>
                  <a:off x="1197" y="2428"/>
                  <a:ext cx="2561" cy="805"/>
                </a:xfrm>
                <a:custGeom>
                  <a:avLst/>
                  <a:gdLst>
                    <a:gd name="T0" fmla="*/ 2261 w 2561"/>
                    <a:gd name="T1" fmla="*/ 146 h 805"/>
                    <a:gd name="T2" fmla="*/ 2217 w 2561"/>
                    <a:gd name="T3" fmla="*/ 73 h 805"/>
                    <a:gd name="T4" fmla="*/ 2173 w 2561"/>
                    <a:gd name="T5" fmla="*/ 183 h 805"/>
                    <a:gd name="T6" fmla="*/ 2247 w 2561"/>
                    <a:gd name="T7" fmla="*/ 146 h 805"/>
                    <a:gd name="T8" fmla="*/ 1961 w 2561"/>
                    <a:gd name="T9" fmla="*/ 88 h 805"/>
                    <a:gd name="T10" fmla="*/ 1727 w 2561"/>
                    <a:gd name="T11" fmla="*/ 44 h 805"/>
                    <a:gd name="T12" fmla="*/ 1449 w 2561"/>
                    <a:gd name="T13" fmla="*/ 7 h 805"/>
                    <a:gd name="T14" fmla="*/ 1054 w 2561"/>
                    <a:gd name="T15" fmla="*/ 0 h 805"/>
                    <a:gd name="T16" fmla="*/ 820 w 2561"/>
                    <a:gd name="T17" fmla="*/ 7 h 805"/>
                    <a:gd name="T18" fmla="*/ 490 w 2561"/>
                    <a:gd name="T19" fmla="*/ 51 h 805"/>
                    <a:gd name="T20" fmla="*/ 219 w 2561"/>
                    <a:gd name="T21" fmla="*/ 117 h 805"/>
                    <a:gd name="T22" fmla="*/ 66 w 2561"/>
                    <a:gd name="T23" fmla="*/ 205 h 805"/>
                    <a:gd name="T24" fmla="*/ 0 w 2561"/>
                    <a:gd name="T25" fmla="*/ 286 h 805"/>
                    <a:gd name="T26" fmla="*/ 7 w 2561"/>
                    <a:gd name="T27" fmla="*/ 403 h 805"/>
                    <a:gd name="T28" fmla="*/ 95 w 2561"/>
                    <a:gd name="T29" fmla="*/ 512 h 805"/>
                    <a:gd name="T30" fmla="*/ 249 w 2561"/>
                    <a:gd name="T31" fmla="*/ 615 h 805"/>
                    <a:gd name="T32" fmla="*/ 432 w 2561"/>
                    <a:gd name="T33" fmla="*/ 673 h 805"/>
                    <a:gd name="T34" fmla="*/ 688 w 2561"/>
                    <a:gd name="T35" fmla="*/ 732 h 805"/>
                    <a:gd name="T36" fmla="*/ 973 w 2561"/>
                    <a:gd name="T37" fmla="*/ 768 h 805"/>
                    <a:gd name="T38" fmla="*/ 1273 w 2561"/>
                    <a:gd name="T39" fmla="*/ 798 h 805"/>
                    <a:gd name="T40" fmla="*/ 1566 w 2561"/>
                    <a:gd name="T41" fmla="*/ 805 h 805"/>
                    <a:gd name="T42" fmla="*/ 1837 w 2561"/>
                    <a:gd name="T43" fmla="*/ 776 h 805"/>
                    <a:gd name="T44" fmla="*/ 2086 w 2561"/>
                    <a:gd name="T45" fmla="*/ 732 h 805"/>
                    <a:gd name="T46" fmla="*/ 2356 w 2561"/>
                    <a:gd name="T47" fmla="*/ 651 h 805"/>
                    <a:gd name="T48" fmla="*/ 2481 w 2561"/>
                    <a:gd name="T49" fmla="*/ 571 h 805"/>
                    <a:gd name="T50" fmla="*/ 2554 w 2561"/>
                    <a:gd name="T51" fmla="*/ 498 h 805"/>
                    <a:gd name="T52" fmla="*/ 2561 w 2561"/>
                    <a:gd name="T53" fmla="*/ 410 h 805"/>
                    <a:gd name="T54" fmla="*/ 2510 w 2561"/>
                    <a:gd name="T55" fmla="*/ 322 h 805"/>
                    <a:gd name="T56" fmla="*/ 2408 w 2561"/>
                    <a:gd name="T57" fmla="*/ 234 h 805"/>
                    <a:gd name="T58" fmla="*/ 2320 w 2561"/>
                    <a:gd name="T59" fmla="*/ 161 h 805"/>
                    <a:gd name="T60" fmla="*/ 2342 w 2561"/>
                    <a:gd name="T61" fmla="*/ 264 h 805"/>
                    <a:gd name="T62" fmla="*/ 2378 w 2561"/>
                    <a:gd name="T63" fmla="*/ 139 h 805"/>
                    <a:gd name="T64" fmla="*/ 2327 w 2561"/>
                    <a:gd name="T65" fmla="*/ 161 h 80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1"/>
                    <a:gd name="T100" fmla="*/ 0 h 805"/>
                    <a:gd name="T101" fmla="*/ 2561 w 2561"/>
                    <a:gd name="T102" fmla="*/ 805 h 80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1" h="805">
                      <a:moveTo>
                        <a:pt x="2261" y="146"/>
                      </a:moveTo>
                      <a:lnTo>
                        <a:pt x="2217" y="73"/>
                      </a:lnTo>
                      <a:lnTo>
                        <a:pt x="2173" y="183"/>
                      </a:lnTo>
                      <a:lnTo>
                        <a:pt x="2247" y="146"/>
                      </a:lnTo>
                      <a:lnTo>
                        <a:pt x="1961" y="88"/>
                      </a:lnTo>
                      <a:lnTo>
                        <a:pt x="1727" y="44"/>
                      </a:lnTo>
                      <a:lnTo>
                        <a:pt x="1449" y="7"/>
                      </a:lnTo>
                      <a:lnTo>
                        <a:pt x="1054" y="0"/>
                      </a:lnTo>
                      <a:lnTo>
                        <a:pt x="820" y="7"/>
                      </a:lnTo>
                      <a:lnTo>
                        <a:pt x="490" y="51"/>
                      </a:lnTo>
                      <a:lnTo>
                        <a:pt x="219" y="117"/>
                      </a:lnTo>
                      <a:lnTo>
                        <a:pt x="66" y="205"/>
                      </a:lnTo>
                      <a:lnTo>
                        <a:pt x="0" y="286"/>
                      </a:lnTo>
                      <a:lnTo>
                        <a:pt x="7" y="403"/>
                      </a:lnTo>
                      <a:lnTo>
                        <a:pt x="95" y="512"/>
                      </a:lnTo>
                      <a:lnTo>
                        <a:pt x="249" y="615"/>
                      </a:lnTo>
                      <a:lnTo>
                        <a:pt x="432" y="673"/>
                      </a:lnTo>
                      <a:lnTo>
                        <a:pt x="688" y="732"/>
                      </a:lnTo>
                      <a:lnTo>
                        <a:pt x="973" y="768"/>
                      </a:lnTo>
                      <a:lnTo>
                        <a:pt x="1273" y="798"/>
                      </a:lnTo>
                      <a:lnTo>
                        <a:pt x="1566" y="805"/>
                      </a:lnTo>
                      <a:lnTo>
                        <a:pt x="1837" y="776"/>
                      </a:lnTo>
                      <a:lnTo>
                        <a:pt x="2086" y="732"/>
                      </a:lnTo>
                      <a:lnTo>
                        <a:pt x="2356" y="651"/>
                      </a:lnTo>
                      <a:lnTo>
                        <a:pt x="2481" y="571"/>
                      </a:lnTo>
                      <a:lnTo>
                        <a:pt x="2554" y="498"/>
                      </a:lnTo>
                      <a:lnTo>
                        <a:pt x="2561" y="410"/>
                      </a:lnTo>
                      <a:lnTo>
                        <a:pt x="2510" y="322"/>
                      </a:lnTo>
                      <a:lnTo>
                        <a:pt x="2408" y="234"/>
                      </a:lnTo>
                      <a:lnTo>
                        <a:pt x="2320" y="161"/>
                      </a:lnTo>
                      <a:lnTo>
                        <a:pt x="2342" y="264"/>
                      </a:lnTo>
                      <a:lnTo>
                        <a:pt x="2378" y="139"/>
                      </a:lnTo>
                      <a:lnTo>
                        <a:pt x="2327" y="16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0" name="Freeform 13"/>
                <p:cNvSpPr>
                  <a:spLocks/>
                </p:cNvSpPr>
                <p:nvPr/>
              </p:nvSpPr>
              <p:spPr bwMode="auto">
                <a:xfrm>
                  <a:off x="926" y="2853"/>
                  <a:ext cx="970" cy="313"/>
                </a:xfrm>
                <a:custGeom>
                  <a:avLst/>
                  <a:gdLst>
                    <a:gd name="T0" fmla="*/ 0 w 970"/>
                    <a:gd name="T1" fmla="*/ 0 h 313"/>
                    <a:gd name="T2" fmla="*/ 88 w 970"/>
                    <a:gd name="T3" fmla="*/ 125 h 313"/>
                    <a:gd name="T4" fmla="*/ 125 w 970"/>
                    <a:gd name="T5" fmla="*/ 148 h 313"/>
                    <a:gd name="T6" fmla="*/ 215 w 970"/>
                    <a:gd name="T7" fmla="*/ 148 h 313"/>
                    <a:gd name="T8" fmla="*/ 265 w 970"/>
                    <a:gd name="T9" fmla="*/ 130 h 313"/>
                    <a:gd name="T10" fmla="*/ 257 w 970"/>
                    <a:gd name="T11" fmla="*/ 94 h 313"/>
                    <a:gd name="T12" fmla="*/ 218 w 970"/>
                    <a:gd name="T13" fmla="*/ 74 h 313"/>
                    <a:gd name="T14" fmla="*/ 154 w 970"/>
                    <a:gd name="T15" fmla="*/ 76 h 313"/>
                    <a:gd name="T16" fmla="*/ 101 w 970"/>
                    <a:gd name="T17" fmla="*/ 89 h 313"/>
                    <a:gd name="T18" fmla="*/ 82 w 970"/>
                    <a:gd name="T19" fmla="*/ 109 h 313"/>
                    <a:gd name="T20" fmla="*/ 101 w 970"/>
                    <a:gd name="T21" fmla="*/ 137 h 313"/>
                    <a:gd name="T22" fmla="*/ 970 w 970"/>
                    <a:gd name="T23" fmla="*/ 313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70"/>
                    <a:gd name="T37" fmla="*/ 0 h 313"/>
                    <a:gd name="T38" fmla="*/ 970 w 970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70" h="313">
                      <a:moveTo>
                        <a:pt x="0" y="0"/>
                      </a:moveTo>
                      <a:cubicBezTo>
                        <a:pt x="15" y="21"/>
                        <a:pt x="67" y="100"/>
                        <a:pt x="88" y="125"/>
                      </a:cubicBezTo>
                      <a:cubicBezTo>
                        <a:pt x="109" y="150"/>
                        <a:pt x="104" y="144"/>
                        <a:pt x="125" y="148"/>
                      </a:cubicBezTo>
                      <a:cubicBezTo>
                        <a:pt x="125" y="148"/>
                        <a:pt x="215" y="148"/>
                        <a:pt x="215" y="148"/>
                      </a:cubicBezTo>
                      <a:cubicBezTo>
                        <a:pt x="215" y="148"/>
                        <a:pt x="265" y="130"/>
                        <a:pt x="265" y="130"/>
                      </a:cubicBezTo>
                      <a:cubicBezTo>
                        <a:pt x="265" y="130"/>
                        <a:pt x="265" y="103"/>
                        <a:pt x="257" y="94"/>
                      </a:cubicBezTo>
                      <a:cubicBezTo>
                        <a:pt x="249" y="85"/>
                        <a:pt x="235" y="77"/>
                        <a:pt x="218" y="74"/>
                      </a:cubicBezTo>
                      <a:cubicBezTo>
                        <a:pt x="201" y="71"/>
                        <a:pt x="173" y="74"/>
                        <a:pt x="154" y="76"/>
                      </a:cubicBezTo>
                      <a:cubicBezTo>
                        <a:pt x="135" y="78"/>
                        <a:pt x="113" y="83"/>
                        <a:pt x="101" y="89"/>
                      </a:cubicBezTo>
                      <a:cubicBezTo>
                        <a:pt x="87" y="98"/>
                        <a:pt x="87" y="104"/>
                        <a:pt x="82" y="109"/>
                      </a:cubicBezTo>
                      <a:lnTo>
                        <a:pt x="101" y="137"/>
                      </a:lnTo>
                      <a:lnTo>
                        <a:pt x="970" y="313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80" y="2256"/>
              <a:ext cx="528" cy="432"/>
              <a:chOff x="3379" y="1920"/>
              <a:chExt cx="365" cy="432"/>
            </a:xfrm>
          </p:grpSpPr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192"/>
              </a:xfrm>
              <a:prstGeom prst="wedgeRectCallout">
                <a:avLst>
                  <a:gd name="adj1" fmla="val -48514"/>
                  <a:gd name="adj2" fmla="val 1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tx2"/>
                    </a:solidFill>
                    <a:latin typeface="Tahoma" charset="0"/>
                  </a:rPr>
                  <a:t>CDF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4" name="Oval 16"/>
              <p:cNvSpPr>
                <a:spLocks noChangeArrowheads="1"/>
              </p:cNvSpPr>
              <p:nvPr/>
            </p:nvSpPr>
            <p:spPr bwMode="auto">
              <a:xfrm>
                <a:off x="3379" y="2293"/>
                <a:ext cx="77" cy="5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936" y="2348"/>
              <a:ext cx="960" cy="292"/>
              <a:chOff x="4752" y="1968"/>
              <a:chExt cx="672" cy="292"/>
            </a:xfrm>
          </p:grpSpPr>
          <p:sp>
            <p:nvSpPr>
              <p:cNvPr id="26641" name="AutoShape 18"/>
              <p:cNvSpPr>
                <a:spLocks noChangeArrowheads="1"/>
              </p:cNvSpPr>
              <p:nvPr/>
            </p:nvSpPr>
            <p:spPr bwMode="auto">
              <a:xfrm>
                <a:off x="4992" y="1968"/>
                <a:ext cx="432" cy="240"/>
              </a:xfrm>
              <a:prstGeom prst="wedgeRectCallout">
                <a:avLst>
                  <a:gd name="adj1" fmla="val -96528"/>
                  <a:gd name="adj2" fmla="val 6125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  <a:latin typeface="Tahoma" charset="0"/>
                  </a:rPr>
                  <a:t>DØ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2" name="Oval 19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0" cy="5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2" name="Oval 22"/>
          <p:cNvSpPr>
            <a:spLocks noChangeArrowheads="1"/>
          </p:cNvSpPr>
          <p:nvPr/>
        </p:nvSpPr>
        <p:spPr bwMode="auto">
          <a:xfrm>
            <a:off x="6019800" y="533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3"/>
          <p:cNvSpPr>
            <a:spLocks noChangeArrowheads="1"/>
          </p:cNvSpPr>
          <p:nvPr/>
        </p:nvSpPr>
        <p:spPr bwMode="auto">
          <a:xfrm>
            <a:off x="2971800" y="4191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0" y="5334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World’s Highest Energy </a:t>
            </a:r>
            <a:r>
              <a:rPr lang="en-US" sz="1800" dirty="0" err="1" smtClean="0">
                <a:solidFill>
                  <a:schemeClr val="accent2"/>
                </a:solidFill>
                <a:latin typeface="Arial Narrow" charset="0"/>
              </a:rPr>
              <a:t>p-p</a:t>
            </a: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 collider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27km (17mi) circumference, 100m (300ft) underground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Design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E</a:t>
            </a:r>
            <a:r>
              <a:rPr lang="en-US" sz="1600" baseline="-25000" dirty="0" err="1" smtClean="0">
                <a:solidFill>
                  <a:srgbClr val="660066"/>
                </a:solidFill>
                <a:latin typeface="Arial Narrow" charset="0"/>
              </a:rPr>
              <a:t>cm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=14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TeV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 (=44x10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</a:rPr>
              <a:t>-7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J/p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 362M Joules on the area smaller than 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-4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m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2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Equivalent to the kinetic energy of a B727 (80tons) at the speed 193mi/</a:t>
            </a:r>
            <a:r>
              <a:rPr lang="en-US" sz="1600" dirty="0" err="1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endParaRPr lang="en-US" sz="1600" dirty="0" smtClean="0">
              <a:solidFill>
                <a:srgbClr val="FF0000"/>
              </a:solidFill>
              <a:latin typeface="Arial Narrow" charset="0"/>
              <a:sym typeface="Wingdings" charset="2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200" dirty="0" smtClean="0">
                <a:solidFill>
                  <a:srgbClr val="000090"/>
                </a:solidFill>
                <a:latin typeface="Arial Narrow" charset="0"/>
                <a:sym typeface="Wingdings" charset="2"/>
              </a:rPr>
              <a:t>~3M times the energy density at the ground 0 of the Hiroshima atom bomb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Large amount of data accumulated in 2010 – 2013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Bream circulating at 7.5TeV each at present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18094"/>
      </p:ext>
    </p:extLst>
  </p:cSld>
  <p:clrMapOvr>
    <a:masterClrMapping/>
  </p:clrMapOvr>
  <p:transition xmlns:p14="http://schemas.microsoft.com/office/powerpoint/2010/main" advClick="0" advTm="2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build="p"/>
      <p:bldP spid="26632" grpId="0" animBg="1"/>
      <p:bldP spid="26633" grpId="0" animBg="1"/>
      <p:bldP spid="2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2" descr="lhc-aerial-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990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LHC @ CERN Aerial View</a:t>
            </a:r>
          </a:p>
        </p:txBody>
      </p:sp>
      <p:sp>
        <p:nvSpPr>
          <p:cNvPr id="28679" name="Text Box 4"/>
          <p:cNvSpPr txBox="1">
            <a:spLocks noChangeArrowheads="1"/>
          </p:cNvSpPr>
          <p:nvPr/>
        </p:nvSpPr>
        <p:spPr bwMode="auto">
          <a:xfrm>
            <a:off x="8061325" y="3092450"/>
            <a:ext cx="10826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Geneva Airport</a:t>
            </a:r>
          </a:p>
        </p:txBody>
      </p:sp>
      <p:sp>
        <p:nvSpPr>
          <p:cNvPr id="28680" name="Text Box 5"/>
          <p:cNvSpPr txBox="1">
            <a:spLocks noChangeArrowheads="1"/>
          </p:cNvSpPr>
          <p:nvPr/>
        </p:nvSpPr>
        <p:spPr bwMode="auto">
          <a:xfrm>
            <a:off x="5013325" y="4814888"/>
            <a:ext cx="1082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ATLAS</a:t>
            </a:r>
          </a:p>
        </p:txBody>
      </p:sp>
      <p:sp>
        <p:nvSpPr>
          <p:cNvPr id="28681" name="Text Box 6"/>
          <p:cNvSpPr txBox="1">
            <a:spLocks noChangeArrowheads="1"/>
          </p:cNvSpPr>
          <p:nvPr/>
        </p:nvSpPr>
        <p:spPr bwMode="auto">
          <a:xfrm>
            <a:off x="4953000" y="1905000"/>
            <a:ext cx="70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CMS</a:t>
            </a:r>
          </a:p>
        </p:txBody>
      </p:sp>
      <p:sp>
        <p:nvSpPr>
          <p:cNvPr id="28682" name="Text Box 7"/>
          <p:cNvSpPr txBox="1">
            <a:spLocks noChangeArrowheads="1"/>
          </p:cNvSpPr>
          <p:nvPr/>
        </p:nvSpPr>
        <p:spPr bwMode="auto">
          <a:xfrm>
            <a:off x="3048000" y="2895600"/>
            <a:ext cx="91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France</a:t>
            </a:r>
          </a:p>
        </p:txBody>
      </p:sp>
      <p:sp>
        <p:nvSpPr>
          <p:cNvPr id="28683" name="Text Box 8"/>
          <p:cNvSpPr txBox="1">
            <a:spLocks noChangeArrowheads="1"/>
          </p:cNvSpPr>
          <p:nvPr/>
        </p:nvSpPr>
        <p:spPr bwMode="auto">
          <a:xfrm>
            <a:off x="6629400" y="4738688"/>
            <a:ext cx="137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Swizerland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33896-855B-7B4D-A097-2D12E2068F9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36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02_ATLAS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4648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Rectangle 13"/>
          <p:cNvSpPr>
            <a:spLocks noChangeArrowheads="1"/>
          </p:cNvSpPr>
          <p:nvPr/>
        </p:nvSpPr>
        <p:spPr bwMode="auto">
          <a:xfrm>
            <a:off x="762000" y="762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dirty="0" smtClean="0">
                <a:solidFill>
                  <a:srgbClr val="800000"/>
                </a:solidFill>
                <a:latin typeface="Arial Narrow"/>
                <a:cs typeface="Arial Narrow"/>
              </a:rPr>
              <a:t>The ATLAS and CMS Detectors</a:t>
            </a:r>
            <a:endParaRPr lang="en-US" sz="4000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09600" y="4114800"/>
            <a:ext cx="8305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Weighs 7000 tons and ~10 story tall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Records 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200 – 400 collisions/second (out of 50million)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Records approximately 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350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MB/second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pic>
        <p:nvPicPr>
          <p:cNvPr id="8" name="Picture 7" descr="cms_3d_detector_5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38200"/>
            <a:ext cx="4572000" cy="3292078"/>
          </a:xfrm>
          <a:prstGeom prst="rect">
            <a:avLst/>
          </a:prstGeom>
        </p:spPr>
      </p:pic>
      <p:pic>
        <p:nvPicPr>
          <p:cNvPr id="2" name="Picture 1" descr="Library-of-Congres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630" y="4800600"/>
            <a:ext cx="3009182" cy="1752600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09600" y="5181600"/>
            <a:ext cx="5257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Records ~2 PB per year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 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  <a:sym typeface="Wingdings"/>
              </a:rPr>
              <a:t> </a:t>
            </a:r>
            <a:r>
              <a:rPr lang="en-US" sz="2000" b="1" dirty="0">
                <a:solidFill>
                  <a:srgbClr val="CC0000"/>
                </a:solidFill>
                <a:latin typeface="+mn-lt"/>
                <a:sym typeface="Wingdings"/>
              </a:rPr>
              <a:t>2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  <a:sym typeface="Wingdings"/>
              </a:rPr>
              <a:t>00*Printed material of the US Lib. of Congress</a:t>
            </a:r>
            <a:endParaRPr lang="en-US" sz="2000" dirty="0" smtClean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562600" y="5638800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n-US" sz="2000" b="1" dirty="0" smtClean="0">
                <a:solidFill>
                  <a:srgbClr val="CC0000"/>
                </a:solidFill>
                <a:latin typeface="+mn-lt"/>
                <a:sym typeface="Wingdings"/>
              </a:rPr>
              <a:t>200x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71588"/>
      </p:ext>
    </p:extLst>
  </p:cSld>
  <p:clrMapOvr>
    <a:masterClrMapping/>
  </p:clrMapOvr>
  <p:transition xmlns:p14="http://schemas.microsoft.com/office/powerpoint/2010/main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10" grpId="0" build="p"/>
      <p:bldP spid="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dirty="0" smtClean="0"/>
              <a:t>What is the Higgs and What does it do?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 smtClean="0">
                <a:sym typeface="Wingdings"/>
              </a:rPr>
              <a:t>When there is perfect symmetry, one cannot tell directions!</a:t>
            </a:r>
          </a:p>
          <a:p>
            <a:pPr lvl="1"/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11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772400" cy="838200"/>
          </a:xfrm>
        </p:spPr>
        <p:txBody>
          <a:bodyPr/>
          <a:lstStyle/>
          <a:p>
            <a:r>
              <a:rPr lang="en-US" dirty="0" smtClean="0"/>
              <a:t>What?  What’s the symmetry?</a:t>
            </a:r>
            <a:endParaRPr lang="en-US" dirty="0"/>
          </a:p>
        </p:txBody>
      </p:sp>
      <p:pic>
        <p:nvPicPr>
          <p:cNvPr id="8" name="Content Placeholder 7" descr="round-tabl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9" r="9829"/>
          <a:stretch>
            <a:fillRect/>
          </a:stretch>
        </p:blipFill>
        <p:spPr>
          <a:xfrm>
            <a:off x="2286000" y="1752600"/>
            <a:ext cx="4648200" cy="4953000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762000"/>
            <a:ext cx="7620000" cy="4953000"/>
          </a:xfrm>
        </p:spPr>
        <p:txBody>
          <a:bodyPr/>
          <a:lstStyle/>
          <a:p>
            <a:r>
              <a:rPr lang="en-US" dirty="0" smtClean="0"/>
              <a:t>Where is the head of the table?</a:t>
            </a:r>
          </a:p>
          <a:p>
            <a:r>
              <a:rPr lang="en-US" dirty="0" smtClean="0"/>
              <a:t>Without a broken symmetry, one cannot tell directional information!!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880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3-09-19 at 5.19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228600"/>
            <a:ext cx="3886200" cy="8382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 broken symmetry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98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dirty="0" smtClean="0"/>
              <a:t>What is the Higgs and What does it do?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 smtClean="0">
                <a:sym typeface="Wingdings"/>
              </a:rPr>
              <a:t>When there is perfect symmetry, one cannot tell directions!</a:t>
            </a:r>
          </a:p>
          <a:p>
            <a:r>
              <a:rPr lang="en-US" altLang="ko-KR" sz="3200" dirty="0" smtClean="0">
                <a:sym typeface="Wingdings"/>
              </a:rPr>
              <a:t>Only when symmetry is broken, can one tell directions </a:t>
            </a:r>
          </a:p>
          <a:p>
            <a:r>
              <a:rPr lang="en-US" altLang="ko-KR" sz="3200" dirty="0" smtClean="0">
                <a:sym typeface="Wingdings"/>
              </a:rPr>
              <a:t>Higgs field works to break the perfect symmetry and gives mass to all fundamental particles</a:t>
            </a:r>
          </a:p>
          <a:p>
            <a:r>
              <a:rPr lang="en-US" altLang="ko-KR" sz="3200" dirty="0" smtClean="0">
                <a:latin typeface="+mj-lt"/>
                <a:ea typeface="굴림" pitchFamily="1" charset="-127"/>
                <a:cs typeface="Symbol" charset="2"/>
                <a:sym typeface="Wingdings"/>
              </a:rPr>
              <a:t>Sometimes, this field spontaneously generates a particle, the Higgs particle</a:t>
            </a:r>
          </a:p>
          <a:p>
            <a:r>
              <a:rPr lang="en-US" altLang="ko-KR" sz="3200" dirty="0" smtClean="0">
                <a:latin typeface="+mj-lt"/>
                <a:ea typeface="굴림" pitchFamily="1" charset="-127"/>
                <a:cs typeface="Symbol" charset="2"/>
                <a:sym typeface="Wingdings"/>
              </a:rPr>
              <a:t>So the Higgs particle is the evidence of the existence of the Higgs field! </a:t>
            </a:r>
            <a:endParaRPr lang="en-US" altLang="ko-KR" sz="2800" dirty="0" smtClean="0">
              <a:latin typeface="+mj-lt"/>
              <a:ea typeface="굴림" pitchFamily="1" charset="-127"/>
              <a:cs typeface="Symbol" charset="2"/>
              <a:sym typeface="Wingdings"/>
            </a:endParaRPr>
          </a:p>
          <a:p>
            <a:pPr lvl="1"/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90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1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1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walking_in_plac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066800"/>
            <a:ext cx="53340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077200" cy="914400"/>
          </a:xfrm>
        </p:spPr>
        <p:txBody>
          <a:bodyPr/>
          <a:lstStyle/>
          <a:p>
            <a:r>
              <a:rPr lang="en-US" dirty="0" smtClean="0"/>
              <a:t>So how does Higgs Field work again?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838200"/>
            <a:ext cx="3962400" cy="5257800"/>
          </a:xfrm>
        </p:spPr>
        <p:txBody>
          <a:bodyPr/>
          <a:lstStyle/>
          <a:p>
            <a:r>
              <a:rPr lang="en-US" dirty="0" smtClean="0"/>
              <a:t>Person in space </a:t>
            </a:r>
            <a:r>
              <a:rPr lang="en-US" dirty="0" smtClean="0">
                <a:sym typeface="Wingdings"/>
              </a:rPr>
              <a:t> no symmetry breaking</a:t>
            </a:r>
            <a:endParaRPr lang="en-US" dirty="0"/>
          </a:p>
        </p:txBody>
      </p:sp>
      <p:pic>
        <p:nvPicPr>
          <p:cNvPr id="10" name="Content Placeholder 9" descr="Screen Shot 2013-04-26 at 5.53.18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r="3416"/>
          <a:stretch>
            <a:fillRect/>
          </a:stretch>
        </p:blipFill>
        <p:spPr>
          <a:xfrm>
            <a:off x="228600" y="1828800"/>
            <a:ext cx="3810000" cy="4114800"/>
          </a:xfr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800600" y="914400"/>
            <a:ext cx="396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r>
              <a:rPr lang="en-US" dirty="0" smtClean="0"/>
              <a:t>Person in air </a:t>
            </a:r>
            <a:r>
              <a:rPr lang="en-US" dirty="0" smtClean="0">
                <a:sym typeface="Wingdings"/>
              </a:rPr>
              <a:t> symmetry can be broken</a:t>
            </a:r>
          </a:p>
          <a:p>
            <a:r>
              <a:rPr lang="en-US" dirty="0" smtClean="0">
                <a:sym typeface="Wingdings"/>
              </a:rPr>
              <a:t>Sometimes, you get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934200" y="1981200"/>
            <a:ext cx="762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8" name="Picture 17" descr="Taz-Tornad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419600"/>
            <a:ext cx="1219200" cy="194665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 flipV="1">
            <a:off x="7162800" y="25908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7162800" y="28956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7162800" y="32004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514600" y="4953000"/>
            <a:ext cx="5562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 smtClean="0">
                <a:sym typeface="Wingdings"/>
              </a:rPr>
              <a:t>Just like a tornado is a piece of evidence of the existence of air, Higgs particle is a piece of evidence of Higgs mechanism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79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build="p"/>
      <p:bldP spid="1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88988"/>
          </a:xfrm>
        </p:spPr>
        <p:txBody>
          <a:bodyPr/>
          <a:lstStyle/>
          <a:p>
            <a:pPr eaLnBrk="1" hangingPunct="1"/>
            <a:r>
              <a:rPr lang="en-US" sz="4400" dirty="0" smtClean="0">
                <a:ea typeface="ＭＳ Ｐゴシック" charset="-128"/>
                <a:cs typeface="ＭＳ Ｐゴシック" charset="-128"/>
              </a:rPr>
              <a:t>Higgs Production X-sec and BR</a:t>
            </a:r>
            <a:endParaRPr lang="en-US" sz="440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" name="Picture 16" descr="eYRHXS2_BR_Fig2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219200"/>
            <a:ext cx="4572000" cy="4718050"/>
          </a:xfrm>
          <a:prstGeom prst="rect">
            <a:avLst/>
          </a:prstGeom>
        </p:spPr>
      </p:pic>
      <p:sp>
        <p:nvSpPr>
          <p:cNvPr id="18" name="Oval 10"/>
          <p:cNvSpPr>
            <a:spLocks noChangeArrowheads="1"/>
          </p:cNvSpPr>
          <p:nvPr/>
        </p:nvSpPr>
        <p:spPr bwMode="auto">
          <a:xfrm>
            <a:off x="7010400" y="1752600"/>
            <a:ext cx="457200" cy="381000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Oval 11"/>
          <p:cNvSpPr>
            <a:spLocks noChangeArrowheads="1"/>
          </p:cNvSpPr>
          <p:nvPr/>
        </p:nvSpPr>
        <p:spPr bwMode="auto">
          <a:xfrm>
            <a:off x="5257800" y="4648200"/>
            <a:ext cx="457200" cy="381000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7010400" y="1371600"/>
            <a:ext cx="457200" cy="381000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" name="Picture 24" descr="aHiggs_XS_7TeV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4597331" cy="4648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8400" y="5791200"/>
            <a:ext cx="4449956" cy="461665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+mj-lt"/>
              </a:rPr>
              <a:t>Higgs mass is not given in the theory!!</a:t>
            </a:r>
            <a:endParaRPr lang="en-US" dirty="0">
              <a:solidFill>
                <a:srgbClr val="660066"/>
              </a:solidFill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87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r>
              <a:rPr lang="en-US" b="1" dirty="0" smtClean="0"/>
              <a:t>How do we look for the Higgs?</a:t>
            </a:r>
            <a:endParaRPr lang="en-US" b="1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990600"/>
            <a:ext cx="8382000" cy="5715000"/>
          </a:xfrm>
        </p:spPr>
        <p:txBody>
          <a:bodyPr/>
          <a:lstStyle/>
          <a:p>
            <a:pPr>
              <a:spcBef>
                <a:spcPts val="168"/>
              </a:spcBef>
            </a:pPr>
            <a:r>
              <a:rPr lang="en-US" sz="3200" dirty="0" smtClean="0"/>
              <a:t>Higgs particle is so heavy they decay into other lighter particles instantaneously</a:t>
            </a:r>
          </a:p>
          <a:p>
            <a:pPr>
              <a:spcBef>
                <a:spcPts val="168"/>
              </a:spcBef>
            </a:pPr>
            <a:r>
              <a:rPr lang="en-US" sz="3200" dirty="0" smtClean="0"/>
              <a:t>When one searches for new particles, one looks for the easiest way to get at them</a:t>
            </a:r>
          </a:p>
          <a:p>
            <a:pPr>
              <a:spcBef>
                <a:spcPts val="168"/>
              </a:spcBef>
            </a:pPr>
            <a:r>
              <a:rPr lang="en-US" sz="3200" dirty="0" smtClean="0"/>
              <a:t>Of many signatures of the Higgs, some are much easier to find, if it were the Standard Model Higgs</a:t>
            </a:r>
          </a:p>
          <a:p>
            <a:pPr lvl="1">
              <a:spcBef>
                <a:spcPts val="168"/>
              </a:spcBef>
            </a:pP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H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  <a:sym typeface="Wingdings"/>
              </a:rPr>
              <a:t> </a:t>
            </a:r>
            <a:r>
              <a:rPr lang="en-US" altLang="ko-KR" sz="2800" dirty="0" err="1" smtClean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  <a:sym typeface="Wingdings"/>
              </a:rPr>
              <a:t>γγ</a:t>
            </a:r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  <a:sym typeface="Wingdings"/>
            </a:endParaRPr>
          </a:p>
          <a:p>
            <a:pPr lvl="1">
              <a:spcBef>
                <a:spcPts val="168"/>
              </a:spcBef>
            </a:pP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H </a:t>
            </a:r>
            <a:r>
              <a:rPr lang="en-US" altLang="ko-KR" sz="2800" dirty="0" err="1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  <a:sym typeface="Wingdings" pitchFamily="1" charset="2"/>
              </a:rPr>
              <a:t>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ZZ* </a:t>
            </a:r>
            <a:r>
              <a:rPr lang="en-US" altLang="ko-KR" sz="2800" dirty="0" err="1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  <a:sym typeface="Wingdings" pitchFamily="1" charset="2"/>
              </a:rPr>
              <a:t>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4e, 4</a:t>
            </a:r>
            <a:r>
              <a:rPr lang="en-US" altLang="ko-KR" sz="2800" dirty="0" smtClean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</a:rPr>
              <a:t>μ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, 2e2</a:t>
            </a:r>
            <a:r>
              <a:rPr lang="en-US" altLang="ko-KR" sz="2800" dirty="0" smtClean="0">
                <a:solidFill>
                  <a:srgbClr val="996633"/>
                </a:solidFill>
                <a:latin typeface="Symbol" pitchFamily="1" charset="2"/>
                <a:ea typeface="굴림" pitchFamily="1" charset="-127"/>
                <a:cs typeface="굴림" pitchFamily="1" charset="-127"/>
              </a:rPr>
              <a:t>μ,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2e2</a:t>
            </a:r>
            <a:r>
              <a:rPr lang="en-US" altLang="ko-KR" sz="2800" dirty="0" smtClean="0">
                <a:solidFill>
                  <a:srgbClr val="996633"/>
                </a:solidFill>
                <a:latin typeface="Symbol" pitchFamily="1" charset="2"/>
                <a:ea typeface="굴림" pitchFamily="1" charset="-127"/>
                <a:cs typeface="굴림" pitchFamily="1" charset="-127"/>
              </a:rPr>
              <a:t>ν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and 2</a:t>
            </a:r>
            <a:r>
              <a:rPr lang="en-US" altLang="ko-KR" sz="2800" dirty="0" smtClean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</a:rPr>
              <a:t>μ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2</a:t>
            </a:r>
            <a:r>
              <a:rPr lang="en-US" altLang="ko-KR" sz="2800" dirty="0" smtClean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</a:rPr>
              <a:t>ν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</a:t>
            </a:r>
            <a:endParaRPr lang="en-US" altLang="ko-KR" sz="2800" dirty="0" smtClean="0">
              <a:solidFill>
                <a:schemeClr val="bg2"/>
              </a:solidFill>
              <a:ea typeface="굴림" pitchFamily="1" charset="-127"/>
              <a:cs typeface="굴림" pitchFamily="1" charset="-127"/>
              <a:sym typeface="Wingdings" pitchFamily="1" charset="2"/>
            </a:endParaRPr>
          </a:p>
          <a:p>
            <a:pPr lvl="1">
              <a:spcBef>
                <a:spcPts val="168"/>
              </a:spcBef>
            </a:pPr>
            <a:r>
              <a:rPr lang="en-US" altLang="ko-KR" sz="2800" dirty="0" smtClean="0">
                <a:solidFill>
                  <a:srgbClr val="996633"/>
                </a:solidFill>
                <a:latin typeface="+mj-lt"/>
                <a:ea typeface="굴림" pitchFamily="1" charset="-127"/>
                <a:cs typeface="Symbol" charset="2"/>
                <a:sym typeface="Wingdings"/>
              </a:rPr>
              <a:t>H WW*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2e2</a:t>
            </a:r>
            <a:r>
              <a:rPr lang="en-US" altLang="ko-KR" sz="2800" dirty="0" smtClean="0">
                <a:solidFill>
                  <a:srgbClr val="996633"/>
                </a:solidFill>
                <a:latin typeface="Symbol" pitchFamily="1" charset="2"/>
                <a:ea typeface="굴림" pitchFamily="1" charset="-127"/>
                <a:cs typeface="굴림" pitchFamily="1" charset="-127"/>
              </a:rPr>
              <a:t>ν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and 2</a:t>
            </a:r>
            <a:r>
              <a:rPr lang="en-US" altLang="ko-KR" sz="2800" dirty="0" smtClean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</a:rPr>
              <a:t>μ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2</a:t>
            </a:r>
            <a:r>
              <a:rPr lang="en-US" altLang="ko-KR" sz="2800" dirty="0" smtClean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</a:rPr>
              <a:t>ν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</a:t>
            </a:r>
            <a:endParaRPr lang="en-US" altLang="ko-KR" sz="2800" dirty="0" smtClean="0">
              <a:solidFill>
                <a:srgbClr val="996633"/>
              </a:solidFill>
              <a:latin typeface="+mj-lt"/>
              <a:ea typeface="굴림" pitchFamily="1" charset="-127"/>
              <a:cs typeface="Symbol" charset="2"/>
              <a:sym typeface="Wingdings"/>
            </a:endParaRPr>
          </a:p>
          <a:p>
            <a:pPr lvl="1">
              <a:spcBef>
                <a:spcPts val="168"/>
              </a:spcBef>
            </a:pPr>
            <a:r>
              <a:rPr lang="en-US" altLang="ko-KR" sz="2800" dirty="0" smtClean="0">
                <a:solidFill>
                  <a:srgbClr val="996633"/>
                </a:solidFill>
                <a:latin typeface="+mj-lt"/>
                <a:ea typeface="굴림" pitchFamily="1" charset="-127"/>
                <a:cs typeface="Symbol" charset="2"/>
                <a:sym typeface="Wingdings"/>
              </a:rPr>
              <a:t>And many more complicated signatures</a:t>
            </a:r>
          </a:p>
          <a:p>
            <a:pPr lvl="1">
              <a:spcBef>
                <a:spcPts val="168"/>
              </a:spcBef>
            </a:pPr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86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1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1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1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1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1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2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762000"/>
          </a:xfrm>
        </p:spPr>
        <p:txBody>
          <a:bodyPr/>
          <a:lstStyle/>
          <a:p>
            <a:pPr eaLnBrk="1" hangingPunct="1"/>
            <a:r>
              <a:rPr lang="en-US" sz="5400" dirty="0">
                <a:ea typeface="ＭＳ Ｐゴシック" pitchFamily="-84" charset="-128"/>
                <a:cs typeface="ＭＳ Ｐゴシック" pitchFamily="-84" charset="-128"/>
              </a:rPr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533400"/>
            <a:ext cx="7934302" cy="5562600"/>
          </a:xfrm>
        </p:spPr>
        <p:txBody>
          <a:bodyPr/>
          <a:lstStyle/>
          <a:p>
            <a:pPr eaLnBrk="1" hangingPunct="1">
              <a:spcBef>
                <a:spcPts val="168"/>
              </a:spcBef>
            </a:pPr>
            <a:r>
              <a:rPr lang="en-US" sz="2000" dirty="0"/>
              <a:t>Research paper deadline is Monday, </a:t>
            </a:r>
            <a:r>
              <a:rPr lang="en-US" sz="2000" dirty="0" smtClean="0"/>
              <a:t>May </a:t>
            </a:r>
            <a:r>
              <a:rPr lang="en-US" sz="2000" dirty="0"/>
              <a:t>4</a:t>
            </a:r>
          </a:p>
          <a:p>
            <a:pPr eaLnBrk="1" hangingPunct="1">
              <a:spcBef>
                <a:spcPts val="168"/>
              </a:spcBef>
            </a:pPr>
            <a:r>
              <a:rPr lang="en-US" sz="2000" dirty="0"/>
              <a:t>Research presentation deadline is Sunday, </a:t>
            </a:r>
            <a:r>
              <a:rPr lang="en-US" sz="2000" dirty="0" smtClean="0"/>
              <a:t>May 3</a:t>
            </a:r>
            <a:endParaRPr lang="en-US" sz="2000" dirty="0"/>
          </a:p>
          <a:p>
            <a:pPr eaLnBrk="1" hangingPunct="1">
              <a:spcBef>
                <a:spcPts val="168"/>
              </a:spcBef>
            </a:pPr>
            <a:r>
              <a:rPr lang="en-US" sz="2000" dirty="0" smtClean="0"/>
              <a:t>Reminder: Homework </a:t>
            </a:r>
            <a:r>
              <a:rPr lang="en-US" sz="2000" dirty="0"/>
              <a:t>#5</a:t>
            </a:r>
            <a:endParaRPr lang="en-US" sz="1800" dirty="0"/>
          </a:p>
          <a:p>
            <a:pPr lvl="1" eaLnBrk="1" hangingPunct="1">
              <a:spcBef>
                <a:spcPts val="168"/>
              </a:spcBef>
            </a:pPr>
            <a:r>
              <a:rPr lang="en-US" sz="1800" dirty="0"/>
              <a:t>CH6 end of chapter problems: 34, 39, 46, 62 and 65</a:t>
            </a:r>
          </a:p>
          <a:p>
            <a:pPr lvl="1" eaLnBrk="1" hangingPunct="1">
              <a:spcBef>
                <a:spcPts val="168"/>
              </a:spcBef>
            </a:pPr>
            <a:r>
              <a:rPr lang="en-US" sz="1800" dirty="0"/>
              <a:t>Due Wednesday, Apr. </a:t>
            </a:r>
            <a:r>
              <a:rPr lang="en-US" sz="1800" dirty="0" smtClean="0"/>
              <a:t>22</a:t>
            </a:r>
            <a:endParaRPr lang="en-US" sz="1600" dirty="0"/>
          </a:p>
          <a:p>
            <a:pPr eaLnBrk="1" hangingPunct="1"/>
            <a:r>
              <a:rPr lang="en-US" sz="2000" dirty="0"/>
              <a:t>Homework #6</a:t>
            </a:r>
          </a:p>
          <a:p>
            <a:pPr lvl="1" eaLnBrk="1" hangingPunct="1"/>
            <a:r>
              <a:rPr lang="en-US" sz="1800" dirty="0"/>
              <a:t>CH7 end of chapter problems: 7, 8, 9, 12, 17 and 29</a:t>
            </a:r>
          </a:p>
          <a:p>
            <a:pPr lvl="1" eaLnBrk="1" hangingPunct="1"/>
            <a:r>
              <a:rPr lang="en-US" sz="1800" dirty="0"/>
              <a:t>Due on Wednesday, Apr. </a:t>
            </a:r>
            <a:r>
              <a:rPr lang="en-US" sz="1800" dirty="0" smtClean="0"/>
              <a:t>29, </a:t>
            </a:r>
            <a:r>
              <a:rPr lang="en-US" sz="1800" dirty="0"/>
              <a:t>in class </a:t>
            </a:r>
          </a:p>
          <a:p>
            <a:pPr eaLnBrk="1" hangingPunct="1">
              <a:spcBef>
                <a:spcPts val="168"/>
              </a:spcBef>
            </a:pPr>
            <a:r>
              <a:rPr lang="en-US" sz="2000" dirty="0" smtClean="0"/>
              <a:t>Reading </a:t>
            </a:r>
            <a:r>
              <a:rPr lang="en-US" sz="2000" dirty="0"/>
              <a:t>assignments</a:t>
            </a:r>
          </a:p>
          <a:p>
            <a:pPr lvl="1" eaLnBrk="1" hangingPunct="1">
              <a:spcBef>
                <a:spcPts val="168"/>
              </a:spcBef>
            </a:pPr>
            <a:r>
              <a:rPr lang="en-US" sz="1800" dirty="0"/>
              <a:t>CH7.6 and the entire </a:t>
            </a:r>
            <a:r>
              <a:rPr lang="en-US" sz="1800" dirty="0" smtClean="0"/>
              <a:t>CH8</a:t>
            </a:r>
          </a:p>
          <a:p>
            <a:pPr eaLnBrk="1" hangingPunct="1"/>
            <a:r>
              <a:rPr lang="en-US" sz="2000" dirty="0"/>
              <a:t>Quiz number </a:t>
            </a:r>
            <a:r>
              <a:rPr lang="en-US" sz="2000" dirty="0" smtClean="0"/>
              <a:t>5</a:t>
            </a:r>
            <a:endParaRPr lang="en-US" sz="2000" dirty="0"/>
          </a:p>
          <a:p>
            <a:pPr lvl="1" eaLnBrk="1" hangingPunct="1"/>
            <a:r>
              <a:rPr lang="en-US" sz="1800" dirty="0"/>
              <a:t>At the beginning of the class Wednesday, Apr. </a:t>
            </a:r>
            <a:r>
              <a:rPr lang="en-US" sz="1800" dirty="0" smtClean="0"/>
              <a:t>29</a:t>
            </a:r>
            <a:endParaRPr lang="en-US" sz="1800" dirty="0"/>
          </a:p>
          <a:p>
            <a:pPr lvl="1" eaLnBrk="1" hangingPunct="1"/>
            <a:r>
              <a:rPr lang="en-US" sz="1800" dirty="0"/>
              <a:t>Covers up to what we finish Monday, Apr. </a:t>
            </a:r>
            <a:r>
              <a:rPr lang="en-US" sz="1800" dirty="0" smtClean="0"/>
              <a:t>27</a:t>
            </a:r>
          </a:p>
          <a:p>
            <a:pPr eaLnBrk="1" hangingPunct="1"/>
            <a:r>
              <a:rPr lang="en-US" sz="2000" dirty="0" smtClean="0"/>
              <a:t>Quiz 4 results</a:t>
            </a:r>
          </a:p>
          <a:p>
            <a:pPr lvl="1" eaLnBrk="1" hangingPunct="1"/>
            <a:r>
              <a:rPr lang="en-US" sz="1800" dirty="0" smtClean="0"/>
              <a:t>Class average: 25.6/50</a:t>
            </a:r>
          </a:p>
          <a:p>
            <a:pPr lvl="2" eaLnBrk="1" hangingPunct="1"/>
            <a:r>
              <a:rPr lang="en-US" sz="1400" dirty="0" smtClean="0"/>
              <a:t>Equivalent to: 51.2/100</a:t>
            </a:r>
          </a:p>
          <a:p>
            <a:pPr lvl="2" eaLnBrk="1" hangingPunct="1"/>
            <a:r>
              <a:rPr lang="en-US" sz="1400" dirty="0" smtClean="0"/>
              <a:t>Previous records: 26.5, 46.5 and 47.5</a:t>
            </a:r>
          </a:p>
          <a:p>
            <a:pPr lvl="1" eaLnBrk="1" hangingPunct="1"/>
            <a:r>
              <a:rPr lang="en-US" sz="1800" dirty="0" smtClean="0"/>
              <a:t>Top score: 50/50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24060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16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16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16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16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16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16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116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161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dirty="0" smtClean="0"/>
              <a:t>How do we look for the Higgs?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838200"/>
            <a:ext cx="8153400" cy="4953000"/>
          </a:xfrm>
        </p:spPr>
        <p:txBody>
          <a:bodyPr/>
          <a:lstStyle/>
          <a:p>
            <a:r>
              <a:rPr lang="en-US" altLang="ko-KR" dirty="0" smtClean="0"/>
              <a:t>Identify Higgs candidate events</a:t>
            </a:r>
          </a:p>
          <a:p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Understand fakes (backgrounds)</a:t>
            </a:r>
          </a:p>
          <a:p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Look for a bump!!</a:t>
            </a:r>
          </a:p>
          <a:p>
            <a:pPr lvl="1"/>
            <a:r>
              <a:rPr lang="en-US" altLang="ko-KR" sz="2000" dirty="0" smtClean="0">
                <a:ea typeface="굴림" pitchFamily="1" charset="-127"/>
                <a:cs typeface="Symbol" charset="2"/>
              </a:rPr>
              <a:t>Large amount of data absolutely critical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715000" y="990600"/>
            <a:ext cx="2667000" cy="2286000"/>
            <a:chOff x="432" y="1200"/>
            <a:chExt cx="1440" cy="1302"/>
          </a:xfrm>
        </p:grpSpPr>
        <p:pic>
          <p:nvPicPr>
            <p:cNvPr id="15" name="Picture 7" descr="higgs3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2" y="1200"/>
              <a:ext cx="1146" cy="1302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1440" y="1440"/>
              <a:ext cx="43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-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-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720" y="1200"/>
              <a:ext cx="43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+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+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864" y="2304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-</a:t>
              </a: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432" y="2112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+</a:t>
              </a:r>
            </a:p>
          </p:txBody>
        </p:sp>
      </p:grpSp>
      <p:pic>
        <p:nvPicPr>
          <p:cNvPr id="14" name="Picture 13" descr="Screen shot 2011-10-04 at 4.14.0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342290"/>
            <a:ext cx="2895600" cy="3515710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495800"/>
            <a:ext cx="3429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2133600" y="4572000"/>
            <a:ext cx="762000" cy="1524000"/>
          </a:xfrm>
          <a:prstGeom prst="ellips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>
              <a:ln w="28575" cmpd="sng">
                <a:solidFill>
                  <a:schemeClr val="tx1"/>
                </a:solidFill>
              </a:ln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76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1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1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build="p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lumivsyear-1203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525000" cy="6329514"/>
          </a:xfrm>
          <a:prstGeom prst="rect">
            <a:avLst/>
          </a:prstGeom>
        </p:spPr>
      </p:pic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144000" cy="609600"/>
          </a:xfrm>
        </p:spPr>
        <p:txBody>
          <a:bodyPr/>
          <a:lstStyle/>
          <a:p>
            <a:pPr eaLnBrk="1" hangingPunct="1"/>
            <a:r>
              <a:rPr lang="en-US" sz="4400" dirty="0" smtClean="0">
                <a:ea typeface="ＭＳ Ｐゴシック" charset="-128"/>
                <a:cs typeface="ＭＳ Ｐゴシック" charset="-128"/>
              </a:rPr>
              <a:t>Amount of </a:t>
            </a:r>
            <a:r>
              <a:rPr lang="en-US" dirty="0" smtClean="0"/>
              <a:t>LHC</a:t>
            </a:r>
            <a:r>
              <a:rPr lang="en-US" sz="4400" dirty="0" smtClean="0">
                <a:ea typeface="ＭＳ Ｐゴシック" charset="-128"/>
                <a:cs typeface="ＭＳ Ｐゴシック" charset="-128"/>
              </a:rPr>
              <a:t> Data</a:t>
            </a:r>
            <a:endParaRPr lang="en-US" sz="44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15200" y="4976336"/>
            <a:ext cx="915635" cy="738664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2010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0.05 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at 7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endParaRPr lang="en-US" sz="1400" baseline="30000" dirty="0">
              <a:solidFill>
                <a:schemeClr val="bg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81800" y="1775936"/>
            <a:ext cx="1524000" cy="738664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2012</a:t>
            </a:r>
            <a:r>
              <a:rPr lang="en-US" sz="1400" smtClean="0">
                <a:solidFill>
                  <a:schemeClr val="bg1"/>
                </a:solidFill>
                <a:effectLst/>
              </a:rPr>
              <a:t>:</a:t>
            </a:r>
            <a:r>
              <a:rPr lang="en-US" sz="1400" smtClean="0">
                <a:solidFill>
                  <a:schemeClr val="bg1"/>
                </a:solidFill>
              </a:rPr>
              <a:t>21.2</a:t>
            </a:r>
            <a:r>
              <a:rPr lang="en-US" sz="1400" smtClean="0">
                <a:solidFill>
                  <a:schemeClr val="bg1"/>
                </a:solidFill>
                <a:effectLst/>
              </a:rPr>
              <a:t>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>
                <a:solidFill>
                  <a:schemeClr val="bg1"/>
                </a:solidFill>
              </a:rPr>
              <a:t>T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otal at 7 and 8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~1fb</a:t>
            </a:r>
            <a:r>
              <a:rPr lang="en-US" sz="1400" baseline="30000" dirty="0" smtClean="0">
                <a:solidFill>
                  <a:schemeClr val="bg1"/>
                </a:solidFill>
              </a:rPr>
              <a:t>-1</a:t>
            </a:r>
            <a:r>
              <a:rPr lang="en-US" sz="1400" dirty="0" smtClean="0">
                <a:solidFill>
                  <a:schemeClr val="bg1"/>
                </a:solidFill>
              </a:rPr>
              <a:t>/week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00800" y="4191000"/>
            <a:ext cx="915635" cy="73866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2011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5.6 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>
                <a:solidFill>
                  <a:schemeClr val="bg1"/>
                </a:solidFill>
                <a:effectLst/>
              </a:rPr>
              <a:t>a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t 7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endParaRPr lang="en-US" sz="1400" baseline="30000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3614937"/>
            <a:ext cx="1219200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effectLst/>
                <a:latin typeface="+mj-lt"/>
                <a:cs typeface="Calibri" pitchFamily="34" charset="0"/>
              </a:rPr>
              <a:t>The </a:t>
            </a:r>
            <a:r>
              <a:rPr lang="en-US" sz="1400" dirty="0" smtClean="0">
                <a:latin typeface="+mj-lt"/>
                <a:cs typeface="Calibri" pitchFamily="34" charset="0"/>
              </a:rPr>
              <a:t>discovery</a:t>
            </a:r>
            <a:r>
              <a:rPr lang="en-US" sz="1400" dirty="0" smtClean="0">
                <a:effectLst/>
                <a:latin typeface="+mj-lt"/>
                <a:cs typeface="Calibri" pitchFamily="34" charset="0"/>
              </a:rPr>
              <a:t>  announcement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4800600" y="4148336"/>
            <a:ext cx="0" cy="5760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181600" y="2646402"/>
            <a:ext cx="1605014" cy="553998"/>
          </a:xfrm>
          <a:prstGeom prst="rect">
            <a:avLst/>
          </a:prstGeom>
          <a:solidFill>
            <a:srgbClr val="FFFFCC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Max inst. luminosity:</a:t>
            </a:r>
          </a:p>
          <a:p>
            <a:r>
              <a:rPr lang="en-US" sz="1500" dirty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~ </a:t>
            </a:r>
            <a:r>
              <a:rPr lang="en-US" sz="1500" dirty="0" smtClean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7.7 </a:t>
            </a:r>
            <a:r>
              <a:rPr lang="en-US" sz="1500" dirty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x10</a:t>
            </a:r>
            <a:r>
              <a:rPr lang="en-US" sz="1500" baseline="30000" dirty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33</a:t>
            </a:r>
            <a:r>
              <a:rPr lang="en-US" sz="1500" dirty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 cm</a:t>
            </a:r>
            <a:r>
              <a:rPr lang="en-US" sz="1500" baseline="30000" dirty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-2</a:t>
            </a:r>
            <a:r>
              <a:rPr lang="en-US" sz="1500" dirty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 s</a:t>
            </a:r>
            <a:r>
              <a:rPr lang="en-US" sz="1500" baseline="30000" dirty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-</a:t>
            </a:r>
            <a:r>
              <a:rPr lang="en-US" sz="1500" baseline="30000" dirty="0" smtClean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1</a:t>
            </a:r>
            <a:endParaRPr lang="en-US" sz="1500" dirty="0" smtClean="0">
              <a:solidFill>
                <a:srgbClr val="800000"/>
              </a:solidFill>
              <a:effectLst/>
              <a:latin typeface="Arial Narrow"/>
              <a:cs typeface="Arial Narrow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00200" y="838200"/>
            <a:ext cx="36576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76400" y="2819400"/>
            <a:ext cx="2161845" cy="369332"/>
          </a:xfrm>
          <a:prstGeom prst="rect">
            <a:avLst/>
          </a:prstGeom>
          <a:solidFill>
            <a:srgbClr val="FFFFCC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Superb performance!!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89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5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  <p:bldP spid="11" grpId="0" animBg="1"/>
      <p:bldP spid="17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324544" y="-334416"/>
            <a:ext cx="9649072" cy="734481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 descr="Untitled.png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170"/>
            <a:ext cx="9144000" cy="60492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2133600" y="1066800"/>
            <a:ext cx="5352722" cy="40011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800000"/>
                </a:solidFill>
                <a:latin typeface="+mn-lt"/>
                <a:sym typeface="Wingdings"/>
              </a:rPr>
              <a:t>An interesting collision </a:t>
            </a:r>
            <a:r>
              <a:rPr lang="en-US" sz="2000" dirty="0" smtClean="0">
                <a:solidFill>
                  <a:srgbClr val="800000"/>
                </a:solidFill>
                <a:effectLst/>
                <a:latin typeface="+mn-lt"/>
                <a:sym typeface="Wingdings"/>
              </a:rPr>
              <a:t>event with 25 </a:t>
            </a:r>
            <a:r>
              <a:rPr lang="en-US" sz="2000" dirty="0" smtClean="0">
                <a:solidFill>
                  <a:srgbClr val="800000"/>
                </a:solidFill>
                <a:latin typeface="+mn-lt"/>
                <a:sym typeface="Wingdings"/>
              </a:rPr>
              <a:t>collisions at once!!</a:t>
            </a:r>
            <a:endParaRPr lang="en-US" sz="2000" dirty="0" smtClean="0">
              <a:solidFill>
                <a:srgbClr val="800000"/>
              </a:solidFill>
              <a:effectLst/>
              <a:latin typeface="+mn-lt"/>
              <a:sym typeface="Wingding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438400" y="39469"/>
            <a:ext cx="4666963" cy="64633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3600" dirty="0" smtClean="0">
                <a:solidFill>
                  <a:srgbClr val="800000"/>
                </a:solidFill>
                <a:effectLst/>
                <a:latin typeface="+mn-lt"/>
                <a:sym typeface="Wingdings"/>
              </a:rPr>
              <a:t>Challenges?   No problem!</a:t>
            </a:r>
            <a:endParaRPr lang="en-US" sz="3600" dirty="0">
              <a:solidFill>
                <a:srgbClr val="800000"/>
              </a:solidFill>
              <a:effectLst/>
              <a:latin typeface="+mn-lt"/>
              <a:sym typeface="Wingding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94471" y="17929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914400" y="5029200"/>
            <a:ext cx="1066800" cy="5334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1143000" y="4953000"/>
            <a:ext cx="762000" cy="7620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>
            <a:off x="457200" y="3228737"/>
            <a:ext cx="1292786" cy="733663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+mj-lt"/>
                <a:sym typeface="Wingdings"/>
              </a:rPr>
              <a:t>Here it is!!</a:t>
            </a:r>
            <a:endParaRPr lang="en-US" sz="1800" b="1" dirty="0" smtClean="0">
              <a:solidFill>
                <a:srgbClr val="800000"/>
              </a:solidFill>
              <a:latin typeface="+mj-lt"/>
              <a:cs typeface="Symbol" charset="2"/>
              <a:sym typeface="Wingding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774B2-BEFC-0F4C-8EFB-A9A3D81A594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24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gg-25fb-m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4495800" cy="5791199"/>
          </a:xfrm>
          <a:prstGeom prst="rect">
            <a:avLst/>
          </a:prstGeom>
        </p:spPr>
      </p:pic>
      <p:pic>
        <p:nvPicPr>
          <p:cNvPr id="9" name="Picture 8" descr="cms-mg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457200"/>
            <a:ext cx="4419600" cy="61722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ATLAS and CMS Mass Bump Plots (</a:t>
            </a:r>
            <a:r>
              <a:rPr lang="en-US" sz="4000" b="1" dirty="0" err="1"/>
              <a:t>H</a:t>
            </a:r>
            <a:r>
              <a:rPr lang="en-US" sz="4000" b="1" dirty="0" err="1">
                <a:sym typeface="Wingdings"/>
              </a:rPr>
              <a:t></a:t>
            </a:r>
            <a:r>
              <a:rPr lang="en-US" sz="4000" b="1" dirty="0" err="1">
                <a:latin typeface="Symbol" charset="2"/>
                <a:cs typeface="Symbol" charset="2"/>
                <a:sym typeface="Wingdings"/>
              </a:rPr>
              <a:t>γγ</a:t>
            </a:r>
            <a:r>
              <a:rPr lang="en-US" sz="4000" b="1" dirty="0">
                <a:sym typeface="Wingdings"/>
              </a:rPr>
              <a:t> </a:t>
            </a:r>
            <a:r>
              <a:rPr lang="en-US" sz="4000" b="1" dirty="0" smtClean="0">
                <a:sym typeface="Wingdings"/>
              </a:rPr>
              <a:t>)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5486400" y="4186535"/>
            <a:ext cx="745366" cy="46166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n-lt"/>
              </a:rPr>
              <a:t>CMS</a:t>
            </a:r>
            <a:endParaRPr lang="en-US" b="1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905000" y="2209800"/>
            <a:ext cx="685800" cy="8382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324600" y="3505200"/>
            <a:ext cx="685800" cy="8382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1905000" y="4800600"/>
            <a:ext cx="685800" cy="8382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62000" y="4267200"/>
            <a:ext cx="34290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19400" y="5943600"/>
            <a:ext cx="3475030" cy="584776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LOOK, Ma!  Bumps!!</a:t>
            </a:r>
            <a:endParaRPr lang="en-US" sz="32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cxnSp>
        <p:nvCxnSpPr>
          <p:cNvPr id="18" name="Straight Arrow Connector 17"/>
          <p:cNvCxnSpPr>
            <a:stCxn id="16" idx="0"/>
            <a:endCxn id="12" idx="5"/>
          </p:cNvCxnSpPr>
          <p:nvPr/>
        </p:nvCxnSpPr>
        <p:spPr bwMode="auto">
          <a:xfrm flipH="1" flipV="1">
            <a:off x="2490367" y="2925248"/>
            <a:ext cx="2066548" cy="3018352"/>
          </a:xfrm>
          <a:prstGeom prst="straightConnector1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0" name="Straight Arrow Connector 19"/>
          <p:cNvCxnSpPr>
            <a:stCxn id="16" idx="0"/>
            <a:endCxn id="13" idx="3"/>
          </p:cNvCxnSpPr>
          <p:nvPr/>
        </p:nvCxnSpPr>
        <p:spPr bwMode="auto">
          <a:xfrm rot="5400000" flipH="1" flipV="1">
            <a:off x="4629498" y="4148065"/>
            <a:ext cx="1722952" cy="1868118"/>
          </a:xfrm>
          <a:prstGeom prst="straightConnector1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914400" y="4191000"/>
            <a:ext cx="1007157" cy="46166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n-lt"/>
              </a:rPr>
              <a:t>ATLAS</a:t>
            </a:r>
            <a:endParaRPr lang="en-US" b="1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09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gg-25fb-p0-consistenc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685800"/>
            <a:ext cx="9144000" cy="5867400"/>
          </a:xfrm>
          <a:prstGeom prst="rect">
            <a:avLst/>
          </a:prstGeom>
        </p:spPr>
      </p:pic>
      <p:sp>
        <p:nvSpPr>
          <p:cNvPr id="143364" name="ZoneTexte 13"/>
          <p:cNvSpPr txBox="1">
            <a:spLocks noChangeArrowheads="1"/>
          </p:cNvSpPr>
          <p:nvPr/>
        </p:nvSpPr>
        <p:spPr bwMode="auto">
          <a:xfrm>
            <a:off x="2590800" y="6161861"/>
            <a:ext cx="4572000" cy="543739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800000"/>
            </a:solidFill>
          </a:ln>
          <a:extLst/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fr-FR" u="none" dirty="0" err="1" smtClean="0">
                <a:latin typeface="+mn-lt"/>
                <a:cs typeface="Calibri" charset="0"/>
              </a:rPr>
              <a:t>Excess</a:t>
            </a:r>
            <a:r>
              <a:rPr lang="fr-FR" u="none" dirty="0" smtClean="0">
                <a:latin typeface="+mn-lt"/>
                <a:cs typeface="Calibri" charset="0"/>
              </a:rPr>
              <a:t> </a:t>
            </a:r>
            <a:r>
              <a:rPr lang="fr-FR" u="none" dirty="0">
                <a:latin typeface="+mn-lt"/>
                <a:cs typeface="Calibri" charset="0"/>
              </a:rPr>
              <a:t>of</a:t>
            </a:r>
            <a:r>
              <a:rPr lang="fr-FR" u="none" dirty="0" smtClean="0">
                <a:latin typeface="+mn-lt"/>
                <a:cs typeface="Calibri" charset="0"/>
              </a:rPr>
              <a:t> </a:t>
            </a:r>
            <a:r>
              <a:rPr lang="fr-FR" sz="3200" b="1" u="none" dirty="0" smtClean="0">
                <a:solidFill>
                  <a:srgbClr val="800000"/>
                </a:solidFill>
                <a:latin typeface="+mn-lt"/>
                <a:cs typeface="Calibri" charset="0"/>
              </a:rPr>
              <a:t>7.4 </a:t>
            </a:r>
            <a:r>
              <a:rPr lang="fr-FR" sz="3200" b="1" u="none" dirty="0" err="1" smtClean="0">
                <a:solidFill>
                  <a:srgbClr val="800000"/>
                </a:solidFill>
                <a:latin typeface="Symbol" charset="2"/>
                <a:cs typeface="Symbol" charset="2"/>
              </a:rPr>
              <a:t>σ</a:t>
            </a:r>
            <a:r>
              <a:rPr lang="fr-FR" sz="3200" b="1" u="none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 </a:t>
            </a:r>
            <a:r>
              <a:rPr lang="fr-FR" u="none" dirty="0" err="1">
                <a:latin typeface="+mn-lt"/>
                <a:cs typeface="Calibri" charset="0"/>
              </a:rPr>
              <a:t>a</a:t>
            </a:r>
            <a:r>
              <a:rPr lang="fr-FR" u="none" dirty="0" err="1" smtClean="0">
                <a:latin typeface="+mn-lt"/>
                <a:cs typeface="Calibri" charset="0"/>
              </a:rPr>
              <a:t>t</a:t>
            </a:r>
            <a:r>
              <a:rPr lang="fr-FR" u="none" dirty="0" smtClean="0">
                <a:latin typeface="+mn-lt"/>
                <a:cs typeface="Calibri" charset="0"/>
              </a:rPr>
              <a:t> </a:t>
            </a:r>
            <a:r>
              <a:rPr lang="fr-FR" u="none" dirty="0">
                <a:latin typeface="+mn-lt"/>
                <a:cs typeface="Calibri" charset="0"/>
              </a:rPr>
              <a:t>M</a:t>
            </a:r>
            <a:r>
              <a:rPr lang="fr-FR" u="none" baseline="-25000" dirty="0">
                <a:latin typeface="+mn-lt"/>
                <a:cs typeface="Calibri" charset="0"/>
              </a:rPr>
              <a:t>H</a:t>
            </a:r>
            <a:r>
              <a:rPr lang="fr-FR" u="none" dirty="0">
                <a:latin typeface="+mn-lt"/>
                <a:cs typeface="Calibri" charset="0"/>
              </a:rPr>
              <a:t>=</a:t>
            </a:r>
            <a:r>
              <a:rPr lang="fr-FR" u="none" dirty="0" smtClean="0">
                <a:latin typeface="+mn-lt"/>
                <a:cs typeface="Calibri" charset="0"/>
              </a:rPr>
              <a:t>126.5GeV </a:t>
            </a:r>
            <a:endParaRPr lang="fr-FR" sz="3200" b="1" u="none" dirty="0">
              <a:solidFill>
                <a:srgbClr val="800000"/>
              </a:solidFill>
              <a:latin typeface="+mn-lt"/>
              <a:cs typeface="Symbol" charset="2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85800" y="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en-US" sz="4400" kern="0" dirty="0" smtClean="0">
                <a:solidFill>
                  <a:srgbClr val="A50021"/>
                </a:solidFill>
                <a:latin typeface="+mj-lt"/>
                <a:ea typeface="ＭＳ Ｐゴシック" charset="-128"/>
                <a:cs typeface="Symbol" charset="2"/>
              </a:rPr>
              <a:t>H</a:t>
            </a:r>
            <a:r>
              <a:rPr lang="en-US" sz="4400" kern="0" dirty="0" smtClean="0">
                <a:solidFill>
                  <a:srgbClr val="A50021"/>
                </a:solidFill>
                <a:latin typeface="+mj-lt"/>
                <a:ea typeface="ＭＳ Ｐゴシック" charset="-128"/>
                <a:cs typeface="Symbol" charset="2"/>
                <a:sym typeface="Wingdings"/>
              </a:rPr>
              <a:t></a:t>
            </a:r>
            <a:r>
              <a:rPr lang="en-US" sz="4400" kern="0" dirty="0" smtClean="0">
                <a:solidFill>
                  <a:srgbClr val="A50021"/>
                </a:solidFill>
                <a:latin typeface="Symbol" charset="2"/>
                <a:ea typeface="ＭＳ Ｐゴシック" charset="-128"/>
                <a:cs typeface="Symbol" charset="2"/>
              </a:rPr>
              <a:t>γγ</a:t>
            </a:r>
            <a:r>
              <a:rPr lang="en-US" sz="4400" kern="0" dirty="0" smtClean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 Significance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774B2-BEFC-0F4C-8EFB-A9A3D81A594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50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3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4l-25fb-m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8915400" cy="62484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ATLAS Mass Bump Plot (</a:t>
            </a:r>
            <a:r>
              <a:rPr lang="en-US" sz="4000" b="1" dirty="0"/>
              <a:t>H</a:t>
            </a:r>
            <a:r>
              <a:rPr lang="en-US" sz="4000" b="1" dirty="0" smtClean="0">
                <a:sym typeface="Wingdings"/>
              </a:rPr>
              <a:t></a:t>
            </a:r>
            <a:r>
              <a:rPr lang="en-US" sz="4000" b="1" dirty="0" smtClean="0">
                <a:latin typeface="Symbol" charset="2"/>
                <a:cs typeface="Symbol" charset="2"/>
                <a:sym typeface="Wingdings"/>
              </a:rPr>
              <a:t>4l </a:t>
            </a:r>
            <a:r>
              <a:rPr lang="en-US" sz="4000" b="1" dirty="0" smtClean="0">
                <a:sym typeface="Wingdings"/>
              </a:rPr>
              <a:t>)?</a:t>
            </a:r>
            <a:endParaRPr lang="en-US" sz="4000" dirty="0"/>
          </a:p>
        </p:txBody>
      </p:sp>
      <p:sp>
        <p:nvSpPr>
          <p:cNvPr id="12" name="Oval 11"/>
          <p:cNvSpPr/>
          <p:nvPr/>
        </p:nvSpPr>
        <p:spPr bwMode="auto">
          <a:xfrm>
            <a:off x="2438400" y="4191000"/>
            <a:ext cx="914400" cy="14478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1600" y="2514600"/>
            <a:ext cx="3543959" cy="584776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LOOK, Pa!  </a:t>
            </a:r>
            <a:r>
              <a:rPr lang="en-US" sz="3200" b="1" dirty="0">
                <a:solidFill>
                  <a:srgbClr val="800000"/>
                </a:solidFill>
                <a:latin typeface="Arial Narrow"/>
                <a:cs typeface="Arial Narrow"/>
              </a:rPr>
              <a:t>A</a:t>
            </a:r>
            <a:r>
              <a:rPr lang="en-US" sz="32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 Bump!!</a:t>
            </a:r>
            <a:endParaRPr lang="en-US" sz="32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cxnSp>
        <p:nvCxnSpPr>
          <p:cNvPr id="18" name="Straight Arrow Connector 17"/>
          <p:cNvCxnSpPr>
            <a:stCxn id="16" idx="2"/>
          </p:cNvCxnSpPr>
          <p:nvPr/>
        </p:nvCxnSpPr>
        <p:spPr bwMode="auto">
          <a:xfrm flipH="1">
            <a:off x="3352802" y="3099376"/>
            <a:ext cx="3600778" cy="1777424"/>
          </a:xfrm>
          <a:prstGeom prst="straightConnector1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85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4l-25fb-significan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067800" cy="61722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762000" y="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en-US" sz="4400" kern="0" dirty="0" smtClean="0">
                <a:solidFill>
                  <a:srgbClr val="A50021"/>
                </a:solidFill>
                <a:latin typeface="+mj-lt"/>
                <a:ea typeface="ＭＳ Ｐゴシック" charset="-128"/>
                <a:cs typeface="Symbol" charset="2"/>
              </a:rPr>
              <a:t>H</a:t>
            </a:r>
            <a:r>
              <a:rPr lang="en-US" sz="4400" kern="0" dirty="0" smtClean="0">
                <a:solidFill>
                  <a:srgbClr val="A50021"/>
                </a:solidFill>
                <a:latin typeface="+mj-lt"/>
                <a:ea typeface="ＭＳ Ｐゴシック" charset="-128"/>
                <a:cs typeface="Symbol" charset="2"/>
                <a:sym typeface="Wingdings"/>
              </a:rPr>
              <a:t></a:t>
            </a:r>
            <a:r>
              <a:rPr lang="en-US" sz="4400" kern="0" dirty="0" smtClean="0">
                <a:solidFill>
                  <a:srgbClr val="A50021"/>
                </a:solidFill>
                <a:latin typeface="+mn-lt"/>
                <a:ea typeface="ＭＳ Ｐゴシック" charset="-128"/>
                <a:cs typeface="Symbol" charset="2"/>
                <a:sym typeface="Wingdings"/>
              </a:rPr>
              <a:t>ZZ4l</a:t>
            </a:r>
            <a:r>
              <a:rPr lang="en-US" sz="4400" kern="0" dirty="0" smtClean="0">
                <a:solidFill>
                  <a:srgbClr val="A50021"/>
                </a:solidFill>
                <a:latin typeface="+mn-lt"/>
                <a:ea typeface="ＭＳ Ｐゴシック" charset="-128"/>
                <a:cs typeface="ＭＳ Ｐゴシック" charset="-128"/>
              </a:rPr>
              <a:t> Channel </a:t>
            </a:r>
            <a:r>
              <a:rPr lang="en-US" sz="4400" kern="0" dirty="0" smtClean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Significance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ZoneTexte 13"/>
          <p:cNvSpPr txBox="1">
            <a:spLocks noChangeArrowheads="1"/>
          </p:cNvSpPr>
          <p:nvPr/>
        </p:nvSpPr>
        <p:spPr bwMode="auto">
          <a:xfrm>
            <a:off x="3581400" y="4572000"/>
            <a:ext cx="2590800" cy="543739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800000"/>
            </a:solidFill>
          </a:ln>
          <a:extLst/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fr-FR" sz="3200" b="1" u="none" dirty="0" smtClean="0">
                <a:solidFill>
                  <a:srgbClr val="800000"/>
                </a:solidFill>
                <a:latin typeface="+mn-lt"/>
                <a:cs typeface="Calibri" charset="0"/>
              </a:rPr>
              <a:t>6.5</a:t>
            </a:r>
            <a:r>
              <a:rPr lang="fr-FR" sz="3200" b="1" u="none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σ  </a:t>
            </a:r>
            <a:r>
              <a:rPr lang="fr-FR" sz="3200" b="1" u="none" dirty="0" err="1" smtClean="0">
                <a:solidFill>
                  <a:srgbClr val="800000"/>
                </a:solidFill>
                <a:latin typeface="Symbol" charset="2"/>
                <a:cs typeface="Symbol" charset="2"/>
              </a:rPr>
              <a:t>Excess</a:t>
            </a:r>
            <a:r>
              <a:rPr lang="fr-FR" sz="3200" b="1" u="none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!!</a:t>
            </a:r>
            <a:endParaRPr lang="fr-FR" sz="3200" b="1" u="none" dirty="0">
              <a:solidFill>
                <a:srgbClr val="800000"/>
              </a:solidFill>
              <a:latin typeface="Symbol" charset="2"/>
              <a:cs typeface="Symbol" charset="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774B2-BEFC-0F4C-8EFB-A9A3D81A594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39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1" y="-244572"/>
            <a:ext cx="8229600" cy="1143000"/>
          </a:xfrm>
        </p:spPr>
        <p:txBody>
          <a:bodyPr/>
          <a:lstStyle/>
          <a:p>
            <a:r>
              <a:rPr lang="en-US" dirty="0" smtClean="0"/>
              <a:t>What did statistics do for Higgs?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58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l-FixedScale-NoMuPro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535" y="-72092"/>
            <a:ext cx="8229600" cy="910292"/>
          </a:xfrm>
        </p:spPr>
        <p:txBody>
          <a:bodyPr/>
          <a:lstStyle/>
          <a:p>
            <a:r>
              <a:rPr lang="en-US" dirty="0" smtClean="0"/>
              <a:t>How about this?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3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792162"/>
          </a:xfrm>
        </p:spPr>
        <p:txBody>
          <a:bodyPr/>
          <a:lstStyle/>
          <a:p>
            <a:r>
              <a:rPr lang="en-US" dirty="0" smtClean="0"/>
              <a:t>So have we seen the Higgs particle?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610600" cy="54102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 smtClean="0"/>
              <a:t>The statistical significance of the finding is over </a:t>
            </a:r>
            <a:r>
              <a:rPr lang="en-US" sz="2800" dirty="0"/>
              <a:t>7</a:t>
            </a:r>
            <a:r>
              <a:rPr lang="en-US" sz="2800" dirty="0" smtClean="0"/>
              <a:t> standard deviations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tarryN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683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 Narrow" charset="0"/>
              </a:rPr>
              <a:t>We always wonder…</a:t>
            </a:r>
          </a:p>
        </p:txBody>
      </p:sp>
      <p:sp>
        <p:nvSpPr>
          <p:cNvPr id="2" name="Cloud Callout 1"/>
          <p:cNvSpPr/>
          <p:nvPr/>
        </p:nvSpPr>
        <p:spPr bwMode="auto">
          <a:xfrm>
            <a:off x="685800" y="762000"/>
            <a:ext cx="7772400" cy="3429000"/>
          </a:xfrm>
          <a:prstGeom prst="cloudCallout">
            <a:avLst>
              <a:gd name="adj1" fmla="val -42196"/>
              <a:gd name="adj2" fmla="val 34100"/>
            </a:avLst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295400"/>
            <a:ext cx="5715000" cy="2590800"/>
          </a:xfrm>
        </p:spPr>
        <p:txBody>
          <a:bodyPr/>
          <a:lstStyle/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makes up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the 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universe?</a:t>
            </a:r>
            <a:endParaRPr lang="en-US" sz="2800" dirty="0">
              <a:solidFill>
                <a:srgbClr val="FFFFFF"/>
              </a:solidFill>
              <a:latin typeface="Arial Narrow" charset="0"/>
            </a:endParaRP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does the universe work?</a:t>
            </a:r>
          </a:p>
          <a:p>
            <a:pPr marL="347472"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What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holds the universe together?</a:t>
            </a:r>
          </a:p>
          <a:p>
            <a:pPr marL="347472"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How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can we live in the universe well?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Where do we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 all come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from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?</a:t>
            </a:r>
            <a:endParaRPr lang="en-US" sz="2800" dirty="0">
              <a:solidFill>
                <a:srgbClr val="FFFFFF"/>
              </a:solidFill>
              <a:latin typeface="Arial Narrow" charset="0"/>
            </a:endParaRPr>
          </a:p>
        </p:txBody>
      </p:sp>
      <p:pic>
        <p:nvPicPr>
          <p:cNvPr id="10" name="Picture 8" descr="thinker-fema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433" r="6992" b="9245"/>
          <a:stretch>
            <a:fillRect/>
          </a:stretch>
        </p:blipFill>
        <p:spPr bwMode="auto">
          <a:xfrm>
            <a:off x="157323" y="3581400"/>
            <a:ext cx="197627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97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0" grpId="0"/>
      <p:bldP spid="2" grpId="0" animBg="1"/>
      <p:bldP spid="11981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dirty="0" smtClean="0"/>
              <a:t>Statistical Significance Table</a:t>
            </a:r>
            <a:endParaRPr lang="en-US" dirty="0"/>
          </a:p>
        </p:txBody>
      </p:sp>
      <p:pic>
        <p:nvPicPr>
          <p:cNvPr id="7" name="Picture 6" descr="Screen Shot 2012-12-04 at 9.27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670" y="6477000"/>
            <a:ext cx="9139329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13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92162"/>
          </a:xfrm>
        </p:spPr>
        <p:txBody>
          <a:bodyPr/>
          <a:lstStyle/>
          <a:p>
            <a:r>
              <a:rPr lang="en-US" dirty="0" smtClean="0"/>
              <a:t>So have we seen the Higgs particle?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8674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 smtClean="0"/>
              <a:t>The statistical significance of the finding is much bigger than seven standard deviations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Level of significance: much better than 99.999 999 999 </a:t>
            </a:r>
            <a:r>
              <a:rPr lang="en-US" sz="2400" dirty="0"/>
              <a:t>7</a:t>
            </a:r>
            <a:r>
              <a:rPr lang="en-US" sz="2400" dirty="0" smtClean="0"/>
              <a:t>% (eleven 9s!!)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could be wrong once if we do the same experiment 391,000,000,000 times (will take ~13,000 years even if each experiment takes 1s!!)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So did we find the Higgs particle?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have discovered the heaviest new boson we’ve seen thus far 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It has many properties consistent with the Standard Model Higgs particle</a:t>
            </a:r>
          </a:p>
          <a:p>
            <a:pPr lvl="2">
              <a:spcBef>
                <a:spcPts val="72"/>
              </a:spcBef>
            </a:pPr>
            <a:r>
              <a:rPr lang="en-US" sz="2000" dirty="0" smtClean="0"/>
              <a:t>It quacks like a duck and walks like a duck but…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</a:t>
            </a:r>
            <a:r>
              <a:rPr lang="en-US" sz="2400" dirty="0"/>
              <a:t> </a:t>
            </a:r>
            <a:r>
              <a:rPr lang="en-US" sz="2400" dirty="0" smtClean="0"/>
              <a:t>do not have enough data to precisely measure all the properties – mass, lifetime, the rate at which this particle decays to certain other particles, etc – to definitively determine its nature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Precision measurements and searches in new channels ongoing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64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dirty="0" smtClean="0"/>
              <a:t>Precision Measurements of Higgs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10" name="Picture 9" descr="Screen Shot 2014-05-20 at 9.42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4517266" cy="3505200"/>
          </a:xfrm>
          <a:prstGeom prst="rect">
            <a:avLst/>
          </a:prstGeom>
        </p:spPr>
      </p:pic>
      <p:sp>
        <p:nvSpPr>
          <p:cNvPr id="11" name="Content Placeholder 8"/>
          <p:cNvSpPr>
            <a:spLocks noGrp="1"/>
          </p:cNvSpPr>
          <p:nvPr>
            <p:ph idx="1"/>
          </p:nvPr>
        </p:nvSpPr>
        <p:spPr>
          <a:xfrm>
            <a:off x="457200" y="5334000"/>
            <a:ext cx="9296400" cy="1066800"/>
          </a:xfrm>
        </p:spPr>
        <p:txBody>
          <a:bodyPr/>
          <a:lstStyle/>
          <a:p>
            <a:r>
              <a:rPr lang="en-US" sz="2400" dirty="0" smtClean="0"/>
              <a:t>Higgs coupling to various final states show close to SM predictions</a:t>
            </a:r>
          </a:p>
          <a:p>
            <a:r>
              <a:rPr lang="en-US" sz="2400" dirty="0" smtClean="0"/>
              <a:t>ATLAS </a:t>
            </a:r>
            <a:r>
              <a:rPr lang="en-US" sz="2400" dirty="0" err="1" smtClean="0"/>
              <a:t>H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err="1" smtClean="0">
                <a:latin typeface="Symbol" charset="2"/>
                <a:cs typeface="Symbol" charset="2"/>
                <a:sym typeface="Wingdings"/>
              </a:rPr>
              <a:t>γγ</a:t>
            </a:r>
            <a:r>
              <a:rPr lang="en-US" sz="2400" dirty="0" smtClean="0">
                <a:sym typeface="Wingdings"/>
              </a:rPr>
              <a:t> and HZZ4l mass difference still persists at 2.3</a:t>
            </a:r>
            <a:r>
              <a:rPr lang="en-US" sz="2400" dirty="0" smtClean="0">
                <a:latin typeface="Symbol" charset="2"/>
                <a:cs typeface="Symbol" charset="2"/>
                <a:sym typeface="Wingdings"/>
              </a:rPr>
              <a:t>σ</a:t>
            </a:r>
            <a:r>
              <a:rPr lang="en-US" sz="2400" dirty="0" smtClean="0">
                <a:sym typeface="Wingdings"/>
              </a:rPr>
              <a:t>.</a:t>
            </a:r>
            <a:endParaRPr lang="en-US" sz="2400" dirty="0" smtClean="0"/>
          </a:p>
          <a:p>
            <a:endParaRPr lang="en-US" sz="2400" dirty="0"/>
          </a:p>
        </p:txBody>
      </p:sp>
      <p:pic>
        <p:nvPicPr>
          <p:cNvPr id="13" name="Picture 12" descr="Screen Shot 2014-05-20 at 9.45.3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66" y="762000"/>
            <a:ext cx="4539633" cy="3352800"/>
          </a:xfrm>
          <a:prstGeom prst="rect">
            <a:avLst/>
          </a:prstGeom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8188310"/>
              </p:ext>
            </p:extLst>
          </p:nvPr>
        </p:nvGraphicFramePr>
        <p:xfrm>
          <a:off x="1295400" y="3886200"/>
          <a:ext cx="1652587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06" name="Equation" r:id="rId5" imgW="914400" imgH="254000" progId="Equation.DSMT4">
                  <p:embed/>
                </p:oleObj>
              </mc:Choice>
              <mc:Fallback>
                <p:oleObj name="Equation" r:id="rId5" imgW="9144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95400" y="3886200"/>
                        <a:ext cx="1652587" cy="458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7370681"/>
              </p:ext>
            </p:extLst>
          </p:nvPr>
        </p:nvGraphicFramePr>
        <p:xfrm>
          <a:off x="4419600" y="4038600"/>
          <a:ext cx="4543425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07" name="Equation" r:id="rId7" imgW="2514600" imgH="241300" progId="Equation.DSMT4">
                  <p:embed/>
                </p:oleObj>
              </mc:Choice>
              <mc:Fallback>
                <p:oleObj name="Equation" r:id="rId7" imgW="25146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19600" y="4038600"/>
                        <a:ext cx="4543425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5693968"/>
              </p:ext>
            </p:extLst>
          </p:nvPr>
        </p:nvGraphicFramePr>
        <p:xfrm>
          <a:off x="1295400" y="4343400"/>
          <a:ext cx="169862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08" name="Equation" r:id="rId9" imgW="939800" imgH="228600" progId="Equation.DSMT4">
                  <p:embed/>
                </p:oleObj>
              </mc:Choice>
              <mc:Fallback>
                <p:oleObj name="Equation" r:id="rId9" imgW="939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95400" y="4343400"/>
                        <a:ext cx="1698625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140161"/>
              </p:ext>
            </p:extLst>
          </p:nvPr>
        </p:nvGraphicFramePr>
        <p:xfrm>
          <a:off x="1295400" y="4767263"/>
          <a:ext cx="1652587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09" name="Equation" r:id="rId11" imgW="914400" imgH="228600" progId="Equation.DSMT4">
                  <p:embed/>
                </p:oleObj>
              </mc:Choice>
              <mc:Fallback>
                <p:oleObj name="Equation" r:id="rId11" imgW="9144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95400" y="4767263"/>
                        <a:ext cx="1652587" cy="414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0955521"/>
              </p:ext>
            </p:extLst>
          </p:nvPr>
        </p:nvGraphicFramePr>
        <p:xfrm>
          <a:off x="4419600" y="4495800"/>
          <a:ext cx="236220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10" name="Equation" r:id="rId13" imgW="1308100" imgH="228600" progId="Equation.DSMT4">
                  <p:embed/>
                </p:oleObj>
              </mc:Choice>
              <mc:Fallback>
                <p:oleObj name="Equation" r:id="rId13" imgW="13081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419600" y="4495800"/>
                        <a:ext cx="2362200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2063284"/>
              </p:ext>
            </p:extLst>
          </p:nvPr>
        </p:nvGraphicFramePr>
        <p:xfrm>
          <a:off x="4389438" y="4997450"/>
          <a:ext cx="4678362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11" name="Equation" r:id="rId15" imgW="2590800" imgH="228600" progId="Equation.DSMT4">
                  <p:embed/>
                </p:oleObj>
              </mc:Choice>
              <mc:Fallback>
                <p:oleObj name="Equation" r:id="rId15" imgW="2590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389438" y="4997450"/>
                        <a:ext cx="4678362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1371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 dirty="0" smtClean="0"/>
              <a:t>Long Term LHC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38200"/>
            <a:ext cx="8382000" cy="5486400"/>
          </a:xfrm>
        </p:spPr>
        <p:txBody>
          <a:bodyPr/>
          <a:lstStyle/>
          <a:p>
            <a:r>
              <a:rPr lang="en-US" sz="3600" dirty="0" smtClean="0"/>
              <a:t>2015 – 2017: √s= 13TeV</a:t>
            </a:r>
            <a:r>
              <a:rPr lang="en-US" sz="3600" dirty="0" smtClean="0">
                <a:sym typeface="Wingdings"/>
              </a:rPr>
              <a:t> 14TeV</a:t>
            </a:r>
            <a:r>
              <a:rPr lang="en-US" sz="3600" dirty="0" smtClean="0"/>
              <a:t>, L~10</a:t>
            </a:r>
            <a:r>
              <a:rPr lang="en-US" sz="3600" baseline="30000" dirty="0" smtClean="0"/>
              <a:t>34</a:t>
            </a:r>
            <a:r>
              <a:rPr lang="en-US" sz="3600" dirty="0" smtClean="0"/>
              <a:t>, 2 times the energy and 4 times the data we have now</a:t>
            </a:r>
            <a:endParaRPr lang="en-US" sz="3600" baseline="30000" dirty="0" smtClean="0"/>
          </a:p>
          <a:p>
            <a:r>
              <a:rPr lang="en-US" sz="3600" dirty="0" smtClean="0">
                <a:solidFill>
                  <a:srgbClr val="800000"/>
                </a:solidFill>
              </a:rPr>
              <a:t>2018: Shut-down (LS2) for detector upgrades</a:t>
            </a:r>
          </a:p>
          <a:p>
            <a:r>
              <a:rPr lang="en-US" sz="3600" dirty="0" smtClean="0"/>
              <a:t>2019 – 2021: √s~=13 – 14TeV, L~2x10</a:t>
            </a:r>
            <a:r>
              <a:rPr lang="en-US" sz="3600" baseline="30000" dirty="0" smtClean="0"/>
              <a:t>34</a:t>
            </a:r>
            <a:r>
              <a:rPr lang="en-US" sz="3600" dirty="0" smtClean="0"/>
              <a:t>, 3 times the data in 2015 – 2017 </a:t>
            </a:r>
            <a:endParaRPr lang="en-US" sz="3600" baseline="30000" dirty="0" smtClean="0"/>
          </a:p>
          <a:p>
            <a:r>
              <a:rPr lang="en-US" sz="3600" dirty="0" smtClean="0">
                <a:solidFill>
                  <a:srgbClr val="800000"/>
                </a:solidFill>
              </a:rPr>
              <a:t>2022 – 2023: Shut-down (LS3) </a:t>
            </a:r>
          </a:p>
          <a:p>
            <a:r>
              <a:rPr lang="en-US" sz="3600" dirty="0" smtClean="0"/>
              <a:t>2023 – 2030(?): √s=13 – 14TeV, L~5x10</a:t>
            </a:r>
            <a:r>
              <a:rPr lang="en-US" sz="3600" baseline="30000" dirty="0" smtClean="0"/>
              <a:t>34 </a:t>
            </a:r>
            <a:r>
              <a:rPr lang="en-US" sz="3600" dirty="0" smtClean="0"/>
              <a:t>(HL-LHC), 10 times the data in 2019 – 2021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8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92162"/>
          </a:xfrm>
        </p:spPr>
        <p:txBody>
          <a:bodyPr/>
          <a:lstStyle/>
          <a:p>
            <a:r>
              <a:rPr lang="en-US" dirty="0" smtClean="0"/>
              <a:t>What does this discovery mean?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10600" cy="5410200"/>
          </a:xfrm>
        </p:spPr>
        <p:txBody>
          <a:bodyPr/>
          <a:lstStyle/>
          <a:p>
            <a:r>
              <a:rPr lang="en-US" dirty="0" smtClean="0"/>
              <a:t>This is the giant first in completing the Standard Model</a:t>
            </a:r>
          </a:p>
          <a:p>
            <a:r>
              <a:rPr lang="en-US" dirty="0" smtClean="0"/>
              <a:t>Will help understand the origin of mass and the mechanism at which mass is acquired</a:t>
            </a:r>
          </a:p>
          <a:p>
            <a:r>
              <a:rPr lang="en-US" dirty="0" smtClean="0"/>
              <a:t>Will help understand the origin and the structure of the universe and the inter-relations of the forces</a:t>
            </a:r>
          </a:p>
          <a:p>
            <a:r>
              <a:rPr lang="en-US" dirty="0" smtClean="0"/>
              <a:t>Will help us make our lives better</a:t>
            </a:r>
          </a:p>
          <a:p>
            <a:r>
              <a:rPr lang="en-US" dirty="0" smtClean="0"/>
              <a:t>Generate excitements and interests on science and train the next generation  </a:t>
            </a:r>
          </a:p>
          <a:p>
            <a:pPr lvl="1"/>
            <a:r>
              <a:rPr lang="en-US" dirty="0" smtClean="0"/>
              <a:t>UTA Had a Nobel laureate visit for a public lecture in 2012</a:t>
            </a:r>
          </a:p>
          <a:p>
            <a:pPr lvl="2"/>
            <a:r>
              <a:rPr lang="en-US" dirty="0" smtClean="0"/>
              <a:t>1200 people attended the lecture!!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85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aa-ilc-cartoon.jpg"/>
          <p:cNvPicPr>
            <a:picLocks noGrp="1" noChangeAspect="1"/>
          </p:cNvPicPr>
          <p:nvPr>
            <p:ph idx="1"/>
          </p:nvPr>
        </p:nvPicPr>
        <p:blipFill>
          <a:blip r:embed="rId2"/>
          <a:srcRect t="-2940" b="-2940"/>
          <a:stretch>
            <a:fillRect/>
          </a:stretch>
        </p:blipFill>
        <p:spPr>
          <a:xfrm>
            <a:off x="228600" y="3124200"/>
            <a:ext cx="8763000" cy="3657600"/>
          </a:xfrm>
        </p:spPr>
      </p:pic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7620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800000"/>
                </a:solidFill>
              </a:rPr>
              <a:t>What’s next? Future Linear Collider</a:t>
            </a:r>
          </a:p>
        </p:txBody>
      </p:sp>
      <p:sp>
        <p:nvSpPr>
          <p:cNvPr id="197635" name="Rectangle 3"/>
          <p:cNvSpPr>
            <a:spLocks noChangeArrowheads="1"/>
          </p:cNvSpPr>
          <p:nvPr/>
        </p:nvSpPr>
        <p:spPr bwMode="auto">
          <a:xfrm>
            <a:off x="228600" y="533400"/>
            <a:ext cx="8610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Now that we have found a new boson, precision measurement of the particle’s properties becomes important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90"/>
                </a:solidFill>
                <a:latin typeface="Arial Narrow" charset="0"/>
              </a:rPr>
              <a:t>An </a:t>
            </a:r>
            <a:r>
              <a:rPr lang="en-US" dirty="0">
                <a:solidFill>
                  <a:srgbClr val="000090"/>
                </a:solidFill>
                <a:latin typeface="Arial Narrow" charset="0"/>
              </a:rPr>
              <a:t>electron-positron collider on a straight line for precision measurements</a:t>
            </a:r>
            <a:endParaRPr lang="en-US" dirty="0" smtClean="0">
              <a:solidFill>
                <a:srgbClr val="000090"/>
              </a:solidFill>
              <a:latin typeface="Arial Narrow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10</a:t>
            </a:r>
            <a:r>
              <a:rPr lang="en-US" dirty="0">
                <a:solidFill>
                  <a:srgbClr val="000066"/>
                </a:solidFill>
                <a:latin typeface="Arial Narrow" charset="0"/>
              </a:rPr>
              <a:t>~15 years from </a:t>
            </a: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now (In Dec. 2011, Japanese PM announced that they would bid for a LC in Japan and reaffirmed by the new PM in 2013)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660066"/>
                </a:solidFill>
                <a:latin typeface="Arial Narrow" charset="0"/>
              </a:rPr>
              <a:t>O</a:t>
            </a:r>
            <a:r>
              <a:rPr lang="en-US" sz="2000" dirty="0" smtClean="0">
                <a:solidFill>
                  <a:srgbClr val="660066"/>
                </a:solidFill>
                <a:latin typeface="Arial Narrow" charset="0"/>
              </a:rPr>
              <a:t>ur Japanese colleagues have declared that they will bid for building ILC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660066"/>
                </a:solidFill>
                <a:latin typeface="Arial Narrow" charset="0"/>
              </a:rPr>
              <a:t>Japan announced the selection of the site for the ILC in Aug. 2013!!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66"/>
                </a:solidFill>
                <a:latin typeface="Arial Narrow" charset="0"/>
              </a:rPr>
              <a:t>Takes 10 years to </a:t>
            </a: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build a </a:t>
            </a:r>
            <a:r>
              <a:rPr lang="en-US" dirty="0">
                <a:solidFill>
                  <a:srgbClr val="000066"/>
                </a:solidFill>
                <a:latin typeface="Arial Narrow" charset="0"/>
              </a:rPr>
              <a:t>detector</a:t>
            </a:r>
          </a:p>
        </p:txBody>
      </p:sp>
      <p:sp>
        <p:nvSpPr>
          <p:cNvPr id="197637" name="Rectangle 5"/>
          <p:cNvSpPr>
            <a:spLocks noChangeArrowheads="1"/>
          </p:cNvSpPr>
          <p:nvPr/>
        </p:nvSpPr>
        <p:spPr bwMode="auto">
          <a:xfrm>
            <a:off x="5791200" y="5715000"/>
            <a:ext cx="2057400" cy="381000"/>
          </a:xfrm>
          <a:prstGeom prst="rect">
            <a:avLst/>
          </a:prstGeom>
          <a:solidFill>
            <a:srgbClr val="FFFF99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rgbClr val="CC0000"/>
                </a:solidFill>
                <a:latin typeface="Arial Narrow" charset="0"/>
              </a:rPr>
              <a:t>L</a:t>
            </a:r>
            <a:r>
              <a:rPr lang="en-US" b="1" dirty="0" smtClean="0">
                <a:solidFill>
                  <a:srgbClr val="CC0000"/>
                </a:solidFill>
                <a:latin typeface="Arial Narrow" charset="0"/>
              </a:rPr>
              <a:t>~31km (~20 mi)</a:t>
            </a:r>
            <a:endParaRPr lang="en-US" b="1" dirty="0">
              <a:solidFill>
                <a:srgbClr val="CC0000"/>
              </a:solidFill>
              <a:latin typeface="Arial Narrow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114800" y="5410200"/>
            <a:ext cx="1371600" cy="381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rgbClr val="CC0000"/>
                </a:solidFill>
                <a:latin typeface="Arial Narrow" charset="0"/>
              </a:rPr>
              <a:t>Circumference ~6.6km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7315200" y="5486400"/>
            <a:ext cx="1371600" cy="381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rgbClr val="CC0000"/>
                </a:solidFill>
                <a:latin typeface="Arial Narrow" charset="0"/>
              </a:rPr>
              <a:t>~300 soccer fields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652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7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7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7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7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/>
      <p:bldP spid="197637" grpId="0" animBg="1"/>
      <p:bldP spid="14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7489"/>
            <a:ext cx="8153400" cy="582111"/>
          </a:xfrm>
          <a:ln/>
        </p:spPr>
        <p:txBody>
          <a:bodyPr/>
          <a:lstStyle/>
          <a:p>
            <a:r>
              <a:rPr lang="en-US" sz="3400" dirty="0" smtClean="0"/>
              <a:t>Light DM Production </a:t>
            </a:r>
            <a:r>
              <a:rPr lang="en-US" sz="3400" dirty="0"/>
              <a:t>at </a:t>
            </a:r>
            <a:r>
              <a:rPr lang="en-US" sz="3400" dirty="0" smtClean="0"/>
              <a:t>High Intensity Accelerator </a:t>
            </a:r>
            <a:endParaRPr lang="en-US" sz="3400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527447"/>
            <a:ext cx="8991600" cy="5873353"/>
          </a:xfrm>
          <a:ln/>
        </p:spPr>
        <p:txBody>
          <a:bodyPr anchor="t"/>
          <a:lstStyle/>
          <a:p>
            <a:pPr>
              <a:buFont typeface="Arial"/>
              <a:buChar char="•"/>
            </a:pPr>
            <a:r>
              <a:rPr lang="en-US" sz="2400" dirty="0"/>
              <a:t>Now </a:t>
            </a:r>
            <a:r>
              <a:rPr lang="en-US" sz="2400" dirty="0" smtClean="0"/>
              <a:t>the </a:t>
            </a:r>
            <a:r>
              <a:rPr lang="en-US" sz="2400" dirty="0"/>
              <a:t>Higgs particle, a part of only 5% of the universe</a:t>
            </a:r>
            <a:r>
              <a:rPr lang="en-US" sz="2400" dirty="0" smtClean="0"/>
              <a:t>, may’ve been seen</a:t>
            </a:r>
            <a:endParaRPr lang="en-US" sz="2400" dirty="0"/>
          </a:p>
          <a:p>
            <a:pPr>
              <a:buFont typeface="Arial"/>
              <a:buChar char="•"/>
            </a:pPr>
            <a:r>
              <a:rPr lang="en-US" sz="2400" dirty="0"/>
              <a:t>It is time for us to look into the 95% of the universe!!</a:t>
            </a:r>
          </a:p>
          <a:p>
            <a:pPr>
              <a:buFont typeface="Arial"/>
              <a:buChar char="•"/>
            </a:pPr>
            <a:endParaRPr lang="en-US" sz="2800" dirty="0"/>
          </a:p>
          <a:p>
            <a:pPr>
              <a:buFont typeface="Arial"/>
              <a:buChar char="•"/>
            </a:pPr>
            <a:endParaRPr lang="en-US" sz="2800" dirty="0"/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Detection </a:t>
            </a:r>
            <a:r>
              <a:rPr lang="en-US" sz="2400" dirty="0"/>
              <a:t>of </a:t>
            </a:r>
            <a:r>
              <a:rPr lang="en-US" sz="2400" dirty="0" smtClean="0"/>
              <a:t>DM: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How</a:t>
            </a:r>
            <a:r>
              <a:rPr lang="en-US" sz="2400" dirty="0"/>
              <a:t> </a:t>
            </a:r>
            <a:r>
              <a:rPr lang="en-US" sz="2400" dirty="0" smtClean="0"/>
              <a:t>does a DM event look in an experiment?:</a:t>
            </a:r>
            <a:endParaRPr lang="en-US" sz="2400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52" y="1389757"/>
            <a:ext cx="2911078" cy="120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29941"/>
            <a:ext cx="3491508" cy="116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039" y="2604492"/>
            <a:ext cx="3687961" cy="120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67200"/>
            <a:ext cx="639699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5257800"/>
            <a:ext cx="1447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High Intensity Proton Beam</a:t>
            </a:r>
            <a:endParaRPr lang="en-US" sz="18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743200" y="4876800"/>
            <a:ext cx="3429000" cy="914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019800" y="4343400"/>
            <a:ext cx="3048000" cy="914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019800" y="5257800"/>
            <a:ext cx="3048000" cy="914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2362200"/>
            <a:ext cx="190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Higher E</a:t>
            </a:r>
            <a:r>
              <a:rPr lang="en-US" sz="1800" b="1" baseline="-25000" dirty="0" smtClean="0">
                <a:solidFill>
                  <a:srgbClr val="800000"/>
                </a:solidFill>
                <a:latin typeface="Arial Narrow"/>
                <a:cs typeface="Arial Narrow"/>
              </a:rPr>
              <a:t>P</a:t>
            </a:r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 @ </a:t>
            </a:r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DU</a:t>
            </a:r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NE</a:t>
            </a:r>
            <a:endParaRPr lang="en-US" sz="18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7800" y="2286000"/>
            <a:ext cx="243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Lower E</a:t>
            </a:r>
            <a:r>
              <a:rPr lang="en-US" sz="1800" b="1" baseline="-25000" dirty="0" smtClean="0">
                <a:solidFill>
                  <a:srgbClr val="800000"/>
                </a:solidFill>
                <a:latin typeface="Arial Narrow"/>
                <a:cs typeface="Arial Narrow"/>
              </a:rPr>
              <a:t>P</a:t>
            </a:r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 @ </a:t>
            </a:r>
            <a:r>
              <a:rPr lang="en-US" sz="1800" b="1" dirty="0" err="1" smtClean="0">
                <a:solidFill>
                  <a:srgbClr val="800000"/>
                </a:solidFill>
                <a:latin typeface="Arial Narrow"/>
                <a:cs typeface="Arial Narrow"/>
              </a:rPr>
              <a:t>MiniBooNE</a:t>
            </a:r>
            <a:endParaRPr lang="en-US" sz="18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7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  <p:bldP spid="5" grpId="0" animBg="1"/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8686800" cy="762000"/>
          </a:xfrm>
        </p:spPr>
        <p:txBody>
          <a:bodyPr/>
          <a:lstStyle/>
          <a:p>
            <a:r>
              <a:rPr lang="en-US" altLang="ko-KR" dirty="0" smtClean="0">
                <a:ea typeface="굴림" charset="-127"/>
                <a:cs typeface="굴림" charset="-127"/>
              </a:rPr>
              <a:t>Search for Dark Matter at an Accelerator</a:t>
            </a:r>
            <a:endParaRPr lang="en-US" sz="4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382000" cy="5410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Fermi National Accelerator Laboratory is turning into a lab with very high intensity accelerator program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 smtClean="0">
              <a:latin typeface="Arial Narrow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76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"/>
          <a:stretch>
            <a:fillRect/>
          </a:stretch>
        </p:blipFill>
        <p:spPr bwMode="auto">
          <a:xfrm>
            <a:off x="3175" y="1238250"/>
            <a:ext cx="9145588" cy="658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1"/>
          <p:cNvSpPr>
            <a:spLocks noChangeArrowheads="1"/>
          </p:cNvSpPr>
          <p:nvPr/>
        </p:nvSpPr>
        <p:spPr bwMode="auto">
          <a:xfrm>
            <a:off x="3175" y="1238250"/>
            <a:ext cx="9144000" cy="6588125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2813"/>
            <a:endParaRPr lang="en-US"/>
          </a:p>
        </p:txBody>
      </p:sp>
      <p:grpSp>
        <p:nvGrpSpPr>
          <p:cNvPr id="44038" name="Group 39"/>
          <p:cNvGrpSpPr>
            <a:grpSpLocks/>
          </p:cNvGrpSpPr>
          <p:nvPr/>
        </p:nvGrpSpPr>
        <p:grpSpPr bwMode="auto">
          <a:xfrm>
            <a:off x="4835525" y="1425575"/>
            <a:ext cx="4308475" cy="3505200"/>
            <a:chOff x="4835339" y="1425129"/>
            <a:chExt cx="4308795" cy="3505200"/>
          </a:xfrm>
        </p:grpSpPr>
        <p:pic>
          <p:nvPicPr>
            <p:cNvPr id="44065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0801" y="1463229"/>
              <a:ext cx="1432194" cy="1180484"/>
            </a:xfrm>
            <a:prstGeom prst="rect">
              <a:avLst/>
            </a:prstGeom>
            <a:noFill/>
            <a:ln w="19050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066" name="Picture 17" descr="MINOS-near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1454" y="2943340"/>
              <a:ext cx="1282710" cy="1044575"/>
            </a:xfrm>
            <a:prstGeom prst="rect">
              <a:avLst/>
            </a:prstGeom>
            <a:noFill/>
            <a:ln w="19050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4067" name="Group 20"/>
            <p:cNvGrpSpPr>
              <a:grpSpLocks/>
            </p:cNvGrpSpPr>
            <p:nvPr/>
          </p:nvGrpSpPr>
          <p:grpSpPr bwMode="auto">
            <a:xfrm>
              <a:off x="7506745" y="3419984"/>
              <a:ext cx="1045077" cy="997148"/>
              <a:chOff x="7569968" y="3639344"/>
              <a:chExt cx="1095426" cy="1187647"/>
            </a:xfrm>
          </p:grpSpPr>
          <p:pic>
            <p:nvPicPr>
              <p:cNvPr id="44076" name="Picture 21" descr="C:\Users\ykkim\Pictures\MINERvA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657"/>
              <a:stretch>
                <a:fillRect/>
              </a:stretch>
            </p:blipFill>
            <p:spPr bwMode="auto">
              <a:xfrm>
                <a:off x="7569968" y="3639344"/>
                <a:ext cx="1095426" cy="1187647"/>
              </a:xfrm>
              <a:prstGeom prst="rect">
                <a:avLst/>
              </a:prstGeom>
              <a:noFill/>
              <a:ln w="19050">
                <a:solidFill>
                  <a:srgbClr val="00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077" name="TextBox 17"/>
              <p:cNvSpPr txBox="1">
                <a:spLocks noChangeArrowheads="1"/>
              </p:cNvSpPr>
              <p:nvPr/>
            </p:nvSpPr>
            <p:spPr bwMode="auto">
              <a:xfrm>
                <a:off x="7628399" y="3693708"/>
                <a:ext cx="1020236" cy="366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FFFFFF"/>
                    </a:solidFill>
                    <a:cs typeface="Arial" charset="0"/>
                  </a:rPr>
                  <a:t>MINERvA</a:t>
                </a:r>
              </a:p>
            </p:txBody>
          </p:sp>
        </p:grpSp>
        <p:grpSp>
          <p:nvGrpSpPr>
            <p:cNvPr id="44068" name="Group 26"/>
            <p:cNvGrpSpPr>
              <a:grpSpLocks/>
            </p:cNvGrpSpPr>
            <p:nvPr/>
          </p:nvGrpSpPr>
          <p:grpSpPr bwMode="auto">
            <a:xfrm>
              <a:off x="8061786" y="3918558"/>
              <a:ext cx="1082348" cy="857250"/>
              <a:chOff x="5958216" y="5167312"/>
              <a:chExt cx="1517125" cy="1228725"/>
            </a:xfrm>
          </p:grpSpPr>
          <p:pic>
            <p:nvPicPr>
              <p:cNvPr id="44074" name="Picture 2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873" b="8334"/>
              <a:stretch>
                <a:fillRect/>
              </a:stretch>
            </p:blipFill>
            <p:spPr bwMode="auto">
              <a:xfrm>
                <a:off x="5962978" y="5167312"/>
                <a:ext cx="1411288" cy="1228725"/>
              </a:xfrm>
              <a:prstGeom prst="rect">
                <a:avLst/>
              </a:prstGeom>
              <a:noFill/>
              <a:ln w="19050">
                <a:solidFill>
                  <a:srgbClr val="00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075" name="TextBox 16"/>
              <p:cNvSpPr txBox="1">
                <a:spLocks noChangeArrowheads="1"/>
              </p:cNvSpPr>
              <p:nvPr/>
            </p:nvSpPr>
            <p:spPr bwMode="auto">
              <a:xfrm>
                <a:off x="5958216" y="5525642"/>
                <a:ext cx="1517125" cy="441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000000"/>
                    </a:solidFill>
                    <a:cs typeface="Arial" charset="0"/>
                  </a:rPr>
                  <a:t>MiniBooNE</a:t>
                </a:r>
              </a:p>
            </p:txBody>
          </p:sp>
        </p:grpSp>
        <p:cxnSp>
          <p:nvCxnSpPr>
            <p:cNvPr id="44069" name="Straight Arrow Connector 31"/>
            <p:cNvCxnSpPr>
              <a:cxnSpLocks noChangeShapeType="1"/>
            </p:cNvCxnSpPr>
            <p:nvPr/>
          </p:nvCxnSpPr>
          <p:spPr bwMode="auto">
            <a:xfrm flipH="1" flipV="1">
              <a:off x="4975685" y="2644329"/>
              <a:ext cx="3200400" cy="2286000"/>
            </a:xfrm>
            <a:prstGeom prst="straightConnector1">
              <a:avLst/>
            </a:prstGeom>
            <a:noFill/>
            <a:ln w="76200">
              <a:solidFill>
                <a:srgbClr val="000066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070" name="TextBox 35"/>
            <p:cNvSpPr txBox="1">
              <a:spLocks noChangeArrowheads="1"/>
            </p:cNvSpPr>
            <p:nvPr/>
          </p:nvSpPr>
          <p:spPr bwMode="auto">
            <a:xfrm rot="2100000">
              <a:off x="5647568" y="3091974"/>
              <a:ext cx="102463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>
                  <a:solidFill>
                    <a:srgbClr val="000066"/>
                  </a:solidFill>
                  <a:cs typeface="Arial" charset="0"/>
                </a:rPr>
                <a:t>735 km</a:t>
              </a:r>
            </a:p>
          </p:txBody>
        </p:sp>
        <p:sp>
          <p:nvSpPr>
            <p:cNvPr id="44071" name="TextBox 36"/>
            <p:cNvSpPr txBox="1">
              <a:spLocks noChangeArrowheads="1"/>
            </p:cNvSpPr>
            <p:nvPr/>
          </p:nvSpPr>
          <p:spPr bwMode="auto">
            <a:xfrm>
              <a:off x="4835339" y="1425129"/>
              <a:ext cx="129394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chemeClr val="bg1"/>
                  </a:solidFill>
                  <a:cs typeface="Arial" charset="0"/>
                </a:rPr>
                <a:t>MINOS (far)</a:t>
              </a:r>
            </a:p>
          </p:txBody>
        </p:sp>
        <p:sp>
          <p:nvSpPr>
            <p:cNvPr id="44072" name="TextBox 38"/>
            <p:cNvSpPr txBox="1">
              <a:spLocks noChangeArrowheads="1"/>
            </p:cNvSpPr>
            <p:nvPr/>
          </p:nvSpPr>
          <p:spPr bwMode="auto">
            <a:xfrm>
              <a:off x="6863002" y="2884017"/>
              <a:ext cx="146386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FFFFFF"/>
                  </a:solidFill>
                  <a:cs typeface="Arial" charset="0"/>
                </a:rPr>
                <a:t>MINOS (near)</a:t>
              </a:r>
            </a:p>
          </p:txBody>
        </p:sp>
        <p:sp>
          <p:nvSpPr>
            <p:cNvPr id="44073" name="TextBox 26"/>
            <p:cNvSpPr txBox="1">
              <a:spLocks noChangeArrowheads="1"/>
            </p:cNvSpPr>
            <p:nvPr/>
          </p:nvSpPr>
          <p:spPr bwMode="auto">
            <a:xfrm>
              <a:off x="6305410" y="1444179"/>
              <a:ext cx="142527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0066"/>
                  </a:solidFill>
                </a:rPr>
                <a:t>Operating</a:t>
              </a:r>
            </a:p>
            <a:p>
              <a:pPr eaLnBrk="1" hangingPunct="1"/>
              <a:r>
                <a:rPr lang="en-US" sz="2000">
                  <a:solidFill>
                    <a:srgbClr val="000066"/>
                  </a:solidFill>
                </a:rPr>
                <a:t>since 2005</a:t>
              </a:r>
            </a:p>
            <a:p>
              <a:pPr eaLnBrk="1" hangingPunct="1"/>
              <a:r>
                <a:rPr lang="en-US" sz="2000">
                  <a:solidFill>
                    <a:srgbClr val="000066"/>
                  </a:solidFill>
                </a:rPr>
                <a:t>(350 kW)</a:t>
              </a:r>
            </a:p>
          </p:txBody>
        </p:sp>
      </p:grpSp>
      <p:sp>
        <p:nvSpPr>
          <p:cNvPr id="44039" name="Text Box 10"/>
          <p:cNvSpPr txBox="1">
            <a:spLocks noChangeArrowheads="1"/>
          </p:cNvSpPr>
          <p:nvPr/>
        </p:nvSpPr>
        <p:spPr bwMode="auto">
          <a:xfrm>
            <a:off x="0" y="143470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5400" b="1" dirty="0">
                <a:solidFill>
                  <a:srgbClr val="FFFFFF"/>
                </a:solidFill>
                <a:latin typeface="+mn-lt"/>
              </a:rPr>
              <a:t>Intensity Frontier at </a:t>
            </a:r>
            <a:r>
              <a:rPr lang="en-US" sz="5400" b="1" dirty="0" err="1" smtClean="0">
                <a:solidFill>
                  <a:srgbClr val="FFFFFF"/>
                </a:solidFill>
                <a:latin typeface="+mn-lt"/>
              </a:rPr>
              <a:t>Fermilab</a:t>
            </a:r>
            <a:endParaRPr lang="en-US" sz="48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8" name="TextBox 12"/>
          <p:cNvSpPr txBox="1">
            <a:spLocks noChangeArrowheads="1"/>
          </p:cNvSpPr>
          <p:nvPr/>
        </p:nvSpPr>
        <p:spPr bwMode="auto">
          <a:xfrm>
            <a:off x="30163" y="4189413"/>
            <a:ext cx="2944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  <a:cs typeface="Arial" charset="0"/>
              </a:rPr>
              <a:t>Proton decay</a:t>
            </a:r>
          </a:p>
          <a:p>
            <a:pPr eaLnBrk="1" hangingPunct="1"/>
            <a:r>
              <a:rPr lang="en-US" sz="2000">
                <a:solidFill>
                  <a:srgbClr val="FF0000"/>
                </a:solidFill>
                <a:cs typeface="Arial" charset="0"/>
              </a:rPr>
              <a:t>Supernovae neutrinos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463" y="4970463"/>
            <a:ext cx="2979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/>
              <a:t>Goal: operating in 2020s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2225" y="2506663"/>
            <a:ext cx="9069388" cy="4003675"/>
            <a:chOff x="22225" y="2506663"/>
            <a:chExt cx="9069388" cy="4003675"/>
          </a:xfrm>
        </p:grpSpPr>
        <p:grpSp>
          <p:nvGrpSpPr>
            <p:cNvPr id="44053" name="Group 8"/>
            <p:cNvGrpSpPr>
              <a:grpSpLocks/>
            </p:cNvGrpSpPr>
            <p:nvPr/>
          </p:nvGrpSpPr>
          <p:grpSpPr bwMode="auto">
            <a:xfrm>
              <a:off x="22225" y="2506663"/>
              <a:ext cx="9069388" cy="4003675"/>
              <a:chOff x="-3811306" y="3147874"/>
              <a:chExt cx="9069388" cy="4005192"/>
            </a:xfrm>
          </p:grpSpPr>
          <p:grpSp>
            <p:nvGrpSpPr>
              <p:cNvPr id="44055" name="Group 7"/>
              <p:cNvGrpSpPr>
                <a:grpSpLocks/>
              </p:cNvGrpSpPr>
              <p:nvPr/>
            </p:nvGrpSpPr>
            <p:grpSpPr bwMode="auto">
              <a:xfrm>
                <a:off x="-3811306" y="3147874"/>
                <a:ext cx="9069388" cy="4005192"/>
                <a:chOff x="-3811306" y="3147874"/>
                <a:chExt cx="9069388" cy="4005192"/>
              </a:xfrm>
            </p:grpSpPr>
            <p:grpSp>
              <p:nvGrpSpPr>
                <p:cNvPr id="44057" name="Group 5"/>
                <p:cNvGrpSpPr>
                  <a:grpSpLocks/>
                </p:cNvGrpSpPr>
                <p:nvPr/>
              </p:nvGrpSpPr>
              <p:grpSpPr bwMode="auto">
                <a:xfrm>
                  <a:off x="-3748254" y="3147874"/>
                  <a:ext cx="9006336" cy="4005192"/>
                  <a:chOff x="66823" y="2503309"/>
                  <a:chExt cx="9005202" cy="4005957"/>
                </a:xfrm>
              </p:grpSpPr>
              <p:sp>
                <p:nvSpPr>
                  <p:cNvPr id="44059" name="TextBox 34"/>
                  <p:cNvSpPr txBox="1">
                    <a:spLocks noChangeArrowheads="1"/>
                  </p:cNvSpPr>
                  <p:nvPr/>
                </p:nvSpPr>
                <p:spPr bwMode="auto">
                  <a:xfrm rot="600000">
                    <a:off x="2243662" y="3787694"/>
                    <a:ext cx="3120974" cy="7082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/>
                    <a:r>
                      <a:rPr lang="en-US" sz="2000" dirty="0">
                        <a:solidFill>
                          <a:srgbClr val="00B0F0"/>
                        </a:solidFill>
                        <a:cs typeface="Arial" charset="0"/>
                      </a:rPr>
                      <a:t>LBNE under development</a:t>
                    </a:r>
                  </a:p>
                  <a:p>
                    <a:pPr algn="ctr" eaLnBrk="1" hangingPunct="1"/>
                    <a:r>
                      <a:rPr lang="en-US" sz="2000" dirty="0">
                        <a:solidFill>
                          <a:srgbClr val="00B0F0"/>
                        </a:solidFill>
                        <a:cs typeface="Arial" charset="0"/>
                      </a:rPr>
                      <a:t>1300 </a:t>
                    </a:r>
                    <a:r>
                      <a:rPr lang="en-US" sz="2000" dirty="0" smtClean="0">
                        <a:solidFill>
                          <a:srgbClr val="00B0F0"/>
                        </a:solidFill>
                        <a:cs typeface="Arial" charset="0"/>
                      </a:rPr>
                      <a:t>km (800miles)</a:t>
                    </a:r>
                    <a:endParaRPr lang="en-US" sz="2000" dirty="0">
                      <a:solidFill>
                        <a:srgbClr val="00B0F0"/>
                      </a:solidFill>
                      <a:cs typeface="Arial" charset="0"/>
                    </a:endParaRPr>
                  </a:p>
                </p:txBody>
              </p:sp>
              <p:pic>
                <p:nvPicPr>
                  <p:cNvPr id="44060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62709" y="5172059"/>
                    <a:ext cx="2940100" cy="779102"/>
                  </a:xfrm>
                  <a:prstGeom prst="rect">
                    <a:avLst/>
                  </a:prstGeom>
                  <a:noFill/>
                  <a:ln w="19050">
                    <a:solidFill>
                      <a:srgbClr val="00B0F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4061" name="Text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49593" y="5894011"/>
                    <a:ext cx="1145418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>
                        <a:solidFill>
                          <a:srgbClr val="00B0F0"/>
                        </a:solidFill>
                        <a:cs typeface="Arial" charset="0"/>
                      </a:rPr>
                      <a:t>Beamline</a:t>
                    </a:r>
                  </a:p>
                </p:txBody>
              </p:sp>
              <p:pic>
                <p:nvPicPr>
                  <p:cNvPr id="51227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433932" y="5329081"/>
                    <a:ext cx="1057142" cy="1175420"/>
                  </a:xfrm>
                  <a:prstGeom prst="rect">
                    <a:avLst/>
                  </a:prstGeom>
                  <a:noFill/>
                  <a:ln w="19050">
                    <a:solidFill>
                      <a:srgbClr val="00B0F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44063" name="Text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49354" y="6139934"/>
                    <a:ext cx="1622671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>
                        <a:solidFill>
                          <a:srgbClr val="00B0F0"/>
                        </a:solidFill>
                        <a:cs typeface="Arial" charset="0"/>
                      </a:rPr>
                      <a:t>Near detector</a:t>
                    </a:r>
                  </a:p>
                </p:txBody>
              </p:sp>
              <p:sp>
                <p:nvSpPr>
                  <p:cNvPr id="44064" name="Text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823" y="2503309"/>
                    <a:ext cx="1575246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/>
                    <a:r>
                      <a:rPr lang="en-US">
                        <a:solidFill>
                          <a:srgbClr val="00B0F0"/>
                        </a:solidFill>
                        <a:cs typeface="Arial" charset="0"/>
                      </a:rPr>
                      <a:t>Far detector</a:t>
                    </a:r>
                  </a:p>
                </p:txBody>
              </p:sp>
            </p:grpSp>
            <p:pic>
              <p:nvPicPr>
                <p:cNvPr id="44058" name="Picture 43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836" r="9541"/>
                <a:stretch>
                  <a:fillRect/>
                </a:stretch>
              </p:blipFill>
              <p:spPr bwMode="auto">
                <a:xfrm>
                  <a:off x="-3811306" y="3517137"/>
                  <a:ext cx="1701549" cy="1288641"/>
                </a:xfrm>
                <a:prstGeom prst="rect">
                  <a:avLst/>
                </a:prstGeom>
                <a:noFill/>
                <a:ln w="9525">
                  <a:solidFill>
                    <a:srgbClr val="0099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cxnSp>
            <p:nvCxnSpPr>
              <p:cNvPr id="44056" name="Straight Arrow Connector 12"/>
              <p:cNvCxnSpPr>
                <a:cxnSpLocks noChangeShapeType="1"/>
              </p:cNvCxnSpPr>
              <p:nvPr/>
            </p:nvCxnSpPr>
            <p:spPr bwMode="auto">
              <a:xfrm flipH="1" flipV="1">
                <a:off x="-2493166" y="4322890"/>
                <a:ext cx="6798040" cy="1308680"/>
              </a:xfrm>
              <a:prstGeom prst="straightConnector1">
                <a:avLst/>
              </a:prstGeom>
              <a:noFill/>
              <a:ln w="76200">
                <a:solidFill>
                  <a:srgbClr val="00B0F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44054" name="Straight Arrow Connector 12"/>
            <p:cNvCxnSpPr>
              <a:cxnSpLocks noChangeShapeType="1"/>
            </p:cNvCxnSpPr>
            <p:nvPr/>
          </p:nvCxnSpPr>
          <p:spPr bwMode="auto">
            <a:xfrm flipH="1" flipV="1">
              <a:off x="4835525" y="2834766"/>
              <a:ext cx="3226208" cy="2135698"/>
            </a:xfrm>
            <a:prstGeom prst="straightConnector1">
              <a:avLst/>
            </a:prstGeom>
            <a:noFill/>
            <a:ln w="76200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2073275" y="1425575"/>
            <a:ext cx="7181850" cy="4565650"/>
            <a:chOff x="2073089" y="1425129"/>
            <a:chExt cx="7181575" cy="4566206"/>
          </a:xfrm>
        </p:grpSpPr>
        <p:cxnSp>
          <p:nvCxnSpPr>
            <p:cNvPr id="47" name="Straight Arrow Connector 46"/>
            <p:cNvCxnSpPr>
              <a:cxnSpLocks noChangeShapeType="1"/>
            </p:cNvCxnSpPr>
            <p:nvPr/>
          </p:nvCxnSpPr>
          <p:spPr bwMode="auto">
            <a:xfrm flipH="1" flipV="1">
              <a:off x="4917780" y="2701634"/>
              <a:ext cx="3201865" cy="2286278"/>
            </a:xfrm>
            <a:prstGeom prst="straightConnector1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arrow" w="med" len="med"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44045" name="Picture 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546" y="1444181"/>
              <a:ext cx="1520766" cy="1222524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046" name="TextBox 55"/>
            <p:cNvSpPr txBox="1">
              <a:spLocks noChangeArrowheads="1"/>
            </p:cNvSpPr>
            <p:nvPr/>
          </p:nvSpPr>
          <p:spPr bwMode="auto">
            <a:xfrm>
              <a:off x="3243036" y="1425129"/>
              <a:ext cx="1155655" cy="338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0000FF"/>
                  </a:solidFill>
                </a:rPr>
                <a:t>NOvA (far)</a:t>
              </a:r>
            </a:p>
          </p:txBody>
        </p:sp>
        <p:sp>
          <p:nvSpPr>
            <p:cNvPr id="44047" name="TextBox 56"/>
            <p:cNvSpPr txBox="1">
              <a:spLocks noChangeArrowheads="1"/>
            </p:cNvSpPr>
            <p:nvPr/>
          </p:nvSpPr>
          <p:spPr bwMode="auto">
            <a:xfrm>
              <a:off x="2073089" y="1717265"/>
              <a:ext cx="2292526" cy="101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00FF"/>
                  </a:solidFill>
                </a:rPr>
                <a:t>under construction</a:t>
              </a:r>
            </a:p>
            <a:p>
              <a:pPr eaLnBrk="1" hangingPunct="1"/>
              <a:r>
                <a:rPr lang="en-US" sz="2000">
                  <a:solidFill>
                    <a:srgbClr val="0000FF"/>
                  </a:solidFill>
                </a:rPr>
                <a:t>Online 2013</a:t>
              </a:r>
            </a:p>
            <a:p>
              <a:pPr eaLnBrk="1" hangingPunct="1"/>
              <a:r>
                <a:rPr lang="en-US" sz="2000">
                  <a:solidFill>
                    <a:srgbClr val="0000FF"/>
                  </a:solidFill>
                </a:rPr>
                <a:t>(700 kW)</a:t>
              </a:r>
            </a:p>
          </p:txBody>
        </p:sp>
        <p:sp>
          <p:nvSpPr>
            <p:cNvPr id="44048" name="TextBox 57"/>
            <p:cNvSpPr txBox="1">
              <a:spLocks noChangeArrowheads="1"/>
            </p:cNvSpPr>
            <p:nvPr/>
          </p:nvSpPr>
          <p:spPr bwMode="auto">
            <a:xfrm rot="2100000">
              <a:off x="5435287" y="3422447"/>
              <a:ext cx="1023898" cy="400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>
                  <a:solidFill>
                    <a:srgbClr val="0000FF"/>
                  </a:solidFill>
                </a:rPr>
                <a:t>810 km</a:t>
              </a:r>
            </a:p>
          </p:txBody>
        </p:sp>
        <p:pic>
          <p:nvPicPr>
            <p:cNvPr id="44049" name="Picture 18" descr="NOvA near detector-2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6232" y="4532245"/>
              <a:ext cx="1085808" cy="1017711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050" name="Picture 5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5"/>
            <a:stretch>
              <a:fillRect/>
            </a:stretch>
          </p:blipFill>
          <p:spPr bwMode="auto">
            <a:xfrm>
              <a:off x="8062498" y="4854547"/>
              <a:ext cx="1006436" cy="836715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051" name="TextBox 60"/>
            <p:cNvSpPr txBox="1">
              <a:spLocks noChangeArrowheads="1"/>
            </p:cNvSpPr>
            <p:nvPr/>
          </p:nvSpPr>
          <p:spPr bwMode="auto">
            <a:xfrm>
              <a:off x="7921216" y="5653157"/>
              <a:ext cx="1333448" cy="338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0000FF"/>
                  </a:solidFill>
                </a:rPr>
                <a:t>MicroBooNE</a:t>
              </a:r>
            </a:p>
          </p:txBody>
        </p:sp>
        <p:sp>
          <p:nvSpPr>
            <p:cNvPr id="44052" name="TextBox 72"/>
            <p:cNvSpPr txBox="1">
              <a:spLocks noChangeArrowheads="1"/>
            </p:cNvSpPr>
            <p:nvPr/>
          </p:nvSpPr>
          <p:spPr bwMode="auto">
            <a:xfrm>
              <a:off x="7170336" y="4748435"/>
              <a:ext cx="73289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FFFFFF"/>
                  </a:solidFill>
                  <a:cs typeface="Arial" charset="0"/>
                </a:rPr>
                <a:t>NOvA</a:t>
              </a:r>
            </a:p>
            <a:p>
              <a:pPr eaLnBrk="1" hangingPunct="1"/>
              <a:r>
                <a:rPr lang="en-US" sz="1600">
                  <a:solidFill>
                    <a:srgbClr val="FFFFFF"/>
                  </a:solidFill>
                  <a:cs typeface="Arial" charset="0"/>
                </a:rPr>
                <a:t>(near)</a:t>
              </a:r>
            </a:p>
          </p:txBody>
        </p:sp>
      </p:grpSp>
      <p:sp>
        <p:nvSpPr>
          <p:cNvPr id="48" name="Oval 23"/>
          <p:cNvSpPr>
            <a:spLocks noChangeArrowheads="1"/>
          </p:cNvSpPr>
          <p:nvPr/>
        </p:nvSpPr>
        <p:spPr bwMode="auto">
          <a:xfrm>
            <a:off x="25400" y="2590800"/>
            <a:ext cx="2108200" cy="1828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Oval 23"/>
          <p:cNvSpPr>
            <a:spLocks noChangeArrowheads="1"/>
          </p:cNvSpPr>
          <p:nvPr/>
        </p:nvSpPr>
        <p:spPr bwMode="auto">
          <a:xfrm>
            <a:off x="6096000" y="5029200"/>
            <a:ext cx="1752600" cy="1676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9006376"/>
      </p:ext>
    </p:extLst>
  </p:cSld>
  <p:clrMapOvr>
    <a:masterClrMapping/>
  </p:clrMapOvr>
  <p:transition xmlns:p14="http://schemas.microsoft.com/office/powerpoint/2010/main" spd="slow" advTm="432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2" grpId="0"/>
      <p:bldP spid="48" grpId="0" animBg="1"/>
      <p:bldP spid="4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z="4000" dirty="0" smtClean="0"/>
              <a:t>Some thoughts on DM searches in </a:t>
            </a:r>
            <a:r>
              <a:rPr lang="en-US" sz="4000" dirty="0" err="1" smtClean="0">
                <a:latin typeface="Symbol" charset="2"/>
                <a:cs typeface="Symbol" charset="2"/>
              </a:rPr>
              <a:t>ν</a:t>
            </a:r>
            <a:r>
              <a:rPr lang="en-US" sz="4000" dirty="0" smtClean="0"/>
              <a:t> experiments at IF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05400"/>
          </a:xfrm>
        </p:spPr>
        <p:txBody>
          <a:bodyPr/>
          <a:lstStyle/>
          <a:p>
            <a:pPr>
              <a:spcBef>
                <a:spcPts val="768"/>
              </a:spcBef>
            </a:pPr>
            <a:r>
              <a:rPr lang="en-US" dirty="0" smtClean="0"/>
              <a:t>High flux P beams ideal for DM stats</a:t>
            </a:r>
          </a:p>
          <a:p>
            <a:pPr>
              <a:spcBef>
                <a:spcPts val="768"/>
              </a:spcBef>
            </a:pPr>
            <a:r>
              <a:rPr lang="en-US" dirty="0" smtClean="0"/>
              <a:t>High Energy P beams good for distinguishing sub-</a:t>
            </a:r>
            <a:r>
              <a:rPr lang="en-US" dirty="0" err="1" smtClean="0"/>
              <a:t>GeV</a:t>
            </a:r>
            <a:r>
              <a:rPr lang="en-US" dirty="0" smtClean="0"/>
              <a:t> DM from </a:t>
            </a:r>
            <a:r>
              <a:rPr lang="en-US" dirty="0" err="1" smtClean="0">
                <a:latin typeface="Symbol" charset="2"/>
                <a:cs typeface="Symbol" charset="2"/>
              </a:rPr>
              <a:t>ν</a:t>
            </a:r>
            <a:r>
              <a:rPr lang="en-US" dirty="0" smtClean="0"/>
              <a:t> for boosted DM</a:t>
            </a:r>
          </a:p>
          <a:p>
            <a:pPr lvl="1">
              <a:spcBef>
                <a:spcPts val="768"/>
              </a:spcBef>
            </a:pPr>
            <a:r>
              <a:rPr lang="en-US" dirty="0" smtClean="0"/>
              <a:t>Can take advantage of kinematic quantities </a:t>
            </a:r>
          </a:p>
          <a:p>
            <a:pPr lvl="1">
              <a:spcBef>
                <a:spcPts val="768"/>
              </a:spcBef>
            </a:pPr>
            <a:r>
              <a:rPr lang="en-US" dirty="0" smtClean="0"/>
              <a:t>Need high precision – position, angular, time and energy resolutions – near detector  </a:t>
            </a:r>
          </a:p>
          <a:p>
            <a:pPr>
              <a:spcBef>
                <a:spcPts val="768"/>
              </a:spcBef>
            </a:pPr>
            <a:r>
              <a:rPr lang="en-US" dirty="0" smtClean="0"/>
              <a:t>But we’ve still got significant background from neutrinos due to sheer numbers</a:t>
            </a:r>
          </a:p>
          <a:p>
            <a:pPr lvl="1">
              <a:spcBef>
                <a:spcPts val="768"/>
              </a:spcBef>
            </a:pPr>
            <a:r>
              <a:rPr lang="en-US" dirty="0" smtClean="0"/>
              <a:t>How do we eliminate them and still co-exist with neutrino experiments?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87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High Energy </a:t>
            </a:r>
            <a:r>
              <a:rPr lang="en-US" dirty="0" smtClean="0">
                <a:latin typeface="Arial Narrow" charset="0"/>
                <a:ea typeface="ＭＳ Ｐゴシック" charset="-128"/>
                <a:cs typeface="ＭＳ Ｐゴシック" charset="-128"/>
              </a:rPr>
              <a:t>Physics</a:t>
            </a:r>
            <a:endParaRPr lang="en-US" dirty="0">
              <a:latin typeface="Arial Narrow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Definition: A field of physics that pursues understanding the fundamental constituents of matter and basic principles of interactions between </a:t>
            </a:r>
            <a:r>
              <a:rPr lang="en-US" dirty="0" smtClean="0">
                <a:latin typeface="Arial Narrow" charset="0"/>
                <a:ea typeface="ＭＳ Ｐゴシック" charset="-128"/>
                <a:cs typeface="ＭＳ Ｐゴシック" charset="-128"/>
              </a:rPr>
              <a:t>them.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Known interactions (forces):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Gravitational Force</a:t>
            </a:r>
            <a:endParaRPr lang="en-US" dirty="0">
              <a:latin typeface="Arial Narrow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Electro</a:t>
            </a:r>
            <a:r>
              <a:rPr lang="en-US" dirty="0" smtClean="0">
                <a:latin typeface="Arial Narrow" charset="0"/>
              </a:rPr>
              <a:t>magnetic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Weak Nuclear Force</a:t>
            </a:r>
            <a:endParaRPr lang="en-US" dirty="0">
              <a:latin typeface="Arial Narrow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Strong Nuclear Force</a:t>
            </a:r>
            <a:endParaRPr lang="en-US" dirty="0">
              <a:latin typeface="Arial Narrow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Current theory: The Standard Model of Particle </a:t>
            </a:r>
            <a:r>
              <a:rPr lang="en-US" dirty="0" smtClean="0">
                <a:latin typeface="Arial Narrow" charset="0"/>
                <a:ea typeface="ＭＳ Ｐゴシック" charset="-128"/>
                <a:cs typeface="ＭＳ Ｐゴシック" charset="-128"/>
              </a:rPr>
              <a:t>Physics (SU3xSU2XU1)</a:t>
            </a:r>
            <a:endParaRPr lang="en-US" dirty="0">
              <a:latin typeface="Arial Narrow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73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7" name="Rectangle 3"/>
          <p:cNvSpPr>
            <a:spLocks noGrp="1" noChangeArrowheads="1"/>
          </p:cNvSpPr>
          <p:nvPr>
            <p:ph type="title"/>
          </p:nvPr>
        </p:nvSpPr>
        <p:spPr>
          <a:xfrm>
            <a:off x="522620" y="76200"/>
            <a:ext cx="8077200" cy="381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rial Narrow"/>
                <a:cs typeface="Arial Narrow"/>
              </a:rPr>
              <a:t>Sign Selected Beam Idea for DM Searches</a:t>
            </a:r>
            <a:endParaRPr lang="en-US" sz="40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556515"/>
            <a:ext cx="8915400" cy="31242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Arial Narrow"/>
                <a:cs typeface="Arial Narrow"/>
              </a:rPr>
              <a:t>The biggest background is neutrinos in the beam 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Arial Narrow"/>
                <a:cs typeface="Arial Narrow"/>
              </a:rPr>
              <a:t>Neutrinos are primarily produced from charged meson decays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Arial Narrow"/>
                <a:cs typeface="Arial Narrow"/>
              </a:rPr>
              <a:t>WIMPS have no electrical charges and are produced in the primary target </a:t>
            </a:r>
            <a:endParaRPr lang="en-US" dirty="0">
              <a:latin typeface="Arial Narrow"/>
              <a:cs typeface="Arial Narrow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latin typeface="Arial Narrow"/>
                <a:cs typeface="Arial Narrow"/>
              </a:rPr>
              <a:t>We can have a </a:t>
            </a:r>
            <a:r>
              <a:rPr lang="en-US" dirty="0" err="1">
                <a:latin typeface="Arial Narrow"/>
                <a:cs typeface="Arial Narrow"/>
              </a:rPr>
              <a:t>beamline</a:t>
            </a:r>
            <a:r>
              <a:rPr lang="en-US" dirty="0">
                <a:latin typeface="Arial Narrow"/>
                <a:cs typeface="Arial Narrow"/>
              </a:rPr>
              <a:t> that separates neutrinos </a:t>
            </a:r>
            <a:r>
              <a:rPr lang="en-US" dirty="0" smtClean="0">
                <a:latin typeface="Arial Narrow"/>
                <a:cs typeface="Arial Narrow"/>
              </a:rPr>
              <a:t>and </a:t>
            </a:r>
            <a:r>
              <a:rPr lang="en-US" dirty="0">
                <a:latin typeface="Arial Narrow"/>
                <a:cs typeface="Arial Narrow"/>
              </a:rPr>
              <a:t>anti-</a:t>
            </a:r>
            <a:r>
              <a:rPr lang="en-US" dirty="0" smtClean="0">
                <a:latin typeface="Arial Narrow"/>
                <a:cs typeface="Arial Narrow"/>
              </a:rPr>
              <a:t>neutrinos from DM’s</a:t>
            </a:r>
            <a:endParaRPr lang="en-US" dirty="0">
              <a:latin typeface="Arial Narrow"/>
              <a:cs typeface="Arial Narrow"/>
            </a:endParaRPr>
          </a:p>
        </p:txBody>
      </p:sp>
      <p:pic>
        <p:nvPicPr>
          <p:cNvPr id="4311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161" y="3429000"/>
            <a:ext cx="6225839" cy="312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78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1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1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1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08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altLang="ko-KR" dirty="0" smtClean="0">
                <a:ea typeface="굴림" charset="-127"/>
                <a:cs typeface="굴림" charset="-127"/>
              </a:rPr>
              <a:t>Dark Matter Searches at </a:t>
            </a:r>
            <a:r>
              <a:rPr lang="en-US" altLang="ko-KR" dirty="0" err="1" smtClean="0">
                <a:ea typeface="굴림" charset="-127"/>
                <a:cs typeface="굴림" charset="-127"/>
              </a:rPr>
              <a:t>Fermilab</a:t>
            </a:r>
            <a:endParaRPr lang="en-US" sz="4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2296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Fermi National Accelerator Laboratory is turning into a lab with very high intensity accelerator program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UTA group is part of three experiments at </a:t>
            </a:r>
            <a:r>
              <a:rPr lang="en-US" dirty="0" err="1" smtClean="0">
                <a:latin typeface="Arial Narrow" charset="0"/>
              </a:rPr>
              <a:t>Fermilab</a:t>
            </a:r>
            <a:endParaRPr lang="en-US" dirty="0" smtClean="0">
              <a:latin typeface="Arial Narrow" charset="0"/>
            </a:endParaRP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Deep Underground Neutrino 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Experiment 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(DUNE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), a $2B flagship experiment, 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with data 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expected in 2025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lvl="2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High flux secondary beam and a near detector enables searches for DM</a:t>
            </a:r>
          </a:p>
          <a:p>
            <a:pPr lvl="2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In addition to precision measurements of key neutrino </a:t>
            </a:r>
            <a:r>
              <a:rPr lang="en-US" dirty="0" err="1">
                <a:latin typeface="Arial Narrow" charset="0"/>
                <a:cs typeface="ＭＳ Ｐゴシック" charset="-128"/>
                <a:sym typeface="Wingdings"/>
              </a:rPr>
              <a:t>param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.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.</a:t>
            </a:r>
          </a:p>
          <a:p>
            <a:pPr lvl="2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UTA playing very significant role in this experiment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A </a:t>
            </a:r>
            <a:r>
              <a:rPr lang="en-US" dirty="0">
                <a:latin typeface="Arial Narrow" charset="0"/>
                <a:sym typeface="Wingdings"/>
              </a:rPr>
              <a:t>rich physics program for the next 20 – 30 years!!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If </a:t>
            </a:r>
            <a:r>
              <a:rPr lang="en-US" dirty="0">
                <a:latin typeface="Arial Narrow" charset="0"/>
                <a:sym typeface="Wingdings"/>
              </a:rPr>
              <a:t>we see DM, we could use this to make DM Beam?</a:t>
            </a:r>
            <a:r>
              <a:rPr lang="en-US" dirty="0" smtClean="0">
                <a:latin typeface="Arial Narrow" charset="0"/>
                <a:sym typeface="Wingdings"/>
              </a:rPr>
              <a:t>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43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altLang="ko-KR" sz="5400" dirty="0" smtClean="0">
                <a:ea typeface="굴림" charset="-127"/>
                <a:cs typeface="굴림" charset="-127"/>
              </a:rPr>
              <a:t>Conclusions!</a:t>
            </a:r>
            <a:endParaRPr lang="en-US" sz="60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4582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latin typeface="Arial Narrow" charset="0"/>
                <a:ea typeface="ＭＳ Ｐゴシック" charset="-128"/>
                <a:cs typeface="ＭＳ Ｐゴシック" charset="-128"/>
              </a:rPr>
              <a:t>The LHC opened up a whole new world!!</a:t>
            </a:r>
            <a:endParaRPr lang="en-US" sz="2800" dirty="0">
              <a:latin typeface="Arial Narrow" charset="0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latin typeface="Arial Narrow" charset="0"/>
              </a:rPr>
              <a:t>Discovered one new charge neutral particle that couples to vector force carriers and whose m</a:t>
            </a:r>
            <a:r>
              <a:rPr lang="en-US" sz="2800" dirty="0" smtClean="0">
                <a:latin typeface="Arial Narrow" charset="0"/>
                <a:ea typeface="ＭＳ Ｐゴシック" charset="-128"/>
                <a:cs typeface="ＭＳ Ｐゴシック" charset="-128"/>
              </a:rPr>
              <a:t>easured mass is 125 times the proton mass</a:t>
            </a:r>
            <a:endParaRPr lang="en-US" sz="2800" dirty="0" smtClean="0">
              <a:latin typeface="Arial Narrow" charset="0"/>
            </a:endParaRPr>
          </a:p>
          <a:p>
            <a:pPr marL="847725" lvl="1" indent="-44767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The discovery is no longer a matter of significance</a:t>
            </a:r>
          </a:p>
          <a:p>
            <a:pPr marL="447675" indent="-44767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latin typeface="Arial Narrow" charset="0"/>
              </a:rPr>
              <a:t>Properties of the discovered particle being intensely studied</a:t>
            </a:r>
          </a:p>
          <a:p>
            <a:pPr marL="847725" lvl="1" indent="-44767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latin typeface="Arial Narrow" charset="0"/>
                <a:ea typeface="ＭＳ Ｐゴシック" charset="-128"/>
                <a:cs typeface="ＭＳ Ｐゴシック" charset="-128"/>
              </a:rPr>
              <a:t>Confirmed that </a:t>
            </a:r>
            <a:r>
              <a:rPr lang="en-US" sz="2400" dirty="0" smtClean="0">
                <a:latin typeface="Arial Narrow" charset="0"/>
                <a:cs typeface="ＭＳ Ｐゴシック" charset="-128"/>
              </a:rPr>
              <a:t>some </a:t>
            </a:r>
            <a:r>
              <a:rPr lang="en-US" sz="2400" dirty="0" smtClean="0">
                <a:latin typeface="Arial Narrow" charset="0"/>
                <a:ea typeface="ＭＳ Ｐゴシック" charset="-128"/>
                <a:cs typeface="ＭＳ Ｐゴシック" charset="-128"/>
              </a:rPr>
              <a:t>properties are like the Standard Model Higgs Particle </a:t>
            </a:r>
            <a:r>
              <a:rPr lang="en-US" sz="2400" dirty="0" smtClean="0">
                <a:latin typeface="Arial Narrow" charset="0"/>
                <a:ea typeface="ＭＳ Ｐゴシック" charset="-128"/>
                <a:cs typeface="ＭＳ Ｐゴシック" charset="-128"/>
                <a:sym typeface="Wingdings"/>
              </a:rPr>
              <a:t> Walks like the Higgs and Quacks like the Higgs</a:t>
            </a:r>
            <a:endParaRPr lang="en-US" sz="2400" dirty="0" smtClean="0">
              <a:latin typeface="Arial Narrow" charset="0"/>
              <a:ea typeface="ＭＳ Ｐゴシック" charset="-128"/>
              <a:cs typeface="ＭＳ Ｐゴシック" charset="-128"/>
            </a:endParaRPr>
          </a:p>
          <a:p>
            <a:pPr marL="847725" lvl="1" indent="-44767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Still not enough though…</a:t>
            </a:r>
          </a:p>
          <a:p>
            <a:pPr marL="447675" indent="-44767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 Narrow" charset="0"/>
              </a:rPr>
              <a:t>Linear collider and advanced detectors are being developed for future precision measurements of Higgs and other newly discovered </a:t>
            </a:r>
            <a:r>
              <a:rPr lang="en-US" sz="2800" dirty="0" smtClean="0">
                <a:latin typeface="Arial Narrow" charset="0"/>
              </a:rPr>
              <a:t>particles</a:t>
            </a:r>
            <a:endParaRPr lang="en-US" sz="2800" dirty="0">
              <a:latin typeface="Arial Narrow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73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>
                <a:ea typeface="굴림" charset="-127"/>
                <a:cs typeface="굴림" charset="-127"/>
              </a:rPr>
              <a:t>Conclusions, </a:t>
            </a:r>
            <a:r>
              <a:rPr lang="en-US" dirty="0" err="1" smtClean="0">
                <a:ea typeface="굴림" charset="-127"/>
                <a:cs typeface="굴림" charset="-127"/>
              </a:rPr>
              <a:t>cnt’d</a:t>
            </a:r>
            <a:endParaRPr lang="en-US" sz="4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8392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The new frontier at </a:t>
            </a:r>
            <a:r>
              <a:rPr lang="en-US" dirty="0" err="1" smtClean="0"/>
              <a:t>Fermilab</a:t>
            </a:r>
            <a:r>
              <a:rPr lang="en-US" dirty="0" smtClean="0"/>
              <a:t> will give us a chance to look for dark matter at an accelerator and possibly making DM beams, Yeah!!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Outcome </a:t>
            </a:r>
            <a:r>
              <a:rPr lang="en-US" dirty="0"/>
              <a:t>and the bi-product of HEP research </a:t>
            </a:r>
            <a:r>
              <a:rPr lang="en-US" dirty="0" smtClean="0"/>
              <a:t>improves </a:t>
            </a:r>
            <a:r>
              <a:rPr lang="en-US" dirty="0"/>
              <a:t>our daily lives </a:t>
            </a:r>
            <a:r>
              <a:rPr lang="en-US" dirty="0" smtClean="0"/>
              <a:t>directly and indirectly</a:t>
            </a:r>
            <a:endParaRPr lang="en-US" dirty="0"/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WWW came from HEP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GEM </a:t>
            </a:r>
            <a:r>
              <a:rPr lang="en-US" dirty="0"/>
              <a:t>will make a large screen low dosage X-ray imaging </a:t>
            </a:r>
            <a:r>
              <a:rPr lang="en-US" dirty="0" smtClean="0"/>
              <a:t>possible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Many technological advances happened through the last 100 years &amp; will happen through the coming 100 </a:t>
            </a:r>
            <a:r>
              <a:rPr lang="en-US" dirty="0" err="1" smtClean="0"/>
              <a:t>yrs</a:t>
            </a:r>
            <a:endParaRPr lang="en-US" dirty="0" smtClean="0"/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UTA is a big contributor in this endeavor!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Continued and sufficient investments to forefront scientific endeavor is essential for the future!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101008" y="5384531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0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914400"/>
          </a:xfrm>
        </p:spPr>
        <p:txBody>
          <a:bodyPr/>
          <a:lstStyle/>
          <a:p>
            <a:r>
              <a:rPr lang="en-US" dirty="0" smtClean="0"/>
              <a:t>DUNE Neutrino Beam 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87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65" y="1066800"/>
            <a:ext cx="817413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Isosceles Triangle 7"/>
          <p:cNvSpPr/>
          <p:nvPr/>
        </p:nvSpPr>
        <p:spPr bwMode="auto">
          <a:xfrm rot="11340000">
            <a:off x="4419600" y="2895600"/>
            <a:ext cx="304800" cy="685800"/>
          </a:xfrm>
          <a:prstGeom prst="triangl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853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144000" cy="914400"/>
          </a:xfrm>
        </p:spPr>
        <p:txBody>
          <a:bodyPr/>
          <a:lstStyle/>
          <a:p>
            <a:r>
              <a:rPr lang="en-US" dirty="0" smtClean="0"/>
              <a:t>Doubly Sign-selected Horn System (DSHS)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382000" cy="5257800"/>
          </a:xfrm>
        </p:spPr>
        <p:txBody>
          <a:bodyPr/>
          <a:lstStyle/>
          <a:p>
            <a:r>
              <a:rPr lang="en-US" dirty="0" smtClean="0"/>
              <a:t>Add a dipole after the mesons are fully focused with the 2</a:t>
            </a:r>
            <a:r>
              <a:rPr lang="en-US" baseline="30000" dirty="0" smtClean="0"/>
              <a:t>nd</a:t>
            </a:r>
            <a:r>
              <a:rPr lang="en-US" dirty="0" smtClean="0"/>
              <a:t> horn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8" name="Isosceles Triangle 7"/>
          <p:cNvSpPr/>
          <p:nvPr/>
        </p:nvSpPr>
        <p:spPr bwMode="auto">
          <a:xfrm rot="10800000" flipH="1">
            <a:off x="3622292" y="2749967"/>
            <a:ext cx="609600" cy="914400"/>
          </a:xfrm>
          <a:prstGeom prst="triangl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152400" y="3124201"/>
            <a:ext cx="1066800" cy="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1295400" y="2971801"/>
            <a:ext cx="1143000" cy="461665"/>
          </a:xfrm>
          <a:prstGeom prst="rect">
            <a:avLst/>
          </a:prstGeom>
          <a:solidFill>
            <a:srgbClr val="3333CC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ν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 target</a:t>
            </a:r>
          </a:p>
        </p:txBody>
      </p:sp>
      <p:sp>
        <p:nvSpPr>
          <p:cNvPr id="14" name="Block Arc 13"/>
          <p:cNvSpPr/>
          <p:nvPr/>
        </p:nvSpPr>
        <p:spPr bwMode="auto">
          <a:xfrm rot="16200000">
            <a:off x="2438400" y="2971800"/>
            <a:ext cx="762000" cy="457200"/>
          </a:xfrm>
          <a:prstGeom prst="blockArc">
            <a:avLst>
              <a:gd name="adj1" fmla="val 9849421"/>
              <a:gd name="adj2" fmla="val 1120985"/>
              <a:gd name="adj3" fmla="val 0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Block Arc 14"/>
          <p:cNvSpPr/>
          <p:nvPr/>
        </p:nvSpPr>
        <p:spPr bwMode="auto">
          <a:xfrm rot="16200000">
            <a:off x="2895600" y="2971800"/>
            <a:ext cx="762000" cy="457200"/>
          </a:xfrm>
          <a:prstGeom prst="blockArc">
            <a:avLst>
              <a:gd name="adj1" fmla="val 9849421"/>
              <a:gd name="adj2" fmla="val 1120985"/>
              <a:gd name="adj3" fmla="val 0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4536692" y="3054768"/>
            <a:ext cx="1447800" cy="0"/>
          </a:xfrm>
          <a:prstGeom prst="straightConnector1">
            <a:avLst/>
          </a:prstGeom>
          <a:noFill/>
          <a:ln w="57150" cap="flat" cmpd="sng" algn="ctr">
            <a:solidFill>
              <a:srgbClr val="0033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Rectangle 19"/>
          <p:cNvSpPr/>
          <p:nvPr/>
        </p:nvSpPr>
        <p:spPr bwMode="auto">
          <a:xfrm>
            <a:off x="6060692" y="2680971"/>
            <a:ext cx="990600" cy="830997"/>
          </a:xfrm>
          <a:prstGeom prst="rect">
            <a:avLst/>
          </a:prstGeom>
          <a:solidFill>
            <a:srgbClr val="3333CC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Beam Dump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4536692" y="3207168"/>
            <a:ext cx="1295400" cy="609600"/>
          </a:xfrm>
          <a:prstGeom prst="straightConnector1">
            <a:avLst/>
          </a:prstGeom>
          <a:noFill/>
          <a:ln w="57150" cap="flat" cmpd="sng" algn="ctr">
            <a:solidFill>
              <a:srgbClr val="FF0066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7356092" y="2445168"/>
            <a:ext cx="1371600" cy="1200328"/>
          </a:xfrm>
          <a:prstGeom prst="rect">
            <a:avLst/>
          </a:prstGeom>
          <a:solidFill>
            <a:srgbClr val="3333CC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High Precision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 Detector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12892" y="2597568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p</a:t>
            </a:r>
            <a:r>
              <a:rPr lang="en-US" dirty="0" smtClean="0">
                <a:solidFill>
                  <a:srgbClr val="008000"/>
                </a:solidFill>
              </a:rPr>
              <a:t>, π</a:t>
            </a:r>
            <a:r>
              <a:rPr lang="en-US" baseline="30000" dirty="0" smtClean="0">
                <a:solidFill>
                  <a:srgbClr val="008000"/>
                </a:solidFill>
              </a:rPr>
              <a:t>0</a:t>
            </a:r>
            <a:r>
              <a:rPr lang="en-US" dirty="0" smtClean="0">
                <a:solidFill>
                  <a:srgbClr val="008000"/>
                </a:solidFill>
              </a:rPr>
              <a:t>, </a:t>
            </a:r>
            <a:r>
              <a:rPr lang="en-US" dirty="0" err="1" smtClean="0">
                <a:solidFill>
                  <a:srgbClr val="008000"/>
                </a:solidFill>
              </a:rPr>
              <a:t>χ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60493" y="3511968"/>
            <a:ext cx="12191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π</a:t>
            </a:r>
            <a:r>
              <a:rPr lang="en-US" baseline="30000" dirty="0" smtClean="0">
                <a:solidFill>
                  <a:srgbClr val="008000"/>
                </a:solidFill>
              </a:rPr>
              <a:t>+(-)</a:t>
            </a:r>
            <a:r>
              <a:rPr lang="en-US" dirty="0" smtClean="0">
                <a:solidFill>
                  <a:srgbClr val="008000"/>
                </a:solidFill>
              </a:rPr>
              <a:t>, charged mesons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8" name="Rectangle 27"/>
          <p:cNvSpPr/>
          <p:nvPr/>
        </p:nvSpPr>
        <p:spPr bwMode="auto">
          <a:xfrm rot="1800000">
            <a:off x="5823868" y="3957293"/>
            <a:ext cx="1600200" cy="461665"/>
          </a:xfrm>
          <a:prstGeom prst="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</a:rPr>
              <a:t>Decay pipe</a:t>
            </a:r>
          </a:p>
        </p:txBody>
      </p:sp>
      <p:sp>
        <p:nvSpPr>
          <p:cNvPr id="29" name="Rectangle 28"/>
          <p:cNvSpPr/>
          <p:nvPr/>
        </p:nvSpPr>
        <p:spPr bwMode="auto">
          <a:xfrm rot="1800000">
            <a:off x="7371209" y="4434538"/>
            <a:ext cx="1251761" cy="1200328"/>
          </a:xfrm>
          <a:prstGeom prst="rect">
            <a:avLst/>
          </a:prstGeom>
          <a:solidFill>
            <a:srgbClr val="008000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mtClean="0">
                <a:solidFill>
                  <a:schemeClr val="bg1"/>
                </a:solidFill>
                <a:latin typeface="Times New Roman" pitchFamily="18" charset="0"/>
              </a:rPr>
              <a:t>DU</a:t>
            </a:r>
            <a:r>
              <a:rPr lang="en-US" smtClean="0">
                <a:solidFill>
                  <a:schemeClr val="bg1"/>
                </a:solidFill>
                <a:latin typeface="Times New Roman" pitchFamily="18" charset="0"/>
              </a:rPr>
              <a:t>NE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</a:rPr>
              <a:t>detector system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7246" y="266253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38400" y="3657600"/>
            <a:ext cx="1208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+mj-lt"/>
              </a:rPr>
              <a:t>Focusing </a:t>
            </a:r>
          </a:p>
          <a:p>
            <a:r>
              <a:rPr lang="en-US" dirty="0" smtClean="0">
                <a:solidFill>
                  <a:srgbClr val="0000FF"/>
                </a:solidFill>
                <a:latin typeface="+mj-lt"/>
              </a:rPr>
              <a:t>horns</a:t>
            </a:r>
            <a:endParaRPr lang="en-US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85172" y="2205335"/>
            <a:ext cx="858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+mj-lt"/>
              </a:rPr>
              <a:t>dipole</a:t>
            </a:r>
            <a:endParaRPr lang="en-US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3494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13" grpId="0" animBg="1"/>
      <p:bldP spid="14" grpId="0" animBg="1"/>
      <p:bldP spid="15" grpId="0" animBg="1"/>
      <p:bldP spid="20" grpId="0" animBg="1"/>
      <p:bldP spid="23" grpId="0" animBg="1"/>
      <p:bldP spid="25" grpId="0"/>
      <p:bldP spid="26" grpId="0"/>
      <p:bldP spid="28" grpId="0" animBg="1"/>
      <p:bldP spid="29" grpId="0" animBg="1"/>
      <p:bldP spid="30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Forces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46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8839199" cy="4724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203747" y="1219200"/>
            <a:ext cx="2340054" cy="1792044"/>
            <a:chOff x="5148964" y="457200"/>
            <a:chExt cx="2266740" cy="2067743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148964" y="457200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172201" y="1708151"/>
              <a:ext cx="1243503" cy="816792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1995, ~</a:t>
              </a:r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175m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0" name="AutoShape 13"/>
            <p:cNvCxnSpPr>
              <a:cxnSpLocks noChangeShapeType="1"/>
              <a:stCxn id="8" idx="5"/>
              <a:endCxn id="9" idx="0"/>
            </p:cNvCxnSpPr>
            <p:nvPr/>
          </p:nvCxnSpPr>
          <p:spPr bwMode="auto">
            <a:xfrm>
              <a:off x="5957309" y="1042567"/>
              <a:ext cx="836644" cy="665585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sz="2000" kern="0" dirty="0" err="1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sz="2000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Tested to a precision of 1 part per million!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752600" y="2971800"/>
            <a:ext cx="4137498" cy="1168063"/>
            <a:chOff x="1600200" y="3200400"/>
            <a:chExt cx="3352800" cy="1168063"/>
          </a:xfrm>
        </p:grpSpPr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00200" y="3200400"/>
              <a:ext cx="838200" cy="1143000"/>
            </a:xfrm>
            <a:prstGeom prst="ellipse">
              <a:avLst/>
            </a:prstGeom>
            <a:solidFill>
              <a:srgbClr val="00FF00">
                <a:alpha val="20000"/>
              </a:srgbClr>
            </a:solidFill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200400" y="3352800"/>
              <a:ext cx="1752600" cy="10156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Make up most ordinary matters ~0.1m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8" name="AutoShape 13"/>
            <p:cNvCxnSpPr>
              <a:cxnSpLocks noChangeShapeType="1"/>
              <a:stCxn id="16" idx="6"/>
              <a:endCxn id="17" idx="1"/>
            </p:cNvCxnSpPr>
            <p:nvPr/>
          </p:nvCxnSpPr>
          <p:spPr bwMode="auto">
            <a:xfrm>
              <a:off x="2438400" y="3771900"/>
              <a:ext cx="762000" cy="8873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7594317" y="1143000"/>
            <a:ext cx="1168683" cy="685800"/>
          </a:xfrm>
          <a:prstGeom prst="ellipse">
            <a:avLst/>
          </a:prstGeom>
          <a:solidFill>
            <a:srgbClr val="CC00CC">
              <a:alpha val="18000"/>
            </a:srgbClr>
          </a:solidFill>
          <a:ln w="5715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 smtClean="0"/>
              <a:t>HEP and the Standard Model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80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How do matters acquire mass? </a:t>
            </a:r>
            <a:endParaRPr lang="en-US" sz="2800" dirty="0" smtClean="0">
              <a:solidFill>
                <a:srgbClr val="0033CC"/>
              </a:solidFill>
              <a:latin typeface="Arial Narrow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Higgs mechanism but where is the Higgs?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are there only three apparent forces?</a:t>
            </a:r>
            <a:endParaRPr lang="en-US" sz="2800" dirty="0" smtClean="0">
              <a:solidFill>
                <a:srgbClr val="0033CC"/>
              </a:solidFill>
              <a:latin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Is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the picture we present the real thing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What makes up the ~95% of the universe?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there any other theories that describe the universe better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</a:rPr>
              <a:t>Does the super-symmetry exist? 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Where do we all come from?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How can we live well in the universe as an integral partner?</a:t>
            </a:r>
            <a:endParaRPr lang="en-US" sz="2800" dirty="0">
              <a:solidFill>
                <a:srgbClr val="0033CC"/>
              </a:solidFill>
              <a:latin typeface="Arial Narrow" charset="0"/>
            </a:endParaRPr>
          </a:p>
        </p:txBody>
      </p:sp>
      <p:pic>
        <p:nvPicPr>
          <p:cNvPr id="6" name="Picture 5" descr="energy-matter-proportions-in-univer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2819400"/>
            <a:ext cx="1981200" cy="1672842"/>
          </a:xfrm>
          <a:prstGeom prst="rect">
            <a:avLst/>
          </a:prstGeom>
        </p:spPr>
      </p:pic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So what’s the problem?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228600" y="1600200"/>
            <a:ext cx="5486400" cy="4308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- Higgs mechanism, did we find the Higgs?</a:t>
            </a: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10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14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1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p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Oval 2"/>
          <p:cNvSpPr>
            <a:spLocks noChangeArrowheads="1"/>
          </p:cNvSpPr>
          <p:nvPr/>
        </p:nvSpPr>
        <p:spPr bwMode="auto">
          <a:xfrm>
            <a:off x="2286000" y="3200400"/>
            <a:ext cx="914400" cy="914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943600" y="3276600"/>
            <a:ext cx="914400" cy="838200"/>
            <a:chOff x="4128" y="2064"/>
            <a:chExt cx="576" cy="528"/>
          </a:xfrm>
        </p:grpSpPr>
        <p:sp>
          <p:nvSpPr>
            <p:cNvPr id="97284" name="Oval 4"/>
            <p:cNvSpPr>
              <a:spLocks noChangeArrowheads="1"/>
            </p:cNvSpPr>
            <p:nvPr/>
          </p:nvSpPr>
          <p:spPr bwMode="auto">
            <a:xfrm>
              <a:off x="4128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5" name="Oval 5"/>
            <p:cNvSpPr>
              <a:spLocks noChangeArrowheads="1"/>
            </p:cNvSpPr>
            <p:nvPr/>
          </p:nvSpPr>
          <p:spPr bwMode="auto">
            <a:xfrm>
              <a:off x="4224" y="2064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6" name="Oval 6"/>
            <p:cNvSpPr>
              <a:spLocks noChangeArrowheads="1"/>
            </p:cNvSpPr>
            <p:nvPr/>
          </p:nvSpPr>
          <p:spPr bwMode="auto">
            <a:xfrm>
              <a:off x="4272" y="2352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7" name="Oval 7"/>
            <p:cNvSpPr>
              <a:spLocks noChangeArrowheads="1"/>
            </p:cNvSpPr>
            <p:nvPr/>
          </p:nvSpPr>
          <p:spPr bwMode="auto">
            <a:xfrm>
              <a:off x="4416" y="2064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8" name="Oval 8"/>
            <p:cNvSpPr>
              <a:spLocks noChangeArrowheads="1"/>
            </p:cNvSpPr>
            <p:nvPr/>
          </p:nvSpPr>
          <p:spPr bwMode="auto">
            <a:xfrm>
              <a:off x="4320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9" name="Oval 9"/>
            <p:cNvSpPr>
              <a:spLocks noChangeArrowheads="1"/>
            </p:cNvSpPr>
            <p:nvPr/>
          </p:nvSpPr>
          <p:spPr bwMode="auto">
            <a:xfrm>
              <a:off x="4464" y="2256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0" y="4572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Powerful Microscopes.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0" y="15240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They make high energy particle beams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that allow us to see small things.</a:t>
            </a:r>
          </a:p>
        </p:txBody>
      </p:sp>
      <p:sp>
        <p:nvSpPr>
          <p:cNvPr id="97292" name="Text Box 12"/>
          <p:cNvSpPr txBox="1">
            <a:spLocks noChangeArrowheads="1"/>
          </p:cNvSpPr>
          <p:nvPr/>
        </p:nvSpPr>
        <p:spPr bwMode="auto">
          <a:xfrm>
            <a:off x="4724400" y="4437063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high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(better resolution)</a:t>
            </a:r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1066800" y="4459288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low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(poorer resolution)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20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7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7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5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 animBg="1"/>
      <p:bldP spid="97291" grpId="0"/>
      <p:bldP spid="97292" grpId="0"/>
      <p:bldP spid="9729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also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Time Machines.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0" y="510698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i="1" dirty="0">
                <a:solidFill>
                  <a:srgbClr val="FFFF00"/>
                </a:solidFill>
                <a:latin typeface="+mj-lt"/>
              </a:rPr>
              <a:t>E = mc</a:t>
            </a:r>
            <a:r>
              <a:rPr lang="en-US" sz="4800" b="1" i="1" baseline="30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3600" b="1" dirty="0">
                <a:latin typeface="+mj-lt"/>
              </a:rPr>
              <a:t>                                                 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0" y="1285875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They make particles last seen 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in the earliest moments of the universe.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0" y="2636838"/>
            <a:ext cx="9144000" cy="22177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800">
              <a:latin typeface="+mj-lt"/>
            </a:endParaRPr>
          </a:p>
        </p:txBody>
      </p:sp>
      <p:sp>
        <p:nvSpPr>
          <p:cNvPr id="99336" name="AutoShape 8"/>
          <p:cNvSpPr>
            <a:spLocks noChangeArrowheads="1"/>
          </p:cNvSpPr>
          <p:nvPr/>
        </p:nvSpPr>
        <p:spPr bwMode="auto">
          <a:xfrm>
            <a:off x="3810000" y="2838450"/>
            <a:ext cx="1524000" cy="16002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</a:rPr>
              <a:t>Energy</a:t>
            </a: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0" y="43830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Particle and anti-particle annihilate.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68325" y="3078163"/>
            <a:ext cx="3375025" cy="1200150"/>
            <a:chOff x="358" y="1939"/>
            <a:chExt cx="2126" cy="756"/>
          </a:xfrm>
        </p:grpSpPr>
        <p:sp>
          <p:nvSpPr>
            <p:cNvPr id="99335" name="Line 7"/>
            <p:cNvSpPr>
              <a:spLocks noChangeShapeType="1"/>
            </p:cNvSpPr>
            <p:nvPr/>
          </p:nvSpPr>
          <p:spPr bwMode="auto">
            <a:xfrm>
              <a:off x="416" y="2268"/>
              <a:ext cx="2068" cy="1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8" name="Text Box 10"/>
            <p:cNvSpPr txBox="1">
              <a:spLocks noChangeArrowheads="1"/>
            </p:cNvSpPr>
            <p:nvPr/>
          </p:nvSpPr>
          <p:spPr bwMode="auto">
            <a:xfrm>
              <a:off x="358" y="1939"/>
              <a:ext cx="1141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particle beam</a:t>
              </a:r>
            </a:p>
            <a:p>
              <a:endParaRPr lang="en-US" b="1">
                <a:solidFill>
                  <a:schemeClr val="bg1"/>
                </a:solidFill>
                <a:latin typeface="+mj-lt"/>
              </a:endParaRPr>
            </a:p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089525" y="3067050"/>
            <a:ext cx="3411538" cy="1200150"/>
            <a:chOff x="3206" y="1932"/>
            <a:chExt cx="2149" cy="756"/>
          </a:xfrm>
        </p:grpSpPr>
        <p:sp>
          <p:nvSpPr>
            <p:cNvPr id="99334" name="Line 6"/>
            <p:cNvSpPr>
              <a:spLocks noChangeShapeType="1"/>
            </p:cNvSpPr>
            <p:nvPr/>
          </p:nvSpPr>
          <p:spPr bwMode="auto">
            <a:xfrm flipH="1" flipV="1">
              <a:off x="3206" y="2268"/>
              <a:ext cx="209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9" name="Text Box 11"/>
            <p:cNvSpPr txBox="1">
              <a:spLocks noChangeArrowheads="1"/>
            </p:cNvSpPr>
            <p:nvPr/>
          </p:nvSpPr>
          <p:spPr bwMode="auto">
            <a:xfrm>
              <a:off x="3837" y="1932"/>
              <a:ext cx="151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b="1" dirty="0" smtClean="0">
                  <a:solidFill>
                    <a:schemeClr val="bg1"/>
                  </a:solidFill>
                  <a:latin typeface="+mj-lt"/>
                </a:rPr>
                <a:t>anti-particle </a:t>
              </a:r>
              <a:r>
                <a:rPr lang="en-US" b="1" dirty="0">
                  <a:solidFill>
                    <a:schemeClr val="bg1"/>
                  </a:solidFill>
                  <a:latin typeface="+mj-lt"/>
                </a:rPr>
                <a:t>beam</a:t>
              </a:r>
            </a:p>
            <a:p>
              <a:pPr algn="r"/>
              <a:endParaRPr lang="en-US" b="1" dirty="0">
                <a:solidFill>
                  <a:schemeClr val="bg1"/>
                </a:solidFill>
                <a:latin typeface="+mj-lt"/>
              </a:endParaRPr>
            </a:p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31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/>
      <p:bldP spid="99332" grpId="0"/>
      <p:bldP spid="99333" grpId="0" animBg="1"/>
      <p:bldP spid="99336" grpId="0" animBg="1"/>
      <p:bldP spid="993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2|47.7|27|13.4"/>
</p:tagLst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60978</TotalTime>
  <Words>3252</Words>
  <Application>Microsoft Macintosh PowerPoint</Application>
  <PresentationFormat>On-screen Show (4:3)</PresentationFormat>
  <Paragraphs>458</Paragraphs>
  <Slides>45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phys1443-spring02</vt:lpstr>
      <vt:lpstr>Equation</vt:lpstr>
      <vt:lpstr>PHYS 3313 – Section 001 Lecture # 21</vt:lpstr>
      <vt:lpstr>Announcements</vt:lpstr>
      <vt:lpstr>We always wonder…</vt:lpstr>
      <vt:lpstr>High Energy Physics</vt:lpstr>
      <vt:lpstr>PowerPoint Presentation</vt:lpstr>
      <vt:lpstr>HEP and the Standard Model</vt:lpstr>
      <vt:lpstr>So what’s the problem?</vt:lpstr>
      <vt:lpstr>PowerPoint Presentation</vt:lpstr>
      <vt:lpstr>PowerPoint Presentation</vt:lpstr>
      <vt:lpstr>Fermilab Tevatron and LHC at CERN</vt:lpstr>
      <vt:lpstr>LHC @ CERN Aerial View</vt:lpstr>
      <vt:lpstr>PowerPoint Presentation</vt:lpstr>
      <vt:lpstr>What is the Higgs and What does it do?</vt:lpstr>
      <vt:lpstr>What?  What’s the symmetry?</vt:lpstr>
      <vt:lpstr>A broken symmetry</vt:lpstr>
      <vt:lpstr>What is the Higgs and What does it do?</vt:lpstr>
      <vt:lpstr>So how does Higgs Field work again?</vt:lpstr>
      <vt:lpstr>Higgs Production X-sec and BR</vt:lpstr>
      <vt:lpstr>How do we look for the Higgs?</vt:lpstr>
      <vt:lpstr>How do we look for the Higgs?</vt:lpstr>
      <vt:lpstr>Amount of LHC Data</vt:lpstr>
      <vt:lpstr>PowerPoint Presentation</vt:lpstr>
      <vt:lpstr>ATLAS and CMS Mass Bump Plots (Hγγ )</vt:lpstr>
      <vt:lpstr>PowerPoint Presentation</vt:lpstr>
      <vt:lpstr>ATLAS Mass Bump Plot (H4l )?</vt:lpstr>
      <vt:lpstr>PowerPoint Presentation</vt:lpstr>
      <vt:lpstr>What did statistics do for Higgs?</vt:lpstr>
      <vt:lpstr>How about this?</vt:lpstr>
      <vt:lpstr>So have we seen the Higgs particle?</vt:lpstr>
      <vt:lpstr>Statistical Significance Table</vt:lpstr>
      <vt:lpstr>So have we seen the Higgs particle?</vt:lpstr>
      <vt:lpstr>Precision Measurements of Higgs</vt:lpstr>
      <vt:lpstr>Long Term LHC Plans</vt:lpstr>
      <vt:lpstr>What does this discovery mean?</vt:lpstr>
      <vt:lpstr>What’s next? Future Linear Collider</vt:lpstr>
      <vt:lpstr>Light DM Production at High Intensity Accelerator </vt:lpstr>
      <vt:lpstr>Search for Dark Matter at an Accelerator</vt:lpstr>
      <vt:lpstr>PowerPoint Presentation</vt:lpstr>
      <vt:lpstr>Some thoughts on DM searches in ν experiments at IF</vt:lpstr>
      <vt:lpstr>Sign Selected Beam Idea for DM Searches</vt:lpstr>
      <vt:lpstr>Dark Matter Searches at Fermilab</vt:lpstr>
      <vt:lpstr>Conclusions!</vt:lpstr>
      <vt:lpstr>Conclusions, cnt’d</vt:lpstr>
      <vt:lpstr>DUNE Neutrino Beam Assembly</vt:lpstr>
      <vt:lpstr>Doubly Sign-selected Horn System (DSHS)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Jae Yu</cp:lastModifiedBy>
  <cp:revision>959</cp:revision>
  <cp:lastPrinted>2013-08-26T21:25:15Z</cp:lastPrinted>
  <dcterms:created xsi:type="dcterms:W3CDTF">2012-08-27T21:13:02Z</dcterms:created>
  <dcterms:modified xsi:type="dcterms:W3CDTF">2015-04-20T19:43:21Z</dcterms:modified>
</cp:coreProperties>
</file>