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797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Relationship Id="rId3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41.bin"/><Relationship Id="rId11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4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5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5" Type="http://schemas.openxmlformats.org/officeDocument/2006/relationships/image" Target="../media/image67.png"/><Relationship Id="rId6" Type="http://schemas.openxmlformats.org/officeDocument/2006/relationships/image" Target="../media/image68.jpeg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7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76.e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7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4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82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8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8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84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6.e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8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9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0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9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93.emf"/><Relationship Id="rId9" Type="http://schemas.openxmlformats.org/officeDocument/2006/relationships/oleObject" Target="../embeddings/oleObject79.bin"/><Relationship Id="rId10" Type="http://schemas.openxmlformats.org/officeDocument/2006/relationships/image" Target="../media/image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10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0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9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7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 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02133" y="1524000"/>
            <a:ext cx="3231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22,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Barry Spurlock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4384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Simple </a:t>
            </a:r>
            <a:r>
              <a:rPr lang="en-US" dirty="0">
                <a:latin typeface="Arial Narrow" pitchFamily="-84" charset="0"/>
              </a:rPr>
              <a:t>Harmonic Oscillator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Barriers and Tunneling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Alpha Particle </a:t>
            </a:r>
            <a:r>
              <a:rPr lang="en-US" dirty="0" smtClean="0">
                <a:latin typeface="Arial Narrow" pitchFamily="-84" charset="0"/>
              </a:rPr>
              <a:t>Decay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Schrodinger </a:t>
            </a:r>
            <a:r>
              <a:rPr lang="en-US" dirty="0">
                <a:latin typeface="Arial Narrow" pitchFamily="-84" charset="0"/>
              </a:rPr>
              <a:t>Equation on Hydrogen </a:t>
            </a:r>
            <a:r>
              <a:rPr lang="en-US" dirty="0" smtClean="0">
                <a:latin typeface="Arial Narrow" pitchFamily="-84" charset="0"/>
              </a:rPr>
              <a:t>Atom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Solutions </a:t>
            </a:r>
            <a:r>
              <a:rPr lang="en-US" dirty="0">
                <a:latin typeface="Arial Narrow" pitchFamily="-84" charset="0"/>
              </a:rPr>
              <a:t>for Schrodinger Equation for Hydrogen </a:t>
            </a:r>
            <a:r>
              <a:rPr lang="en-US" dirty="0" smtClean="0">
                <a:latin typeface="Arial Narrow" pitchFamily="-84" charset="0"/>
              </a:rPr>
              <a:t>Atom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87737"/>
              </p:ext>
            </p:extLst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33484"/>
              </p:ext>
            </p:extLst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46453"/>
              </p:ext>
            </p:extLst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733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4732"/>
              </p:ext>
            </p:extLst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2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10091"/>
              </p:ext>
            </p:extLst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3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23022"/>
              </p:ext>
            </p:extLst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4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72788"/>
              </p:ext>
            </p:extLst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5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446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2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emits alpha particles (nucleus of He)!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715000" y="3352800"/>
            <a:ext cx="3048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0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mass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8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9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39328"/>
              </p:ext>
            </p:extLst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0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39380"/>
              </p:ext>
            </p:extLst>
          </p:nvPr>
        </p:nvGraphicFramePr>
        <p:xfrm>
          <a:off x="54102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1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16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3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4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5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6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7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8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9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946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1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78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25620"/>
              </p:ext>
            </p:extLst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6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92491"/>
              </p:ext>
            </p:extLst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568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4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5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6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7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8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9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247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34302" cy="53340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paper deadline is Monday, </a:t>
            </a:r>
            <a:r>
              <a:rPr lang="en-US" sz="2800" dirty="0" smtClean="0"/>
              <a:t>May </a:t>
            </a:r>
            <a:r>
              <a:rPr lang="en-US" sz="2800" dirty="0"/>
              <a:t>4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presentation deadline is Sunday, </a:t>
            </a:r>
            <a:r>
              <a:rPr lang="en-US" sz="2800" dirty="0" smtClean="0"/>
              <a:t>May 3</a:t>
            </a:r>
            <a:endParaRPr lang="en-US" sz="2800" dirty="0"/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Bring out Homework </a:t>
            </a:r>
            <a:r>
              <a:rPr lang="en-US" sz="2800" dirty="0"/>
              <a:t>#5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 Homework </a:t>
            </a:r>
            <a:r>
              <a:rPr lang="en-US" sz="2800" dirty="0"/>
              <a:t>#6</a:t>
            </a:r>
          </a:p>
          <a:p>
            <a:pPr lvl="1" eaLnBrk="1" hangingPunct="1"/>
            <a:r>
              <a:rPr lang="en-US" sz="2400" dirty="0"/>
              <a:t>CH7 end of chapter problems: 7, 8, 9, 12, 17 and 29</a:t>
            </a:r>
          </a:p>
          <a:p>
            <a:pPr lvl="1" eaLnBrk="1" hangingPunct="1"/>
            <a:r>
              <a:rPr lang="en-US" sz="2400" dirty="0"/>
              <a:t>Due on Wednesday, Apr. </a:t>
            </a:r>
            <a:r>
              <a:rPr lang="en-US" sz="2400" dirty="0" smtClean="0"/>
              <a:t>29, </a:t>
            </a:r>
            <a:r>
              <a:rPr lang="en-US" sz="2400" dirty="0"/>
              <a:t>in class 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/>
              <a:t>CH7.6 and the entire </a:t>
            </a:r>
            <a:r>
              <a:rPr lang="en-US" sz="2400" dirty="0" smtClean="0"/>
              <a:t>CH8</a:t>
            </a:r>
          </a:p>
          <a:p>
            <a:pPr eaLnBrk="1" hangingPunct="1"/>
            <a:r>
              <a:rPr lang="en-US" sz="2800" dirty="0"/>
              <a:t>Quiz number </a:t>
            </a:r>
            <a:r>
              <a:rPr lang="en-US" sz="2800" dirty="0" smtClean="0"/>
              <a:t>5</a:t>
            </a:r>
            <a:endParaRPr lang="en-US" sz="2800" dirty="0"/>
          </a:p>
          <a:p>
            <a:pPr lvl="1" eaLnBrk="1" hangingPunct="1"/>
            <a:r>
              <a:rPr lang="en-US" sz="2400" dirty="0"/>
              <a:t>At the beginning of the class </a:t>
            </a:r>
            <a:r>
              <a:rPr lang="en-US" sz="2400" dirty="0" smtClean="0"/>
              <a:t>Wednesday</a:t>
            </a:r>
            <a:r>
              <a:rPr lang="en-US" sz="2400" dirty="0"/>
              <a:t>, Apr. </a:t>
            </a:r>
            <a:r>
              <a:rPr lang="en-US" sz="2400" dirty="0" smtClean="0"/>
              <a:t>29</a:t>
            </a:r>
            <a:endParaRPr lang="en-US" sz="2400" dirty="0"/>
          </a:p>
          <a:p>
            <a:pPr lvl="1" eaLnBrk="1" hangingPunct="1"/>
            <a:r>
              <a:rPr lang="en-US" sz="2400" dirty="0"/>
              <a:t>Covers up to what we finish Monday, Apr. </a:t>
            </a:r>
            <a:r>
              <a:rPr lang="en-US" sz="2400" dirty="0" smtClean="0"/>
              <a:t>27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0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36037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8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66090"/>
              </p:ext>
            </p:extLst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9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56715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0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68634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1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20736"/>
              </p:ext>
            </p:extLst>
          </p:nvPr>
        </p:nvGraphicFramePr>
        <p:xfrm>
          <a:off x="914400" y="42672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2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40714"/>
              </p:ext>
            </p:extLst>
          </p:nvPr>
        </p:nvGraphicFramePr>
        <p:xfrm>
          <a:off x="4876800" y="42672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3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714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Radial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Angular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0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34489"/>
              </p:ext>
            </p:extLst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1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2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3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020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98568"/>
              </p:ext>
            </p:extLst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3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34237"/>
              </p:ext>
            </p:extLst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4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35768"/>
              </p:ext>
            </p:extLst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5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104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Bohr’s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1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2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3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4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5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6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7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58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43343"/>
              </p:ext>
            </p:extLst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1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64676"/>
              </p:ext>
            </p:extLst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2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83534"/>
              </p:ext>
            </p:extLst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3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57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90763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3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35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7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Simple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Harmonic Oscillator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Simple harmonic oscillators describe many physical situations: springs, diatomic molecules and atomic lattices.  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the Taylor expansion of a potential function: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T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minimum potential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at x=x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, so </a:t>
            </a:r>
            <a:r>
              <a:rPr lang="en-US" sz="1800" dirty="0" err="1" smtClean="0">
                <a:ea typeface="ＭＳ Ｐゴシック" pitchFamily="-84" charset="-128"/>
                <a:cs typeface="ＭＳ Ｐゴシック" pitchFamily="-84" charset="-128"/>
              </a:rPr>
              <a:t>dV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/dx=0 and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=0;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zero potential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=0,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Substituting this into the wave equation: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sz="1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	Let 	            and  	 which yields		  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994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16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69732"/>
              </p:ext>
            </p:extLst>
          </p:nvPr>
        </p:nvGraphicFramePr>
        <p:xfrm>
          <a:off x="1905001" y="3581400"/>
          <a:ext cx="3200400" cy="49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2" name="Equation" r:id="rId5" imgW="2552700" imgH="393700" progId="Equation.DSMT4">
                  <p:embed/>
                </p:oleObj>
              </mc:Choice>
              <mc:Fallback>
                <p:oleObj name="Equation" r:id="rId5" imgW="255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581400"/>
                        <a:ext cx="3200400" cy="493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769389"/>
              </p:ext>
            </p:extLst>
          </p:nvPr>
        </p:nvGraphicFramePr>
        <p:xfrm>
          <a:off x="4267200" y="4327525"/>
          <a:ext cx="1792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3" name="Equation" r:id="rId7" imgW="1282700" imgH="393700" progId="Equation.DSMT4">
                  <p:embed/>
                </p:oleObj>
              </mc:Choice>
              <mc:Fallback>
                <p:oleObj name="Equation" r:id="rId7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27525"/>
                        <a:ext cx="17922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543441"/>
              </p:ext>
            </p:extLst>
          </p:nvPr>
        </p:nvGraphicFramePr>
        <p:xfrm>
          <a:off x="1722437" y="5105400"/>
          <a:ext cx="2544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4" name="Equation" r:id="rId9" imgW="1727200" imgH="469900" progId="Equation.DSMT4">
                  <p:embed/>
                </p:oleObj>
              </mc:Choice>
              <mc:Fallback>
                <p:oleObj name="Equation" r:id="rId9" imgW="172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7" y="5105400"/>
                        <a:ext cx="25447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5213"/>
              </p:ext>
            </p:extLst>
          </p:nvPr>
        </p:nvGraphicFramePr>
        <p:xfrm>
          <a:off x="1254125" y="5824537"/>
          <a:ext cx="879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5" name="Equation" r:id="rId11" imgW="596900" imgH="393700" progId="Equation.DSMT4">
                  <p:embed/>
                </p:oleObj>
              </mc:Choice>
              <mc:Fallback>
                <p:oleObj name="Equation" r:id="rId1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824537"/>
                        <a:ext cx="8794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27974"/>
              </p:ext>
            </p:extLst>
          </p:nvPr>
        </p:nvGraphicFramePr>
        <p:xfrm>
          <a:off x="2522538" y="5822950"/>
          <a:ext cx="8969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6" name="Equation" r:id="rId13" imgW="609600" imgH="393700" progId="Equation.DSMT4">
                  <p:embed/>
                </p:oleObj>
              </mc:Choice>
              <mc:Fallback>
                <p:oleObj name="Equation" r:id="rId13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822950"/>
                        <a:ext cx="89693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68809"/>
              </p:ext>
            </p:extLst>
          </p:nvPr>
        </p:nvGraphicFramePr>
        <p:xfrm>
          <a:off x="4581525" y="5710237"/>
          <a:ext cx="18526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7" name="Equation" r:id="rId15" imgW="1257300" imgH="419100" progId="Equation.DSMT4">
                  <p:embed/>
                </p:oleObj>
              </mc:Choice>
              <mc:Fallback>
                <p:oleObj name="Equation" r:id="rId15" imgW="1257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710237"/>
                        <a:ext cx="185261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24397"/>
              </p:ext>
            </p:extLst>
          </p:nvPr>
        </p:nvGraphicFramePr>
        <p:xfrm>
          <a:off x="4267200" y="5105400"/>
          <a:ext cx="1889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8" name="Equation" r:id="rId17" imgW="1282700" imgH="469900" progId="Equation.DSMT4">
                  <p:embed/>
                </p:oleObj>
              </mc:Choice>
              <mc:Fallback>
                <p:oleObj name="Equation" r:id="rId17" imgW="1282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18891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25296"/>
              </p:ext>
            </p:extLst>
          </p:nvPr>
        </p:nvGraphicFramePr>
        <p:xfrm>
          <a:off x="2133600" y="2025650"/>
          <a:ext cx="1349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9" name="Equation" r:id="rId19" imgW="965200" imgH="241300" progId="Equation.DSMT4">
                  <p:embed/>
                </p:oleObj>
              </mc:Choice>
              <mc:Fallback>
                <p:oleObj name="Equation" r:id="rId19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25650"/>
                        <a:ext cx="1349375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402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Parabolic Potential Well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8383588" cy="2819400"/>
          </a:xfrm>
        </p:spPr>
        <p:txBody>
          <a:bodyPr/>
          <a:lstStyle/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If the lowest energy level is zero, this violates the uncertainty principle.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solutions are		        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  where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H</a:t>
            </a:r>
            <a:r>
              <a:rPr lang="en-US" sz="2000" i="1" baseline="-250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) are </a:t>
            </a:r>
            <a:r>
              <a:rPr lang="en-US" sz="2000" dirty="0" err="1">
                <a:ea typeface="ＭＳ Ｐゴシック" pitchFamily="-84" charset="-128"/>
                <a:cs typeface="ＭＳ Ｐゴシック" pitchFamily="-84" charset="-128"/>
              </a:rPr>
              <a:t>Hermite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polynomial function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order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contrast to the particle in a box, where the oscillatory wave function is a sinusoidal curve, in this case the oscillatory behavior is due to the polynomial, which dominates at small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 The exponential tail is provided by the Gaussian function, which dominates at large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40963" name="Picture 17" descr="0609"/>
          <p:cNvPicPr preferRelativeResize="0">
            <a:picLocks noChangeAspect="1" noChangeArrowheads="1"/>
          </p:cNvPicPr>
          <p:nvPr/>
        </p:nvPicPr>
        <p:blipFill>
          <a:blip r:embed="rId3"/>
          <a:srcRect b="16310"/>
          <a:stretch>
            <a:fillRect/>
          </a:stretch>
        </p:blipFill>
        <p:spPr bwMode="auto">
          <a:xfrm>
            <a:off x="1143000" y="609600"/>
            <a:ext cx="7086600" cy="31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22345"/>
              </p:ext>
            </p:extLst>
          </p:nvPr>
        </p:nvGraphicFramePr>
        <p:xfrm>
          <a:off x="4228639" y="4114800"/>
          <a:ext cx="194356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1" name="Equation" r:id="rId4" imgW="1130300" imgH="266700" progId="Equation.DSMT4">
                  <p:embed/>
                </p:oleObj>
              </mc:Choice>
              <mc:Fallback>
                <p:oleObj name="Equation" r:id="rId4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639" y="4114800"/>
                        <a:ext cx="1943561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13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Analysis of the Parabolic Potential Well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6500" y="2819400"/>
            <a:ext cx="5183188" cy="3505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energy levels are given by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zero point energy is called the Heisenberg limit: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probability of finding the mass is greatest at the ends of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motion’s range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smallest at the center (that is, proportional to the amount of time the mass spends at each position).</a:t>
            </a: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Contrary to the classical one, the largest probability for this lowest energy state is for the particle to be at the center.</a:t>
            </a:r>
          </a:p>
        </p:txBody>
      </p:sp>
      <p:pic>
        <p:nvPicPr>
          <p:cNvPr id="4198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914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19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568812"/>
              </p:ext>
            </p:extLst>
          </p:nvPr>
        </p:nvGraphicFramePr>
        <p:xfrm>
          <a:off x="5257800" y="3124200"/>
          <a:ext cx="1665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5" name="Equation" r:id="rId5" imgW="1435100" imgH="431800" progId="Equation.DSMT4">
                  <p:embed/>
                </p:oleObj>
              </mc:Choice>
              <mc:Fallback>
                <p:oleObj name="Equation" r:id="rId5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1665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63178"/>
              </p:ext>
            </p:extLst>
          </p:nvPr>
        </p:nvGraphicFramePr>
        <p:xfrm>
          <a:off x="5492750" y="3813175"/>
          <a:ext cx="781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6" name="Equation" r:id="rId7" imgW="673100" imgH="393700" progId="Equation.DSMT4">
                  <p:embed/>
                </p:oleObj>
              </mc:Choice>
              <mc:Fallback>
                <p:oleObj name="Equation" r:id="rId7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3813175"/>
                        <a:ext cx="781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706855"/>
              </p:ext>
            </p:extLst>
          </p:nvPr>
        </p:nvGraphicFramePr>
        <p:xfrm>
          <a:off x="6918325" y="3124200"/>
          <a:ext cx="854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7" name="Equation" r:id="rId9" imgW="736600" imgH="431800" progId="Equation.DSMT4">
                  <p:embed/>
                </p:oleObj>
              </mc:Choice>
              <mc:Fallback>
                <p:oleObj name="Equation" r:id="rId9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3124200"/>
                        <a:ext cx="8540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288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Ex. 6.12: Harmonic Oscillator stuff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algn="just"/>
            <a:r>
              <a:rPr lang="en-US" dirty="0" smtClean="0"/>
              <a:t>Normalize the ground state wave function </a:t>
            </a:r>
            <a:r>
              <a:rPr lang="en-US" dirty="0" smtClean="0">
                <a:latin typeface="Symbol" charset="2"/>
                <a:cs typeface="Symbol" charset="2"/>
              </a:rPr>
              <a:t>ψ</a:t>
            </a:r>
            <a:r>
              <a:rPr lang="en-US" baseline="-25000" dirty="0" smtClean="0"/>
              <a:t>0</a:t>
            </a:r>
            <a:r>
              <a:rPr lang="en-US" dirty="0" smtClean="0"/>
              <a:t> for the simple harmonic oscillator and find the expectation values &lt;x&gt; and &lt;x</a:t>
            </a:r>
            <a:r>
              <a:rPr lang="en-US" baseline="30000" dirty="0" smtClean="0"/>
              <a:t>2</a:t>
            </a:r>
            <a:r>
              <a:rPr lang="en-US" dirty="0" smtClean="0"/>
              <a:t>&gt;.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66143"/>
              </p:ext>
            </p:extLst>
          </p:nvPr>
        </p:nvGraphicFramePr>
        <p:xfrm>
          <a:off x="533400" y="2684462"/>
          <a:ext cx="6191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4" name="Equation" r:id="rId3" imgW="3962400" imgH="495300" progId="Equation.DSMT4">
                  <p:embed/>
                </p:oleObj>
              </mc:Choice>
              <mc:Fallback>
                <p:oleObj name="Equation" r:id="rId3" imgW="3962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4462"/>
                        <a:ext cx="619125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86635"/>
              </p:ext>
            </p:extLst>
          </p:nvPr>
        </p:nvGraphicFramePr>
        <p:xfrm>
          <a:off x="533400" y="3438524"/>
          <a:ext cx="65103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5" name="Equation" r:id="rId5" imgW="4165600" imgH="457200" progId="Equation.DSMT4">
                  <p:embed/>
                </p:oleObj>
              </mc:Choice>
              <mc:Fallback>
                <p:oleObj name="Equation" r:id="rId5" imgW="416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38524"/>
                        <a:ext cx="6510337" cy="712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45016"/>
              </p:ext>
            </p:extLst>
          </p:nvPr>
        </p:nvGraphicFramePr>
        <p:xfrm>
          <a:off x="533400" y="4133849"/>
          <a:ext cx="39893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6" name="Equation" r:id="rId7" imgW="2552700" imgH="444500" progId="Equation.DSMT4">
                  <p:embed/>
                </p:oleObj>
              </mc:Choice>
              <mc:Fallback>
                <p:oleObj name="Equation" r:id="rId7" imgW="255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33849"/>
                        <a:ext cx="3989387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261088"/>
              </p:ext>
            </p:extLst>
          </p:nvPr>
        </p:nvGraphicFramePr>
        <p:xfrm>
          <a:off x="533400" y="4808536"/>
          <a:ext cx="8077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7" name="Equation" r:id="rId9" imgW="5168900" imgH="495300" progId="Equation.DSMT4">
                  <p:embed/>
                </p:oleObj>
              </mc:Choice>
              <mc:Fallback>
                <p:oleObj name="Equation" r:id="rId9" imgW="5168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8536"/>
                        <a:ext cx="807720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72170"/>
              </p:ext>
            </p:extLst>
          </p:nvPr>
        </p:nvGraphicFramePr>
        <p:xfrm>
          <a:off x="533400" y="5562600"/>
          <a:ext cx="42275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8" name="Equation" r:id="rId11" imgW="2705100" imgH="406400" progId="Equation.DSMT4">
                  <p:embed/>
                </p:oleObj>
              </mc:Choice>
              <mc:Fallback>
                <p:oleObj name="Equation" r:id="rId11" imgW="2705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4227513" cy="633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06813"/>
              </p:ext>
            </p:extLst>
          </p:nvPr>
        </p:nvGraphicFramePr>
        <p:xfrm>
          <a:off x="533400" y="2286000"/>
          <a:ext cx="5380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9" name="Equation" r:id="rId13" imgW="3441700" imgH="266700" progId="Equation.DSMT4">
                  <p:embed/>
                </p:oleObj>
              </mc:Choice>
              <mc:Fallback>
                <p:oleObj name="Equation" r:id="rId13" imgW="3441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5380037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993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Barriers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Tunneling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a particle of energy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approaching a potential barrier of height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and the potential everywhere else is zero.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We will first consider the case when the energy is greater than the potential barrier.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regions I and III the wave numbers are: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the barrier region we have</a:t>
            </a:r>
          </a:p>
        </p:txBody>
      </p:sp>
      <p:pic>
        <p:nvPicPr>
          <p:cNvPr id="4301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5883"/>
              </p:ext>
            </p:extLst>
          </p:nvPr>
        </p:nvGraphicFramePr>
        <p:xfrm>
          <a:off x="4953000" y="1676400"/>
          <a:ext cx="1577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8" name="Equation" r:id="rId5" imgW="1092200" imgH="431800" progId="Equation.DSMT4">
                  <p:embed/>
                </p:oleObj>
              </mc:Choice>
              <mc:Fallback>
                <p:oleObj name="Equation" r:id="rId5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1577975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45642"/>
              </p:ext>
            </p:extLst>
          </p:nvPr>
        </p:nvGraphicFramePr>
        <p:xfrm>
          <a:off x="3810000" y="2348224"/>
          <a:ext cx="3276600" cy="69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9" name="Equation" r:id="rId7" imgW="2184400" imgH="469900" progId="Equation.DSMT4">
                  <p:embed/>
                </p:oleObj>
              </mc:Choice>
              <mc:Fallback>
                <p:oleObj name="Equation" r:id="rId7" imgW="2184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48224"/>
                        <a:ext cx="3276600" cy="69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602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82798"/>
              </p:ext>
            </p:extLst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7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25401"/>
              </p:ext>
            </p:extLst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8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48773"/>
              </p:ext>
            </p:extLst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9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472299"/>
              </p:ext>
            </p:extLst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70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06734"/>
              </p:ext>
            </p:extLst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71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27845"/>
              </p:ext>
            </p:extLst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72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1987"/>
              </p:ext>
            </p:extLst>
          </p:nvPr>
        </p:nvGraphicFramePr>
        <p:xfrm>
          <a:off x="4483100" y="4151313"/>
          <a:ext cx="38084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73" name="Equation" r:id="rId15" imgW="2654300" imgH="241300" progId="Equation.DSMT4">
                  <p:embed/>
                </p:oleObj>
              </mc:Choice>
              <mc:Fallback>
                <p:oleObj name="Equation" r:id="rId15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151313"/>
                        <a:ext cx="3808413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89937"/>
              </p:ext>
            </p:extLst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74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51325"/>
              </p:ext>
            </p:extLst>
          </p:nvPr>
        </p:nvGraphicFramePr>
        <p:xfrm>
          <a:off x="4308475" y="5799138"/>
          <a:ext cx="4448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75" name="Equation" r:id="rId19" imgW="2705100" imgH="228600" progId="Equation.DSMT4">
                  <p:embed/>
                </p:oleObj>
              </mc:Choice>
              <mc:Fallback>
                <p:oleObj name="Equation" r:id="rId19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799138"/>
                        <a:ext cx="444817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740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0979"/>
              </p:ext>
            </p:extLst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1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782694"/>
              </p:ext>
            </p:extLst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2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32801"/>
              </p:ext>
            </p:extLst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3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42480"/>
              </p:ext>
            </p:extLst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4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629207"/>
              </p:ext>
            </p:extLst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5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89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62025</TotalTime>
  <Words>2032</Words>
  <Application>Microsoft Macintosh PowerPoint</Application>
  <PresentationFormat>On-screen Show (4:3)</PresentationFormat>
  <Paragraphs>307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phys1443-spring02</vt:lpstr>
      <vt:lpstr>Equation</vt:lpstr>
      <vt:lpstr>PHYS 3313 – Section 001 Lecture # 22</vt:lpstr>
      <vt:lpstr>Announcements</vt:lpstr>
      <vt:lpstr>The Simple Harmonic Oscillator</vt:lpstr>
      <vt:lpstr>Parabolic Potential Well</vt:lpstr>
      <vt:lpstr>Analysis of the Parabolic Potential Well</vt:lpstr>
      <vt:lpstr>Ex. 6.12: Harmonic Oscillator stuff</vt:lpstr>
      <vt:lpstr>Barriers and Tunneling</vt:lpstr>
      <vt:lpstr>Reflection and Transmission</vt:lpstr>
      <vt:lpstr>Probability of Reflection and Transmission</vt:lpstr>
      <vt:lpstr>Tunneling</vt:lpstr>
      <vt:lpstr>Uncertainty Explanation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951</cp:revision>
  <cp:lastPrinted>2015-04-25T10:03:10Z</cp:lastPrinted>
  <dcterms:created xsi:type="dcterms:W3CDTF">2012-08-27T21:13:02Z</dcterms:created>
  <dcterms:modified xsi:type="dcterms:W3CDTF">2015-04-25T10:03:11Z</dcterms:modified>
</cp:coreProperties>
</file>