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797" r:id="rId3"/>
    <p:sldId id="822" r:id="rId4"/>
    <p:sldId id="823" r:id="rId5"/>
    <p:sldId id="824" r:id="rId6"/>
    <p:sldId id="825" r:id="rId7"/>
    <p:sldId id="826" r:id="rId8"/>
    <p:sldId id="827" r:id="rId9"/>
    <p:sldId id="828" r:id="rId10"/>
    <p:sldId id="829" r:id="rId11"/>
    <p:sldId id="830" r:id="rId12"/>
    <p:sldId id="831" r:id="rId13"/>
    <p:sldId id="832" r:id="rId14"/>
    <p:sldId id="833" r:id="rId15"/>
    <p:sldId id="834" r:id="rId16"/>
    <p:sldId id="835" r:id="rId17"/>
    <p:sldId id="836" r:id="rId18"/>
    <p:sldId id="837" r:id="rId19"/>
    <p:sldId id="838" r:id="rId20"/>
    <p:sldId id="839" r:id="rId21"/>
    <p:sldId id="840" r:id="rId22"/>
    <p:sldId id="841" r:id="rId23"/>
    <p:sldId id="842" r:id="rId24"/>
    <p:sldId id="843" r:id="rId25"/>
    <p:sldId id="844" r:id="rId26"/>
    <p:sldId id="845" r:id="rId27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CEEF"/>
    <a:srgbClr val="8EDBEF"/>
    <a:srgbClr val="7FC4D6"/>
    <a:srgbClr val="99FFCC"/>
    <a:srgbClr val="FFFFCC"/>
    <a:srgbClr val="CC6600"/>
    <a:srgbClr val="FF0066"/>
    <a:srgbClr val="CC00CC"/>
    <a:srgbClr val="00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0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8" Type="http://schemas.openxmlformats.org/officeDocument/2006/relationships/image" Target="../media/image9.emf"/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4" Type="http://schemas.openxmlformats.org/officeDocument/2006/relationships/image" Target="../media/image58.emf"/><Relationship Id="rId5" Type="http://schemas.openxmlformats.org/officeDocument/2006/relationships/image" Target="../media/image59.emf"/><Relationship Id="rId1" Type="http://schemas.openxmlformats.org/officeDocument/2006/relationships/image" Target="../media/image55.emf"/><Relationship Id="rId2" Type="http://schemas.openxmlformats.org/officeDocument/2006/relationships/image" Target="../media/image56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4" Type="http://schemas.openxmlformats.org/officeDocument/2006/relationships/image" Target="../media/image63.emf"/><Relationship Id="rId5" Type="http://schemas.openxmlformats.org/officeDocument/2006/relationships/image" Target="../media/image64.emf"/><Relationship Id="rId6" Type="http://schemas.openxmlformats.org/officeDocument/2006/relationships/image" Target="../media/image65.emf"/><Relationship Id="rId7" Type="http://schemas.openxmlformats.org/officeDocument/2006/relationships/image" Target="../media/image66.emf"/><Relationship Id="rId1" Type="http://schemas.openxmlformats.org/officeDocument/2006/relationships/image" Target="../media/image60.emf"/><Relationship Id="rId2" Type="http://schemas.openxmlformats.org/officeDocument/2006/relationships/image" Target="../media/image6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Relationship Id="rId2" Type="http://schemas.openxmlformats.org/officeDocument/2006/relationships/image" Target="../media/image71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4" Type="http://schemas.openxmlformats.org/officeDocument/2006/relationships/image" Target="../media/image75.emf"/><Relationship Id="rId5" Type="http://schemas.openxmlformats.org/officeDocument/2006/relationships/image" Target="../media/image76.emf"/><Relationship Id="rId6" Type="http://schemas.openxmlformats.org/officeDocument/2006/relationships/image" Target="../media/image77.emf"/><Relationship Id="rId1" Type="http://schemas.openxmlformats.org/officeDocument/2006/relationships/image" Target="../media/image72.emf"/><Relationship Id="rId2" Type="http://schemas.openxmlformats.org/officeDocument/2006/relationships/image" Target="../media/image73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4" Type="http://schemas.openxmlformats.org/officeDocument/2006/relationships/image" Target="../media/image81.emf"/><Relationship Id="rId5" Type="http://schemas.openxmlformats.org/officeDocument/2006/relationships/image" Target="../media/image82.emf"/><Relationship Id="rId6" Type="http://schemas.openxmlformats.org/officeDocument/2006/relationships/image" Target="../media/image83.emf"/><Relationship Id="rId1" Type="http://schemas.openxmlformats.org/officeDocument/2006/relationships/image" Target="../media/image78.emf"/><Relationship Id="rId2" Type="http://schemas.openxmlformats.org/officeDocument/2006/relationships/image" Target="../media/image79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4" Type="http://schemas.openxmlformats.org/officeDocument/2006/relationships/image" Target="../media/image87.emf"/><Relationship Id="rId1" Type="http://schemas.openxmlformats.org/officeDocument/2006/relationships/image" Target="../media/image84.emf"/><Relationship Id="rId2" Type="http://schemas.openxmlformats.org/officeDocument/2006/relationships/image" Target="../media/image8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emf"/><Relationship Id="rId2" Type="http://schemas.openxmlformats.org/officeDocument/2006/relationships/image" Target="../media/image89.emf"/><Relationship Id="rId3" Type="http://schemas.openxmlformats.org/officeDocument/2006/relationships/image" Target="../media/image90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4" Type="http://schemas.openxmlformats.org/officeDocument/2006/relationships/image" Target="../media/image94.emf"/><Relationship Id="rId5" Type="http://schemas.openxmlformats.org/officeDocument/2006/relationships/image" Target="../media/image95.emf"/><Relationship Id="rId6" Type="http://schemas.openxmlformats.org/officeDocument/2006/relationships/image" Target="../media/image96.emf"/><Relationship Id="rId7" Type="http://schemas.openxmlformats.org/officeDocument/2006/relationships/image" Target="../media/image97.emf"/><Relationship Id="rId1" Type="http://schemas.openxmlformats.org/officeDocument/2006/relationships/image" Target="../media/image91.emf"/><Relationship Id="rId2" Type="http://schemas.openxmlformats.org/officeDocument/2006/relationships/image" Target="../media/image9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emf"/><Relationship Id="rId2" Type="http://schemas.openxmlformats.org/officeDocument/2006/relationships/image" Target="../media/image99.emf"/><Relationship Id="rId3" Type="http://schemas.openxmlformats.org/officeDocument/2006/relationships/image" Target="../media/image10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6" Type="http://schemas.openxmlformats.org/officeDocument/2006/relationships/image" Target="../media/image24.emf"/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Relationship Id="rId2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5" Type="http://schemas.openxmlformats.org/officeDocument/2006/relationships/image" Target="../media/image33.emf"/><Relationship Id="rId6" Type="http://schemas.openxmlformats.org/officeDocument/2006/relationships/image" Target="../media/image34.emf"/><Relationship Id="rId7" Type="http://schemas.openxmlformats.org/officeDocument/2006/relationships/image" Target="../media/image35.emf"/><Relationship Id="rId8" Type="http://schemas.openxmlformats.org/officeDocument/2006/relationships/image" Target="../media/image36.emf"/><Relationship Id="rId9" Type="http://schemas.openxmlformats.org/officeDocument/2006/relationships/image" Target="../media/image37.emf"/><Relationship Id="rId1" Type="http://schemas.openxmlformats.org/officeDocument/2006/relationships/image" Target="../media/image29.emf"/><Relationship Id="rId2" Type="http://schemas.openxmlformats.org/officeDocument/2006/relationships/image" Target="../media/image30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5" Type="http://schemas.openxmlformats.org/officeDocument/2006/relationships/image" Target="../media/image42.emf"/><Relationship Id="rId1" Type="http://schemas.openxmlformats.org/officeDocument/2006/relationships/image" Target="../media/image38.emf"/><Relationship Id="rId2" Type="http://schemas.openxmlformats.org/officeDocument/2006/relationships/image" Target="../media/image3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Relationship Id="rId2" Type="http://schemas.openxmlformats.org/officeDocument/2006/relationships/image" Target="../media/image44.emf"/><Relationship Id="rId3" Type="http://schemas.openxmlformats.org/officeDocument/2006/relationships/image" Target="../media/image45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4" Type="http://schemas.openxmlformats.org/officeDocument/2006/relationships/image" Target="../media/image50.emf"/><Relationship Id="rId1" Type="http://schemas.openxmlformats.org/officeDocument/2006/relationships/image" Target="../media/image47.emf"/><Relationship Id="rId2" Type="http://schemas.openxmlformats.org/officeDocument/2006/relationships/image" Target="../media/image4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0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April 22,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April 22,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April 22,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April 22,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April 22, 2015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BFBEB-12DC-8949-B61D-A8F2554F5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554901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April 22,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April 22,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April 22,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April 22,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April 22, 2015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April 22, 2015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April 22,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April 22,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April 22, 2015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0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4" Type="http://schemas.openxmlformats.org/officeDocument/2006/relationships/oleObject" Target="../embeddings/oleObject35.bin"/><Relationship Id="rId5" Type="http://schemas.openxmlformats.org/officeDocument/2006/relationships/image" Target="../media/image43.emf"/><Relationship Id="rId6" Type="http://schemas.openxmlformats.org/officeDocument/2006/relationships/oleObject" Target="../embeddings/oleObject36.bin"/><Relationship Id="rId7" Type="http://schemas.openxmlformats.org/officeDocument/2006/relationships/image" Target="../media/image44.emf"/><Relationship Id="rId8" Type="http://schemas.openxmlformats.org/officeDocument/2006/relationships/oleObject" Target="../embeddings/oleObject37.bin"/><Relationship Id="rId9" Type="http://schemas.openxmlformats.org/officeDocument/2006/relationships/image" Target="../media/image45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4" Type="http://schemas.openxmlformats.org/officeDocument/2006/relationships/oleObject" Target="../embeddings/oleObject38.bin"/><Relationship Id="rId5" Type="http://schemas.openxmlformats.org/officeDocument/2006/relationships/image" Target="../media/image47.emf"/><Relationship Id="rId6" Type="http://schemas.openxmlformats.org/officeDocument/2006/relationships/oleObject" Target="../embeddings/oleObject39.bin"/><Relationship Id="rId7" Type="http://schemas.openxmlformats.org/officeDocument/2006/relationships/image" Target="../media/image48.emf"/><Relationship Id="rId8" Type="http://schemas.openxmlformats.org/officeDocument/2006/relationships/oleObject" Target="../embeddings/oleObject40.bin"/><Relationship Id="rId9" Type="http://schemas.openxmlformats.org/officeDocument/2006/relationships/image" Target="../media/image49.emf"/><Relationship Id="rId10" Type="http://schemas.openxmlformats.org/officeDocument/2006/relationships/oleObject" Target="../embeddings/oleObject41.bin"/><Relationship Id="rId11" Type="http://schemas.openxmlformats.org/officeDocument/2006/relationships/image" Target="../media/image50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6.bin"/><Relationship Id="rId12" Type="http://schemas.openxmlformats.org/officeDocument/2006/relationships/image" Target="../media/image59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42.bin"/><Relationship Id="rId4" Type="http://schemas.openxmlformats.org/officeDocument/2006/relationships/image" Target="../media/image55.emf"/><Relationship Id="rId5" Type="http://schemas.openxmlformats.org/officeDocument/2006/relationships/oleObject" Target="../embeddings/oleObject43.bin"/><Relationship Id="rId6" Type="http://schemas.openxmlformats.org/officeDocument/2006/relationships/image" Target="../media/image56.emf"/><Relationship Id="rId7" Type="http://schemas.openxmlformats.org/officeDocument/2006/relationships/oleObject" Target="../embeddings/oleObject44.bin"/><Relationship Id="rId8" Type="http://schemas.openxmlformats.org/officeDocument/2006/relationships/image" Target="../media/image57.emf"/><Relationship Id="rId9" Type="http://schemas.openxmlformats.org/officeDocument/2006/relationships/oleObject" Target="../embeddings/oleObject45.bin"/><Relationship Id="rId10" Type="http://schemas.openxmlformats.org/officeDocument/2006/relationships/image" Target="../media/image58.emf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0.bin"/><Relationship Id="rId12" Type="http://schemas.openxmlformats.org/officeDocument/2006/relationships/image" Target="../media/image63.emf"/><Relationship Id="rId13" Type="http://schemas.openxmlformats.org/officeDocument/2006/relationships/oleObject" Target="../embeddings/oleObject51.bin"/><Relationship Id="rId14" Type="http://schemas.openxmlformats.org/officeDocument/2006/relationships/image" Target="../media/image64.emf"/><Relationship Id="rId15" Type="http://schemas.openxmlformats.org/officeDocument/2006/relationships/oleObject" Target="../embeddings/oleObject52.bin"/><Relationship Id="rId16" Type="http://schemas.openxmlformats.org/officeDocument/2006/relationships/image" Target="../media/image65.emf"/><Relationship Id="rId17" Type="http://schemas.openxmlformats.org/officeDocument/2006/relationships/oleObject" Target="../embeddings/oleObject53.bin"/><Relationship Id="rId18" Type="http://schemas.openxmlformats.org/officeDocument/2006/relationships/image" Target="../media/image66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47.bin"/><Relationship Id="rId4" Type="http://schemas.openxmlformats.org/officeDocument/2006/relationships/image" Target="../media/image60.emf"/><Relationship Id="rId5" Type="http://schemas.openxmlformats.org/officeDocument/2006/relationships/image" Target="../media/image67.png"/><Relationship Id="rId6" Type="http://schemas.openxmlformats.org/officeDocument/2006/relationships/image" Target="../media/image68.jpeg"/><Relationship Id="rId7" Type="http://schemas.openxmlformats.org/officeDocument/2006/relationships/oleObject" Target="../embeddings/oleObject48.bin"/><Relationship Id="rId8" Type="http://schemas.openxmlformats.org/officeDocument/2006/relationships/image" Target="../media/image61.emf"/><Relationship Id="rId9" Type="http://schemas.openxmlformats.org/officeDocument/2006/relationships/oleObject" Target="../embeddings/oleObject49.bin"/><Relationship Id="rId10" Type="http://schemas.openxmlformats.org/officeDocument/2006/relationships/image" Target="../media/image6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4" Type="http://schemas.openxmlformats.org/officeDocument/2006/relationships/image" Target="../media/image69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4" Type="http://schemas.openxmlformats.org/officeDocument/2006/relationships/image" Target="../media/image70.emf"/><Relationship Id="rId5" Type="http://schemas.openxmlformats.org/officeDocument/2006/relationships/oleObject" Target="../embeddings/oleObject56.bin"/><Relationship Id="rId6" Type="http://schemas.openxmlformats.org/officeDocument/2006/relationships/image" Target="../media/image71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1.bin"/><Relationship Id="rId12" Type="http://schemas.openxmlformats.org/officeDocument/2006/relationships/image" Target="../media/image76.emf"/><Relationship Id="rId13" Type="http://schemas.openxmlformats.org/officeDocument/2006/relationships/oleObject" Target="../embeddings/oleObject62.bin"/><Relationship Id="rId14" Type="http://schemas.openxmlformats.org/officeDocument/2006/relationships/image" Target="../media/image77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7.bin"/><Relationship Id="rId4" Type="http://schemas.openxmlformats.org/officeDocument/2006/relationships/image" Target="../media/image72.emf"/><Relationship Id="rId5" Type="http://schemas.openxmlformats.org/officeDocument/2006/relationships/oleObject" Target="../embeddings/oleObject58.bin"/><Relationship Id="rId6" Type="http://schemas.openxmlformats.org/officeDocument/2006/relationships/image" Target="../media/image73.emf"/><Relationship Id="rId7" Type="http://schemas.openxmlformats.org/officeDocument/2006/relationships/oleObject" Target="../embeddings/oleObject59.bin"/><Relationship Id="rId8" Type="http://schemas.openxmlformats.org/officeDocument/2006/relationships/image" Target="../media/image74.emf"/><Relationship Id="rId9" Type="http://schemas.openxmlformats.org/officeDocument/2006/relationships/oleObject" Target="../embeddings/oleObject60.bin"/><Relationship Id="rId10" Type="http://schemas.openxmlformats.org/officeDocument/2006/relationships/image" Target="../media/image7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7.bin"/><Relationship Id="rId12" Type="http://schemas.openxmlformats.org/officeDocument/2006/relationships/image" Target="../media/image82.emf"/><Relationship Id="rId13" Type="http://schemas.openxmlformats.org/officeDocument/2006/relationships/oleObject" Target="../embeddings/oleObject68.bin"/><Relationship Id="rId14" Type="http://schemas.openxmlformats.org/officeDocument/2006/relationships/image" Target="../media/image83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63.bin"/><Relationship Id="rId4" Type="http://schemas.openxmlformats.org/officeDocument/2006/relationships/image" Target="../media/image78.emf"/><Relationship Id="rId5" Type="http://schemas.openxmlformats.org/officeDocument/2006/relationships/oleObject" Target="../embeddings/oleObject64.bin"/><Relationship Id="rId6" Type="http://schemas.openxmlformats.org/officeDocument/2006/relationships/image" Target="../media/image79.emf"/><Relationship Id="rId7" Type="http://schemas.openxmlformats.org/officeDocument/2006/relationships/oleObject" Target="../embeddings/oleObject65.bin"/><Relationship Id="rId8" Type="http://schemas.openxmlformats.org/officeDocument/2006/relationships/image" Target="../media/image80.emf"/><Relationship Id="rId9" Type="http://schemas.openxmlformats.org/officeDocument/2006/relationships/oleObject" Target="../embeddings/oleObject66.bin"/><Relationship Id="rId10" Type="http://schemas.openxmlformats.org/officeDocument/2006/relationships/image" Target="../media/image8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4" Type="http://schemas.openxmlformats.org/officeDocument/2006/relationships/image" Target="../media/image84.emf"/><Relationship Id="rId5" Type="http://schemas.openxmlformats.org/officeDocument/2006/relationships/oleObject" Target="../embeddings/oleObject70.bin"/><Relationship Id="rId6" Type="http://schemas.openxmlformats.org/officeDocument/2006/relationships/image" Target="../media/image85.emf"/><Relationship Id="rId7" Type="http://schemas.openxmlformats.org/officeDocument/2006/relationships/oleObject" Target="../embeddings/oleObject71.bin"/><Relationship Id="rId8" Type="http://schemas.openxmlformats.org/officeDocument/2006/relationships/image" Target="../media/image86.emf"/><Relationship Id="rId9" Type="http://schemas.openxmlformats.org/officeDocument/2006/relationships/oleObject" Target="../embeddings/oleObject72.bin"/><Relationship Id="rId10" Type="http://schemas.openxmlformats.org/officeDocument/2006/relationships/image" Target="../media/image87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4" Type="http://schemas.openxmlformats.org/officeDocument/2006/relationships/image" Target="../media/image88.emf"/><Relationship Id="rId5" Type="http://schemas.openxmlformats.org/officeDocument/2006/relationships/oleObject" Target="../embeddings/oleObject74.bin"/><Relationship Id="rId6" Type="http://schemas.openxmlformats.org/officeDocument/2006/relationships/image" Target="../media/image89.emf"/><Relationship Id="rId7" Type="http://schemas.openxmlformats.org/officeDocument/2006/relationships/oleObject" Target="../embeddings/oleObject75.bin"/><Relationship Id="rId8" Type="http://schemas.openxmlformats.org/officeDocument/2006/relationships/image" Target="../media/image90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0.bin"/><Relationship Id="rId12" Type="http://schemas.openxmlformats.org/officeDocument/2006/relationships/image" Target="../media/image95.emf"/><Relationship Id="rId13" Type="http://schemas.openxmlformats.org/officeDocument/2006/relationships/oleObject" Target="../embeddings/oleObject81.bin"/><Relationship Id="rId14" Type="http://schemas.openxmlformats.org/officeDocument/2006/relationships/image" Target="../media/image96.emf"/><Relationship Id="rId15" Type="http://schemas.openxmlformats.org/officeDocument/2006/relationships/oleObject" Target="../embeddings/oleObject82.bin"/><Relationship Id="rId16" Type="http://schemas.openxmlformats.org/officeDocument/2006/relationships/image" Target="../media/image97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76.bin"/><Relationship Id="rId4" Type="http://schemas.openxmlformats.org/officeDocument/2006/relationships/image" Target="../media/image91.emf"/><Relationship Id="rId5" Type="http://schemas.openxmlformats.org/officeDocument/2006/relationships/oleObject" Target="../embeddings/oleObject77.bin"/><Relationship Id="rId6" Type="http://schemas.openxmlformats.org/officeDocument/2006/relationships/image" Target="../media/image92.emf"/><Relationship Id="rId7" Type="http://schemas.openxmlformats.org/officeDocument/2006/relationships/oleObject" Target="../embeddings/oleObject78.bin"/><Relationship Id="rId8" Type="http://schemas.openxmlformats.org/officeDocument/2006/relationships/image" Target="../media/image93.emf"/><Relationship Id="rId9" Type="http://schemas.openxmlformats.org/officeDocument/2006/relationships/oleObject" Target="../embeddings/oleObject79.bin"/><Relationship Id="rId10" Type="http://schemas.openxmlformats.org/officeDocument/2006/relationships/image" Target="../media/image9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4" Type="http://schemas.openxmlformats.org/officeDocument/2006/relationships/image" Target="../media/image98.emf"/><Relationship Id="rId5" Type="http://schemas.openxmlformats.org/officeDocument/2006/relationships/oleObject" Target="../embeddings/oleObject84.bin"/><Relationship Id="rId6" Type="http://schemas.openxmlformats.org/officeDocument/2006/relationships/image" Target="../media/image99.emf"/><Relationship Id="rId7" Type="http://schemas.openxmlformats.org/officeDocument/2006/relationships/oleObject" Target="../embeddings/oleObject85.bin"/><Relationship Id="rId8" Type="http://schemas.openxmlformats.org/officeDocument/2006/relationships/image" Target="../media/image100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4" Type="http://schemas.openxmlformats.org/officeDocument/2006/relationships/image" Target="../media/image101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.bin"/><Relationship Id="rId20" Type="http://schemas.openxmlformats.org/officeDocument/2006/relationships/image" Target="../media/image9.emf"/><Relationship Id="rId10" Type="http://schemas.openxmlformats.org/officeDocument/2006/relationships/image" Target="../media/image4.emf"/><Relationship Id="rId11" Type="http://schemas.openxmlformats.org/officeDocument/2006/relationships/oleObject" Target="../embeddings/oleObject4.bin"/><Relationship Id="rId12" Type="http://schemas.openxmlformats.org/officeDocument/2006/relationships/image" Target="../media/image5.emf"/><Relationship Id="rId13" Type="http://schemas.openxmlformats.org/officeDocument/2006/relationships/oleObject" Target="../embeddings/oleObject5.bin"/><Relationship Id="rId14" Type="http://schemas.openxmlformats.org/officeDocument/2006/relationships/image" Target="../media/image6.emf"/><Relationship Id="rId15" Type="http://schemas.openxmlformats.org/officeDocument/2006/relationships/oleObject" Target="../embeddings/oleObject6.bin"/><Relationship Id="rId16" Type="http://schemas.openxmlformats.org/officeDocument/2006/relationships/image" Target="../media/image7.emf"/><Relationship Id="rId17" Type="http://schemas.openxmlformats.org/officeDocument/2006/relationships/oleObject" Target="../embeddings/oleObject7.bin"/><Relationship Id="rId18" Type="http://schemas.openxmlformats.org/officeDocument/2006/relationships/image" Target="../media/image8.emf"/><Relationship Id="rId19" Type="http://schemas.openxmlformats.org/officeDocument/2006/relationships/oleObject" Target="../embeddings/oleObject8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oleObject" Target="../embeddings/oleObject1.bin"/><Relationship Id="rId6" Type="http://schemas.openxmlformats.org/officeDocument/2006/relationships/image" Target="../media/image2.e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oleObject" Target="../embeddings/oleObject9.bin"/><Relationship Id="rId5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4.e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15.emf"/><Relationship Id="rId9" Type="http://schemas.openxmlformats.org/officeDocument/2006/relationships/oleObject" Target="../embeddings/oleObject12.bin"/><Relationship Id="rId10" Type="http://schemas.openxmlformats.org/officeDocument/2006/relationships/image" Target="../media/image1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7.bin"/><Relationship Id="rId12" Type="http://schemas.openxmlformats.org/officeDocument/2006/relationships/image" Target="../media/image23.emf"/><Relationship Id="rId13" Type="http://schemas.openxmlformats.org/officeDocument/2006/relationships/oleObject" Target="../embeddings/oleObject18.bin"/><Relationship Id="rId14" Type="http://schemas.openxmlformats.org/officeDocument/2006/relationships/image" Target="../media/image2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13.bin"/><Relationship Id="rId4" Type="http://schemas.openxmlformats.org/officeDocument/2006/relationships/image" Target="../media/image19.e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20.e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21.emf"/><Relationship Id="rId9" Type="http://schemas.openxmlformats.org/officeDocument/2006/relationships/oleObject" Target="../embeddings/oleObject16.bin"/><Relationship Id="rId10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oleObject" Target="../embeddings/oleObject19.bin"/><Relationship Id="rId6" Type="http://schemas.openxmlformats.org/officeDocument/2006/relationships/image" Target="../media/image25.emf"/><Relationship Id="rId7" Type="http://schemas.openxmlformats.org/officeDocument/2006/relationships/oleObject" Target="../embeddings/oleObject20.bin"/><Relationship Id="rId8" Type="http://schemas.openxmlformats.org/officeDocument/2006/relationships/image" Target="../media/image26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4.bin"/><Relationship Id="rId20" Type="http://schemas.openxmlformats.org/officeDocument/2006/relationships/image" Target="../media/image37.emf"/><Relationship Id="rId10" Type="http://schemas.openxmlformats.org/officeDocument/2006/relationships/image" Target="../media/image32.emf"/><Relationship Id="rId11" Type="http://schemas.openxmlformats.org/officeDocument/2006/relationships/oleObject" Target="../embeddings/oleObject25.bin"/><Relationship Id="rId12" Type="http://schemas.openxmlformats.org/officeDocument/2006/relationships/image" Target="../media/image33.emf"/><Relationship Id="rId13" Type="http://schemas.openxmlformats.org/officeDocument/2006/relationships/oleObject" Target="../embeddings/oleObject26.bin"/><Relationship Id="rId14" Type="http://schemas.openxmlformats.org/officeDocument/2006/relationships/image" Target="../media/image34.emf"/><Relationship Id="rId15" Type="http://schemas.openxmlformats.org/officeDocument/2006/relationships/oleObject" Target="../embeddings/oleObject27.bin"/><Relationship Id="rId16" Type="http://schemas.openxmlformats.org/officeDocument/2006/relationships/image" Target="../media/image35.emf"/><Relationship Id="rId17" Type="http://schemas.openxmlformats.org/officeDocument/2006/relationships/oleObject" Target="../embeddings/oleObject28.bin"/><Relationship Id="rId18" Type="http://schemas.openxmlformats.org/officeDocument/2006/relationships/image" Target="../media/image36.emf"/><Relationship Id="rId19" Type="http://schemas.openxmlformats.org/officeDocument/2006/relationships/oleObject" Target="../embeddings/oleObject29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21.bin"/><Relationship Id="rId4" Type="http://schemas.openxmlformats.org/officeDocument/2006/relationships/image" Target="../media/image29.emf"/><Relationship Id="rId5" Type="http://schemas.openxmlformats.org/officeDocument/2006/relationships/oleObject" Target="../embeddings/oleObject22.bin"/><Relationship Id="rId6" Type="http://schemas.openxmlformats.org/officeDocument/2006/relationships/image" Target="../media/image30.emf"/><Relationship Id="rId7" Type="http://schemas.openxmlformats.org/officeDocument/2006/relationships/oleObject" Target="../embeddings/oleObject23.bin"/><Relationship Id="rId8" Type="http://schemas.openxmlformats.org/officeDocument/2006/relationships/image" Target="../media/image31.emf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4.bin"/><Relationship Id="rId12" Type="http://schemas.openxmlformats.org/officeDocument/2006/relationships/image" Target="../media/image42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30.bin"/><Relationship Id="rId4" Type="http://schemas.openxmlformats.org/officeDocument/2006/relationships/image" Target="../media/image38.e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39.emf"/><Relationship Id="rId7" Type="http://schemas.openxmlformats.org/officeDocument/2006/relationships/oleObject" Target="../embeddings/oleObject32.bin"/><Relationship Id="rId8" Type="http://schemas.openxmlformats.org/officeDocument/2006/relationships/image" Target="../media/image40.emf"/><Relationship Id="rId9" Type="http://schemas.openxmlformats.org/officeDocument/2006/relationships/oleObject" Target="../embeddings/oleObject33.bin"/><Relationship Id="rId10" Type="http://schemas.openxmlformats.org/officeDocument/2006/relationships/image" Target="../media/image4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22, 2015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 22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02133" y="1524000"/>
            <a:ext cx="323175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April 22, 2015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 smtClean="0">
                <a:solidFill>
                  <a:srgbClr val="FF0066"/>
                </a:solidFill>
                <a:latin typeface="Monotype Corsiva" pitchFamily="-84" charset="0"/>
              </a:rPr>
              <a:t>Barry Spurlock</a:t>
            </a:r>
            <a:endParaRPr lang="en-US" b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38200" y="2438400"/>
            <a:ext cx="7162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609600" indent="-609600" algn="l"/>
            <a:r>
              <a:rPr lang="en-US" dirty="0" smtClean="0">
                <a:latin typeface="Arial Narrow" pitchFamily="-84" charset="0"/>
              </a:rPr>
              <a:t>Simple </a:t>
            </a:r>
            <a:r>
              <a:rPr lang="en-US" dirty="0">
                <a:latin typeface="Arial Narrow" pitchFamily="-84" charset="0"/>
              </a:rPr>
              <a:t>Harmonic Oscillator</a:t>
            </a:r>
          </a:p>
          <a:p>
            <a:pPr marL="609600" indent="-609600" algn="l"/>
            <a:r>
              <a:rPr lang="en-US" dirty="0">
                <a:latin typeface="Arial Narrow" pitchFamily="-84" charset="0"/>
              </a:rPr>
              <a:t>Barriers and Tunneling</a:t>
            </a:r>
          </a:p>
          <a:p>
            <a:pPr marL="609600" indent="-609600" algn="l"/>
            <a:r>
              <a:rPr lang="en-US" dirty="0">
                <a:latin typeface="Arial Narrow" pitchFamily="-84" charset="0"/>
              </a:rPr>
              <a:t>Alpha Particle </a:t>
            </a:r>
            <a:r>
              <a:rPr lang="en-US" dirty="0" smtClean="0">
                <a:latin typeface="Arial Narrow" pitchFamily="-84" charset="0"/>
              </a:rPr>
              <a:t>Decay</a:t>
            </a:r>
          </a:p>
          <a:p>
            <a:pPr marL="609600" indent="-609600" algn="l"/>
            <a:r>
              <a:rPr lang="en-US" dirty="0" smtClean="0">
                <a:latin typeface="Arial Narrow" pitchFamily="-84" charset="0"/>
              </a:rPr>
              <a:t>Schrodinger </a:t>
            </a:r>
            <a:r>
              <a:rPr lang="en-US" dirty="0">
                <a:latin typeface="Arial Narrow" pitchFamily="-84" charset="0"/>
              </a:rPr>
              <a:t>Equation on Hydrogen </a:t>
            </a:r>
            <a:r>
              <a:rPr lang="en-US" dirty="0" smtClean="0">
                <a:latin typeface="Arial Narrow" pitchFamily="-84" charset="0"/>
              </a:rPr>
              <a:t>Atom</a:t>
            </a:r>
          </a:p>
          <a:p>
            <a:pPr marL="609600" indent="-609600" algn="l"/>
            <a:r>
              <a:rPr lang="en-US" dirty="0" smtClean="0">
                <a:latin typeface="Arial Narrow" pitchFamily="-84" charset="0"/>
              </a:rPr>
              <a:t>Solutions </a:t>
            </a:r>
            <a:r>
              <a:rPr lang="en-US" dirty="0">
                <a:latin typeface="Arial Narrow" pitchFamily="-84" charset="0"/>
              </a:rPr>
              <a:t>for Schrodinger Equation for Hydrogen </a:t>
            </a:r>
            <a:r>
              <a:rPr lang="en-US" dirty="0" smtClean="0">
                <a:latin typeface="Arial Narrow" pitchFamily="-84" charset="0"/>
              </a:rPr>
              <a:t>Atom</a:t>
            </a:r>
            <a:endParaRPr lang="en-US" dirty="0"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pPr eaLnBrk="1" hangingPunct="1"/>
            <a:r>
              <a:rPr lang="en-US" sz="3400" dirty="0">
                <a:ea typeface="ＭＳ Ｐゴシック" pitchFamily="-84" charset="-128"/>
                <a:cs typeface="ＭＳ Ｐゴシック" pitchFamily="-84" charset="-128"/>
              </a:rPr>
              <a:t>Tunneling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09600"/>
            <a:ext cx="8383588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Now we consider the situation where classically the particle does not have enough energy to surmount the potential barrier, </a:t>
            </a:r>
            <a:r>
              <a:rPr lang="en-US" sz="1800" b="1" i="1" u="sng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sz="1800" b="1" u="sng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 &lt; </a:t>
            </a:r>
            <a:r>
              <a:rPr lang="en-US" sz="1800" b="1" i="1" u="sng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sz="1800" b="1" u="sng" baseline="-25000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sz="1800" baseline="-25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The quantum mechanical result, however, is one of the most remarkable features of modern physics, and there is ample experimental proof of its existence. There is a small, but finite, probability that the particle can penetrate the barrier and even emerge on the other side.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The wave function in region II becomes</a:t>
            </a: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The transmission probability that </a:t>
            </a:r>
            <a:br>
              <a:rPr lang="en-US" sz="1800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describes the phenomenon of</a:t>
            </a:r>
            <a:r>
              <a:rPr lang="en-US" sz="1800" b="1" dirty="0">
                <a:ea typeface="ＭＳ Ｐゴシック" pitchFamily="-84" charset="-128"/>
                <a:cs typeface="ＭＳ Ｐゴシック" pitchFamily="-84" charset="-128"/>
              </a:rPr>
              <a:t> tunneling</a:t>
            </a: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 is</a:t>
            </a:r>
          </a:p>
        </p:txBody>
      </p:sp>
      <p:pic>
        <p:nvPicPr>
          <p:cNvPr id="47109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7" y="1295400"/>
            <a:ext cx="367506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22, 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387737"/>
              </p:ext>
            </p:extLst>
          </p:nvPr>
        </p:nvGraphicFramePr>
        <p:xfrm>
          <a:off x="4705350" y="5334000"/>
          <a:ext cx="253365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Equation" r:id="rId4" imgW="1498600" imgH="520700" progId="Equation.DSMT4">
                  <p:embed/>
                </p:oleObj>
              </mc:Choice>
              <mc:Fallback>
                <p:oleObj name="Equation" r:id="rId4" imgW="14986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5350" y="5334000"/>
                        <a:ext cx="2533650" cy="8747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1733484"/>
              </p:ext>
            </p:extLst>
          </p:nvPr>
        </p:nvGraphicFramePr>
        <p:xfrm>
          <a:off x="6310312" y="4648200"/>
          <a:ext cx="2071688" cy="62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Equation" r:id="rId6" imgW="1549400" imgH="469900" progId="Equation.DSMT4">
                  <p:embed/>
                </p:oleObj>
              </mc:Choice>
              <mc:Fallback>
                <p:oleObj name="Equation" r:id="rId6" imgW="15494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0312" y="4648200"/>
                        <a:ext cx="2071688" cy="6210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1746453"/>
              </p:ext>
            </p:extLst>
          </p:nvPr>
        </p:nvGraphicFramePr>
        <p:xfrm>
          <a:off x="4306226" y="4800600"/>
          <a:ext cx="1942174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Equation" r:id="rId8" imgW="1155700" imgH="228600" progId="Equation.DSMT4">
                  <p:embed/>
                </p:oleObj>
              </mc:Choice>
              <mc:Fallback>
                <p:oleObj name="Equation" r:id="rId8" imgW="1155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6226" y="4800600"/>
                        <a:ext cx="1942174" cy="381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47337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1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1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10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0"/>
          <p:cNvSpPr>
            <a:spLocks noGrp="1" noChangeArrowheads="1"/>
          </p:cNvSpPr>
          <p:nvPr>
            <p:ph type="title"/>
          </p:nvPr>
        </p:nvSpPr>
        <p:spPr>
          <a:xfrm>
            <a:off x="533400" y="49213"/>
            <a:ext cx="8229600" cy="636587"/>
          </a:xfrm>
        </p:spPr>
        <p:txBody>
          <a:bodyPr/>
          <a:lstStyle/>
          <a:p>
            <a:pPr eaLnBrk="1" hangingPunct="1"/>
            <a:r>
              <a:rPr lang="en-US" sz="3200" dirty="0">
                <a:ea typeface="ＭＳ Ｐゴシック" pitchFamily="-84" charset="-128"/>
                <a:cs typeface="ＭＳ Ｐゴシック" pitchFamily="-84" charset="-128"/>
              </a:rPr>
              <a:t>Uncertainty Explanation</a:t>
            </a:r>
          </a:p>
        </p:txBody>
      </p:sp>
      <p:sp>
        <p:nvSpPr>
          <p:cNvPr id="48130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234363" cy="5029200"/>
          </a:xfrm>
        </p:spPr>
        <p:txBody>
          <a:bodyPr/>
          <a:lstStyle/>
          <a:p>
            <a:pPr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Consider when </a:t>
            </a:r>
            <a:r>
              <a:rPr lang="el-GR" sz="2000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κ</a:t>
            </a:r>
            <a:r>
              <a:rPr lang="en-US" sz="2000" i="1" dirty="0">
                <a:ea typeface="Arial" pitchFamily="-84" charset="0"/>
                <a:cs typeface="Arial" pitchFamily="-84" charset="0"/>
              </a:rPr>
              <a:t>L</a:t>
            </a:r>
            <a:r>
              <a:rPr lang="en-US" sz="2000" dirty="0">
                <a:ea typeface="Arial" pitchFamily="-84" charset="0"/>
                <a:cs typeface="Arial" pitchFamily="-84" charset="0"/>
              </a:rPr>
              <a:t> &gt;&gt; 1 </a:t>
            </a: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then the transmission probability becomes:</a:t>
            </a:r>
          </a:p>
          <a:p>
            <a:pPr eaLnBrk="1" hangingPunct="1"/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This violation allowed by the uncertainty principle is equal to the negative kinetic energy required! The particle is allowed by quantum mechanics and the uncertainty principle to penetrate into a classically forbidden region. The minimum such kinetic energy is:</a:t>
            </a:r>
          </a:p>
        </p:txBody>
      </p:sp>
      <p:pic>
        <p:nvPicPr>
          <p:cNvPr id="48131" name="Picture 29" descr="0615"/>
          <p:cNvPicPr preferRelativeResize="0">
            <a:picLocks noChangeAspect="1" noChangeArrowheads="1"/>
          </p:cNvPicPr>
          <p:nvPr/>
        </p:nvPicPr>
        <p:blipFill>
          <a:blip r:embed="rId3"/>
          <a:srcRect b="6714"/>
          <a:stretch>
            <a:fillRect/>
          </a:stretch>
        </p:blipFill>
        <p:spPr bwMode="auto">
          <a:xfrm>
            <a:off x="2190750" y="2057400"/>
            <a:ext cx="4762500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22, 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444732"/>
              </p:ext>
            </p:extLst>
          </p:nvPr>
        </p:nvGraphicFramePr>
        <p:xfrm>
          <a:off x="3200400" y="1143000"/>
          <a:ext cx="2339975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66" name="Equation" r:id="rId4" imgW="1384300" imgH="469900" progId="Equation.DSMT4">
                  <p:embed/>
                </p:oleObj>
              </mc:Choice>
              <mc:Fallback>
                <p:oleObj name="Equation" r:id="rId4" imgW="13843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143000"/>
                        <a:ext cx="2339975" cy="7889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410091"/>
              </p:ext>
            </p:extLst>
          </p:nvPr>
        </p:nvGraphicFramePr>
        <p:xfrm>
          <a:off x="2819400" y="5348288"/>
          <a:ext cx="1587500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67" name="Equation" r:id="rId6" imgW="939800" imgH="444500" progId="Equation.DSMT4">
                  <p:embed/>
                </p:oleObj>
              </mc:Choice>
              <mc:Fallback>
                <p:oleObj name="Equation" r:id="rId6" imgW="9398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348288"/>
                        <a:ext cx="1587500" cy="7477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1423022"/>
              </p:ext>
            </p:extLst>
          </p:nvPr>
        </p:nvGraphicFramePr>
        <p:xfrm>
          <a:off x="4419600" y="5410200"/>
          <a:ext cx="8382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68" name="Equation" r:id="rId8" imgW="495300" imgH="419100" progId="Equation.DSMT4">
                  <p:embed/>
                </p:oleObj>
              </mc:Choice>
              <mc:Fallback>
                <p:oleObj name="Equation" r:id="rId8" imgW="495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410200"/>
                        <a:ext cx="838200" cy="7048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472788"/>
              </p:ext>
            </p:extLst>
          </p:nvPr>
        </p:nvGraphicFramePr>
        <p:xfrm>
          <a:off x="5257800" y="5602288"/>
          <a:ext cx="708025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69" name="Equation" r:id="rId10" imgW="419100" imgH="203200" progId="Equation.DSMT4">
                  <p:embed/>
                </p:oleObj>
              </mc:Choice>
              <mc:Fallback>
                <p:oleObj name="Equation" r:id="rId10" imgW="419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602288"/>
                        <a:ext cx="708025" cy="3413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54468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1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pPr eaLnBrk="1" hangingPunct="1"/>
            <a:r>
              <a:rPr lang="en-US" sz="3400" dirty="0">
                <a:ea typeface="ＭＳ Ｐゴシック" pitchFamily="-84" charset="-128"/>
                <a:cs typeface="ＭＳ Ｐゴシック" pitchFamily="-84" charset="-128"/>
              </a:rPr>
              <a:t>Analogy with Wave Optics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685800"/>
            <a:ext cx="8534400" cy="5029200"/>
          </a:xfrm>
        </p:spPr>
        <p:txBody>
          <a:bodyPr/>
          <a:lstStyle/>
          <a:p>
            <a:pPr algn="just" eaLnBrk="1" hangingPunct="1"/>
            <a:r>
              <a:rPr lang="en-US" sz="1900" dirty="0">
                <a:ea typeface="ＭＳ Ｐゴシック" pitchFamily="-84" charset="-128"/>
                <a:cs typeface="ＭＳ Ｐゴシック" pitchFamily="-84" charset="-128"/>
              </a:rPr>
              <a:t>If light passing through a glass prism reflects from an internal surface with an angle greater than the critical angle, total internal reflection occurs. T</a:t>
            </a:r>
            <a:r>
              <a:rPr lang="en-US" sz="1900" dirty="0" smtClean="0">
                <a:ea typeface="ＭＳ Ｐゴシック" pitchFamily="-84" charset="-128"/>
                <a:cs typeface="ＭＳ Ｐゴシック" pitchFamily="-84" charset="-128"/>
              </a:rPr>
              <a:t>he </a:t>
            </a:r>
            <a:r>
              <a:rPr lang="en-US" sz="1900" dirty="0">
                <a:ea typeface="ＭＳ Ｐゴシック" pitchFamily="-84" charset="-128"/>
                <a:cs typeface="ＭＳ Ｐゴシック" pitchFamily="-84" charset="-128"/>
              </a:rPr>
              <a:t>electromagnetic </a:t>
            </a:r>
            <a:r>
              <a:rPr lang="en-US" sz="1900" dirty="0" smtClean="0">
                <a:ea typeface="ＭＳ Ｐゴシック" pitchFamily="-84" charset="-128"/>
                <a:cs typeface="ＭＳ Ｐゴシック" pitchFamily="-84" charset="-128"/>
              </a:rPr>
              <a:t>field, however, </a:t>
            </a:r>
            <a:r>
              <a:rPr lang="en-US" sz="1900" dirty="0">
                <a:ea typeface="ＭＳ Ｐゴシック" pitchFamily="-84" charset="-128"/>
                <a:cs typeface="ＭＳ Ｐゴシック" pitchFamily="-84" charset="-128"/>
              </a:rPr>
              <a:t>is not exactly zero just outside the prism. </a:t>
            </a:r>
            <a:r>
              <a:rPr lang="en-US" sz="1900" dirty="0" smtClean="0">
                <a:ea typeface="ＭＳ Ｐゴシック" pitchFamily="-84" charset="-128"/>
                <a:cs typeface="ＭＳ Ｐゴシック" pitchFamily="-84" charset="-128"/>
              </a:rPr>
              <a:t>Thus, if </a:t>
            </a:r>
            <a:r>
              <a:rPr lang="en-US" sz="1900" dirty="0">
                <a:ea typeface="ＭＳ Ｐゴシック" pitchFamily="-84" charset="-128"/>
                <a:cs typeface="ＭＳ Ｐゴシック" pitchFamily="-84" charset="-128"/>
              </a:rPr>
              <a:t>we bring another prism very close to the first one, experiments show that the electromagnetic wave (light) appears in the second </a:t>
            </a:r>
            <a:r>
              <a:rPr lang="en-US" sz="1900" dirty="0" smtClean="0">
                <a:ea typeface="ＭＳ Ｐゴシック" pitchFamily="-84" charset="-128"/>
                <a:cs typeface="ＭＳ Ｐゴシック" pitchFamily="-84" charset="-128"/>
              </a:rPr>
              <a:t>prism.  </a:t>
            </a:r>
          </a:p>
          <a:p>
            <a:pPr algn="just" eaLnBrk="1" hangingPunct="1"/>
            <a:r>
              <a:rPr lang="en-US" sz="1900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1900" dirty="0">
                <a:ea typeface="ＭＳ Ｐゴシック" pitchFamily="-84" charset="-128"/>
                <a:cs typeface="ＭＳ Ｐゴシック" pitchFamily="-84" charset="-128"/>
              </a:rPr>
              <a:t>situation is analogous to the tunneling described here. This effect was observed by Newton and can be demonstrated with two prisms and a laser. The intensity of the second light beam decreases exponentially as the distance between the two prisms increases.</a:t>
            </a:r>
          </a:p>
        </p:txBody>
      </p:sp>
      <p:pic>
        <p:nvPicPr>
          <p:cNvPr id="49155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048000"/>
            <a:ext cx="6705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22,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329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2787"/>
          </a:xfrm>
        </p:spPr>
        <p:txBody>
          <a:bodyPr/>
          <a:lstStyle/>
          <a:p>
            <a:pPr eaLnBrk="1" hangingPunct="1"/>
            <a:r>
              <a:rPr lang="en-US" sz="3400" dirty="0">
                <a:ea typeface="ＭＳ Ｐゴシック" pitchFamily="-84" charset="-128"/>
                <a:cs typeface="ＭＳ Ｐゴシック" pitchFamily="-84" charset="-128"/>
              </a:rPr>
              <a:t>Potential Well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819400"/>
            <a:ext cx="8383587" cy="3429000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Consider a particle passing through a potential well region rather than through a potential barrier.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Classically, the particle would speed up passing the well region, because </a:t>
            </a:r>
            <a:r>
              <a:rPr lang="en-US" sz="1800" i="1" dirty="0">
                <a:ea typeface="ＭＳ Ｐゴシック" pitchFamily="-84" charset="-128"/>
                <a:cs typeface="ＭＳ Ｐゴシック" pitchFamily="-84" charset="-128"/>
              </a:rPr>
              <a:t>K</a:t>
            </a: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sz="1800" i="1" dirty="0">
                <a:ea typeface="ＭＳ Ｐゴシック" pitchFamily="-84" charset="-128"/>
                <a:cs typeface="ＭＳ Ｐゴシック" pitchFamily="-84" charset="-128"/>
              </a:rPr>
              <a:t>mv</a:t>
            </a:r>
            <a:r>
              <a:rPr lang="en-US" sz="1800" baseline="300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 / 2 = </a:t>
            </a:r>
            <a:r>
              <a:rPr lang="en-US" sz="1800" i="1" dirty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- </a:t>
            </a:r>
            <a:r>
              <a:rPr lang="en-US" sz="1800" i="1" dirty="0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sz="1800" baseline="-25000" dirty="0"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algn="just" eaLnBrk="1" hangingPunct="1">
              <a:spcBef>
                <a:spcPct val="0"/>
              </a:spcBef>
              <a:buFont typeface="Wingdings" pitchFamily="-84" charset="2"/>
              <a:buNone/>
            </a:pP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	According to quantum mechanics, reflection and transmission may occur, but the wavelength inside the potential well is </a:t>
            </a:r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shorter </a:t>
            </a: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than outside. When the width of the potential well is precisely equal to half-integral or integral units of the wavelength, the reflected waves may be out of phase or in phase with the original wave, and cancellations or resonances may occur. The reflection/cancellation effects can lead to almost pure transmission or pure reflection for certain wavelengths. For example, at the second boundary (</a:t>
            </a:r>
            <a:r>
              <a:rPr lang="en-US" sz="18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1800" i="1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= </a:t>
            </a:r>
            <a:r>
              <a:rPr lang="en-US" sz="1800" i="1" dirty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) for a wave passing to the right, the wave may reflect and be out of phase with the incident wave. The effect would be a cancellation inside the well.</a:t>
            </a:r>
          </a:p>
        </p:txBody>
      </p:sp>
      <p:pic>
        <p:nvPicPr>
          <p:cNvPr id="50179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838200"/>
            <a:ext cx="4038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22,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549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2787"/>
          </a:xfrm>
        </p:spPr>
        <p:txBody>
          <a:bodyPr/>
          <a:lstStyle/>
          <a:p>
            <a:pPr eaLnBrk="1" hangingPunct="1"/>
            <a:r>
              <a:rPr lang="en-US" sz="3400" dirty="0">
                <a:ea typeface="ＭＳ Ｐゴシック" pitchFamily="-84" charset="-128"/>
                <a:cs typeface="ＭＳ Ｐゴシック" pitchFamily="-84" charset="-128"/>
              </a:rPr>
              <a:t>Alpha-Particle Decay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8383588" cy="50292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May nuclei heavier than </a:t>
            </a:r>
            <a:r>
              <a:rPr lang="en-US" sz="2000" dirty="0" err="1" smtClean="0">
                <a:ea typeface="ＭＳ Ｐゴシック" pitchFamily="-84" charset="-128"/>
                <a:cs typeface="ＭＳ Ｐゴシック" pitchFamily="-84" charset="-128"/>
              </a:rPr>
              <a:t>Pb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 emits alpha particles (nucleus of He)! The </a:t>
            </a: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phenomenon of tunneling explains the alpha-particle decay of heavy, radioactive nuclei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Inside the nucleus, an alpha particle feels the strong, short-range attractive nuclear force as well as the repulsive Coulomb force.</a:t>
            </a:r>
          </a:p>
          <a:p>
            <a:pPr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The nuclear force dominates inside the nuclear radius where the potential is approximately a square well.</a:t>
            </a:r>
            <a:endParaRPr lang="en-US" sz="20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The Coulomb force dominates </a:t>
            </a:r>
            <a:b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outside the nuclear radius.</a:t>
            </a:r>
          </a:p>
          <a:p>
            <a:pPr eaLnBrk="1" hangingPunct="1"/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potential barrier at the nuclear </a:t>
            </a:r>
            <a:br>
              <a:rPr lang="en-US" sz="2000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radius is several times greater than </a:t>
            </a:r>
            <a:br>
              <a:rPr lang="en-US" sz="2000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the energy of an alpha 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particle (~5MeV).</a:t>
            </a:r>
          </a:p>
          <a:p>
            <a:pPr eaLnBrk="1" hangingPunct="1"/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According </a:t>
            </a: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to quantum mechanics, </a:t>
            </a:r>
            <a:br>
              <a:rPr lang="en-US" sz="2000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however, the alpha particle can </a:t>
            </a:r>
            <a:br>
              <a:rPr lang="en-US" sz="2000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ja-JP" altLang="en-US" sz="2000" dirty="0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tunnel</a:t>
            </a:r>
            <a:r>
              <a:rPr lang="ja-JP" altLang="en-US" sz="2000" dirty="0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 through the barrier. Hence </a:t>
            </a:r>
            <a:b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this is observed as radioactive decay.</a:t>
            </a:r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51203" name="Picture 11" descr="0619"/>
          <p:cNvPicPr preferRelativeResize="0">
            <a:picLocks noChangeAspect="1" noChangeArrowheads="1"/>
          </p:cNvPicPr>
          <p:nvPr/>
        </p:nvPicPr>
        <p:blipFill>
          <a:blip r:embed="rId2"/>
          <a:srcRect b="4256"/>
          <a:stretch>
            <a:fillRect/>
          </a:stretch>
        </p:blipFill>
        <p:spPr bwMode="auto">
          <a:xfrm>
            <a:off x="4876800" y="2590800"/>
            <a:ext cx="3962400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22,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5715000" y="3352800"/>
            <a:ext cx="3048000" cy="152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7405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1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build="p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cs typeface="+mj-cs"/>
              </a:rPr>
              <a:t>Application of the Schr</a:t>
            </a:r>
            <a:r>
              <a:rPr lang="en-US" sz="3400" dirty="0" smtClean="0">
                <a:cs typeface="Arial" charset="0"/>
              </a:rPr>
              <a:t>ö</a:t>
            </a:r>
            <a:r>
              <a:rPr lang="en-US" sz="3400" dirty="0" smtClean="0">
                <a:cs typeface="+mj-cs"/>
              </a:rPr>
              <a:t>dinger Equation to the Hydrogen Atom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143000"/>
            <a:ext cx="8686800" cy="4800600"/>
          </a:xfrm>
        </p:spPr>
        <p:txBody>
          <a:bodyPr/>
          <a:lstStyle/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sz="2800" dirty="0">
                <a:cs typeface="ＭＳ Ｐゴシック" pitchFamily="-84" charset="-128"/>
              </a:rPr>
              <a:t>The approximation of the potential energy of the electron-proton system is</a:t>
            </a:r>
            <a:r>
              <a:rPr lang="en-US" sz="2800" dirty="0" smtClean="0">
                <a:cs typeface="ＭＳ Ｐゴシック" pitchFamily="-84" charset="-128"/>
              </a:rPr>
              <a:t> the Coulomb potential: </a:t>
            </a:r>
            <a:endParaRPr lang="en-US" sz="2800" dirty="0">
              <a:cs typeface="ＭＳ Ｐゴシック" pitchFamily="-84" charset="-128"/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endParaRPr lang="en-US" sz="2800" dirty="0">
              <a:cs typeface="ＭＳ Ｐゴシック" pitchFamily="-84" charset="-128"/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endParaRPr lang="en-US" sz="2800" dirty="0" smtClean="0">
              <a:cs typeface="ＭＳ Ｐゴシック" pitchFamily="-84" charset="-128"/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sz="2800" dirty="0" smtClean="0">
                <a:cs typeface="ＭＳ Ｐゴシック" pitchFamily="-84" charset="-128"/>
              </a:rPr>
              <a:t>To solve this problem, we use the </a:t>
            </a:r>
            <a:r>
              <a:rPr lang="en-US" sz="2800" dirty="0">
                <a:cs typeface="ＭＳ Ｐゴシック" pitchFamily="-84" charset="-128"/>
              </a:rPr>
              <a:t>three-dimensional time-independent Schr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ö</a:t>
            </a:r>
            <a:r>
              <a:rPr lang="en-US" sz="2800" dirty="0">
                <a:cs typeface="ＭＳ Ｐゴシック" pitchFamily="-84" charset="-128"/>
              </a:rPr>
              <a:t>dinger Equation.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endParaRPr lang="en-US" sz="2800" dirty="0" smtClean="0">
              <a:cs typeface="ＭＳ Ｐゴシック" pitchFamily="-84" charset="-128"/>
            </a:endParaRPr>
          </a:p>
          <a:p>
            <a:pPr algn="l" eaLnBrk="1" hangingPunct="1">
              <a:lnSpc>
                <a:spcPct val="90000"/>
              </a:lnSpc>
              <a:buNone/>
            </a:pPr>
            <a:endParaRPr lang="en-US" sz="2800" dirty="0" smtClean="0">
              <a:cs typeface="ＭＳ Ｐゴシック" pitchFamily="-84" charset="-128"/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sz="2800" dirty="0">
                <a:cs typeface="ＭＳ Ｐゴシック" pitchFamily="-84" charset="-128"/>
              </a:rPr>
              <a:t>For Hydrogen-like atoms</a:t>
            </a:r>
            <a:r>
              <a:rPr lang="en-US" sz="2800" dirty="0" smtClean="0">
                <a:cs typeface="ＭＳ Ｐゴシック" pitchFamily="-84" charset="-128"/>
              </a:rPr>
              <a:t> with one electron (</a:t>
            </a:r>
            <a:r>
              <a:rPr lang="en-US" sz="2800" dirty="0">
                <a:cs typeface="ＭＳ Ｐゴシック" pitchFamily="-84" charset="-128"/>
              </a:rPr>
              <a:t>He</a:t>
            </a:r>
            <a:r>
              <a:rPr lang="en-US" sz="2800" baseline="30000" dirty="0">
                <a:cs typeface="ＭＳ Ｐゴシック" pitchFamily="-84" charset="-128"/>
              </a:rPr>
              <a:t>+</a:t>
            </a:r>
            <a:r>
              <a:rPr lang="en-US" sz="2800" dirty="0">
                <a:cs typeface="ＭＳ Ｐゴシック" pitchFamily="-84" charset="-128"/>
              </a:rPr>
              <a:t> or Li</a:t>
            </a:r>
            <a:r>
              <a:rPr lang="en-US" sz="2800" baseline="30000" dirty="0">
                <a:cs typeface="ＭＳ Ｐゴシック" pitchFamily="-84" charset="-128"/>
              </a:rPr>
              <a:t>++</a:t>
            </a:r>
            <a:r>
              <a:rPr lang="en-US" sz="2800" dirty="0">
                <a:cs typeface="ＭＳ Ｐゴシック" pitchFamily="-84" charset="-128"/>
              </a:rPr>
              <a:t>)</a:t>
            </a:r>
          </a:p>
          <a:p>
            <a:pPr marL="1200150" lvl="1" indent="-4572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400" dirty="0">
                <a:cs typeface="ＭＳ Ｐゴシック" pitchFamily="-84" charset="-128"/>
              </a:rPr>
              <a:t>Replace </a:t>
            </a:r>
            <a:r>
              <a:rPr lang="en-US" sz="2400" i="1" dirty="0">
                <a:cs typeface="ＭＳ Ｐゴシック" pitchFamily="-84" charset="-128"/>
              </a:rPr>
              <a:t>e</a:t>
            </a:r>
            <a:r>
              <a:rPr lang="en-US" sz="2400" baseline="30000" dirty="0">
                <a:cs typeface="ＭＳ Ｐゴシック" pitchFamily="-84" charset="-128"/>
              </a:rPr>
              <a:t>2</a:t>
            </a:r>
            <a:r>
              <a:rPr lang="en-US" sz="2400" dirty="0">
                <a:cs typeface="ＭＳ Ｐゴシック" pitchFamily="-84" charset="-128"/>
              </a:rPr>
              <a:t> with </a:t>
            </a:r>
            <a:r>
              <a:rPr lang="en-US" sz="2400" i="1" dirty="0">
                <a:cs typeface="ＭＳ Ｐゴシック" pitchFamily="-84" charset="-128"/>
              </a:rPr>
              <a:t>Ze</a:t>
            </a:r>
            <a:r>
              <a:rPr lang="en-US" sz="2400" baseline="30000" dirty="0">
                <a:cs typeface="ＭＳ Ｐゴシック" pitchFamily="-84" charset="-128"/>
              </a:rPr>
              <a:t>2</a:t>
            </a:r>
            <a:r>
              <a:rPr lang="en-US" sz="2400" dirty="0">
                <a:cs typeface="ＭＳ Ｐゴシック" pitchFamily="-84" charset="-128"/>
              </a:rPr>
              <a:t> (</a:t>
            </a:r>
            <a:r>
              <a:rPr lang="en-US" sz="2400" i="1" dirty="0">
                <a:cs typeface="ＭＳ Ｐゴシック" pitchFamily="-84" charset="-128"/>
              </a:rPr>
              <a:t>Z</a:t>
            </a:r>
            <a:r>
              <a:rPr lang="en-US" sz="2400" dirty="0">
                <a:cs typeface="ＭＳ Ｐゴシック" pitchFamily="-84" charset="-128"/>
              </a:rPr>
              <a:t> is the atomic number)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sz="2800" dirty="0">
                <a:cs typeface="ＭＳ Ｐゴシック" pitchFamily="-84" charset="-128"/>
              </a:rPr>
              <a:t>Use appropriate reduced mass </a:t>
            </a:r>
            <a:r>
              <a:rPr lang="el-GR" sz="2800" i="1" dirty="0" smtClean="0">
                <a:latin typeface="Symbol" charset="2"/>
                <a:ea typeface="Arial" pitchFamily="-84" charset="0"/>
                <a:cs typeface="Symbol" charset="2"/>
              </a:rPr>
              <a:t>μ</a:t>
            </a:r>
            <a:endParaRPr lang="en-US" sz="4000" dirty="0">
              <a:latin typeface="Symbol" charset="2"/>
              <a:cs typeface="Symbol" charset="2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22,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200400" y="2133600"/>
          <a:ext cx="1219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7" name="Equation" r:id="rId3" imgW="457200" imgH="228600" progId="Equation.DSMT4">
                  <p:embed/>
                </p:oleObj>
              </mc:Choice>
              <mc:Fallback>
                <p:oleObj name="Equation" r:id="rId3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133600"/>
                        <a:ext cx="12192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4757737" y="1828800"/>
          <a:ext cx="1109663" cy="117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8" name="Equation" r:id="rId5" imgW="431800" imgH="457200" progId="Equation.DSMT4">
                  <p:embed/>
                </p:oleObj>
              </mc:Choice>
              <mc:Fallback>
                <p:oleObj name="Equation" r:id="rId5" imgW="431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7737" y="1828800"/>
                        <a:ext cx="1109663" cy="1176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4419600" y="2328862"/>
          <a:ext cx="360363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9" name="Equation" r:id="rId7" imgW="139700" imgH="101600" progId="Equation.DSMT4">
                  <p:embed/>
                </p:oleObj>
              </mc:Choice>
              <mc:Fallback>
                <p:oleObj name="Equation" r:id="rId7" imgW="139700" imgH="10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328862"/>
                        <a:ext cx="360363" cy="261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2739328"/>
              </p:ext>
            </p:extLst>
          </p:nvPr>
        </p:nvGraphicFramePr>
        <p:xfrm>
          <a:off x="514350" y="3810000"/>
          <a:ext cx="8212138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0" name="Equation" r:id="rId9" imgW="4254500" imgH="469900" progId="Equation.DSMT4">
                  <p:embed/>
                </p:oleObj>
              </mc:Choice>
              <mc:Fallback>
                <p:oleObj name="Equation" r:id="rId9" imgW="42545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3810000"/>
                        <a:ext cx="8212138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539380"/>
              </p:ext>
            </p:extLst>
          </p:nvPr>
        </p:nvGraphicFramePr>
        <p:xfrm>
          <a:off x="5410200" y="5486400"/>
          <a:ext cx="1600200" cy="781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1" name="Equation" r:id="rId11" imgW="952500" imgH="469900" progId="Equation.DSMT4">
                  <p:embed/>
                </p:oleObj>
              </mc:Choice>
              <mc:Fallback>
                <p:oleObj name="Equation" r:id="rId11" imgW="9525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5486400"/>
                        <a:ext cx="1600200" cy="7813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01645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00" name="Rectangle 16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cs typeface="+mj-cs"/>
              </a:rPr>
              <a:t>Application of the Schr</a:t>
            </a:r>
            <a:r>
              <a:rPr lang="en-US" sz="3400" dirty="0" smtClean="0">
                <a:cs typeface="Arial" charset="0"/>
              </a:rPr>
              <a:t>ö</a:t>
            </a:r>
            <a:r>
              <a:rPr lang="en-US" sz="3400" dirty="0" smtClean="0">
                <a:cs typeface="+mj-cs"/>
              </a:rPr>
              <a:t>dinger Equation</a:t>
            </a:r>
          </a:p>
        </p:txBody>
      </p:sp>
      <p:sp>
        <p:nvSpPr>
          <p:cNvPr id="14438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304800" y="838200"/>
            <a:ext cx="8453438" cy="838200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800" dirty="0" smtClean="0">
                <a:cs typeface="+mn-cs"/>
              </a:rPr>
              <a:t>The potential (central force) </a:t>
            </a:r>
            <a:r>
              <a:rPr lang="en-US" sz="2800" i="1" dirty="0" err="1" smtClean="0">
                <a:cs typeface="+mn-cs"/>
              </a:rPr>
              <a:t>V</a:t>
            </a:r>
            <a:r>
              <a:rPr lang="en-US" sz="2800" dirty="0" err="1" smtClean="0">
                <a:cs typeface="+mn-cs"/>
              </a:rPr>
              <a:t>(</a:t>
            </a:r>
            <a:r>
              <a:rPr lang="en-US" sz="2800" i="1" dirty="0" err="1" smtClean="0">
                <a:cs typeface="+mn-cs"/>
              </a:rPr>
              <a:t>r</a:t>
            </a:r>
            <a:r>
              <a:rPr lang="en-US" sz="2800" dirty="0" smtClean="0">
                <a:cs typeface="+mn-cs"/>
              </a:rPr>
              <a:t>) depends on the distance </a:t>
            </a:r>
            <a:r>
              <a:rPr lang="en-US" sz="2800" i="1" dirty="0" err="1" smtClean="0">
                <a:cs typeface="+mn-cs"/>
              </a:rPr>
              <a:t>r</a:t>
            </a:r>
            <a:r>
              <a:rPr lang="en-US" sz="2800" dirty="0" smtClean="0">
                <a:cs typeface="+mn-cs"/>
              </a:rPr>
              <a:t> between the proton and electron.</a:t>
            </a:r>
          </a:p>
        </p:txBody>
      </p:sp>
      <p:sp>
        <p:nvSpPr>
          <p:cNvPr id="144394" name="AutoShape 10"/>
          <p:cNvSpPr>
            <a:spLocks noChangeArrowheads="1"/>
          </p:cNvSpPr>
          <p:nvPr/>
        </p:nvSpPr>
        <p:spPr bwMode="auto">
          <a:xfrm>
            <a:off x="6019800" y="4191000"/>
            <a:ext cx="1066800" cy="91440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FFFF00"/>
          </a:solidFill>
          <a:ln w="38100" cap="flat" cmpd="sng" algn="ctr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22, 2015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292100" y="5243513"/>
          <a:ext cx="8775700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65" name="Equation" r:id="rId3" imgW="4546600" imgH="444500" progId="Equation.DSMT4">
                  <p:embed/>
                </p:oleObj>
              </mc:Choice>
              <mc:Fallback>
                <p:oleObj name="Equation" r:id="rId3" imgW="45466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" y="5243513"/>
                        <a:ext cx="8775700" cy="852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457200" y="1981200"/>
            <a:ext cx="4267200" cy="3048000"/>
            <a:chOff x="381000" y="1981200"/>
            <a:chExt cx="4267200" cy="2743200"/>
          </a:xfrm>
        </p:grpSpPr>
        <p:grpSp>
          <p:nvGrpSpPr>
            <p:cNvPr id="2" name="Group 19"/>
            <p:cNvGrpSpPr>
              <a:grpSpLocks/>
            </p:cNvGrpSpPr>
            <p:nvPr/>
          </p:nvGrpSpPr>
          <p:grpSpPr bwMode="auto">
            <a:xfrm>
              <a:off x="762000" y="2057400"/>
              <a:ext cx="3886200" cy="2667000"/>
              <a:chOff x="0" y="1056"/>
              <a:chExt cx="2448" cy="1680"/>
            </a:xfrm>
          </p:grpSpPr>
          <p:pic>
            <p:nvPicPr>
              <p:cNvPr id="15368" name="Picture 7"/>
              <p:cNvPicPr>
                <a:picLocks noChangeAspect="1" noChangeArrowheads="1"/>
              </p:cNvPicPr>
              <p:nvPr/>
            </p:nvPicPr>
            <p:blipFill>
              <a:blip r:embed="rId5"/>
              <a:srcRect b="40256"/>
              <a:stretch>
                <a:fillRect/>
              </a:stretch>
            </p:blipFill>
            <p:spPr bwMode="auto">
              <a:xfrm>
                <a:off x="584" y="1056"/>
                <a:ext cx="1864" cy="1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69" name="Picture 18" descr="0701"/>
              <p:cNvPicPr preferRelativeResize="0">
                <a:picLocks noChangeAspect="1" noChangeArrowheads="1"/>
              </p:cNvPicPr>
              <p:nvPr/>
            </p:nvPicPr>
            <p:blipFill>
              <a:blip r:embed="rId6"/>
              <a:srcRect l="9694" t="57840" r="4199" b="4083"/>
              <a:stretch>
                <a:fillRect/>
              </a:stretch>
            </p:blipFill>
            <p:spPr bwMode="auto">
              <a:xfrm>
                <a:off x="0" y="1094"/>
                <a:ext cx="1076" cy="7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5" name="Rectangle 14"/>
            <p:cNvSpPr/>
            <p:nvPr/>
          </p:nvSpPr>
          <p:spPr bwMode="auto">
            <a:xfrm>
              <a:off x="381000" y="1981200"/>
              <a:ext cx="2057400" cy="1524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152400" y="1752600"/>
          <a:ext cx="12573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66" name="Equation" r:id="rId7" imgW="952500" imgH="203200" progId="Equation.DSMT4">
                  <p:embed/>
                </p:oleObj>
              </mc:Choice>
              <mc:Fallback>
                <p:oleObj name="Equation" r:id="rId7" imgW="952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752600"/>
                        <a:ext cx="12573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648200" y="1676400"/>
            <a:ext cx="4495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pitchFamily="-1" charset="-128"/>
              </a:rPr>
              <a:t>Transform to spherical polar coordinates to exploit the radial symmetry.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pitchFamily="-1" charset="-128"/>
              </a:rPr>
              <a:t>Insert the Coulomb potential into the transformed Schr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charset="0"/>
                <a:cs typeface="Arial" charset="0"/>
              </a:rPr>
              <a:t>ö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pitchFamily="-1" charset="-128"/>
              </a:rPr>
              <a:t>dinger equation.</a:t>
            </a:r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152400" y="2057400"/>
          <a:ext cx="12065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67" name="Equation" r:id="rId9" imgW="914400" imgH="203200" progId="Equation.DSMT4">
                  <p:embed/>
                </p:oleObj>
              </mc:Choice>
              <mc:Fallback>
                <p:oleObj name="Equation" r:id="rId9" imgW="914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057400"/>
                        <a:ext cx="12065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152400" y="2303463"/>
          <a:ext cx="854075" cy="21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68" name="Equation" r:id="rId11" imgW="647700" imgH="177800" progId="Equation.DSMT4">
                  <p:embed/>
                </p:oleObj>
              </mc:Choice>
              <mc:Fallback>
                <p:oleObj name="Equation" r:id="rId11" imgW="6477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303463"/>
                        <a:ext cx="854075" cy="211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6"/>
          <p:cNvGraphicFramePr>
            <a:graphicFrameLocks noChangeAspect="1"/>
          </p:cNvGraphicFramePr>
          <p:nvPr/>
        </p:nvGraphicFramePr>
        <p:xfrm>
          <a:off x="152400" y="2590800"/>
          <a:ext cx="1441450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69" name="Equation" r:id="rId13" imgW="1092200" imgH="279400" progId="Equation.DSMT4">
                  <p:embed/>
                </p:oleObj>
              </mc:Choice>
              <mc:Fallback>
                <p:oleObj name="Equation" r:id="rId13" imgW="10922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590800"/>
                        <a:ext cx="1441450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1" name="Object 7"/>
          <p:cNvGraphicFramePr>
            <a:graphicFrameLocks noChangeAspect="1"/>
          </p:cNvGraphicFramePr>
          <p:nvPr/>
        </p:nvGraphicFramePr>
        <p:xfrm>
          <a:off x="152400" y="2971800"/>
          <a:ext cx="1976437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70" name="Equation" r:id="rId15" imgW="1498600" imgH="393700" progId="Equation.DSMT4">
                  <p:embed/>
                </p:oleObj>
              </mc:Choice>
              <mc:Fallback>
                <p:oleObj name="Equation" r:id="rId15" imgW="1498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971800"/>
                        <a:ext cx="1976437" cy="46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2" name="Object 8"/>
          <p:cNvGraphicFramePr>
            <a:graphicFrameLocks noChangeAspect="1"/>
          </p:cNvGraphicFramePr>
          <p:nvPr/>
        </p:nvGraphicFramePr>
        <p:xfrm>
          <a:off x="152400" y="3419475"/>
          <a:ext cx="23622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71" name="Equation" r:id="rId17" imgW="1790700" imgH="393700" progId="Equation.DSMT4">
                  <p:embed/>
                </p:oleObj>
              </mc:Choice>
              <mc:Fallback>
                <p:oleObj name="Equation" r:id="rId17" imgW="1790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419475"/>
                        <a:ext cx="2362200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09460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4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4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 build="p"/>
      <p:bldP spid="144394" grpId="0" animBg="1"/>
      <p:bldP spid="1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81" name="Rectangle 718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cs typeface="+mj-cs"/>
              </a:rPr>
              <a:t>Application of the Schr</a:t>
            </a:r>
            <a:r>
              <a:rPr lang="en-US" sz="3400" dirty="0" smtClean="0">
                <a:cs typeface="Arial" charset="0"/>
              </a:rPr>
              <a:t>ö</a:t>
            </a:r>
            <a:r>
              <a:rPr lang="en-US" sz="3400" dirty="0" smtClean="0">
                <a:cs typeface="+mj-cs"/>
              </a:rPr>
              <a:t>dinger Equation</a:t>
            </a:r>
          </a:p>
        </p:txBody>
      </p:sp>
      <p:sp>
        <p:nvSpPr>
          <p:cNvPr id="16387" name="Rectangle 1"/>
          <p:cNvSpPr>
            <a:spLocks noGrp="1" noChangeArrowheads="1"/>
          </p:cNvSpPr>
          <p:nvPr>
            <p:ph idx="4294967295"/>
          </p:nvPr>
        </p:nvSpPr>
        <p:spPr>
          <a:xfrm>
            <a:off x="457200" y="1295400"/>
            <a:ext cx="8453438" cy="4572000"/>
          </a:xfrm>
        </p:spPr>
        <p:txBody>
          <a:bodyPr/>
          <a:lstStyle/>
          <a:p>
            <a:r>
              <a:rPr lang="en-US" sz="2800" dirty="0">
                <a:cs typeface="ＭＳ Ｐゴシック" pitchFamily="-84" charset="-128"/>
              </a:rPr>
              <a:t>The wave function </a:t>
            </a:r>
            <a:r>
              <a:rPr lang="el-GR" sz="2800" i="1" dirty="0">
                <a:latin typeface="Symbol" charset="2"/>
                <a:ea typeface="Arial" pitchFamily="-84" charset="0"/>
                <a:cs typeface="Symbol" charset="2"/>
              </a:rPr>
              <a:t>ψ</a:t>
            </a:r>
            <a:r>
              <a:rPr lang="en-US" sz="2800" dirty="0">
                <a:cs typeface="ＭＳ Ｐゴシック" pitchFamily="-84" charset="-128"/>
              </a:rPr>
              <a:t> is a function of </a:t>
            </a:r>
            <a:r>
              <a:rPr lang="en-US" sz="2800" i="1" dirty="0" err="1">
                <a:cs typeface="ＭＳ Ｐゴシック" pitchFamily="-84" charset="-128"/>
              </a:rPr>
              <a:t>r</a:t>
            </a:r>
            <a:r>
              <a:rPr lang="en-US" sz="2800" dirty="0">
                <a:cs typeface="ＭＳ Ｐゴシック" pitchFamily="-84" charset="-128"/>
              </a:rPr>
              <a:t>, </a:t>
            </a:r>
            <a:r>
              <a:rPr lang="el-GR" sz="2800" i="1" dirty="0" smtClean="0">
                <a:ea typeface="Arial" pitchFamily="-84" charset="0"/>
                <a:cs typeface="Arial" pitchFamily="-84" charset="0"/>
              </a:rPr>
              <a:t>θ</a:t>
            </a:r>
            <a:r>
              <a:rPr lang="en-US" sz="2800" dirty="0" smtClean="0">
                <a:cs typeface="ＭＳ Ｐゴシック" pitchFamily="-84" charset="-128"/>
              </a:rPr>
              <a:t> and </a:t>
            </a:r>
            <a:r>
              <a:rPr lang="en-US" sz="2800" dirty="0" err="1" smtClean="0">
                <a:latin typeface="Symbol" charset="2"/>
                <a:cs typeface="Symbol" charset="2"/>
              </a:rPr>
              <a:t>φ</a:t>
            </a:r>
            <a:r>
              <a:rPr lang="en-US" sz="2800" dirty="0" smtClean="0">
                <a:cs typeface="ＭＳ Ｐゴシック" pitchFamily="-84" charset="-128"/>
              </a:rPr>
              <a:t> </a:t>
            </a:r>
            <a:r>
              <a:rPr lang="en-US" sz="2800" dirty="0">
                <a:cs typeface="ＭＳ Ｐゴシック" pitchFamily="-84" charset="-128"/>
              </a:rPr>
              <a:t>.</a:t>
            </a:r>
          </a:p>
          <a:p>
            <a:pPr>
              <a:buFont typeface="Wingdings" pitchFamily="-84" charset="2"/>
              <a:buNone/>
            </a:pPr>
            <a:r>
              <a:rPr lang="en-US" sz="2800" dirty="0">
                <a:cs typeface="ＭＳ Ｐゴシック" pitchFamily="-84" charset="-128"/>
              </a:rPr>
              <a:t>	</a:t>
            </a:r>
            <a:r>
              <a:rPr lang="en-US" sz="2800" dirty="0" smtClean="0">
                <a:cs typeface="ＭＳ Ｐゴシック" pitchFamily="-84" charset="-128"/>
              </a:rPr>
              <a:t>	The equation </a:t>
            </a:r>
            <a:r>
              <a:rPr lang="en-US" sz="2800" dirty="0">
                <a:cs typeface="ＭＳ Ｐゴシック" pitchFamily="-84" charset="-128"/>
              </a:rPr>
              <a:t>is </a:t>
            </a:r>
            <a:r>
              <a:rPr lang="en-US" sz="2800" dirty="0" smtClean="0">
                <a:cs typeface="ＭＳ Ｐゴシック" pitchFamily="-84" charset="-128"/>
              </a:rPr>
              <a:t>separable into three equations of independent variables</a:t>
            </a:r>
          </a:p>
          <a:p>
            <a:pPr>
              <a:buFont typeface="Wingdings" pitchFamily="-84" charset="2"/>
              <a:buNone/>
            </a:pPr>
            <a:r>
              <a:rPr lang="en-US" sz="2800" dirty="0">
                <a:cs typeface="ＭＳ Ｐゴシック" pitchFamily="-84" charset="-128"/>
              </a:rPr>
              <a:t>	</a:t>
            </a:r>
            <a:r>
              <a:rPr lang="en-US" sz="2800" dirty="0" smtClean="0">
                <a:cs typeface="ＭＳ Ｐゴシック" pitchFamily="-84" charset="-128"/>
              </a:rPr>
              <a:t>	The solution </a:t>
            </a:r>
            <a:r>
              <a:rPr lang="en-US" sz="2800" dirty="0">
                <a:cs typeface="ＭＳ Ｐゴシック" pitchFamily="-84" charset="-128"/>
              </a:rPr>
              <a:t>may be a product of three functions.</a:t>
            </a:r>
          </a:p>
          <a:p>
            <a:endParaRPr lang="en-US" sz="2800" dirty="0">
              <a:cs typeface="ＭＳ Ｐゴシック" pitchFamily="-84" charset="-128"/>
            </a:endParaRPr>
          </a:p>
          <a:p>
            <a:endParaRPr lang="en-US" sz="2800" dirty="0">
              <a:cs typeface="ＭＳ Ｐゴシック" pitchFamily="-84" charset="-128"/>
            </a:endParaRPr>
          </a:p>
          <a:p>
            <a:r>
              <a:rPr lang="en-US" sz="2800" dirty="0">
                <a:cs typeface="ＭＳ Ｐゴシック" pitchFamily="-84" charset="-128"/>
              </a:rPr>
              <a:t>We can separate</a:t>
            </a:r>
            <a:r>
              <a:rPr lang="en-US" sz="2800" dirty="0" smtClean="0">
                <a:cs typeface="ＭＳ Ｐゴシック" pitchFamily="-84" charset="-128"/>
              </a:rPr>
              <a:t> the Schrodinger equation in polar coordinate into </a:t>
            </a:r>
            <a:r>
              <a:rPr lang="en-US" sz="2800" dirty="0">
                <a:cs typeface="ＭＳ Ｐゴシック" pitchFamily="-84" charset="-128"/>
              </a:rPr>
              <a:t>three separate differential equations, each depending</a:t>
            </a:r>
            <a:r>
              <a:rPr lang="en-US" sz="2800" dirty="0" smtClean="0">
                <a:cs typeface="ＭＳ Ｐゴシック" pitchFamily="-84" charset="-128"/>
              </a:rPr>
              <a:t> only on </a:t>
            </a:r>
            <a:r>
              <a:rPr lang="en-US" sz="2800" dirty="0">
                <a:cs typeface="ＭＳ Ｐゴシック" pitchFamily="-84" charset="-128"/>
              </a:rPr>
              <a:t>one</a:t>
            </a:r>
            <a:r>
              <a:rPr lang="en-US" sz="2800" dirty="0" smtClean="0">
                <a:cs typeface="ＭＳ Ｐゴシック" pitchFamily="-84" charset="-128"/>
              </a:rPr>
              <a:t> coordinate: </a:t>
            </a:r>
            <a:r>
              <a:rPr lang="en-US" sz="2800" i="1" dirty="0" err="1">
                <a:cs typeface="ＭＳ Ｐゴシック" pitchFamily="-84" charset="-128"/>
              </a:rPr>
              <a:t>r</a:t>
            </a:r>
            <a:r>
              <a:rPr lang="en-US" sz="2800" dirty="0">
                <a:cs typeface="ＭＳ Ｐゴシック" pitchFamily="-84" charset="-128"/>
              </a:rPr>
              <a:t>, </a:t>
            </a:r>
            <a:r>
              <a:rPr lang="el-GR" sz="2800" i="1" dirty="0">
                <a:ea typeface="Arial" pitchFamily="-84" charset="0"/>
                <a:cs typeface="Arial" pitchFamily="-84" charset="0"/>
              </a:rPr>
              <a:t>θ</a:t>
            </a:r>
            <a:r>
              <a:rPr lang="en-US" sz="2800" dirty="0">
                <a:cs typeface="ＭＳ Ｐゴシック" pitchFamily="-84" charset="-128"/>
              </a:rPr>
              <a:t>, or</a:t>
            </a:r>
            <a:r>
              <a:rPr lang="en-US" sz="2800" dirty="0" smtClean="0">
                <a:cs typeface="ＭＳ Ｐゴシック" pitchFamily="-84" charset="-128"/>
              </a:rPr>
              <a:t> </a:t>
            </a:r>
            <a:r>
              <a:rPr lang="en-US" sz="2800" dirty="0" err="1" smtClean="0">
                <a:latin typeface="Symbol" charset="2"/>
                <a:cs typeface="Symbol" charset="2"/>
              </a:rPr>
              <a:t>φ</a:t>
            </a:r>
            <a:r>
              <a:rPr lang="en-US" sz="2800" dirty="0" smtClean="0">
                <a:cs typeface="ＭＳ Ｐゴシック" pitchFamily="-84" charset="-128"/>
              </a:rPr>
              <a:t> .</a:t>
            </a: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145411" name="Line 3"/>
          <p:cNvSpPr>
            <a:spLocks noChangeShapeType="1"/>
          </p:cNvSpPr>
          <p:nvPr/>
        </p:nvSpPr>
        <p:spPr bwMode="auto">
          <a:xfrm>
            <a:off x="609600" y="21336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45413" name="Line 5"/>
          <p:cNvSpPr>
            <a:spLocks noChangeShapeType="1"/>
          </p:cNvSpPr>
          <p:nvPr/>
        </p:nvSpPr>
        <p:spPr bwMode="auto">
          <a:xfrm>
            <a:off x="609600" y="30480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45414" name="Line 6"/>
          <p:cNvSpPr>
            <a:spLocks noChangeShapeType="1"/>
          </p:cNvSpPr>
          <p:nvPr/>
        </p:nvSpPr>
        <p:spPr bwMode="auto">
          <a:xfrm>
            <a:off x="609600" y="37338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22, 2015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1524000" y="3429000"/>
          <a:ext cx="50639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87" name="Equation" r:id="rId3" imgW="1676400" imgH="228600" progId="Equation.DSMT4">
                  <p:embed/>
                </p:oleObj>
              </mc:Choice>
              <mc:Fallback>
                <p:oleObj name="Equation" r:id="rId3" imgW="1676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429000"/>
                        <a:ext cx="5063987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3789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145411" grpId="0" animBg="1"/>
      <p:bldP spid="145413" grpId="0" animBg="1"/>
      <p:bldP spid="1454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86" name="Rectangle 206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300" dirty="0" smtClean="0">
                <a:cs typeface="+mj-cs"/>
              </a:rPr>
              <a:t>Solution of the Schr</a:t>
            </a:r>
            <a:r>
              <a:rPr lang="en-US" sz="3300" dirty="0" smtClean="0">
                <a:cs typeface="Arial" charset="0"/>
              </a:rPr>
              <a:t>ö</a:t>
            </a:r>
            <a:r>
              <a:rPr lang="en-US" sz="3300" dirty="0" smtClean="0">
                <a:cs typeface="+mj-cs"/>
              </a:rPr>
              <a:t>dinger Equation</a:t>
            </a:r>
          </a:p>
        </p:txBody>
      </p:sp>
      <p:sp>
        <p:nvSpPr>
          <p:cNvPr id="18435" name="Rectangle 1026"/>
          <p:cNvSpPr>
            <a:spLocks noGrp="1" noChangeArrowheads="1"/>
          </p:cNvSpPr>
          <p:nvPr>
            <p:ph idx="4294967295"/>
          </p:nvPr>
        </p:nvSpPr>
        <p:spPr>
          <a:xfrm>
            <a:off x="457200" y="838200"/>
            <a:ext cx="8686800" cy="5791200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Only </a:t>
            </a:r>
            <a:r>
              <a:rPr lang="en-US" sz="2800" i="1" dirty="0" err="1">
                <a:cs typeface="ＭＳ Ｐゴシック" pitchFamily="-84" charset="-128"/>
              </a:rPr>
              <a:t>r</a:t>
            </a:r>
            <a:r>
              <a:rPr lang="en-US" sz="2800" dirty="0">
                <a:cs typeface="ＭＳ Ｐゴシック" pitchFamily="-84" charset="-128"/>
              </a:rPr>
              <a:t> and </a:t>
            </a:r>
            <a:r>
              <a:rPr lang="el-GR" sz="2800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lang="en-US" sz="2800" dirty="0">
                <a:cs typeface="ＭＳ Ｐゴシック" pitchFamily="-84" charset="-128"/>
              </a:rPr>
              <a:t> appear on the </a:t>
            </a:r>
            <a:r>
              <a:rPr lang="en-US" sz="2800" dirty="0" smtClean="0">
                <a:cs typeface="ＭＳ Ｐゴシック" pitchFamily="-84" charset="-128"/>
              </a:rPr>
              <a:t>left-hand </a:t>
            </a:r>
            <a:r>
              <a:rPr lang="en-US" sz="2800" dirty="0">
                <a:cs typeface="ＭＳ Ｐゴシック" pitchFamily="-84" charset="-128"/>
              </a:rPr>
              <a:t>side and </a:t>
            </a:r>
            <a:r>
              <a:rPr lang="en-US" sz="2800" dirty="0" smtClean="0">
                <a:cs typeface="ＭＳ Ｐゴシック" pitchFamily="-84" charset="-128"/>
              </a:rPr>
              <a:t>only </a:t>
            </a:r>
            <a:r>
              <a:rPr lang="en-US" sz="2800" dirty="0" err="1" smtClean="0">
                <a:latin typeface="Symbol" charset="2"/>
                <a:cs typeface="Symbol" charset="2"/>
              </a:rPr>
              <a:t>φ</a:t>
            </a:r>
            <a:r>
              <a:rPr lang="en-US" sz="2800" dirty="0" smtClean="0">
                <a:cs typeface="ＭＳ Ｐゴシック" pitchFamily="-84" charset="-128"/>
              </a:rPr>
              <a:t>  </a:t>
            </a:r>
            <a:r>
              <a:rPr lang="en-US" sz="2800" dirty="0">
                <a:cs typeface="ＭＳ Ｐゴシック" pitchFamily="-84" charset="-128"/>
              </a:rPr>
              <a:t>appears on the </a:t>
            </a:r>
            <a:r>
              <a:rPr lang="en-US" sz="2800" dirty="0" smtClean="0">
                <a:cs typeface="ＭＳ Ｐゴシック" pitchFamily="-84" charset="-128"/>
              </a:rPr>
              <a:t>right-hand </a:t>
            </a:r>
            <a:r>
              <a:rPr lang="en-US" sz="2800" dirty="0">
                <a:cs typeface="ＭＳ Ｐゴシック" pitchFamily="-84" charset="-128"/>
              </a:rPr>
              <a:t>side of</a:t>
            </a:r>
            <a:r>
              <a:rPr lang="en-US" sz="2800" dirty="0" smtClean="0">
                <a:cs typeface="ＭＳ Ｐゴシック" pitchFamily="-84" charset="-128"/>
              </a:rPr>
              <a:t> the equation</a:t>
            </a: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The </a:t>
            </a:r>
            <a:r>
              <a:rPr lang="en-US" sz="2800" dirty="0" smtClean="0">
                <a:cs typeface="ＭＳ Ｐゴシック" pitchFamily="-84" charset="-128"/>
              </a:rPr>
              <a:t>left-hand </a:t>
            </a:r>
            <a:r>
              <a:rPr lang="en-US" sz="2800" dirty="0">
                <a:cs typeface="ＭＳ Ｐゴシック" pitchFamily="-84" charset="-128"/>
              </a:rPr>
              <a:t>side of the equation cannot change as</a:t>
            </a:r>
            <a:r>
              <a:rPr lang="en-US" sz="2800" dirty="0" smtClean="0">
                <a:cs typeface="ＭＳ Ｐゴシック" pitchFamily="-84" charset="-128"/>
              </a:rPr>
              <a:t> </a:t>
            </a:r>
            <a:r>
              <a:rPr lang="en-US" sz="2800" dirty="0" err="1" smtClean="0">
                <a:latin typeface="Symbol" charset="2"/>
                <a:cs typeface="Symbol" charset="2"/>
              </a:rPr>
              <a:t>φ</a:t>
            </a:r>
            <a:r>
              <a:rPr lang="en-US" sz="2800" dirty="0" smtClean="0">
                <a:cs typeface="ＭＳ Ｐゴシック" pitchFamily="-84" charset="-128"/>
              </a:rPr>
              <a:t>  </a:t>
            </a:r>
            <a:r>
              <a:rPr lang="en-US" sz="2800" dirty="0">
                <a:cs typeface="ＭＳ Ｐゴシック" pitchFamily="-84" charset="-128"/>
              </a:rPr>
              <a:t>changes.</a:t>
            </a: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The </a:t>
            </a:r>
            <a:r>
              <a:rPr lang="en-US" sz="2800" dirty="0" smtClean="0">
                <a:cs typeface="ＭＳ Ｐゴシック" pitchFamily="-84" charset="-128"/>
              </a:rPr>
              <a:t>right-hand </a:t>
            </a:r>
            <a:r>
              <a:rPr lang="en-US" sz="2800" dirty="0">
                <a:cs typeface="ＭＳ Ｐゴシック" pitchFamily="-84" charset="-128"/>
              </a:rPr>
              <a:t>side cannot change with either </a:t>
            </a:r>
            <a:r>
              <a:rPr lang="en-US" sz="2800" i="1" dirty="0" err="1">
                <a:cs typeface="ＭＳ Ｐゴシック" pitchFamily="-84" charset="-128"/>
              </a:rPr>
              <a:t>r</a:t>
            </a:r>
            <a:r>
              <a:rPr lang="en-US" sz="2800" dirty="0">
                <a:cs typeface="ＭＳ Ｐゴシック" pitchFamily="-84" charset="-128"/>
              </a:rPr>
              <a:t> or </a:t>
            </a:r>
            <a:r>
              <a:rPr lang="el-GR" sz="2800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lang="en-US" sz="2800" dirty="0" smtClean="0">
                <a:cs typeface="ＭＳ Ｐゴシック" pitchFamily="-84" charset="-128"/>
              </a:rPr>
              <a:t>.</a:t>
            </a: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Each side needs to be equal to a constant for the equation to be </a:t>
            </a:r>
            <a:r>
              <a:rPr lang="en-US" sz="2800" dirty="0" smtClean="0">
                <a:cs typeface="ＭＳ Ｐゴシック" pitchFamily="-84" charset="-128"/>
              </a:rPr>
              <a:t>true in all cases.  Set </a:t>
            </a:r>
            <a:r>
              <a:rPr lang="en-US" sz="2800" dirty="0">
                <a:cs typeface="ＭＳ Ｐゴシック" pitchFamily="-84" charset="-128"/>
              </a:rPr>
              <a:t>the constant </a:t>
            </a:r>
            <a:r>
              <a:rPr lang="en-US" sz="28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800" i="1" dirty="0">
                <a:cs typeface="ＭＳ Ｐゴシック" pitchFamily="-84" charset="-128"/>
              </a:rPr>
              <a:t>m</a:t>
            </a:r>
            <a:r>
              <a:rPr lang="en-US" sz="28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baseline="30000" dirty="0">
                <a:cs typeface="ＭＳ Ｐゴシック" pitchFamily="-84" charset="-128"/>
              </a:rPr>
              <a:t>2</a:t>
            </a:r>
            <a:r>
              <a:rPr lang="en-US" sz="2800" dirty="0">
                <a:cs typeface="ＭＳ Ｐゴシック" pitchFamily="-84" charset="-128"/>
              </a:rPr>
              <a:t> equal to the </a:t>
            </a:r>
            <a:r>
              <a:rPr lang="en-US" sz="2800" dirty="0" smtClean="0">
                <a:cs typeface="ＭＳ Ｐゴシック" pitchFamily="-84" charset="-128"/>
              </a:rPr>
              <a:t>right-hand side </a:t>
            </a:r>
            <a:r>
              <a:rPr lang="en-US" sz="2800" dirty="0">
                <a:cs typeface="ＭＳ Ｐゴシック" pitchFamily="-84" charset="-128"/>
              </a:rPr>
              <a:t>of</a:t>
            </a:r>
            <a:r>
              <a:rPr lang="en-US" sz="2800" dirty="0" smtClean="0">
                <a:cs typeface="ＭＳ Ｐゴシック" pitchFamily="-84" charset="-128"/>
              </a:rPr>
              <a:t> the reorganized equation</a:t>
            </a:r>
          </a:p>
          <a:p>
            <a:pPr marL="457200" lvl="1" indent="0" eaLnBrk="1" hangingPunct="1">
              <a:buNone/>
            </a:pPr>
            <a:endParaRPr lang="en-US" sz="2400" dirty="0" smtClean="0">
              <a:cs typeface="ＭＳ Ｐゴシック" pitchFamily="-84" charset="-128"/>
            </a:endParaRPr>
          </a:p>
          <a:p>
            <a:pPr lvl="1" eaLnBrk="1" hangingPunct="1"/>
            <a:endParaRPr lang="en-US" sz="2400" dirty="0" smtClean="0">
              <a:cs typeface="ＭＳ Ｐゴシック" pitchFamily="-84" charset="-128"/>
            </a:endParaRPr>
          </a:p>
          <a:p>
            <a:pPr lvl="1" eaLnBrk="1" hangingPunct="1">
              <a:spcBef>
                <a:spcPts val="0"/>
              </a:spcBef>
            </a:pPr>
            <a:r>
              <a:rPr lang="en-US" sz="2400" dirty="0" smtClean="0">
                <a:cs typeface="ＭＳ Ｐゴシック" pitchFamily="-84" charset="-128"/>
              </a:rPr>
              <a:t>The sign in this equation must be negative for a valid solution </a:t>
            </a:r>
          </a:p>
          <a:p>
            <a:pPr eaLnBrk="1" hangingPunct="1">
              <a:spcBef>
                <a:spcPts val="0"/>
              </a:spcBef>
            </a:pPr>
            <a:r>
              <a:rPr lang="en-US" dirty="0" smtClean="0">
                <a:cs typeface="ＭＳ Ｐゴシック" pitchFamily="-84" charset="-128"/>
              </a:rPr>
              <a:t>It </a:t>
            </a:r>
            <a:r>
              <a:rPr lang="en-US" dirty="0">
                <a:cs typeface="ＭＳ Ｐゴシック" pitchFamily="-84" charset="-128"/>
              </a:rPr>
              <a:t>is convenient to choose a solution to </a:t>
            </a:r>
            <a:r>
              <a:rPr lang="en-US" dirty="0" smtClean="0">
                <a:cs typeface="ＭＳ Ｐゴシック" pitchFamily="-84" charset="-128"/>
              </a:rPr>
              <a:t>be          </a:t>
            </a:r>
            <a:r>
              <a:rPr lang="en-US" sz="3600" dirty="0">
                <a:cs typeface="ＭＳ Ｐゴシック" pitchFamily="-84" charset="-128"/>
              </a:rPr>
              <a:t>.</a:t>
            </a:r>
          </a:p>
        </p:txBody>
      </p:sp>
      <p:sp>
        <p:nvSpPr>
          <p:cNvPr id="156692" name="Rectangle 2068"/>
          <p:cNvSpPr>
            <a:spLocks noChangeArrowheads="1"/>
          </p:cNvSpPr>
          <p:nvPr/>
        </p:nvSpPr>
        <p:spPr bwMode="auto">
          <a:xfrm>
            <a:off x="3663950" y="4724400"/>
            <a:ext cx="3384550" cy="4127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100" dirty="0">
                <a:solidFill>
                  <a:srgbClr val="3333CC"/>
                </a:solidFill>
                <a:latin typeface="Arial" charset="0"/>
                <a:ea typeface="ＭＳ Ｐゴシック" charset="0"/>
                <a:cs typeface="+mn-cs"/>
              </a:rPr>
              <a:t>-------- </a:t>
            </a:r>
            <a:r>
              <a:rPr lang="en-US" sz="2100" b="1" dirty="0" err="1">
                <a:solidFill>
                  <a:srgbClr val="3333CC"/>
                </a:solidFill>
                <a:latin typeface="Arial" charset="0"/>
                <a:ea typeface="ＭＳ Ｐゴシック" charset="0"/>
                <a:cs typeface="+mn-cs"/>
              </a:rPr>
              <a:t>azimuthal</a:t>
            </a:r>
            <a:r>
              <a:rPr lang="en-US" sz="2100" b="1" dirty="0">
                <a:solidFill>
                  <a:srgbClr val="3333CC"/>
                </a:solidFill>
                <a:latin typeface="Arial" charset="0"/>
                <a:ea typeface="ＭＳ Ｐゴシック" charset="0"/>
                <a:cs typeface="+mn-cs"/>
              </a:rPr>
              <a:t> equation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22, 2015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5325620"/>
              </p:ext>
            </p:extLst>
          </p:nvPr>
        </p:nvGraphicFramePr>
        <p:xfrm>
          <a:off x="1752600" y="4419600"/>
          <a:ext cx="1752600" cy="963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28" name="Equation" r:id="rId3" imgW="800100" imgH="444500" progId="Equation.DSMT4">
                  <p:embed/>
                </p:oleObj>
              </mc:Choice>
              <mc:Fallback>
                <p:oleObj name="Equation" r:id="rId3" imgW="8001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419600"/>
                        <a:ext cx="1752600" cy="9635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992491"/>
              </p:ext>
            </p:extLst>
          </p:nvPr>
        </p:nvGraphicFramePr>
        <p:xfrm>
          <a:off x="7162800" y="5835650"/>
          <a:ext cx="72402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29" name="Equation" r:id="rId5" imgW="279400" imgH="190500" progId="Equation.DSMT4">
                  <p:embed/>
                </p:oleObj>
              </mc:Choice>
              <mc:Fallback>
                <p:oleObj name="Equation" r:id="rId5" imgW="2794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835650"/>
                        <a:ext cx="724022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95689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6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5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15669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228600"/>
            <a:ext cx="8305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300" dirty="0" smtClean="0">
                <a:cs typeface="+mj-cs"/>
              </a:rPr>
              <a:t>Solution of the Schr</a:t>
            </a:r>
            <a:r>
              <a:rPr lang="en-US" sz="3300" dirty="0" smtClean="0">
                <a:cs typeface="Arial" charset="0"/>
              </a:rPr>
              <a:t>ö</a:t>
            </a:r>
            <a:r>
              <a:rPr lang="en-US" sz="3300" dirty="0" smtClean="0">
                <a:cs typeface="+mj-cs"/>
              </a:rPr>
              <a:t>dinger Equation for Hydrogen</a:t>
            </a:r>
          </a:p>
        </p:txBody>
      </p:sp>
      <p:sp>
        <p:nvSpPr>
          <p:cNvPr id="17411" name="Rectangle 1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453438" cy="5030788"/>
          </a:xfrm>
        </p:spPr>
        <p:txBody>
          <a:bodyPr/>
          <a:lstStyle/>
          <a:p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Substitute </a:t>
            </a:r>
            <a:r>
              <a:rPr lang="en-US" sz="2400" dirty="0" err="1" smtClean="0">
                <a:solidFill>
                  <a:srgbClr val="3333CC"/>
                </a:solidFill>
                <a:latin typeface="Symbol" charset="2"/>
                <a:cs typeface="Symbol" charset="2"/>
              </a:rPr>
              <a:t>ψ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 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into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 the polar Schrodinger equation and 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separate the resulting equation into three equations: </a:t>
            </a:r>
            <a:r>
              <a:rPr lang="en-US" sz="2400" i="1" dirty="0" err="1">
                <a:solidFill>
                  <a:srgbClr val="3333CC"/>
                </a:solidFill>
                <a:cs typeface="ＭＳ Ｐゴシック" pitchFamily="-84" charset="-128"/>
              </a:rPr>
              <a:t>R</a:t>
            </a:r>
            <a:r>
              <a:rPr lang="en-US" sz="2400" dirty="0" err="1">
                <a:solidFill>
                  <a:srgbClr val="3333CC"/>
                </a:solidFill>
                <a:cs typeface="ＭＳ Ｐゴシック" pitchFamily="-84" charset="-128"/>
              </a:rPr>
              <a:t>(</a:t>
            </a:r>
            <a:r>
              <a:rPr lang="en-US" sz="2400" i="1" dirty="0" err="1">
                <a:solidFill>
                  <a:srgbClr val="3333CC"/>
                </a:solidFill>
                <a:cs typeface="ＭＳ Ｐゴシック" pitchFamily="-84" charset="-128"/>
              </a:rPr>
              <a:t>r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), </a:t>
            </a:r>
            <a:r>
              <a:rPr lang="en-US" sz="2400" i="1" dirty="0" err="1">
                <a:solidFill>
                  <a:srgbClr val="3333CC"/>
                </a:solidFill>
                <a:cs typeface="ＭＳ Ｐゴシック" pitchFamily="-84" charset="-128"/>
              </a:rPr>
              <a:t>f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(</a:t>
            </a:r>
            <a:r>
              <a:rPr lang="el-GR" sz="2400" i="1" dirty="0">
                <a:solidFill>
                  <a:srgbClr val="3333CC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), and </a:t>
            </a:r>
            <a:r>
              <a:rPr lang="en-US" sz="2400" i="1" dirty="0" err="1">
                <a:solidFill>
                  <a:srgbClr val="3333CC"/>
                </a:solidFill>
                <a:cs typeface="ＭＳ Ｐゴシック" pitchFamily="-84" charset="-128"/>
              </a:rPr>
              <a:t>g</a:t>
            </a:r>
            <a:r>
              <a:rPr lang="en-US" sz="2400" dirty="0" err="1" smtClean="0">
                <a:solidFill>
                  <a:srgbClr val="3333CC"/>
                </a:solidFill>
                <a:cs typeface="ＭＳ Ｐゴシック" pitchFamily="-84" charset="-128"/>
              </a:rPr>
              <a:t>(</a:t>
            </a:r>
            <a:r>
              <a:rPr lang="en-US" sz="2400" dirty="0" err="1" smtClean="0">
                <a:latin typeface="Symbol" charset="2"/>
                <a:cs typeface="Symbol" charset="2"/>
              </a:rPr>
              <a:t>φ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)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.</a:t>
            </a:r>
          </a:p>
          <a:p>
            <a:pPr>
              <a:buFont typeface="Wingdings" pitchFamily="-84" charset="2"/>
              <a:buNone/>
            </a:pPr>
            <a:r>
              <a:rPr lang="en-US" sz="2400" b="1" dirty="0">
                <a:solidFill>
                  <a:srgbClr val="3333CC"/>
                </a:solidFill>
                <a:cs typeface="ＭＳ Ｐゴシック" pitchFamily="-84" charset="-128"/>
              </a:rPr>
              <a:t>Separation of Variables</a:t>
            </a:r>
          </a:p>
          <a:p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The derivatives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 in Schrodinger eq. can be written as</a:t>
            </a:r>
          </a:p>
          <a:p>
            <a:pPr>
              <a:buNone/>
            </a:pPr>
            <a:endParaRPr lang="en-US" sz="2400" dirty="0" smtClean="0">
              <a:solidFill>
                <a:srgbClr val="3333CC"/>
              </a:solidFill>
              <a:cs typeface="ＭＳ Ｐゴシック" pitchFamily="-84" charset="-128"/>
            </a:endParaRPr>
          </a:p>
          <a:p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Substituting 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them into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 the polar </a:t>
            </a:r>
            <a:r>
              <a:rPr lang="en-US" sz="2400" dirty="0" err="1" smtClean="0">
                <a:solidFill>
                  <a:srgbClr val="3333CC"/>
                </a:solidFill>
                <a:cs typeface="ＭＳ Ｐゴシック" pitchFamily="-84" charset="-128"/>
              </a:rPr>
              <a:t>coord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. Schrodinger Eq.</a:t>
            </a:r>
          </a:p>
          <a:p>
            <a:endParaRPr lang="en-US" sz="2400" dirty="0">
              <a:solidFill>
                <a:srgbClr val="3333CC"/>
              </a:solidFill>
              <a:cs typeface="ＭＳ Ｐゴシック" pitchFamily="-84" charset="-128"/>
            </a:endParaRPr>
          </a:p>
          <a:p>
            <a:endParaRPr lang="en-US" sz="2400" dirty="0">
              <a:solidFill>
                <a:srgbClr val="3333CC"/>
              </a:solidFill>
              <a:cs typeface="ＭＳ Ｐゴシック" pitchFamily="-84" charset="-128"/>
            </a:endParaRPr>
          </a:p>
          <a:p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Multiply both sides</a:t>
            </a: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 by </a:t>
            </a:r>
            <a:r>
              <a:rPr lang="en-US" sz="2400" i="1" dirty="0">
                <a:solidFill>
                  <a:srgbClr val="3333CC"/>
                </a:solidFill>
                <a:cs typeface="ＭＳ Ｐゴシック" pitchFamily="-84" charset="-128"/>
              </a:rPr>
              <a:t>r</a:t>
            </a:r>
            <a:r>
              <a:rPr lang="en-US" sz="2400" baseline="30000" dirty="0">
                <a:solidFill>
                  <a:srgbClr val="3333CC"/>
                </a:solidFill>
                <a:cs typeface="ＭＳ Ｐゴシック" pitchFamily="-84" charset="-128"/>
              </a:rPr>
              <a:t>2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 sin</a:t>
            </a:r>
            <a:r>
              <a:rPr lang="en-US" sz="2400" baseline="30000" dirty="0">
                <a:solidFill>
                  <a:srgbClr val="3333CC"/>
                </a:solidFill>
                <a:cs typeface="ＭＳ Ｐゴシック" pitchFamily="-84" charset="-128"/>
              </a:rPr>
              <a:t>2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 </a:t>
            </a:r>
            <a:r>
              <a:rPr lang="el-GR" sz="2400" i="1" dirty="0">
                <a:solidFill>
                  <a:srgbClr val="3333CC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 / </a:t>
            </a:r>
            <a:r>
              <a:rPr lang="en-US" sz="2400" i="1" dirty="0" err="1">
                <a:solidFill>
                  <a:srgbClr val="3333CC"/>
                </a:solidFill>
                <a:cs typeface="ＭＳ Ｐゴシック" pitchFamily="-84" charset="-128"/>
              </a:rPr>
              <a:t>Rfg</a:t>
            </a:r>
            <a:endParaRPr lang="en-US" sz="2400" i="1" dirty="0">
              <a:solidFill>
                <a:srgbClr val="3333CC"/>
              </a:solidFill>
              <a:cs typeface="ＭＳ Ｐゴシック" pitchFamily="-84" charset="-128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22,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1371600" y="2398713"/>
          <a:ext cx="1174750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20" name="Equation" r:id="rId3" imgW="787400" imgH="393700" progId="Equation.DSMT4">
                  <p:embed/>
                </p:oleObj>
              </mc:Choice>
              <mc:Fallback>
                <p:oleObj name="Equation" r:id="rId3" imgW="7874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398713"/>
                        <a:ext cx="1174750" cy="582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381000" y="3352800"/>
          <a:ext cx="8458200" cy="812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21" name="Equation" r:id="rId5" imgW="4597400" imgH="444500" progId="Equation.DSMT4">
                  <p:embed/>
                </p:oleObj>
              </mc:Choice>
              <mc:Fallback>
                <p:oleObj name="Equation" r:id="rId5" imgW="45974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352800"/>
                        <a:ext cx="8458200" cy="8126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914400" y="4648200"/>
          <a:ext cx="7467600" cy="737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22" name="Equation" r:id="rId7" imgW="4470400" imgH="444500" progId="Equation.DSMT4">
                  <p:embed/>
                </p:oleObj>
              </mc:Choice>
              <mc:Fallback>
                <p:oleObj name="Equation" r:id="rId7" imgW="44704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648200"/>
                        <a:ext cx="7467600" cy="7379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8" name="Object 6"/>
          <p:cNvGraphicFramePr>
            <a:graphicFrameLocks noChangeAspect="1"/>
          </p:cNvGraphicFramePr>
          <p:nvPr/>
        </p:nvGraphicFramePr>
        <p:xfrm>
          <a:off x="1792287" y="5510213"/>
          <a:ext cx="7275513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23" name="Equation" r:id="rId9" imgW="4356100" imgH="444500" progId="Equation.DSMT4">
                  <p:embed/>
                </p:oleObj>
              </mc:Choice>
              <mc:Fallback>
                <p:oleObj name="Equation" r:id="rId9" imgW="43561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2287" y="5510213"/>
                        <a:ext cx="7275513" cy="738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Arrow 14"/>
          <p:cNvSpPr/>
          <p:nvPr/>
        </p:nvSpPr>
        <p:spPr bwMode="auto">
          <a:xfrm>
            <a:off x="76200" y="5486400"/>
            <a:ext cx="1600200" cy="794802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Reorganize</a:t>
            </a:r>
          </a:p>
        </p:txBody>
      </p:sp>
      <p:graphicFrame>
        <p:nvGraphicFramePr>
          <p:cNvPr id="28679" name="Object 7"/>
          <p:cNvGraphicFramePr>
            <a:graphicFrameLocks noChangeAspect="1"/>
          </p:cNvGraphicFramePr>
          <p:nvPr/>
        </p:nvGraphicFramePr>
        <p:xfrm>
          <a:off x="3282950" y="2362200"/>
          <a:ext cx="1212850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24" name="Equation" r:id="rId11" imgW="812800" imgH="393700" progId="Equation.DSMT4">
                  <p:embed/>
                </p:oleObj>
              </mc:Choice>
              <mc:Fallback>
                <p:oleObj name="Equation" r:id="rId11" imgW="812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2950" y="2362200"/>
                        <a:ext cx="1212850" cy="582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0" name="Object 8"/>
          <p:cNvGraphicFramePr>
            <a:graphicFrameLocks noChangeAspect="1"/>
          </p:cNvGraphicFramePr>
          <p:nvPr/>
        </p:nvGraphicFramePr>
        <p:xfrm>
          <a:off x="5257800" y="2362200"/>
          <a:ext cx="13652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25" name="Equation" r:id="rId13" imgW="914400" imgH="444500" progId="Equation.DSMT4">
                  <p:embed/>
                </p:oleObj>
              </mc:Choice>
              <mc:Fallback>
                <p:oleObj name="Equation" r:id="rId13" imgW="9144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362200"/>
                        <a:ext cx="1365250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32470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22,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609600"/>
            <a:ext cx="7934302" cy="5334000"/>
          </a:xfrm>
        </p:spPr>
        <p:txBody>
          <a:bodyPr/>
          <a:lstStyle/>
          <a:p>
            <a:pPr eaLnBrk="1" hangingPunct="1">
              <a:spcBef>
                <a:spcPts val="168"/>
              </a:spcBef>
            </a:pPr>
            <a:r>
              <a:rPr lang="en-US" sz="2800" dirty="0"/>
              <a:t>Research paper deadline is Monday, </a:t>
            </a:r>
            <a:r>
              <a:rPr lang="en-US" sz="2800" dirty="0" smtClean="0"/>
              <a:t>May </a:t>
            </a:r>
            <a:r>
              <a:rPr lang="en-US" sz="2800" dirty="0"/>
              <a:t>4</a:t>
            </a:r>
          </a:p>
          <a:p>
            <a:pPr eaLnBrk="1" hangingPunct="1">
              <a:spcBef>
                <a:spcPts val="168"/>
              </a:spcBef>
            </a:pPr>
            <a:r>
              <a:rPr lang="en-US" sz="2800" dirty="0"/>
              <a:t>Research presentation deadline is Sunday, </a:t>
            </a:r>
            <a:r>
              <a:rPr lang="en-US" sz="2800" dirty="0" smtClean="0"/>
              <a:t>May 3</a:t>
            </a:r>
            <a:endParaRPr lang="en-US" sz="2800" dirty="0"/>
          </a:p>
          <a:p>
            <a:pPr eaLnBrk="1" hangingPunct="1">
              <a:spcBef>
                <a:spcPts val="168"/>
              </a:spcBef>
            </a:pPr>
            <a:r>
              <a:rPr lang="en-US" sz="2800" dirty="0" smtClean="0"/>
              <a:t>Bring out Homework </a:t>
            </a:r>
            <a:r>
              <a:rPr lang="en-US" sz="2800" dirty="0"/>
              <a:t>#5</a:t>
            </a:r>
            <a:endParaRPr lang="en-US" sz="2400" dirty="0"/>
          </a:p>
          <a:p>
            <a:pPr eaLnBrk="1" hangingPunct="1"/>
            <a:r>
              <a:rPr lang="en-US" sz="2800" dirty="0" smtClean="0"/>
              <a:t>Reminder Homework </a:t>
            </a:r>
            <a:r>
              <a:rPr lang="en-US" sz="2800" dirty="0"/>
              <a:t>#6</a:t>
            </a:r>
          </a:p>
          <a:p>
            <a:pPr lvl="1" eaLnBrk="1" hangingPunct="1"/>
            <a:r>
              <a:rPr lang="en-US" sz="2400" dirty="0"/>
              <a:t>CH7 end of chapter problems: 7, 8, 9, 12, 17 and 29</a:t>
            </a:r>
          </a:p>
          <a:p>
            <a:pPr lvl="1" eaLnBrk="1" hangingPunct="1"/>
            <a:r>
              <a:rPr lang="en-US" sz="2400" dirty="0"/>
              <a:t>Due on Wednesday, Apr. </a:t>
            </a:r>
            <a:r>
              <a:rPr lang="en-US" sz="2400" dirty="0" smtClean="0"/>
              <a:t>29, </a:t>
            </a:r>
            <a:r>
              <a:rPr lang="en-US" sz="2400" dirty="0"/>
              <a:t>in class </a:t>
            </a:r>
          </a:p>
          <a:p>
            <a:pPr eaLnBrk="1" hangingPunct="1">
              <a:spcBef>
                <a:spcPts val="168"/>
              </a:spcBef>
            </a:pPr>
            <a:r>
              <a:rPr lang="en-US" sz="2800" dirty="0" smtClean="0"/>
              <a:t>Reading </a:t>
            </a:r>
            <a:r>
              <a:rPr lang="en-US" sz="2800" dirty="0"/>
              <a:t>assignments</a:t>
            </a:r>
          </a:p>
          <a:p>
            <a:pPr lvl="1" eaLnBrk="1" hangingPunct="1">
              <a:spcBef>
                <a:spcPts val="168"/>
              </a:spcBef>
            </a:pPr>
            <a:r>
              <a:rPr lang="en-US" sz="2400" dirty="0"/>
              <a:t>CH7.6 and the entire </a:t>
            </a:r>
            <a:r>
              <a:rPr lang="en-US" sz="2400" dirty="0" smtClean="0"/>
              <a:t>CH8</a:t>
            </a:r>
          </a:p>
          <a:p>
            <a:pPr eaLnBrk="1" hangingPunct="1"/>
            <a:r>
              <a:rPr lang="en-US" sz="2800" dirty="0"/>
              <a:t>Quiz number </a:t>
            </a:r>
            <a:r>
              <a:rPr lang="en-US" sz="2800" dirty="0" smtClean="0"/>
              <a:t>5</a:t>
            </a:r>
            <a:endParaRPr lang="en-US" sz="2800" dirty="0"/>
          </a:p>
          <a:p>
            <a:pPr lvl="1" eaLnBrk="1" hangingPunct="1"/>
            <a:r>
              <a:rPr lang="en-US" sz="2400" dirty="0"/>
              <a:t>At the beginning of the class </a:t>
            </a:r>
            <a:r>
              <a:rPr lang="en-US" sz="2400" dirty="0" smtClean="0"/>
              <a:t>Wednesday</a:t>
            </a:r>
            <a:r>
              <a:rPr lang="en-US" sz="2400" dirty="0"/>
              <a:t>, Apr. </a:t>
            </a:r>
            <a:r>
              <a:rPr lang="en-US" sz="2400" dirty="0" smtClean="0"/>
              <a:t>29</a:t>
            </a:r>
            <a:endParaRPr lang="en-US" sz="2400" dirty="0"/>
          </a:p>
          <a:p>
            <a:pPr lvl="1" eaLnBrk="1" hangingPunct="1"/>
            <a:r>
              <a:rPr lang="en-US" sz="2400" dirty="0"/>
              <a:t>Covers up to what we finish Monday, Apr. </a:t>
            </a:r>
            <a:r>
              <a:rPr lang="en-US" sz="2400" dirty="0" smtClean="0"/>
              <a:t>27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4060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5" name="Rectangle 1049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cs typeface="+mj-cs"/>
              </a:rPr>
              <a:t>Solution of the Schr</a:t>
            </a:r>
            <a:r>
              <a:rPr lang="en-US" sz="3600" dirty="0" smtClean="0">
                <a:cs typeface="Arial" charset="0"/>
              </a:rPr>
              <a:t>ö</a:t>
            </a:r>
            <a:r>
              <a:rPr lang="en-US" sz="3600" dirty="0" smtClean="0">
                <a:cs typeface="+mj-cs"/>
              </a:rPr>
              <a:t>dinger Equation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76200" y="685800"/>
            <a:ext cx="9144000" cy="5791200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 	 satisfies</a:t>
            </a:r>
            <a:r>
              <a:rPr lang="en-US" sz="2800" dirty="0" smtClean="0">
                <a:cs typeface="ＭＳ Ｐゴシック" pitchFamily="-84" charset="-128"/>
              </a:rPr>
              <a:t> the previous equation </a:t>
            </a:r>
            <a:r>
              <a:rPr lang="en-US" sz="2800" dirty="0">
                <a:cs typeface="ＭＳ Ｐゴシック" pitchFamily="-84" charset="-128"/>
              </a:rPr>
              <a:t>for any value of </a:t>
            </a:r>
            <a:r>
              <a:rPr lang="en-US" sz="2800" i="1" dirty="0" err="1">
                <a:cs typeface="ＭＳ Ｐゴシック" pitchFamily="-84" charset="-128"/>
              </a:rPr>
              <a:t>m</a:t>
            </a:r>
            <a:r>
              <a:rPr lang="en-US" sz="28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cs typeface="ＭＳ Ｐゴシック" pitchFamily="-84" charset="-128"/>
              </a:rPr>
              <a:t>.</a:t>
            </a: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The solution be single valued in order to have a valid solution for any</a:t>
            </a:r>
            <a:r>
              <a:rPr lang="en-US" sz="2800" dirty="0" smtClean="0">
                <a:cs typeface="ＭＳ Ｐゴシック" pitchFamily="-84" charset="-128"/>
              </a:rPr>
              <a:t> </a:t>
            </a:r>
            <a:r>
              <a:rPr lang="en-US" sz="2800" dirty="0" err="1" smtClean="0">
                <a:latin typeface="Symbol" charset="2"/>
                <a:cs typeface="Symbol" charset="2"/>
              </a:rPr>
              <a:t>φ</a:t>
            </a:r>
            <a:r>
              <a:rPr lang="en-US" sz="2800" dirty="0" smtClean="0">
                <a:cs typeface="ＭＳ Ｐゴシック" pitchFamily="-84" charset="-128"/>
              </a:rPr>
              <a:t>, </a:t>
            </a:r>
            <a:r>
              <a:rPr lang="en-US" sz="2800" dirty="0">
                <a:cs typeface="ＭＳ Ｐゴシック" pitchFamily="-84" charset="-128"/>
              </a:rPr>
              <a:t>which</a:t>
            </a:r>
            <a:r>
              <a:rPr lang="en-US" sz="2800" dirty="0" smtClean="0">
                <a:cs typeface="ＭＳ Ｐゴシック" pitchFamily="-84" charset="-128"/>
              </a:rPr>
              <a:t> requires</a:t>
            </a: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  <a:p>
            <a:pPr eaLnBrk="1" hangingPunct="1"/>
            <a:r>
              <a:rPr lang="en-US" sz="2800" i="1" dirty="0" err="1">
                <a:cs typeface="ＭＳ Ｐゴシック" pitchFamily="-84" charset="-128"/>
              </a:rPr>
              <a:t>m</a:t>
            </a:r>
            <a:r>
              <a:rPr lang="en-US" sz="28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 smtClean="0">
                <a:ea typeface="Arial" pitchFamily="-84" charset="0"/>
                <a:cs typeface="Arial" pitchFamily="-84" charset="0"/>
              </a:rPr>
              <a:t> </a:t>
            </a:r>
            <a:r>
              <a:rPr lang="en-US" sz="2800" dirty="0" smtClean="0">
                <a:cs typeface="ＭＳ Ｐゴシック" pitchFamily="-84" charset="-128"/>
              </a:rPr>
              <a:t>must be zero </a:t>
            </a:r>
            <a:r>
              <a:rPr lang="en-US" sz="2800" dirty="0">
                <a:cs typeface="ＭＳ Ｐゴシック" pitchFamily="-84" charset="-128"/>
              </a:rPr>
              <a:t>or an integer (positive or negative) for this </a:t>
            </a:r>
            <a:r>
              <a:rPr lang="en-US" sz="2800" dirty="0" smtClean="0">
                <a:cs typeface="ＭＳ Ｐゴシック" pitchFamily="-84" charset="-128"/>
              </a:rPr>
              <a:t>to work</a:t>
            </a:r>
          </a:p>
          <a:p>
            <a:pPr eaLnBrk="1" hangingPunct="1"/>
            <a:r>
              <a:rPr lang="en-US" sz="2800" dirty="0" smtClean="0">
                <a:cs typeface="ＭＳ Ｐゴシック" pitchFamily="-84" charset="-128"/>
              </a:rPr>
              <a:t>Now, set the remaining equation equal </a:t>
            </a:r>
            <a:r>
              <a:rPr lang="en-US" sz="2800" dirty="0">
                <a:cs typeface="ＭＳ Ｐゴシック" pitchFamily="-84" charset="-128"/>
              </a:rPr>
              <a:t>to </a:t>
            </a:r>
            <a:r>
              <a:rPr lang="en-US" sz="28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800" i="1" dirty="0">
                <a:ea typeface="Arial" pitchFamily="-84" charset="0"/>
                <a:cs typeface="Arial" pitchFamily="-84" charset="0"/>
              </a:rPr>
              <a:t>m</a:t>
            </a:r>
            <a:r>
              <a:rPr lang="en-US" sz="28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baseline="30000" dirty="0">
                <a:ea typeface="Arial" pitchFamily="-84" charset="0"/>
                <a:cs typeface="Arial" pitchFamily="-84" charset="0"/>
              </a:rPr>
              <a:t>2</a:t>
            </a:r>
            <a:r>
              <a:rPr lang="en-US" sz="2800" dirty="0">
                <a:cs typeface="ＭＳ Ｐゴシック" pitchFamily="-84" charset="-128"/>
              </a:rPr>
              <a:t> and</a:t>
            </a:r>
            <a:r>
              <a:rPr lang="en-US" sz="2800" dirty="0" smtClean="0">
                <a:cs typeface="ＭＳ Ｐゴシック" pitchFamily="-84" charset="-128"/>
              </a:rPr>
              <a:t> divide either side with sin</a:t>
            </a:r>
            <a:r>
              <a:rPr lang="en-US" sz="2800" baseline="30000" dirty="0" smtClean="0">
                <a:cs typeface="ＭＳ Ｐゴシック" pitchFamily="-84" charset="-128"/>
              </a:rPr>
              <a:t>2</a:t>
            </a:r>
            <a:r>
              <a:rPr lang="en-US" sz="2800" dirty="0" smtClean="0">
                <a:latin typeface="Symbol" charset="2"/>
                <a:cs typeface="Symbol" charset="2"/>
              </a:rPr>
              <a:t>θ</a:t>
            </a:r>
            <a:r>
              <a:rPr lang="en-US" sz="2800" dirty="0" smtClean="0">
                <a:cs typeface="ＭＳ Ｐゴシック" pitchFamily="-84" charset="-128"/>
              </a:rPr>
              <a:t> and rearrange them as </a:t>
            </a:r>
          </a:p>
          <a:p>
            <a:pPr eaLnBrk="1" hangingPunct="1">
              <a:buFont typeface="Wingdings" pitchFamily="-84" charset="2"/>
              <a:buNone/>
            </a:pPr>
            <a:endParaRPr lang="en-US" sz="2800" dirty="0" smtClean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800" dirty="0" smtClean="0">
              <a:cs typeface="ＭＳ Ｐゴシック" pitchFamily="-84" charset="-128"/>
            </a:endParaRP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Everything depends on </a:t>
            </a:r>
            <a:r>
              <a:rPr lang="en-US" sz="2800" i="1" dirty="0" err="1">
                <a:cs typeface="ＭＳ Ｐゴシック" pitchFamily="-84" charset="-128"/>
              </a:rPr>
              <a:t>r</a:t>
            </a:r>
            <a:r>
              <a:rPr lang="en-US" sz="2800" dirty="0">
                <a:cs typeface="ＭＳ Ｐゴシック" pitchFamily="-84" charset="-128"/>
              </a:rPr>
              <a:t> on the left side and </a:t>
            </a:r>
            <a:r>
              <a:rPr lang="el-GR" sz="2800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lang="en-US" sz="2800" dirty="0">
                <a:cs typeface="ＭＳ Ｐゴシック" pitchFamily="-84" charset="-128"/>
              </a:rPr>
              <a:t> on the right side of the equation.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22, 2015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636037"/>
              </p:ext>
            </p:extLst>
          </p:nvPr>
        </p:nvGraphicFramePr>
        <p:xfrm>
          <a:off x="457200" y="685800"/>
          <a:ext cx="7239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44" name="Equation" r:id="rId3" imgW="279400" imgH="190500" progId="Equation.DSMT4">
                  <p:embed/>
                </p:oleObj>
              </mc:Choice>
              <mc:Fallback>
                <p:oleObj name="Equation" r:id="rId3" imgW="2794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685800"/>
                        <a:ext cx="723900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3366090"/>
              </p:ext>
            </p:extLst>
          </p:nvPr>
        </p:nvGraphicFramePr>
        <p:xfrm>
          <a:off x="3353422" y="1676400"/>
          <a:ext cx="220917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45" name="Equation" r:id="rId5" imgW="1092200" imgH="228600" progId="Equation.DSMT4">
                  <p:embed/>
                </p:oleObj>
              </mc:Choice>
              <mc:Fallback>
                <p:oleObj name="Equation" r:id="rId5" imgW="1092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3422" y="1676400"/>
                        <a:ext cx="2209178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6256715"/>
              </p:ext>
            </p:extLst>
          </p:nvPr>
        </p:nvGraphicFramePr>
        <p:xfrm>
          <a:off x="990600" y="2166144"/>
          <a:ext cx="3152775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46" name="Equation" r:id="rId7" imgW="1346200" imgH="228600" progId="Equation.DSMT4">
                  <p:embed/>
                </p:oleObj>
              </mc:Choice>
              <mc:Fallback>
                <p:oleObj name="Equation" r:id="rId7" imgW="1346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166144"/>
                        <a:ext cx="3152775" cy="52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068634"/>
              </p:ext>
            </p:extLst>
          </p:nvPr>
        </p:nvGraphicFramePr>
        <p:xfrm>
          <a:off x="5751512" y="2133600"/>
          <a:ext cx="1487488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47" name="Equation" r:id="rId9" imgW="635000" imgH="190500" progId="Equation.DSMT4">
                  <p:embed/>
                </p:oleObj>
              </mc:Choice>
              <mc:Fallback>
                <p:oleObj name="Equation" r:id="rId9" imgW="6350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1512" y="2133600"/>
                        <a:ext cx="1487488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Arrow 16"/>
          <p:cNvSpPr/>
          <p:nvPr/>
        </p:nvSpPr>
        <p:spPr bwMode="auto">
          <a:xfrm>
            <a:off x="4419600" y="2147361"/>
            <a:ext cx="1066800" cy="566202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+mn-lt"/>
            </a:endParaRPr>
          </a:p>
        </p:txBody>
      </p:sp>
      <p:graphicFrame>
        <p:nvGraphicFramePr>
          <p:cNvPr id="307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3220736"/>
              </p:ext>
            </p:extLst>
          </p:nvPr>
        </p:nvGraphicFramePr>
        <p:xfrm>
          <a:off x="914400" y="4267200"/>
          <a:ext cx="40195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48" name="Equation" r:id="rId11" imgW="1943100" imgH="444500" progId="Equation.DSMT4">
                  <p:embed/>
                </p:oleObj>
              </mc:Choice>
              <mc:Fallback>
                <p:oleObj name="Equation" r:id="rId11" imgW="19431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267200"/>
                        <a:ext cx="401955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6840714"/>
              </p:ext>
            </p:extLst>
          </p:nvPr>
        </p:nvGraphicFramePr>
        <p:xfrm>
          <a:off x="4876800" y="4267200"/>
          <a:ext cx="37306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49" name="Equation" r:id="rId13" imgW="1803400" imgH="444500" progId="Equation.DSMT4">
                  <p:embed/>
                </p:oleObj>
              </mc:Choice>
              <mc:Fallback>
                <p:oleObj name="Equation" r:id="rId13" imgW="18034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267200"/>
                        <a:ext cx="373062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87143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63" name="Rectangle 11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Solution of the Schr</a:t>
            </a:r>
            <a:r>
              <a:rPr lang="en-US" dirty="0" smtClean="0">
                <a:cs typeface="Arial" charset="0"/>
              </a:rPr>
              <a:t>ö</a:t>
            </a:r>
            <a:r>
              <a:rPr lang="en-US" dirty="0" smtClean="0">
                <a:cs typeface="+mj-cs"/>
              </a:rPr>
              <a:t>dinger Equation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228600" y="1339850"/>
            <a:ext cx="8763000" cy="4451350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Set each side of</a:t>
            </a:r>
            <a:r>
              <a:rPr lang="en-US" sz="2800" dirty="0" smtClean="0">
                <a:cs typeface="ＭＳ Ｐゴシック" pitchFamily="-84" charset="-128"/>
              </a:rPr>
              <a:t> the equation equal </a:t>
            </a:r>
            <a:r>
              <a:rPr lang="en-US" sz="2800" dirty="0">
                <a:cs typeface="ＭＳ Ｐゴシック" pitchFamily="-84" charset="-128"/>
              </a:rPr>
              <a:t>to constant </a:t>
            </a:r>
            <a:r>
              <a:rPr lang="en-US" sz="28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(</a:t>
            </a:r>
            <a:r>
              <a:rPr lang="en-US" sz="28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 + 1)</a:t>
            </a:r>
            <a:r>
              <a:rPr lang="en-US" sz="2800" dirty="0" smtClean="0">
                <a:cs typeface="ＭＳ Ｐゴシック" pitchFamily="-84" charset="-128"/>
              </a:rPr>
              <a:t>.</a:t>
            </a:r>
          </a:p>
          <a:p>
            <a:pPr lvl="1" eaLnBrk="1" hangingPunct="1"/>
            <a:r>
              <a:rPr lang="en-US" sz="2400" dirty="0" smtClean="0">
                <a:cs typeface="ＭＳ Ｐゴシック" pitchFamily="-84" charset="-128"/>
              </a:rPr>
              <a:t>Radial Equation</a:t>
            </a:r>
          </a:p>
          <a:p>
            <a:pPr lvl="1" eaLnBrk="1" hangingPunct="1"/>
            <a:endParaRPr lang="en-US" sz="2400" dirty="0" smtClean="0">
              <a:cs typeface="ＭＳ Ｐゴシック" pitchFamily="-84" charset="-128"/>
            </a:endParaRPr>
          </a:p>
          <a:p>
            <a:pPr lvl="1" eaLnBrk="1" hangingPunct="1"/>
            <a:endParaRPr lang="en-US" sz="2400" dirty="0" smtClean="0">
              <a:cs typeface="ＭＳ Ｐゴシック" pitchFamily="-84" charset="-128"/>
            </a:endParaRPr>
          </a:p>
          <a:p>
            <a:pPr lvl="1" eaLnBrk="1" hangingPunct="1"/>
            <a:r>
              <a:rPr lang="en-US" sz="2400" dirty="0" smtClean="0">
                <a:cs typeface="ＭＳ Ｐゴシック" pitchFamily="-84" charset="-128"/>
              </a:rPr>
              <a:t>Angular Equation</a:t>
            </a:r>
          </a:p>
          <a:p>
            <a:pPr lvl="1" eaLnBrk="1" hangingPunct="1"/>
            <a:endParaRPr lang="en-US" sz="2400" dirty="0" smtClean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800" dirty="0" smtClean="0">
              <a:cs typeface="ＭＳ Ｐゴシック" pitchFamily="-84" charset="-128"/>
            </a:endParaRP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Schr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ö</a:t>
            </a:r>
            <a:r>
              <a:rPr lang="en-US" sz="2800" dirty="0">
                <a:cs typeface="ＭＳ Ｐゴシック" pitchFamily="-84" charset="-128"/>
              </a:rPr>
              <a:t>dinger equation has been separated into three ordinary second-order differential </a:t>
            </a:r>
            <a:r>
              <a:rPr lang="en-US" sz="2800" dirty="0" smtClean="0">
                <a:cs typeface="ＭＳ Ｐゴシック" pitchFamily="-84" charset="-128"/>
              </a:rPr>
              <a:t>equations, </a:t>
            </a:r>
            <a:r>
              <a:rPr lang="en-US" sz="2800" dirty="0">
                <a:cs typeface="ＭＳ Ｐゴシック" pitchFamily="-84" charset="-128"/>
              </a:rPr>
              <a:t>each containing only one variable.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22,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347663" y="2328863"/>
          <a:ext cx="407193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34" name="Equation" r:id="rId3" imgW="2578100" imgH="444500" progId="Equation.DSMT4">
                  <p:embed/>
                </p:oleObj>
              </mc:Choice>
              <mc:Fallback>
                <p:oleObj name="Equation" r:id="rId3" imgW="25781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663" y="2328863"/>
                        <a:ext cx="4071937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4434489"/>
              </p:ext>
            </p:extLst>
          </p:nvPr>
        </p:nvGraphicFramePr>
        <p:xfrm flipV="1">
          <a:off x="533400" y="3657600"/>
          <a:ext cx="3962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35" name="Equation" r:id="rId5" imgW="2540000" imgH="444500" progId="Equation.DSMT4">
                  <p:embed/>
                </p:oleObj>
              </mc:Choice>
              <mc:Fallback>
                <p:oleObj name="Equation" r:id="rId5" imgW="25400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 flipV="1">
                        <a:off x="533400" y="3657600"/>
                        <a:ext cx="3962400" cy="990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4418013" y="2309813"/>
          <a:ext cx="4573587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36" name="Equation" r:id="rId7" imgW="2895600" imgH="469900" progId="Equation.DSMT4">
                  <p:embed/>
                </p:oleObj>
              </mc:Choice>
              <mc:Fallback>
                <p:oleObj name="Equation" r:id="rId7" imgW="28956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8013" y="2309813"/>
                        <a:ext cx="4573587" cy="738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4502150" y="3833813"/>
          <a:ext cx="4337050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37" name="Equation" r:id="rId9" imgW="2743200" imgH="469900" progId="Equation.DSMT4">
                  <p:embed/>
                </p:oleObj>
              </mc:Choice>
              <mc:Fallback>
                <p:oleObj name="Equation" r:id="rId9" imgW="27432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2150" y="3833813"/>
                        <a:ext cx="4337050" cy="738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80206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Solution of the Radial Equation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458200" cy="5106988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The radial equation is called the </a:t>
            </a:r>
            <a:r>
              <a:rPr lang="en-US" sz="2800" b="1" dirty="0">
                <a:cs typeface="ＭＳ Ｐゴシック" pitchFamily="-84" charset="-128"/>
              </a:rPr>
              <a:t>associated </a:t>
            </a:r>
            <a:r>
              <a:rPr lang="en-US" sz="2800" b="1" dirty="0" err="1">
                <a:cs typeface="ＭＳ Ｐゴシック" pitchFamily="-84" charset="-128"/>
              </a:rPr>
              <a:t>Laguerre</a:t>
            </a:r>
            <a:r>
              <a:rPr lang="en-US" sz="2800" b="1" dirty="0">
                <a:cs typeface="ＭＳ Ｐゴシック" pitchFamily="-84" charset="-128"/>
              </a:rPr>
              <a:t> </a:t>
            </a:r>
            <a:r>
              <a:rPr lang="en-US" sz="2800" b="1" dirty="0" smtClean="0">
                <a:cs typeface="ＭＳ Ｐゴシック" pitchFamily="-84" charset="-128"/>
              </a:rPr>
              <a:t>equation, </a:t>
            </a:r>
            <a:r>
              <a:rPr lang="en-US" sz="2800" dirty="0">
                <a:cs typeface="ＭＳ Ｐゴシック" pitchFamily="-84" charset="-128"/>
              </a:rPr>
              <a:t>and the </a:t>
            </a:r>
            <a:r>
              <a:rPr lang="en-US" sz="2800" i="1" dirty="0">
                <a:cs typeface="ＭＳ Ｐゴシック" pitchFamily="-84" charset="-128"/>
              </a:rPr>
              <a:t>solutions R</a:t>
            </a:r>
            <a:r>
              <a:rPr lang="en-US" sz="2800" dirty="0">
                <a:cs typeface="ＭＳ Ｐゴシック" pitchFamily="-84" charset="-128"/>
              </a:rPr>
              <a:t> that </a:t>
            </a:r>
            <a:r>
              <a:rPr lang="en-US" sz="2800" dirty="0" smtClean="0">
                <a:cs typeface="ＭＳ Ｐゴシック" pitchFamily="-84" charset="-128"/>
              </a:rPr>
              <a:t>satisfies </a:t>
            </a:r>
            <a:r>
              <a:rPr lang="en-US" sz="2800" dirty="0">
                <a:cs typeface="ＭＳ Ｐゴシック" pitchFamily="-84" charset="-128"/>
              </a:rPr>
              <a:t>the appropriate boundary conditions are called </a:t>
            </a:r>
            <a:r>
              <a:rPr lang="en-US" sz="2800" i="1" dirty="0">
                <a:cs typeface="ＭＳ Ｐゴシック" pitchFamily="-84" charset="-128"/>
              </a:rPr>
              <a:t>associated </a:t>
            </a:r>
            <a:r>
              <a:rPr lang="en-US" sz="2800" i="1" dirty="0" err="1">
                <a:cs typeface="ＭＳ Ｐゴシック" pitchFamily="-84" charset="-128"/>
              </a:rPr>
              <a:t>Laguerre</a:t>
            </a:r>
            <a:r>
              <a:rPr lang="en-US" sz="2800" i="1" dirty="0">
                <a:cs typeface="ＭＳ Ｐゴシック" pitchFamily="-84" charset="-128"/>
              </a:rPr>
              <a:t> functions</a:t>
            </a:r>
            <a:r>
              <a:rPr lang="en-US" sz="2800" dirty="0" smtClean="0">
                <a:cs typeface="ＭＳ Ｐゴシック" pitchFamily="-84" charset="-128"/>
              </a:rPr>
              <a:t>.</a:t>
            </a: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Assume the ground state has </a:t>
            </a:r>
            <a:r>
              <a:rPr lang="en-US" sz="28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 = </a:t>
            </a:r>
            <a:r>
              <a:rPr lang="en-US" sz="2800" dirty="0" smtClean="0">
                <a:ea typeface="Arial" pitchFamily="-84" charset="0"/>
                <a:cs typeface="Arial" pitchFamily="-84" charset="0"/>
              </a:rPr>
              <a:t>0, </a:t>
            </a:r>
            <a:r>
              <a:rPr lang="en-US" sz="2800" dirty="0">
                <a:cs typeface="ＭＳ Ｐゴシック" pitchFamily="-84" charset="-128"/>
              </a:rPr>
              <a:t>and this requires </a:t>
            </a:r>
            <a:r>
              <a:rPr lang="en-US" sz="2800" i="1" dirty="0" err="1">
                <a:ea typeface="Arial" pitchFamily="-84" charset="0"/>
                <a:cs typeface="Arial" pitchFamily="-84" charset="0"/>
              </a:rPr>
              <a:t>m</a:t>
            </a:r>
            <a:r>
              <a:rPr lang="en-US" sz="28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 = 0</a:t>
            </a:r>
            <a:r>
              <a:rPr lang="en-US" sz="2800" dirty="0">
                <a:cs typeface="ＭＳ Ｐゴシック" pitchFamily="-84" charset="-128"/>
              </a:rPr>
              <a:t>.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 smtClean="0">
                <a:cs typeface="ＭＳ Ｐゴシック" pitchFamily="-84" charset="-128"/>
              </a:rPr>
              <a:t>	We obtain</a:t>
            </a:r>
          </a:p>
          <a:p>
            <a:pPr eaLnBrk="1" hangingPunct="1">
              <a:buFont typeface="Wingdings" pitchFamily="-84" charset="2"/>
              <a:buNone/>
            </a:pPr>
            <a:endParaRPr lang="en-US" sz="2800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140000"/>
              </a:lnSpc>
            </a:pPr>
            <a:r>
              <a:rPr lang="en-US" sz="2800" dirty="0">
                <a:cs typeface="ＭＳ Ｐゴシック" pitchFamily="-84" charset="-128"/>
              </a:rPr>
              <a:t>The derivative </a:t>
            </a:r>
            <a:r>
              <a:rPr lang="en-US" sz="2800" dirty="0" smtClean="0">
                <a:cs typeface="ＭＳ Ｐゴシック" pitchFamily="-84" charset="-128"/>
              </a:rPr>
              <a:t>of             </a:t>
            </a:r>
            <a:r>
              <a:rPr lang="en-US" sz="2800" dirty="0">
                <a:cs typeface="ＭＳ Ｐゴシック" pitchFamily="-84" charset="-128"/>
              </a:rPr>
              <a:t>yields two </a:t>
            </a:r>
            <a:r>
              <a:rPr lang="en-US" sz="2800" dirty="0" smtClean="0">
                <a:cs typeface="ＭＳ Ｐゴシック" pitchFamily="-84" charset="-128"/>
              </a:rPr>
              <a:t>terms, and we obtain</a:t>
            </a: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22, 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498568"/>
              </p:ext>
            </p:extLst>
          </p:nvPr>
        </p:nvGraphicFramePr>
        <p:xfrm>
          <a:off x="2819400" y="3276600"/>
          <a:ext cx="477669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41" name="Equation" r:id="rId3" imgW="2070100" imgH="431800" progId="Equation.DSMT4">
                  <p:embed/>
                </p:oleObj>
              </mc:Choice>
              <mc:Fallback>
                <p:oleObj name="Equation" r:id="rId3" imgW="2070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276600"/>
                        <a:ext cx="477669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734237"/>
              </p:ext>
            </p:extLst>
          </p:nvPr>
        </p:nvGraphicFramePr>
        <p:xfrm>
          <a:off x="2463247" y="5334000"/>
          <a:ext cx="508055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42" name="Equation" r:id="rId5" imgW="2286000" imgH="482600" progId="Equation.DSMT4">
                  <p:embed/>
                </p:oleObj>
              </mc:Choice>
              <mc:Fallback>
                <p:oleObj name="Equation" r:id="rId5" imgW="22860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247" y="5334000"/>
                        <a:ext cx="5080553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8535768"/>
              </p:ext>
            </p:extLst>
          </p:nvPr>
        </p:nvGraphicFramePr>
        <p:xfrm>
          <a:off x="3164304" y="4540250"/>
          <a:ext cx="798096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43" name="Equation" r:id="rId7" imgW="393700" imgH="393700" progId="Equation.DSMT4">
                  <p:embed/>
                </p:oleObj>
              </mc:Choice>
              <mc:Fallback>
                <p:oleObj name="Equation" r:id="rId7" imgW="393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4304" y="4540250"/>
                        <a:ext cx="798096" cy="79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31047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9" name="Rectangle 19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j-cs"/>
              </a:rPr>
              <a:t>Solution of the Radial Equation</a:t>
            </a:r>
          </a:p>
        </p:txBody>
      </p:sp>
      <p:sp>
        <p:nvSpPr>
          <p:cNvPr id="22531" name="Rectangle 1"/>
          <p:cNvSpPr>
            <a:spLocks noGrp="1" noChangeArrowheads="1"/>
          </p:cNvSpPr>
          <p:nvPr>
            <p:ph idx="4294967295"/>
          </p:nvPr>
        </p:nvSpPr>
        <p:spPr>
          <a:xfrm>
            <a:off x="457200" y="609600"/>
            <a:ext cx="8458200" cy="55816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dirty="0" smtClean="0">
                <a:cs typeface="ＭＳ Ｐゴシック" pitchFamily="-84" charset="-128"/>
              </a:rPr>
              <a:t>Let’s try </a:t>
            </a:r>
            <a:r>
              <a:rPr lang="en-US" sz="2400" dirty="0">
                <a:cs typeface="ＭＳ Ｐゴシック" pitchFamily="-84" charset="-128"/>
              </a:rPr>
              <a:t>a </a:t>
            </a:r>
            <a:r>
              <a:rPr lang="en-US" sz="2400" dirty="0" smtClean="0">
                <a:cs typeface="ＭＳ Ｐゴシック" pitchFamily="-84" charset="-128"/>
              </a:rPr>
              <a:t>solution                     where </a:t>
            </a:r>
            <a:r>
              <a:rPr lang="en-US" sz="2400" i="1" dirty="0" smtClean="0">
                <a:cs typeface="ＭＳ Ｐゴシック" pitchFamily="-84" charset="-128"/>
              </a:rPr>
              <a:t>A</a:t>
            </a:r>
            <a:r>
              <a:rPr lang="en-US" sz="2400" dirty="0" smtClean="0">
                <a:cs typeface="ＭＳ Ｐゴシック" pitchFamily="-84" charset="-128"/>
              </a:rPr>
              <a:t> </a:t>
            </a:r>
            <a:r>
              <a:rPr lang="en-US" sz="2400" dirty="0">
                <a:cs typeface="ＭＳ Ｐゴシック" pitchFamily="-84" charset="-128"/>
              </a:rPr>
              <a:t>is a normalization </a:t>
            </a:r>
            <a:r>
              <a:rPr lang="en-US" sz="2400" dirty="0" smtClean="0">
                <a:cs typeface="ＭＳ Ｐゴシック" pitchFamily="-84" charset="-128"/>
              </a:rPr>
              <a:t>constant, and </a:t>
            </a:r>
            <a:r>
              <a:rPr lang="en-US" sz="2400" i="1" dirty="0" smtClean="0">
                <a:cs typeface="ＭＳ Ｐゴシック" pitchFamily="-84" charset="-128"/>
              </a:rPr>
              <a:t>a</a:t>
            </a:r>
            <a:r>
              <a:rPr lang="en-US" sz="2400" baseline="-25000" dirty="0" smtClean="0">
                <a:cs typeface="ＭＳ Ｐゴシック" pitchFamily="-84" charset="-128"/>
              </a:rPr>
              <a:t>0</a:t>
            </a:r>
            <a:r>
              <a:rPr lang="en-US" sz="2400" dirty="0" smtClean="0">
                <a:cs typeface="ＭＳ Ｐゴシック" pitchFamily="-84" charset="-128"/>
              </a:rPr>
              <a:t> </a:t>
            </a:r>
            <a:r>
              <a:rPr lang="en-US" sz="2400" dirty="0">
                <a:cs typeface="ＭＳ Ｐゴシック" pitchFamily="-84" charset="-128"/>
              </a:rPr>
              <a:t>is a constant with the dimension of </a:t>
            </a:r>
            <a:r>
              <a:rPr lang="en-US" sz="2400" dirty="0" smtClean="0">
                <a:cs typeface="ＭＳ Ｐゴシック" pitchFamily="-84" charset="-128"/>
              </a:rPr>
              <a:t>length.</a:t>
            </a:r>
          </a:p>
          <a:p>
            <a:pPr>
              <a:spcBef>
                <a:spcPct val="0"/>
              </a:spcBef>
            </a:pPr>
            <a:r>
              <a:rPr lang="en-US" sz="2400" dirty="0" smtClean="0">
                <a:cs typeface="ＭＳ Ｐゴシック" pitchFamily="-84" charset="-128"/>
              </a:rPr>
              <a:t>Take </a:t>
            </a:r>
            <a:r>
              <a:rPr lang="en-US" sz="2400" dirty="0">
                <a:cs typeface="ＭＳ Ｐゴシック" pitchFamily="-84" charset="-128"/>
              </a:rPr>
              <a:t>derivatives of </a:t>
            </a:r>
            <a:r>
              <a:rPr lang="en-US" sz="2400" i="1" dirty="0" smtClean="0">
                <a:cs typeface="ＭＳ Ｐゴシック" pitchFamily="-84" charset="-128"/>
              </a:rPr>
              <a:t>R</a:t>
            </a:r>
            <a:r>
              <a:rPr lang="en-US" sz="2400" dirty="0" smtClean="0">
                <a:cs typeface="ＭＳ Ｐゴシック" pitchFamily="-84" charset="-128"/>
              </a:rPr>
              <a:t>, we obtain.</a:t>
            </a:r>
            <a:endParaRPr lang="en-US" sz="2400" dirty="0">
              <a:cs typeface="ＭＳ Ｐゴシック" pitchFamily="-84" charset="-128"/>
            </a:endParaRPr>
          </a:p>
          <a:p>
            <a:pPr>
              <a:spcBef>
                <a:spcPct val="0"/>
              </a:spcBef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>
              <a:spcBef>
                <a:spcPct val="0"/>
              </a:spcBef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>
              <a:spcBef>
                <a:spcPct val="0"/>
              </a:spcBef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cs typeface="ＭＳ Ｐゴシック" pitchFamily="-84" charset="-128"/>
              </a:rPr>
              <a:t>To satisfy</a:t>
            </a:r>
            <a:r>
              <a:rPr lang="en-US" sz="2400" dirty="0" smtClean="0">
                <a:cs typeface="ＭＳ Ｐゴシック" pitchFamily="-84" charset="-128"/>
              </a:rPr>
              <a:t> this equation for </a:t>
            </a:r>
            <a:r>
              <a:rPr lang="en-US" sz="2400" dirty="0">
                <a:cs typeface="ＭＳ Ｐゴシック" pitchFamily="-84" charset="-128"/>
              </a:rPr>
              <a:t>any </a:t>
            </a:r>
            <a:r>
              <a:rPr lang="en-US" sz="2400" i="1" dirty="0" err="1" smtClean="0">
                <a:cs typeface="ＭＳ Ｐゴシック" pitchFamily="-84" charset="-128"/>
              </a:rPr>
              <a:t>r</a:t>
            </a:r>
            <a:r>
              <a:rPr lang="en-US" sz="2400" dirty="0" smtClean="0">
                <a:cs typeface="ＭＳ Ｐゴシック" pitchFamily="-84" charset="-128"/>
              </a:rPr>
              <a:t>, </a:t>
            </a:r>
            <a:r>
              <a:rPr lang="en-US" sz="2400" dirty="0">
                <a:cs typeface="ＭＳ Ｐゴシック" pitchFamily="-84" charset="-128"/>
              </a:rPr>
              <a:t>each of the two expressions in parentheses</a:t>
            </a:r>
            <a:r>
              <a:rPr lang="en-US" sz="2400" dirty="0" smtClean="0">
                <a:cs typeface="ＭＳ Ｐゴシック" pitchFamily="-84" charset="-128"/>
              </a:rPr>
              <a:t> must be zero.</a:t>
            </a:r>
          </a:p>
          <a:p>
            <a:pPr>
              <a:spcBef>
                <a:spcPct val="0"/>
              </a:spcBef>
            </a:pPr>
            <a:r>
              <a:rPr lang="en-US" sz="2400" dirty="0" smtClean="0">
                <a:cs typeface="ＭＳ Ｐゴシック" pitchFamily="-84" charset="-128"/>
              </a:rPr>
              <a:t>Set </a:t>
            </a:r>
            <a:r>
              <a:rPr lang="en-US" sz="2400" dirty="0">
                <a:cs typeface="ＭＳ Ｐゴシック" pitchFamily="-84" charset="-128"/>
              </a:rPr>
              <a:t>the second parentheses equal to zero and solve for </a:t>
            </a:r>
            <a:r>
              <a:rPr lang="en-US" sz="2400" i="1" dirty="0">
                <a:cs typeface="ＭＳ Ｐゴシック" pitchFamily="-84" charset="-128"/>
              </a:rPr>
              <a:t>a</a:t>
            </a:r>
            <a:r>
              <a:rPr lang="en-US" sz="2400" baseline="-25000" dirty="0">
                <a:cs typeface="ＭＳ Ｐゴシック" pitchFamily="-84" charset="-128"/>
              </a:rPr>
              <a:t>0</a:t>
            </a:r>
            <a:r>
              <a:rPr lang="en-US" sz="2400" dirty="0" smtClean="0">
                <a:cs typeface="ＭＳ Ｐゴシック" pitchFamily="-84" charset="-128"/>
              </a:rPr>
              <a:t>.</a:t>
            </a:r>
          </a:p>
          <a:p>
            <a:pPr>
              <a:spcBef>
                <a:spcPct val="0"/>
              </a:spcBef>
            </a:pPr>
            <a:endParaRPr lang="en-US" sz="2400" dirty="0" smtClean="0">
              <a:cs typeface="ＭＳ Ｐゴシック" pitchFamily="-84" charset="-128"/>
            </a:endParaRPr>
          </a:p>
          <a:p>
            <a:pPr>
              <a:spcBef>
                <a:spcPct val="0"/>
              </a:spcBef>
            </a:pPr>
            <a:endParaRPr lang="en-US" sz="2400" dirty="0" smtClean="0">
              <a:cs typeface="ＭＳ Ｐゴシック" pitchFamily="-84" charset="-128"/>
            </a:endParaRPr>
          </a:p>
          <a:p>
            <a:pPr>
              <a:spcBef>
                <a:spcPct val="0"/>
              </a:spcBef>
            </a:pPr>
            <a:r>
              <a:rPr lang="en-US" sz="2400" dirty="0" smtClean="0">
                <a:cs typeface="ＭＳ Ｐゴシック" pitchFamily="-84" charset="-128"/>
              </a:rPr>
              <a:t>Set </a:t>
            </a:r>
            <a:r>
              <a:rPr lang="en-US" sz="2400" dirty="0">
                <a:cs typeface="ＭＳ Ｐゴシック" pitchFamily="-84" charset="-128"/>
              </a:rPr>
              <a:t>the first parentheses equal to zero and solve for </a:t>
            </a:r>
            <a:r>
              <a:rPr lang="en-US" sz="2400" i="1" dirty="0" smtClean="0">
                <a:cs typeface="ＭＳ Ｐゴシック" pitchFamily="-84" charset="-128"/>
              </a:rPr>
              <a:t>E</a:t>
            </a:r>
            <a:r>
              <a:rPr lang="en-US" sz="2400" dirty="0" smtClean="0">
                <a:cs typeface="ＭＳ Ｐゴシック" pitchFamily="-84" charset="-128"/>
              </a:rPr>
              <a:t>.</a:t>
            </a:r>
          </a:p>
          <a:p>
            <a:pPr>
              <a:spcBef>
                <a:spcPct val="0"/>
              </a:spcBef>
            </a:pPr>
            <a:endParaRPr lang="en-US" sz="2400" dirty="0" smtClean="0">
              <a:cs typeface="ＭＳ Ｐゴシック" pitchFamily="-84" charset="-128"/>
            </a:endParaRPr>
          </a:p>
          <a:p>
            <a:pPr>
              <a:spcBef>
                <a:spcPct val="0"/>
              </a:spcBef>
            </a:pPr>
            <a:endParaRPr lang="en-US" sz="2400" dirty="0" smtClean="0">
              <a:cs typeface="ＭＳ Ｐゴシック" pitchFamily="-84" charset="-128"/>
            </a:endParaRPr>
          </a:p>
          <a:p>
            <a:pPr>
              <a:spcBef>
                <a:spcPct val="0"/>
              </a:spcBef>
            </a:pPr>
            <a:r>
              <a:rPr lang="en-US" sz="2400" dirty="0" smtClean="0">
                <a:cs typeface="ＭＳ Ｐゴシック" pitchFamily="-84" charset="-128"/>
              </a:rPr>
              <a:t>Both </a:t>
            </a:r>
            <a:r>
              <a:rPr lang="en-US" sz="2400" dirty="0">
                <a:cs typeface="ＭＳ Ｐゴシック" pitchFamily="-84" charset="-128"/>
              </a:rPr>
              <a:t>equal to the </a:t>
            </a:r>
            <a:r>
              <a:rPr lang="en-US" sz="2400" dirty="0" smtClean="0">
                <a:cs typeface="ＭＳ Ｐゴシック" pitchFamily="-84" charset="-128"/>
              </a:rPr>
              <a:t>Bohr’s results</a:t>
            </a:r>
            <a:endParaRPr lang="en-US" sz="2400" dirty="0">
              <a:cs typeface="ＭＳ Ｐゴシック" pitchFamily="-84" charset="-128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22,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2927350" y="609600"/>
          <a:ext cx="14160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633" name="Equation" r:id="rId3" imgW="698500" imgH="190500" progId="Equation.DSMT4">
                  <p:embed/>
                </p:oleObj>
              </mc:Choice>
              <mc:Fallback>
                <p:oleObj name="Equation" r:id="rId3" imgW="6985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0" y="609600"/>
                        <a:ext cx="1416050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2286000" y="1828800"/>
          <a:ext cx="46640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634" name="Equation" r:id="rId5" imgW="2260600" imgH="482600" progId="Equation.DSMT4">
                  <p:embed/>
                </p:oleObj>
              </mc:Choice>
              <mc:Fallback>
                <p:oleObj name="Equation" r:id="rId5" imgW="22606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828800"/>
                        <a:ext cx="4664075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2819400" y="3886200"/>
          <a:ext cx="1524000" cy="842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635" name="Equation" r:id="rId7" imgW="800100" imgH="444500" progId="Equation.DSMT4">
                  <p:embed/>
                </p:oleObj>
              </mc:Choice>
              <mc:Fallback>
                <p:oleObj name="Equation" r:id="rId7" imgW="8001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886200"/>
                        <a:ext cx="1524000" cy="8425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1981200" y="5283200"/>
          <a:ext cx="515937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636" name="Equation" r:id="rId9" imgW="279400" imgH="152400" progId="Equation.DSMT4">
                  <p:embed/>
                </p:oleObj>
              </mc:Choice>
              <mc:Fallback>
                <p:oleObj name="Equation" r:id="rId9" imgW="279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283200"/>
                        <a:ext cx="515937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715000" y="4110335"/>
            <a:ext cx="1662384" cy="461665"/>
          </a:xfrm>
          <a:prstGeom prst="rect">
            <a:avLst/>
          </a:prstGeom>
          <a:solidFill>
            <a:srgbClr val="FFFFCC"/>
          </a:solidFill>
          <a:ln w="38100" cmpd="sng"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+mn-lt"/>
              </a:rPr>
              <a:t>Bohr’s radius</a:t>
            </a:r>
            <a:endParaRPr lang="en-US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5000" y="5105400"/>
            <a:ext cx="2590799" cy="830997"/>
          </a:xfrm>
          <a:prstGeom prst="rect">
            <a:avLst/>
          </a:prstGeom>
          <a:solidFill>
            <a:srgbClr val="FFFFCC"/>
          </a:solidFill>
          <a:ln w="38100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+mn-lt"/>
              </a:rPr>
              <a:t>Ground state energy of the hydrogen atom </a:t>
            </a:r>
            <a:endParaRPr lang="en-US" dirty="0">
              <a:solidFill>
                <a:srgbClr val="800000"/>
              </a:solidFill>
              <a:latin typeface="+mn-lt"/>
            </a:endParaRPr>
          </a:p>
        </p:txBody>
      </p:sp>
      <p:graphicFrame>
        <p:nvGraphicFramePr>
          <p:cNvPr id="33798" name="Object 6"/>
          <p:cNvGraphicFramePr>
            <a:graphicFrameLocks noChangeAspect="1"/>
          </p:cNvGraphicFramePr>
          <p:nvPr/>
        </p:nvGraphicFramePr>
        <p:xfrm>
          <a:off x="3571875" y="5257800"/>
          <a:ext cx="77152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637" name="Equation" r:id="rId11" imgW="419100" imgH="203200" progId="Equation.DSMT4">
                  <p:embed/>
                </p:oleObj>
              </mc:Choice>
              <mc:Fallback>
                <p:oleObj name="Equation" r:id="rId11" imgW="419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75" y="5257800"/>
                        <a:ext cx="771525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9" name="Object 7"/>
          <p:cNvGraphicFramePr>
            <a:graphicFrameLocks noChangeAspect="1"/>
          </p:cNvGraphicFramePr>
          <p:nvPr/>
        </p:nvGraphicFramePr>
        <p:xfrm>
          <a:off x="4343400" y="5283200"/>
          <a:ext cx="1076325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638" name="Equation" r:id="rId13" imgW="584200" imgH="152400" progId="Equation.DSMT4">
                  <p:embed/>
                </p:oleObj>
              </mc:Choice>
              <mc:Fallback>
                <p:oleObj name="Equation" r:id="rId13" imgW="5842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283200"/>
                        <a:ext cx="1076325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0" name="Object 8"/>
          <p:cNvGraphicFramePr>
            <a:graphicFrameLocks noChangeAspect="1"/>
          </p:cNvGraphicFramePr>
          <p:nvPr/>
        </p:nvGraphicFramePr>
        <p:xfrm>
          <a:off x="2438400" y="5029200"/>
          <a:ext cx="11461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639" name="Equation" r:id="rId15" imgW="622300" imgH="457200" progId="Equation.DSMT4">
                  <p:embed/>
                </p:oleObj>
              </mc:Choice>
              <mc:Fallback>
                <p:oleObj name="Equation" r:id="rId15" imgW="6223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029200"/>
                        <a:ext cx="114617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75806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2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cs typeface="+mj-cs"/>
              </a:rPr>
              <a:t>Principal Quantum Number </a:t>
            </a:r>
            <a:r>
              <a:rPr lang="en-US" sz="5400" i="1" dirty="0" err="1" smtClean="0">
                <a:cs typeface="+mj-cs"/>
              </a:rPr>
              <a:t>n</a:t>
            </a:r>
            <a:endParaRPr lang="en-US" sz="5400" i="1" dirty="0" smtClean="0">
              <a:cs typeface="+mj-cs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382000" cy="49530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ＭＳ Ｐゴシック" pitchFamily="-84" charset="-128"/>
              </a:rPr>
              <a:t>The principal quantum number, n, </a:t>
            </a:r>
            <a:r>
              <a:rPr lang="en-US" dirty="0">
                <a:cs typeface="ＭＳ Ｐゴシック" pitchFamily="-84" charset="-128"/>
              </a:rPr>
              <a:t>results from the solution of </a:t>
            </a:r>
            <a:r>
              <a:rPr lang="en-US" i="1" dirty="0" smtClean="0">
                <a:cs typeface="ＭＳ Ｐゴシック" pitchFamily="-84" charset="-128"/>
              </a:rPr>
              <a:t>R</a:t>
            </a:r>
            <a:r>
              <a:rPr lang="en-US" dirty="0" smtClean="0">
                <a:cs typeface="ＭＳ Ｐゴシック" pitchFamily="-84" charset="-128"/>
              </a:rPr>
              <a:t>(</a:t>
            </a:r>
            <a:r>
              <a:rPr lang="en-US" i="1" dirty="0" smtClean="0">
                <a:cs typeface="ＭＳ Ｐゴシック" pitchFamily="-84" charset="-128"/>
              </a:rPr>
              <a:t>r</a:t>
            </a:r>
            <a:r>
              <a:rPr lang="en-US" dirty="0" smtClean="0">
                <a:cs typeface="ＭＳ Ｐゴシック" pitchFamily="-84" charset="-128"/>
              </a:rPr>
              <a:t>) in the separate Schrodinger Eq. since </a:t>
            </a:r>
            <a:r>
              <a:rPr lang="en-US" i="1" dirty="0">
                <a:cs typeface="ＭＳ Ｐゴシック" pitchFamily="-84" charset="-128"/>
              </a:rPr>
              <a:t>R</a:t>
            </a:r>
            <a:r>
              <a:rPr lang="en-US" dirty="0">
                <a:cs typeface="ＭＳ Ｐゴシック" pitchFamily="-84" charset="-128"/>
              </a:rPr>
              <a:t>(</a:t>
            </a:r>
            <a:r>
              <a:rPr lang="en-US" i="1" dirty="0">
                <a:cs typeface="ＭＳ Ｐゴシック" pitchFamily="-84" charset="-128"/>
              </a:rPr>
              <a:t>r</a:t>
            </a:r>
            <a:r>
              <a:rPr lang="en-US" dirty="0">
                <a:cs typeface="ＭＳ Ｐゴシック" pitchFamily="-84" charset="-128"/>
              </a:rPr>
              <a:t>) includes the potential energy </a:t>
            </a:r>
            <a:r>
              <a:rPr lang="en-US" i="1" dirty="0">
                <a:cs typeface="ＭＳ Ｐゴシック" pitchFamily="-84" charset="-128"/>
              </a:rPr>
              <a:t>V</a:t>
            </a:r>
            <a:r>
              <a:rPr lang="en-US" dirty="0">
                <a:cs typeface="ＭＳ Ｐゴシック" pitchFamily="-84" charset="-128"/>
              </a:rPr>
              <a:t>(</a:t>
            </a:r>
            <a:r>
              <a:rPr lang="en-US" i="1" dirty="0">
                <a:cs typeface="ＭＳ Ｐゴシック" pitchFamily="-84" charset="-128"/>
              </a:rPr>
              <a:t>r</a:t>
            </a:r>
            <a:r>
              <a:rPr lang="en-US" dirty="0">
                <a:cs typeface="ＭＳ Ｐゴシック" pitchFamily="-84" charset="-128"/>
              </a:rPr>
              <a:t>).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dirty="0">
                <a:cs typeface="ＭＳ Ｐゴシック" pitchFamily="-84" charset="-128"/>
              </a:rPr>
              <a:t>	The result for this quantized energy is</a:t>
            </a:r>
          </a:p>
          <a:p>
            <a:pPr eaLnBrk="1" hangingPunct="1"/>
            <a:endParaRPr lang="en-US" dirty="0">
              <a:cs typeface="ＭＳ Ｐゴシック" pitchFamily="-84" charset="-128"/>
            </a:endParaRPr>
          </a:p>
          <a:p>
            <a:pPr eaLnBrk="1" hangingPunct="1"/>
            <a:endParaRPr lang="en-US" dirty="0">
              <a:cs typeface="ＭＳ Ｐゴシック" pitchFamily="-84" charset="-128"/>
            </a:endParaRPr>
          </a:p>
          <a:p>
            <a:pPr eaLnBrk="1" hangingPunct="1"/>
            <a:endParaRPr lang="en-US" dirty="0">
              <a:cs typeface="ＭＳ Ｐゴシック" pitchFamily="-84" charset="-128"/>
            </a:endParaRPr>
          </a:p>
          <a:p>
            <a:pPr eaLnBrk="1" hangingPunct="1"/>
            <a:r>
              <a:rPr lang="en-US" dirty="0">
                <a:cs typeface="ＭＳ Ｐゴシック" pitchFamily="-84" charset="-128"/>
              </a:rPr>
              <a:t>The negative </a:t>
            </a:r>
            <a:r>
              <a:rPr lang="en-US" dirty="0" smtClean="0">
                <a:cs typeface="ＭＳ Ｐゴシック" pitchFamily="-84" charset="-128"/>
              </a:rPr>
              <a:t>sign of the </a:t>
            </a:r>
            <a:r>
              <a:rPr lang="en-US" dirty="0">
                <a:cs typeface="ＭＳ Ｐゴシック" pitchFamily="-84" charset="-128"/>
              </a:rPr>
              <a:t>energy </a:t>
            </a:r>
            <a:r>
              <a:rPr lang="en-US" i="1" dirty="0">
                <a:cs typeface="ＭＳ Ｐゴシック" pitchFamily="-84" charset="-128"/>
              </a:rPr>
              <a:t>E</a:t>
            </a:r>
            <a:r>
              <a:rPr lang="en-US" dirty="0">
                <a:cs typeface="ＭＳ Ｐゴシック" pitchFamily="-84" charset="-128"/>
              </a:rPr>
              <a:t> indicates that the electron and proton are bound together.</a:t>
            </a:r>
          </a:p>
          <a:p>
            <a:pPr eaLnBrk="1" hangingPunct="1"/>
            <a:endParaRPr lang="en-US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22,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043343"/>
              </p:ext>
            </p:extLst>
          </p:nvPr>
        </p:nvGraphicFramePr>
        <p:xfrm>
          <a:off x="1371600" y="3703637"/>
          <a:ext cx="1044575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89" name="Equation" r:id="rId3" imgW="330200" imgH="203200" progId="Equation.DSMT4">
                  <p:embed/>
                </p:oleObj>
              </mc:Choice>
              <mc:Fallback>
                <p:oleObj name="Equation" r:id="rId3" imgW="330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703637"/>
                        <a:ext cx="1044575" cy="639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8064676"/>
              </p:ext>
            </p:extLst>
          </p:nvPr>
        </p:nvGraphicFramePr>
        <p:xfrm>
          <a:off x="2362200" y="3200400"/>
          <a:ext cx="3816350" cy="156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90" name="Equation" r:id="rId5" imgW="1206500" imgH="495300" progId="Equation.DSMT4">
                  <p:embed/>
                </p:oleObj>
              </mc:Choice>
              <mc:Fallback>
                <p:oleObj name="Equation" r:id="rId5" imgW="12065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200400"/>
                        <a:ext cx="3816350" cy="156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2683534"/>
              </p:ext>
            </p:extLst>
          </p:nvPr>
        </p:nvGraphicFramePr>
        <p:xfrm>
          <a:off x="6194425" y="3408363"/>
          <a:ext cx="1044575" cy="123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91" name="Equation" r:id="rId7" imgW="330200" imgH="393700" progId="Equation.DSMT4">
                  <p:embed/>
                </p:oleObj>
              </mc:Choice>
              <mc:Fallback>
                <p:oleObj name="Equation" r:id="rId7" imgW="3302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4425" y="3408363"/>
                        <a:ext cx="1044575" cy="1239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35707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cs typeface="+mj-cs"/>
              </a:rPr>
              <a:t>Quantum Numbers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533400"/>
            <a:ext cx="8229600" cy="5562600"/>
          </a:xfrm>
        </p:spPr>
        <p:txBody>
          <a:bodyPr/>
          <a:lstStyle/>
          <a:p>
            <a:pPr eaLnBrk="1" hangingPunct="1">
              <a:spcBef>
                <a:spcPts val="0"/>
              </a:spcBef>
              <a:tabLst>
                <a:tab pos="520700" algn="l"/>
                <a:tab pos="1492250" algn="l"/>
              </a:tabLst>
            </a:pPr>
            <a:r>
              <a:rPr lang="en-US" sz="2800" dirty="0" smtClean="0">
                <a:cs typeface="ＭＳ Ｐゴシック" pitchFamily="-84" charset="-128"/>
              </a:rPr>
              <a:t>The full solution of the radial equation requires an introduction of a quantum number, </a:t>
            </a:r>
            <a:r>
              <a:rPr lang="en-US" sz="2800" dirty="0" err="1" smtClean="0">
                <a:cs typeface="ＭＳ Ｐゴシック" pitchFamily="-84" charset="-128"/>
              </a:rPr>
              <a:t>n</a:t>
            </a:r>
            <a:r>
              <a:rPr lang="en-US" sz="2800" dirty="0" smtClean="0">
                <a:cs typeface="ＭＳ Ｐゴシック" pitchFamily="-84" charset="-128"/>
              </a:rPr>
              <a:t>, which is a non-zero positive integer.</a:t>
            </a:r>
          </a:p>
          <a:p>
            <a:pPr eaLnBrk="1" hangingPunct="1">
              <a:spcBef>
                <a:spcPts val="0"/>
              </a:spcBef>
              <a:tabLst>
                <a:tab pos="520700" algn="l"/>
                <a:tab pos="1492250" algn="l"/>
              </a:tabLst>
            </a:pPr>
            <a:r>
              <a:rPr lang="en-US" sz="2800" dirty="0" smtClean="0">
                <a:cs typeface="ＭＳ Ｐゴシック" pitchFamily="-84" charset="-128"/>
              </a:rPr>
              <a:t>The </a:t>
            </a:r>
            <a:r>
              <a:rPr lang="en-US" sz="2800" dirty="0">
                <a:cs typeface="ＭＳ Ｐゴシック" pitchFamily="-84" charset="-128"/>
              </a:rPr>
              <a:t>three quantum numbers:</a:t>
            </a:r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i="1" dirty="0" err="1"/>
              <a:t>n</a:t>
            </a:r>
            <a:r>
              <a:rPr lang="en-US" sz="2400" dirty="0"/>
              <a:t>	Principal quantum number</a:t>
            </a:r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dirty="0">
                <a:ea typeface="Arial" pitchFamily="-84" charset="0"/>
                <a:cs typeface="Arial" pitchFamily="-84" charset="0"/>
              </a:rPr>
              <a:t>ℓ	Orbital angular momentum quantum number</a:t>
            </a:r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i="1" dirty="0" err="1">
                <a:ea typeface="Arial" pitchFamily="-84" charset="0"/>
                <a:cs typeface="Arial" pitchFamily="-84" charset="0"/>
              </a:rPr>
              <a:t>m</a:t>
            </a:r>
            <a:r>
              <a:rPr lang="en-US" sz="2400" baseline="-25000" dirty="0">
                <a:ea typeface="Arial" pitchFamily="-84" charset="0"/>
                <a:cs typeface="Arial" pitchFamily="-84" charset="0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	Magnetic quantum number</a:t>
            </a:r>
          </a:p>
          <a:p>
            <a:pPr eaLnBrk="1" hangingPunct="1">
              <a:spcBef>
                <a:spcPts val="0"/>
              </a:spcBef>
              <a:tabLst>
                <a:tab pos="520700" algn="l"/>
                <a:tab pos="1492250" algn="l"/>
              </a:tabLst>
            </a:pPr>
            <a:r>
              <a:rPr lang="en-US" sz="2800" dirty="0">
                <a:cs typeface="ＭＳ Ｐゴシック" pitchFamily="-84" charset="-128"/>
              </a:rPr>
              <a:t>The boundary </a:t>
            </a:r>
            <a:r>
              <a:rPr lang="en-US" sz="2800" dirty="0" smtClean="0">
                <a:cs typeface="ＭＳ Ｐゴシック" pitchFamily="-84" charset="-128"/>
              </a:rPr>
              <a:t>conditions put restrictions on these</a:t>
            </a:r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i="1" dirty="0" err="1" smtClean="0"/>
              <a:t>n</a:t>
            </a:r>
            <a:r>
              <a:rPr lang="en-US" sz="2400" i="1" dirty="0" smtClean="0"/>
              <a:t> </a:t>
            </a:r>
            <a:r>
              <a:rPr lang="en-US" sz="2400" dirty="0" smtClean="0"/>
              <a:t>= </a:t>
            </a:r>
            <a:r>
              <a:rPr lang="en-US" sz="2400" dirty="0"/>
              <a:t>1, 2, 3, 4, . . .</a:t>
            </a:r>
            <a:r>
              <a:rPr lang="en-US" sz="2400" dirty="0" smtClean="0"/>
              <a:t> 				(</a:t>
            </a:r>
            <a:r>
              <a:rPr lang="en-US" sz="2400" dirty="0" err="1" smtClean="0"/>
              <a:t>n</a:t>
            </a:r>
            <a:r>
              <a:rPr lang="en-US" sz="2400" dirty="0" smtClean="0"/>
              <a:t>&gt;0)	  Integer</a:t>
            </a:r>
            <a:endParaRPr lang="en-US" sz="2400" dirty="0"/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dirty="0">
                <a:ea typeface="Arial" pitchFamily="-84" charset="0"/>
                <a:cs typeface="Arial" pitchFamily="-84" charset="0"/>
              </a:rPr>
              <a:t>ℓ</a:t>
            </a:r>
            <a:r>
              <a:rPr lang="en-US" sz="2400" dirty="0" smtClean="0">
                <a:ea typeface="Arial" pitchFamily="-84" charset="0"/>
                <a:cs typeface="Arial" pitchFamily="-84" charset="0"/>
              </a:rPr>
              <a:t> = 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0, 1, 2, 3, . . . , </a:t>
            </a:r>
            <a:r>
              <a:rPr lang="en-US" sz="2400" i="1" dirty="0" err="1">
                <a:ea typeface="Arial" pitchFamily="-84" charset="0"/>
                <a:cs typeface="Arial" pitchFamily="-84" charset="0"/>
              </a:rPr>
              <a:t>n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− 1</a:t>
            </a:r>
            <a:r>
              <a:rPr lang="en-US" sz="2400" dirty="0" smtClean="0">
                <a:ea typeface="Arial" pitchFamily="-84" charset="0"/>
                <a:cs typeface="Arial" pitchFamily="-84" charset="0"/>
              </a:rPr>
              <a:t>			(ℓ &lt; </a:t>
            </a:r>
            <a:r>
              <a:rPr lang="en-US" sz="2400" i="1" dirty="0" err="1" smtClean="0">
                <a:ea typeface="Arial" pitchFamily="-84" charset="0"/>
                <a:cs typeface="Arial" pitchFamily="-84" charset="0"/>
              </a:rPr>
              <a:t>n</a:t>
            </a:r>
            <a:r>
              <a:rPr lang="en-US" sz="2400" i="1" dirty="0" smtClean="0">
                <a:ea typeface="Arial" pitchFamily="-84" charset="0"/>
                <a:cs typeface="Arial" pitchFamily="-84" charset="0"/>
              </a:rPr>
              <a:t>)</a:t>
            </a:r>
            <a:r>
              <a:rPr lang="en-US" sz="2400" dirty="0" smtClean="0">
                <a:ea typeface="Arial" pitchFamily="-84" charset="0"/>
                <a:cs typeface="Arial" pitchFamily="-84" charset="0"/>
              </a:rPr>
              <a:t>	  Integer</a:t>
            </a:r>
            <a:endParaRPr lang="en-US" sz="2400" dirty="0">
              <a:ea typeface="Arial" pitchFamily="-84" charset="0"/>
              <a:cs typeface="Arial" pitchFamily="-84" charset="0"/>
            </a:endParaRPr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i="1" dirty="0" err="1">
                <a:ea typeface="Arial" pitchFamily="-84" charset="0"/>
                <a:cs typeface="Arial" pitchFamily="-84" charset="0"/>
              </a:rPr>
              <a:t>m</a:t>
            </a:r>
            <a:r>
              <a:rPr lang="en-US" sz="2400" baseline="-25000" dirty="0">
                <a:ea typeface="Arial" pitchFamily="-84" charset="0"/>
                <a:cs typeface="Arial" pitchFamily="-84" charset="0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= −ℓ, −ℓ + 1, . . . , 0, 1, . . . , ℓ − 1, ℓ</a:t>
            </a:r>
            <a:r>
              <a:rPr lang="en-US" sz="2400" dirty="0" smtClean="0">
                <a:ea typeface="Arial" pitchFamily="-84" charset="0"/>
                <a:cs typeface="Arial" pitchFamily="-84" charset="0"/>
              </a:rPr>
              <a:t>	(</a:t>
            </a:r>
            <a:r>
              <a:rPr lang="en-US" sz="2400" i="1" dirty="0" smtClean="0">
                <a:ea typeface="Arial" pitchFamily="-84" charset="0"/>
                <a:cs typeface="Arial" pitchFamily="-84" charset="0"/>
              </a:rPr>
              <a:t>|</a:t>
            </a:r>
            <a:r>
              <a:rPr lang="en-US" sz="2400" i="1" dirty="0" err="1" smtClean="0">
                <a:ea typeface="Arial" pitchFamily="-84" charset="0"/>
                <a:cs typeface="Arial" pitchFamily="-84" charset="0"/>
              </a:rPr>
              <a:t>m</a:t>
            </a:r>
            <a:r>
              <a:rPr lang="en-US" sz="2400" baseline="-25000" dirty="0" smtClean="0">
                <a:ea typeface="Arial" pitchFamily="-84" charset="0"/>
                <a:cs typeface="Arial" pitchFamily="-84" charset="0"/>
              </a:rPr>
              <a:t>ℓ</a:t>
            </a:r>
            <a:r>
              <a:rPr lang="en-US" sz="2400" dirty="0" smtClean="0">
                <a:ea typeface="Arial" pitchFamily="-84" charset="0"/>
                <a:cs typeface="Arial" pitchFamily="-84" charset="0"/>
              </a:rPr>
              <a:t>| ≤ ℓ) Integer</a:t>
            </a:r>
          </a:p>
          <a:p>
            <a:pPr eaLnBrk="1" hangingPunct="1">
              <a:tabLst>
                <a:tab pos="520700" algn="l"/>
                <a:tab pos="1492250" algn="l"/>
              </a:tabLst>
            </a:pPr>
            <a:r>
              <a:rPr lang="en-US" sz="2800" dirty="0" smtClean="0">
                <a:cs typeface="ＭＳ Ｐゴシック" pitchFamily="-84" charset="-128"/>
              </a:rPr>
              <a:t>The predicted energy level 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22,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8590763"/>
              </p:ext>
            </p:extLst>
          </p:nvPr>
        </p:nvGraphicFramePr>
        <p:xfrm>
          <a:off x="4724400" y="5308325"/>
          <a:ext cx="1427733" cy="86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79" name="Equation" r:id="rId3" imgW="647700" imgH="393700" progId="Equation.DSMT4">
                  <p:embed/>
                </p:oleObj>
              </mc:Choice>
              <mc:Fallback>
                <p:oleObj name="Equation" r:id="rId3" imgW="647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308325"/>
                        <a:ext cx="1427733" cy="86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53598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09600"/>
            <a:ext cx="8534400" cy="9144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sz="2800" dirty="0" smtClean="0">
                <a:cs typeface="ＭＳ Ｐゴシック" pitchFamily="-84" charset="-128"/>
              </a:rPr>
              <a:t>What are the possible quantum numbers for the state n=4 in atomic hydrogen?  How many degenerate states are there?</a:t>
            </a:r>
            <a:endParaRPr lang="en-US" sz="2800" dirty="0">
              <a:cs typeface="Symbol" charset="2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cs typeface="ＭＳ Ｐゴシック" pitchFamily="-84" charset="-128"/>
              </a:rPr>
              <a:t>Ex 7.3: Quantum Numbers &amp; Degeneracy</a:t>
            </a:r>
            <a:endParaRPr lang="en-US" sz="4000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22,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17" name="Rectangle 35"/>
          <p:cNvSpPr txBox="1">
            <a:spLocks noChangeArrowheads="1"/>
          </p:cNvSpPr>
          <p:nvPr/>
        </p:nvSpPr>
        <p:spPr bwMode="auto">
          <a:xfrm>
            <a:off x="228600" y="1752600"/>
            <a:ext cx="8534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800" dirty="0" smtClean="0">
                <a:cs typeface="Symbol" charset="2"/>
              </a:rPr>
              <a:t>		n		</a:t>
            </a:r>
            <a:r>
              <a:rPr lang="en-US" sz="28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 smtClean="0">
                <a:cs typeface="Symbol" charset="2"/>
              </a:rPr>
              <a:t>	</a:t>
            </a:r>
            <a:r>
              <a:rPr lang="en-US" sz="2800" dirty="0">
                <a:cs typeface="Symbol" charset="2"/>
              </a:rPr>
              <a:t>	</a:t>
            </a:r>
            <a:r>
              <a:rPr lang="en-US" sz="2800" i="1" dirty="0" smtClean="0">
                <a:ea typeface="Arial" pitchFamily="-84" charset="0"/>
                <a:cs typeface="Arial" pitchFamily="-84" charset="0"/>
              </a:rPr>
              <a:t>m</a:t>
            </a:r>
            <a:r>
              <a:rPr lang="en-US" sz="2800" baseline="-25000" dirty="0" smtClean="0">
                <a:ea typeface="Arial" pitchFamily="-84" charset="0"/>
                <a:cs typeface="Arial" pitchFamily="-84" charset="0"/>
              </a:rPr>
              <a:t>ℓ</a:t>
            </a:r>
            <a:r>
              <a:rPr lang="en-US" sz="2800" dirty="0">
                <a:cs typeface="Symbol" charset="2"/>
              </a:rPr>
              <a:t>	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800" dirty="0" smtClean="0">
                <a:cs typeface="Symbol" charset="2"/>
              </a:rPr>
              <a:t>		4		0		0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800" dirty="0">
                <a:cs typeface="Symbol" charset="2"/>
              </a:rPr>
              <a:t>	</a:t>
            </a:r>
            <a:r>
              <a:rPr lang="en-US" sz="2800" dirty="0" smtClean="0">
                <a:cs typeface="Symbol" charset="2"/>
              </a:rPr>
              <a:t>	4		1	       -1, 0, +1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800" dirty="0">
                <a:cs typeface="Symbol" charset="2"/>
              </a:rPr>
              <a:t>	</a:t>
            </a:r>
            <a:r>
              <a:rPr lang="en-US" sz="2800" dirty="0" smtClean="0">
                <a:cs typeface="Symbol" charset="2"/>
              </a:rPr>
              <a:t>	4		2	  -2, -1, 0, +1, +2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800" dirty="0">
                <a:cs typeface="Symbol" charset="2"/>
              </a:rPr>
              <a:t>	</a:t>
            </a:r>
            <a:r>
              <a:rPr lang="en-US" sz="2800" dirty="0" smtClean="0">
                <a:cs typeface="Symbol" charset="2"/>
              </a:rPr>
              <a:t>	4		3      -3, -2, -1, 0, +1, +2, +3</a:t>
            </a:r>
            <a:endParaRPr lang="en-US" sz="2800" dirty="0">
              <a:cs typeface="Symbol" charset="2"/>
            </a:endParaRPr>
          </a:p>
        </p:txBody>
      </p:sp>
      <p:sp>
        <p:nvSpPr>
          <p:cNvPr id="18" name="Rectangle 35"/>
          <p:cNvSpPr txBox="1">
            <a:spLocks noChangeArrowheads="1"/>
          </p:cNvSpPr>
          <p:nvPr/>
        </p:nvSpPr>
        <p:spPr bwMode="auto">
          <a:xfrm>
            <a:off x="228600" y="4191000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800" dirty="0" smtClean="0">
                <a:cs typeface="ＭＳ Ｐゴシック" pitchFamily="-84" charset="-128"/>
              </a:rPr>
              <a:t>The energy of a atomic hydrogen state is determined only by the primary quantum number, thus, all these quantum states, 1+3+5+7 = 16, are in the same energy state. </a:t>
            </a:r>
            <a:endParaRPr lang="en-US" sz="2800" dirty="0">
              <a:cs typeface="Symbol" charset="2"/>
            </a:endParaRPr>
          </a:p>
        </p:txBody>
      </p:sp>
      <p:sp>
        <p:nvSpPr>
          <p:cNvPr id="19" name="Rectangle 35"/>
          <p:cNvSpPr txBox="1">
            <a:spLocks noChangeArrowheads="1"/>
          </p:cNvSpPr>
          <p:nvPr/>
        </p:nvSpPr>
        <p:spPr bwMode="auto">
          <a:xfrm>
            <a:off x="228600" y="5486400"/>
            <a:ext cx="853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800" dirty="0" smtClean="0">
                <a:cs typeface="ＭＳ Ｐゴシック" pitchFamily="-84" charset="-128"/>
              </a:rPr>
              <a:t>Thus, there are 16 degenerate states for the state n=4.</a:t>
            </a:r>
            <a:endParaRPr lang="en-US" sz="2800" dirty="0"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775679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  <p:bldP spid="17" grpId="0" build="p"/>
      <p:bldP spid="18" grpId="0" build="p"/>
      <p:bldP spid="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199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The Simple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Harmonic Oscillator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685800"/>
            <a:ext cx="80772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Simple harmonic oscillators describe many physical situations: springs, diatomic molecules and atomic lattices.  </a:t>
            </a:r>
          </a:p>
          <a:p>
            <a:pPr eaLnBrk="1" hangingPunct="1">
              <a:lnSpc>
                <a:spcPct val="90000"/>
              </a:lnSpc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Consider the Taylor expansion of a potential function:</a:t>
            </a:r>
          </a:p>
          <a:p>
            <a:pPr eaLnBrk="1" hangingPunct="1">
              <a:lnSpc>
                <a:spcPct val="90000"/>
              </a:lnSpc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	T</a:t>
            </a:r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he </a:t>
            </a: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minimum potential </a:t>
            </a:r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at x=x</a:t>
            </a:r>
            <a:r>
              <a:rPr lang="en-US" sz="1800" baseline="-25000" dirty="0" smtClean="0"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, so </a:t>
            </a:r>
            <a:r>
              <a:rPr lang="en-US" sz="1800" dirty="0" err="1" smtClean="0">
                <a:ea typeface="ＭＳ Ｐゴシック" pitchFamily="-84" charset="-128"/>
                <a:cs typeface="ＭＳ Ｐゴシック" pitchFamily="-84" charset="-128"/>
              </a:rPr>
              <a:t>dV</a:t>
            </a:r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/dx=0 and V</a:t>
            </a:r>
            <a:r>
              <a:rPr lang="en-US" sz="1800" baseline="-25000" dirty="0" smtClean="0">
                <a:ea typeface="ＭＳ Ｐゴシック" pitchFamily="-84" charset="-128"/>
                <a:cs typeface="ＭＳ Ｐゴシック" pitchFamily="-84" charset="-128"/>
              </a:rPr>
              <a:t>1</a:t>
            </a:r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=0; and </a:t>
            </a: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zero potential V</a:t>
            </a:r>
            <a:r>
              <a:rPr lang="en-US" sz="1800" baseline="-25000" dirty="0" smtClean="0"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=0, </a:t>
            </a: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we have</a:t>
            </a:r>
          </a:p>
          <a:p>
            <a:pPr eaLnBrk="1" hangingPunct="1">
              <a:lnSpc>
                <a:spcPct val="90000"/>
              </a:lnSpc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	Substituting this into the wave equation:</a:t>
            </a:r>
          </a:p>
          <a:p>
            <a:pPr eaLnBrk="1" hangingPunct="1">
              <a:lnSpc>
                <a:spcPct val="90000"/>
              </a:lnSpc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		</a:t>
            </a:r>
            <a:endParaRPr lang="en-US" sz="1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	Let 	            and  	 which yields		  .</a:t>
            </a: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39945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295400"/>
            <a:ext cx="4800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1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1371600"/>
            <a:ext cx="2667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22, 2015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graphicFrame>
        <p:nvGraphicFramePr>
          <p:cNvPr id="516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669732"/>
              </p:ext>
            </p:extLst>
          </p:nvPr>
        </p:nvGraphicFramePr>
        <p:xfrm>
          <a:off x="1905001" y="3581400"/>
          <a:ext cx="3200400" cy="493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80" name="Equation" r:id="rId5" imgW="2552700" imgH="393700" progId="Equation.DSMT4">
                  <p:embed/>
                </p:oleObj>
              </mc:Choice>
              <mc:Fallback>
                <p:oleObj name="Equation" r:id="rId5" imgW="2552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1" y="3581400"/>
                        <a:ext cx="3200400" cy="49305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6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5769389"/>
              </p:ext>
            </p:extLst>
          </p:nvPr>
        </p:nvGraphicFramePr>
        <p:xfrm>
          <a:off x="4267200" y="4327525"/>
          <a:ext cx="1792287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81" name="Equation" r:id="rId7" imgW="1282700" imgH="393700" progId="Equation.DSMT4">
                  <p:embed/>
                </p:oleObj>
              </mc:Choice>
              <mc:Fallback>
                <p:oleObj name="Equation" r:id="rId7" imgW="1282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327525"/>
                        <a:ext cx="1792287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6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543441"/>
              </p:ext>
            </p:extLst>
          </p:nvPr>
        </p:nvGraphicFramePr>
        <p:xfrm>
          <a:off x="1722437" y="5105400"/>
          <a:ext cx="2544763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82" name="Equation" r:id="rId9" imgW="1727200" imgH="469900" progId="Equation.DSMT4">
                  <p:embed/>
                </p:oleObj>
              </mc:Choice>
              <mc:Fallback>
                <p:oleObj name="Equation" r:id="rId9" imgW="17272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2437" y="5105400"/>
                        <a:ext cx="2544763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6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125213"/>
              </p:ext>
            </p:extLst>
          </p:nvPr>
        </p:nvGraphicFramePr>
        <p:xfrm>
          <a:off x="1254125" y="5824537"/>
          <a:ext cx="87947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83" name="Equation" r:id="rId11" imgW="596900" imgH="393700" progId="Equation.DSMT4">
                  <p:embed/>
                </p:oleObj>
              </mc:Choice>
              <mc:Fallback>
                <p:oleObj name="Equation" r:id="rId11" imgW="596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25" y="5824537"/>
                        <a:ext cx="879475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61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9827974"/>
              </p:ext>
            </p:extLst>
          </p:nvPr>
        </p:nvGraphicFramePr>
        <p:xfrm>
          <a:off x="2522538" y="5822950"/>
          <a:ext cx="896937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84" name="Equation" r:id="rId13" imgW="609600" imgH="393700" progId="Equation.DSMT4">
                  <p:embed/>
                </p:oleObj>
              </mc:Choice>
              <mc:Fallback>
                <p:oleObj name="Equation" r:id="rId13" imgW="609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2538" y="5822950"/>
                        <a:ext cx="896937" cy="57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61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4568809"/>
              </p:ext>
            </p:extLst>
          </p:nvPr>
        </p:nvGraphicFramePr>
        <p:xfrm>
          <a:off x="4581525" y="5710237"/>
          <a:ext cx="1852613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85" name="Equation" r:id="rId15" imgW="1257300" imgH="419100" progId="Equation.DSMT4">
                  <p:embed/>
                </p:oleObj>
              </mc:Choice>
              <mc:Fallback>
                <p:oleObj name="Equation" r:id="rId15" imgW="1257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1525" y="5710237"/>
                        <a:ext cx="1852613" cy="614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0424397"/>
              </p:ext>
            </p:extLst>
          </p:nvPr>
        </p:nvGraphicFramePr>
        <p:xfrm>
          <a:off x="4267200" y="5105400"/>
          <a:ext cx="188912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86" name="Equation" r:id="rId17" imgW="1282700" imgH="469900" progId="Equation.DSMT4">
                  <p:embed/>
                </p:oleObj>
              </mc:Choice>
              <mc:Fallback>
                <p:oleObj name="Equation" r:id="rId17" imgW="12827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105400"/>
                        <a:ext cx="1889125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3048000" y="990600"/>
            <a:ext cx="2590800" cy="2438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125296"/>
              </p:ext>
            </p:extLst>
          </p:nvPr>
        </p:nvGraphicFramePr>
        <p:xfrm>
          <a:off x="2133600" y="2025650"/>
          <a:ext cx="134937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87" name="Equation" r:id="rId19" imgW="965200" imgH="241300" progId="Equation.DSMT4">
                  <p:embed/>
                </p:oleObj>
              </mc:Choice>
              <mc:Fallback>
                <p:oleObj name="Equation" r:id="rId19" imgW="965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025650"/>
                        <a:ext cx="1349375" cy="3365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94023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9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9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16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99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16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993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16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16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16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build="p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941387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Parabolic Potential Well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810000"/>
            <a:ext cx="8383588" cy="2819400"/>
          </a:xfrm>
        </p:spPr>
        <p:txBody>
          <a:bodyPr/>
          <a:lstStyle/>
          <a:p>
            <a:pPr algn="just"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If the lowest energy level is zero, this violates the uncertainty principle.</a:t>
            </a:r>
          </a:p>
          <a:p>
            <a:pPr algn="just"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The wave function solutions are		         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   where </a:t>
            </a:r>
            <a:r>
              <a:rPr lang="en-US" sz="2000" i="1" dirty="0" err="1">
                <a:ea typeface="ＭＳ Ｐゴシック" pitchFamily="-84" charset="-128"/>
                <a:cs typeface="ＭＳ Ｐゴシック" pitchFamily="-84" charset="-128"/>
              </a:rPr>
              <a:t>H</a:t>
            </a:r>
            <a:r>
              <a:rPr lang="en-US" sz="2000" i="1" baseline="-25000" dirty="0" err="1"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(</a:t>
            </a:r>
            <a:r>
              <a:rPr lang="en-US" sz="2000" i="1" dirty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) are </a:t>
            </a:r>
            <a:r>
              <a:rPr lang="en-US" sz="2000" dirty="0" err="1">
                <a:ea typeface="ＭＳ Ｐゴシック" pitchFamily="-84" charset="-128"/>
                <a:cs typeface="ＭＳ Ｐゴシック" pitchFamily="-84" charset="-128"/>
              </a:rPr>
              <a:t>Hermite</a:t>
            </a: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polynomial function </a:t>
            </a: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of order </a:t>
            </a:r>
            <a:r>
              <a:rPr lang="en-US" sz="2000" i="1" dirty="0"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algn="just"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In contrast to the particle in a box, where the oscillatory wave function is a sinusoidal curve, in this case the oscillatory behavior is due to the polynomial, which dominates at small </a:t>
            </a:r>
            <a:r>
              <a:rPr lang="en-US" sz="20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. The exponential tail is provided by the Gaussian function, which dominates at large </a:t>
            </a:r>
            <a:r>
              <a:rPr lang="en-US" sz="20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</p:txBody>
      </p:sp>
      <p:pic>
        <p:nvPicPr>
          <p:cNvPr id="40963" name="Picture 17" descr="0609"/>
          <p:cNvPicPr preferRelativeResize="0">
            <a:picLocks noChangeAspect="1" noChangeArrowheads="1"/>
          </p:cNvPicPr>
          <p:nvPr/>
        </p:nvPicPr>
        <p:blipFill>
          <a:blip r:embed="rId3"/>
          <a:srcRect b="16310"/>
          <a:stretch>
            <a:fillRect/>
          </a:stretch>
        </p:blipFill>
        <p:spPr bwMode="auto">
          <a:xfrm>
            <a:off x="1143000" y="609600"/>
            <a:ext cx="7086600" cy="3127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22,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graphicFrame>
        <p:nvGraphicFramePr>
          <p:cNvPr id="5181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222345"/>
              </p:ext>
            </p:extLst>
          </p:nvPr>
        </p:nvGraphicFramePr>
        <p:xfrm>
          <a:off x="4228639" y="4114800"/>
          <a:ext cx="1943561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87" name="Equation" r:id="rId4" imgW="1130300" imgH="266700" progId="Equation.DSMT4">
                  <p:embed/>
                </p:oleObj>
              </mc:Choice>
              <mc:Fallback>
                <p:oleObj name="Equation" r:id="rId4" imgW="11303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8639" y="4114800"/>
                        <a:ext cx="1943561" cy="457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11313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18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762000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Analysis of the Parabolic Potential Well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46500" y="2819400"/>
            <a:ext cx="5183188" cy="3505200"/>
          </a:xfrm>
        </p:spPr>
        <p:txBody>
          <a:bodyPr/>
          <a:lstStyle/>
          <a:p>
            <a:pPr eaLnBrk="1" hangingPunct="1"/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The energy levels are given by</a:t>
            </a:r>
          </a:p>
          <a:p>
            <a:pPr eaLnBrk="1" hangingPunct="1"/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The zero point energy is called the Heisenberg limit:</a:t>
            </a:r>
          </a:p>
          <a:p>
            <a:pPr eaLnBrk="1" hangingPunct="1"/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Classically, the probability of finding the mass is greatest at the ends of </a:t>
            </a:r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motion’s range and </a:t>
            </a: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smallest at the center (that is, proportional to the amount of time the mass spends at each position).</a:t>
            </a:r>
          </a:p>
          <a:p>
            <a:pPr eaLnBrk="1" hangingPunct="1"/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Contrary to the classical one, the largest probability for this lowest energy state is for the particle to be at the center.</a:t>
            </a:r>
          </a:p>
        </p:txBody>
      </p:sp>
      <p:pic>
        <p:nvPicPr>
          <p:cNvPr id="41989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762000"/>
            <a:ext cx="3352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1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914400"/>
            <a:ext cx="518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22,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graphicFrame>
        <p:nvGraphicFramePr>
          <p:cNvPr id="5191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5568812"/>
              </p:ext>
            </p:extLst>
          </p:nvPr>
        </p:nvGraphicFramePr>
        <p:xfrm>
          <a:off x="5257800" y="3124200"/>
          <a:ext cx="1665287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73" name="Equation" r:id="rId5" imgW="1435100" imgH="431800" progId="Equation.DSMT4">
                  <p:embed/>
                </p:oleObj>
              </mc:Choice>
              <mc:Fallback>
                <p:oleObj name="Equation" r:id="rId5" imgW="1435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124200"/>
                        <a:ext cx="1665287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91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063178"/>
              </p:ext>
            </p:extLst>
          </p:nvPr>
        </p:nvGraphicFramePr>
        <p:xfrm>
          <a:off x="5492750" y="3813175"/>
          <a:ext cx="7810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74" name="Equation" r:id="rId7" imgW="673100" imgH="393700" progId="Equation.DSMT4">
                  <p:embed/>
                </p:oleObj>
              </mc:Choice>
              <mc:Fallback>
                <p:oleObj name="Equation" r:id="rId7" imgW="673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750" y="3813175"/>
                        <a:ext cx="781050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706855"/>
              </p:ext>
            </p:extLst>
          </p:nvPr>
        </p:nvGraphicFramePr>
        <p:xfrm>
          <a:off x="6918325" y="3124200"/>
          <a:ext cx="85407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75" name="Equation" r:id="rId9" imgW="736600" imgH="431800" progId="Equation.DSMT4">
                  <p:embed/>
                </p:oleObj>
              </mc:Choice>
              <mc:Fallback>
                <p:oleObj name="Equation" r:id="rId9" imgW="7366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8325" y="3124200"/>
                        <a:ext cx="854075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92888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1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19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r>
              <a:rPr lang="en-US" dirty="0" smtClean="0"/>
              <a:t>Ex. 6.12: Harmonic Oscillator stuff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762000"/>
            <a:ext cx="8229600" cy="1524000"/>
          </a:xfrm>
        </p:spPr>
        <p:txBody>
          <a:bodyPr/>
          <a:lstStyle/>
          <a:p>
            <a:pPr algn="just"/>
            <a:r>
              <a:rPr lang="en-US" dirty="0" smtClean="0"/>
              <a:t>Normalize the ground state wave function </a:t>
            </a:r>
            <a:r>
              <a:rPr lang="en-US" dirty="0" smtClean="0">
                <a:latin typeface="Symbol" charset="2"/>
                <a:cs typeface="Symbol" charset="2"/>
              </a:rPr>
              <a:t>ψ</a:t>
            </a:r>
            <a:r>
              <a:rPr lang="en-US" baseline="-25000" dirty="0" smtClean="0"/>
              <a:t>0</a:t>
            </a:r>
            <a:r>
              <a:rPr lang="en-US" dirty="0" smtClean="0"/>
              <a:t> for the simple harmonic oscillator and find the expectation values &lt;x&gt; and &lt;x</a:t>
            </a:r>
            <a:r>
              <a:rPr lang="en-US" baseline="30000" dirty="0" smtClean="0"/>
              <a:t>2</a:t>
            </a:r>
            <a:r>
              <a:rPr lang="en-US" dirty="0" smtClean="0"/>
              <a:t>&gt;.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22, 2015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266143"/>
              </p:ext>
            </p:extLst>
          </p:nvPr>
        </p:nvGraphicFramePr>
        <p:xfrm>
          <a:off x="533400" y="2684462"/>
          <a:ext cx="619125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90" name="Equation" r:id="rId3" imgW="3962400" imgH="495300" progId="Equation.DSMT4">
                  <p:embed/>
                </p:oleObj>
              </mc:Choice>
              <mc:Fallback>
                <p:oleObj name="Equation" r:id="rId3" imgW="39624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684462"/>
                        <a:ext cx="6191250" cy="7715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9086635"/>
              </p:ext>
            </p:extLst>
          </p:nvPr>
        </p:nvGraphicFramePr>
        <p:xfrm>
          <a:off x="533400" y="3438524"/>
          <a:ext cx="6510337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91" name="Equation" r:id="rId5" imgW="4165600" imgH="457200" progId="Equation.DSMT4">
                  <p:embed/>
                </p:oleObj>
              </mc:Choice>
              <mc:Fallback>
                <p:oleObj name="Equation" r:id="rId5" imgW="4165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438524"/>
                        <a:ext cx="6510337" cy="7127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1045016"/>
              </p:ext>
            </p:extLst>
          </p:nvPr>
        </p:nvGraphicFramePr>
        <p:xfrm>
          <a:off x="533400" y="4133849"/>
          <a:ext cx="3989387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92" name="Equation" r:id="rId7" imgW="2552700" imgH="444500" progId="Equation.DSMT4">
                  <p:embed/>
                </p:oleObj>
              </mc:Choice>
              <mc:Fallback>
                <p:oleObj name="Equation" r:id="rId7" imgW="25527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133849"/>
                        <a:ext cx="3989387" cy="6921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5261088"/>
              </p:ext>
            </p:extLst>
          </p:nvPr>
        </p:nvGraphicFramePr>
        <p:xfrm>
          <a:off x="533400" y="4808536"/>
          <a:ext cx="80772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93" name="Equation" r:id="rId9" imgW="5168900" imgH="495300" progId="Equation.DSMT4">
                  <p:embed/>
                </p:oleObj>
              </mc:Choice>
              <mc:Fallback>
                <p:oleObj name="Equation" r:id="rId9" imgW="51689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808536"/>
                        <a:ext cx="8077200" cy="7715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072170"/>
              </p:ext>
            </p:extLst>
          </p:nvPr>
        </p:nvGraphicFramePr>
        <p:xfrm>
          <a:off x="533400" y="5562600"/>
          <a:ext cx="4227513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94" name="Equation" r:id="rId11" imgW="2705100" imgH="406400" progId="Equation.DSMT4">
                  <p:embed/>
                </p:oleObj>
              </mc:Choice>
              <mc:Fallback>
                <p:oleObj name="Equation" r:id="rId11" imgW="27051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562600"/>
                        <a:ext cx="4227513" cy="6334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5806813"/>
              </p:ext>
            </p:extLst>
          </p:nvPr>
        </p:nvGraphicFramePr>
        <p:xfrm>
          <a:off x="533400" y="2286000"/>
          <a:ext cx="5380037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95" name="Equation" r:id="rId13" imgW="3441700" imgH="266700" progId="Equation.DSMT4">
                  <p:embed/>
                </p:oleObj>
              </mc:Choice>
              <mc:Fallback>
                <p:oleObj name="Equation" r:id="rId13" imgW="34417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86000"/>
                        <a:ext cx="5380037" cy="4159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09931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2787"/>
          </a:xfrm>
        </p:spPr>
        <p:txBody>
          <a:bodyPr/>
          <a:lstStyle/>
          <a:p>
            <a:pPr eaLnBrk="1" hangingPunct="1"/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Barriers </a:t>
            </a:r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and Tunneling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383588" cy="5029200"/>
          </a:xfrm>
        </p:spPr>
        <p:txBody>
          <a:bodyPr/>
          <a:lstStyle/>
          <a:p>
            <a:pPr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Consider a particle of energy </a:t>
            </a:r>
            <a:r>
              <a:rPr lang="en-US" sz="2000" i="1" dirty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 approaching a potential barrier of height </a:t>
            </a:r>
            <a:r>
              <a:rPr lang="en-US" sz="2000" i="1" dirty="0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sz="2000" baseline="-25000" dirty="0">
                <a:ea typeface="ＭＳ Ｐゴシック" pitchFamily="-84" charset="-128"/>
                <a:cs typeface="ＭＳ Ｐゴシック" pitchFamily="-84" charset="-128"/>
              </a:rPr>
              <a:t>0 </a:t>
            </a: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and the potential everywhere else is zero.</a:t>
            </a:r>
          </a:p>
          <a:p>
            <a:pPr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We will first consider the case when the energy is greater than the potential barrier.</a:t>
            </a:r>
          </a:p>
          <a:p>
            <a:pPr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In regions I and III the wave numbers are:</a:t>
            </a:r>
          </a:p>
          <a:p>
            <a:pPr eaLnBrk="1" hangingPunct="1"/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In the barrier region we have</a:t>
            </a:r>
          </a:p>
        </p:txBody>
      </p:sp>
      <p:pic>
        <p:nvPicPr>
          <p:cNvPr id="43013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276600"/>
            <a:ext cx="3657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1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3429000"/>
            <a:ext cx="3733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22,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45883"/>
              </p:ext>
            </p:extLst>
          </p:nvPr>
        </p:nvGraphicFramePr>
        <p:xfrm>
          <a:off x="4953000" y="1676400"/>
          <a:ext cx="157797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90" name="Equation" r:id="rId5" imgW="1092200" imgH="431800" progId="Equation.DSMT4">
                  <p:embed/>
                </p:oleObj>
              </mc:Choice>
              <mc:Fallback>
                <p:oleObj name="Equation" r:id="rId5" imgW="10922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676400"/>
                        <a:ext cx="1577975" cy="620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2945642"/>
              </p:ext>
            </p:extLst>
          </p:nvPr>
        </p:nvGraphicFramePr>
        <p:xfrm>
          <a:off x="3810000" y="2348224"/>
          <a:ext cx="3276600" cy="699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91" name="Equation" r:id="rId7" imgW="2184400" imgH="469900" progId="Equation.DSMT4">
                  <p:embed/>
                </p:oleObj>
              </mc:Choice>
              <mc:Fallback>
                <p:oleObj name="Equation" r:id="rId7" imgW="21844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348224"/>
                        <a:ext cx="3276600" cy="6997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66025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560387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Reflection and Transmission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458200" cy="5029200"/>
          </a:xfrm>
        </p:spPr>
        <p:txBody>
          <a:bodyPr/>
          <a:lstStyle/>
          <a:p>
            <a:pPr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The wave function will consist of an incident wave, a reflected wave, and a transmitted wave.</a:t>
            </a:r>
          </a:p>
          <a:p>
            <a:pPr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The potentials and the Schrödinger wave equation for the three regions are as follows:</a:t>
            </a:r>
          </a:p>
          <a:p>
            <a:pPr eaLnBrk="1" hangingPunct="1">
              <a:buFont typeface="Wingdings" pitchFamily="-84" charset="2"/>
              <a:buNone/>
            </a:pPr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The corresponding solutions are:</a:t>
            </a:r>
          </a:p>
          <a:p>
            <a:pPr eaLnBrk="1" hangingPunct="1">
              <a:buFont typeface="Wingdings" pitchFamily="-84" charset="2"/>
              <a:buNone/>
            </a:pPr>
            <a:endParaRPr lang="en-US" sz="20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0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As the wave moves from left to right, we can simplify the wave functions to: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22, 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graphicFrame>
        <p:nvGraphicFramePr>
          <p:cNvPr id="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782798"/>
              </p:ext>
            </p:extLst>
          </p:nvPr>
        </p:nvGraphicFramePr>
        <p:xfrm>
          <a:off x="3200400" y="1773238"/>
          <a:ext cx="427196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531" name="Equation" r:id="rId3" imgW="3467100" imgH="419100" progId="Equation.DSMT4">
                  <p:embed/>
                </p:oleObj>
              </mc:Choice>
              <mc:Fallback>
                <p:oleObj name="Equation" r:id="rId3" imgW="3467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773238"/>
                        <a:ext cx="4271962" cy="5127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7425401"/>
              </p:ext>
            </p:extLst>
          </p:nvPr>
        </p:nvGraphicFramePr>
        <p:xfrm>
          <a:off x="4416425" y="3390900"/>
          <a:ext cx="373697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532" name="Equation" r:id="rId5" imgW="2603500" imgH="241300" progId="Equation.DSMT4">
                  <p:embed/>
                </p:oleObj>
              </mc:Choice>
              <mc:Fallback>
                <p:oleObj name="Equation" r:id="rId5" imgW="2603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6425" y="3390900"/>
                        <a:ext cx="3736975" cy="3429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348773"/>
              </p:ext>
            </p:extLst>
          </p:nvPr>
        </p:nvGraphicFramePr>
        <p:xfrm>
          <a:off x="4267200" y="5029200"/>
          <a:ext cx="4113212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533" name="Equation" r:id="rId7" imgW="2501900" imgH="228600" progId="Equation.DSMT4">
                  <p:embed/>
                </p:oleObj>
              </mc:Choice>
              <mc:Fallback>
                <p:oleObj name="Equation" r:id="rId7" imgW="2501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029200"/>
                        <a:ext cx="4113212" cy="3730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8472299"/>
              </p:ext>
            </p:extLst>
          </p:nvPr>
        </p:nvGraphicFramePr>
        <p:xfrm>
          <a:off x="3227388" y="2362200"/>
          <a:ext cx="484981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534" name="Equation" r:id="rId9" imgW="3937000" imgH="419100" progId="Equation.DSMT4">
                  <p:embed/>
                </p:oleObj>
              </mc:Choice>
              <mc:Fallback>
                <p:oleObj name="Equation" r:id="rId9" imgW="3937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7388" y="2362200"/>
                        <a:ext cx="4849812" cy="5127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706734"/>
              </p:ext>
            </p:extLst>
          </p:nvPr>
        </p:nvGraphicFramePr>
        <p:xfrm>
          <a:off x="3252788" y="2840038"/>
          <a:ext cx="444341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535" name="Equation" r:id="rId11" imgW="3606800" imgH="419100" progId="Equation.DSMT4">
                  <p:embed/>
                </p:oleObj>
              </mc:Choice>
              <mc:Fallback>
                <p:oleObj name="Equation" r:id="rId11" imgW="36068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2788" y="2840038"/>
                        <a:ext cx="4443412" cy="5127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727845"/>
              </p:ext>
            </p:extLst>
          </p:nvPr>
        </p:nvGraphicFramePr>
        <p:xfrm>
          <a:off x="4419600" y="3771900"/>
          <a:ext cx="384651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536" name="Equation" r:id="rId13" imgW="2679700" imgH="241300" progId="Equation.DSMT4">
                  <p:embed/>
                </p:oleObj>
              </mc:Choice>
              <mc:Fallback>
                <p:oleObj name="Equation" r:id="rId13" imgW="2679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771900"/>
                        <a:ext cx="3846513" cy="3429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741987"/>
              </p:ext>
            </p:extLst>
          </p:nvPr>
        </p:nvGraphicFramePr>
        <p:xfrm>
          <a:off x="4483100" y="4151313"/>
          <a:ext cx="3808413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537" name="Equation" r:id="rId15" imgW="2654300" imgH="241300" progId="Equation.DSMT4">
                  <p:embed/>
                </p:oleObj>
              </mc:Choice>
              <mc:Fallback>
                <p:oleObj name="Equation" r:id="rId15" imgW="2654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3100" y="4151313"/>
                        <a:ext cx="3808413" cy="3444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889937"/>
              </p:ext>
            </p:extLst>
          </p:nvPr>
        </p:nvGraphicFramePr>
        <p:xfrm>
          <a:off x="4267200" y="5418138"/>
          <a:ext cx="4216400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538" name="Equation" r:id="rId17" imgW="2565400" imgH="228600" progId="Equation.DSMT4">
                  <p:embed/>
                </p:oleObj>
              </mc:Choice>
              <mc:Fallback>
                <p:oleObj name="Equation" r:id="rId17" imgW="2565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418138"/>
                        <a:ext cx="4216400" cy="3730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451325"/>
              </p:ext>
            </p:extLst>
          </p:nvPr>
        </p:nvGraphicFramePr>
        <p:xfrm>
          <a:off x="4308475" y="5799138"/>
          <a:ext cx="4448175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539" name="Equation" r:id="rId19" imgW="2705100" imgH="228600" progId="Equation.DSMT4">
                  <p:embed/>
                </p:oleObj>
              </mc:Choice>
              <mc:Fallback>
                <p:oleObj name="Equation" r:id="rId19" imgW="2705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8475" y="5799138"/>
                        <a:ext cx="4448175" cy="3730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47400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50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36587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Probability of Reflection and Transmission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609600"/>
            <a:ext cx="8686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The probability of the particles being reflected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R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or transmitted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is: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The maximum kinetic energy of the photoelectrons depends on the value of the light frequency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f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and not on the intensity.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Because the particles must be either reflected or transmitted we have: 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R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+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= 1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By applying the boundary conditions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400" dirty="0">
                <a:ea typeface="Lucida Grande" pitchFamily="-84" charset="0"/>
                <a:cs typeface="Lucida Grande" pitchFamily="-84" charset="0"/>
              </a:rPr>
              <a:t>→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±∞, </a:t>
            </a:r>
            <a:r>
              <a:rPr lang="en-US" sz="2400" i="1" dirty="0" err="1">
                <a:ea typeface="Arial" pitchFamily="-84" charset="0"/>
                <a:cs typeface="Arial" pitchFamily="-84" charset="0"/>
              </a:rPr>
              <a:t>x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= 0, and </a:t>
            </a:r>
            <a:r>
              <a:rPr lang="en-US" sz="2400" i="1" dirty="0" err="1">
                <a:ea typeface="Arial" pitchFamily="-84" charset="0"/>
                <a:cs typeface="Arial" pitchFamily="-84" charset="0"/>
              </a:rPr>
              <a:t>x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= </a:t>
            </a:r>
            <a:r>
              <a:rPr lang="en-US" sz="2400" i="1" dirty="0">
                <a:ea typeface="Arial" pitchFamily="-84" charset="0"/>
                <a:cs typeface="Arial" pitchFamily="-84" charset="0"/>
              </a:rPr>
              <a:t>L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,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we arrive at the transmission probability: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When does the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transmission probability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become 1?</a:t>
            </a: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April 22,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Dr. Jaehoon Yu</a:t>
            </a:r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70979"/>
              </p:ext>
            </p:extLst>
          </p:nvPr>
        </p:nvGraphicFramePr>
        <p:xfrm>
          <a:off x="2667000" y="960437"/>
          <a:ext cx="2112962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431" name="Equation" r:id="rId3" imgW="1346200" imgH="508000" progId="Equation.DSMT4">
                  <p:embed/>
                </p:oleObj>
              </mc:Choice>
              <mc:Fallback>
                <p:oleObj name="Equation" r:id="rId3" imgW="13462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960437"/>
                        <a:ext cx="2112962" cy="7921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5782694"/>
              </p:ext>
            </p:extLst>
          </p:nvPr>
        </p:nvGraphicFramePr>
        <p:xfrm>
          <a:off x="2514600" y="1798637"/>
          <a:ext cx="245427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432" name="Equation" r:id="rId5" imgW="1562100" imgH="508000" progId="Equation.DSMT4">
                  <p:embed/>
                </p:oleObj>
              </mc:Choice>
              <mc:Fallback>
                <p:oleObj name="Equation" r:id="rId5" imgW="15621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798637"/>
                        <a:ext cx="2454275" cy="7921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932801"/>
              </p:ext>
            </p:extLst>
          </p:nvPr>
        </p:nvGraphicFramePr>
        <p:xfrm>
          <a:off x="4795838" y="1062037"/>
          <a:ext cx="538162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433" name="Equation" r:id="rId7" imgW="342900" imgH="393700" progId="Equation.DSMT4">
                  <p:embed/>
                </p:oleObj>
              </mc:Choice>
              <mc:Fallback>
                <p:oleObj name="Equation" r:id="rId7" imgW="342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5838" y="1062037"/>
                        <a:ext cx="538162" cy="6143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8042480"/>
              </p:ext>
            </p:extLst>
          </p:nvPr>
        </p:nvGraphicFramePr>
        <p:xfrm>
          <a:off x="5003800" y="1905000"/>
          <a:ext cx="558800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434" name="Equation" r:id="rId9" imgW="355600" imgH="393700" progId="Equation.DSMT4">
                  <p:embed/>
                </p:oleObj>
              </mc:Choice>
              <mc:Fallback>
                <p:oleObj name="Equation" r:id="rId9" imgW="355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1905000"/>
                        <a:ext cx="558800" cy="6143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629207"/>
              </p:ext>
            </p:extLst>
          </p:nvPr>
        </p:nvGraphicFramePr>
        <p:xfrm>
          <a:off x="4648200" y="4572000"/>
          <a:ext cx="284604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435" name="Equation" r:id="rId11" imgW="1485900" imgH="520700" progId="Equation.DSMT4">
                  <p:embed/>
                </p:oleObj>
              </mc:Choice>
              <mc:Fallback>
                <p:oleObj name="Equation" r:id="rId11" imgW="14859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572000"/>
                        <a:ext cx="2846040" cy="990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91898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0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60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62022</TotalTime>
  <Words>2032</Words>
  <Application>Microsoft Macintosh PowerPoint</Application>
  <PresentationFormat>On-screen Show (4:3)</PresentationFormat>
  <Paragraphs>307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phys1443-spring02</vt:lpstr>
      <vt:lpstr>Equation</vt:lpstr>
      <vt:lpstr>PHYS 3313 – Section 001 Lecture # 22</vt:lpstr>
      <vt:lpstr>Announcements</vt:lpstr>
      <vt:lpstr>The Simple Harmonic Oscillator</vt:lpstr>
      <vt:lpstr>Parabolic Potential Well</vt:lpstr>
      <vt:lpstr>Analysis of the Parabolic Potential Well</vt:lpstr>
      <vt:lpstr>Ex. 6.12: Harmonic Oscillator stuff</vt:lpstr>
      <vt:lpstr>Barriers and Tunneling</vt:lpstr>
      <vt:lpstr>Reflection and Transmission</vt:lpstr>
      <vt:lpstr>Probability of Reflection and Transmission</vt:lpstr>
      <vt:lpstr>Tunneling</vt:lpstr>
      <vt:lpstr>Uncertainty Explanation</vt:lpstr>
      <vt:lpstr>Analogy with Wave Optics</vt:lpstr>
      <vt:lpstr>Potential Well</vt:lpstr>
      <vt:lpstr>Alpha-Particle Decay</vt:lpstr>
      <vt:lpstr>Application of the Schrödinger Equation to the Hydrogen Atom</vt:lpstr>
      <vt:lpstr>Application of the Schrödinger Equation</vt:lpstr>
      <vt:lpstr>Application of the Schrödinger Equation</vt:lpstr>
      <vt:lpstr>Solution of the Schrödinger Equation</vt:lpstr>
      <vt:lpstr>Solution of the Schrödinger Equation for Hydrogen</vt:lpstr>
      <vt:lpstr>Solution of the Schrödinger Equation</vt:lpstr>
      <vt:lpstr>Solution of the Schrödinger Equation</vt:lpstr>
      <vt:lpstr>Solution of the Radial Equation</vt:lpstr>
      <vt:lpstr>Solution of the Radial Equation</vt:lpstr>
      <vt:lpstr>Principal Quantum Number n</vt:lpstr>
      <vt:lpstr>Quantum Numbers</vt:lpstr>
      <vt:lpstr>Ex 7.3: Quantum Numbers &amp; Degeneracy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949</cp:revision>
  <cp:lastPrinted>2013-08-26T21:25:15Z</cp:lastPrinted>
  <dcterms:created xsi:type="dcterms:W3CDTF">2012-08-27T21:13:02Z</dcterms:created>
  <dcterms:modified xsi:type="dcterms:W3CDTF">2015-04-25T09:59:57Z</dcterms:modified>
</cp:coreProperties>
</file>