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19" r:id="rId2"/>
    <p:sldId id="920" r:id="rId3"/>
    <p:sldId id="846" r:id="rId4"/>
    <p:sldId id="847" r:id="rId5"/>
    <p:sldId id="848" r:id="rId6"/>
    <p:sldId id="849" r:id="rId7"/>
    <p:sldId id="850" r:id="rId8"/>
    <p:sldId id="851" r:id="rId9"/>
    <p:sldId id="852" r:id="rId10"/>
    <p:sldId id="853" r:id="rId11"/>
    <p:sldId id="854" r:id="rId12"/>
    <p:sldId id="855" r:id="rId13"/>
    <p:sldId id="856" r:id="rId14"/>
    <p:sldId id="857" r:id="rId15"/>
    <p:sldId id="858" r:id="rId16"/>
    <p:sldId id="859" r:id="rId17"/>
    <p:sldId id="860" r:id="rId18"/>
    <p:sldId id="861" r:id="rId19"/>
    <p:sldId id="862" r:id="rId20"/>
    <p:sldId id="863" r:id="rId21"/>
    <p:sldId id="864" r:id="rId22"/>
    <p:sldId id="865" r:id="rId23"/>
    <p:sldId id="866" r:id="rId24"/>
    <p:sldId id="867" r:id="rId25"/>
    <p:sldId id="868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40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6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4.bin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56.bin"/><Relationship Id="rId22" Type="http://schemas.openxmlformats.org/officeDocument/2006/relationships/image" Target="../media/image65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5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6.emf"/><Relationship Id="rId5" Type="http://schemas.openxmlformats.org/officeDocument/2006/relationships/image" Target="../media/image67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 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8268" y="1524000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27,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Barry Spurlock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286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Hydrogen Atom Wave Functions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Solution for Angular and Azimuthal Equations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Angular Momentum Quantum Numbers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Magnetic Quantum Numbers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Zeeman Effects</a:t>
            </a:r>
          </a:p>
          <a:p>
            <a:pPr marL="609600" indent="-609600" algn="l"/>
            <a:r>
              <a:rPr lang="en-US" dirty="0" err="1" smtClean="0">
                <a:latin typeface="Arial Narrow" pitchFamily="-84" charset="0"/>
              </a:rPr>
              <a:t>Equipartition</a:t>
            </a:r>
            <a:r>
              <a:rPr lang="en-US" dirty="0" smtClean="0">
                <a:latin typeface="Arial Narrow" pitchFamily="-84" charset="0"/>
              </a:rPr>
              <a:t> Theorem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Quantum Distributions</a:t>
            </a:r>
            <a:endParaRPr lang="en-US" dirty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4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</a:t>
            </a:r>
            <a:r>
              <a:rPr lang="en-US" sz="2100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solution for</a:t>
            </a:r>
            <a:r>
              <a:rPr lang="en-US" sz="2100" dirty="0" smtClean="0">
                <a:cs typeface="ＭＳ Ｐゴシック" pitchFamily="-84" charset="-128"/>
              </a:rPr>
              <a:t>	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 err="1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92308"/>
              </p:ext>
            </p:extLst>
          </p:nvPr>
        </p:nvGraphicFramePr>
        <p:xfrm>
          <a:off x="1705955" y="19812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9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55" y="19812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5436"/>
              </p:ext>
            </p:extLst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0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65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277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83753"/>
              </p:ext>
            </p:extLst>
          </p:nvPr>
        </p:nvGraphicFramePr>
        <p:xfrm>
          <a:off x="44196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7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39918"/>
              </p:ext>
            </p:extLst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8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86580"/>
              </p:ext>
            </p:extLst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9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63352"/>
              </p:ext>
            </p:extLst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00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55454"/>
              </p:ext>
            </p:extLst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01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426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69464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9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11826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0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972652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1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85173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2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93093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3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14773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4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650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49210"/>
              </p:ext>
            </p:extLst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5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07133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6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36438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7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119992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8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21954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9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82980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0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31078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1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18135"/>
              </p:ext>
            </p:extLst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2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90042"/>
              </p:ext>
            </p:extLst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3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06887"/>
              </p:ext>
            </p:extLst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4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597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1730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0622454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96714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3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60886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4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84051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5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62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629400" y="914400"/>
            <a:ext cx="22098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18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77793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7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60594"/>
              </p:ext>
            </p:extLst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8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09468"/>
              </p:ext>
            </p:extLst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9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884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6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000" dirty="0" smtClean="0">
                <a:cs typeface="ＭＳ Ｐゴシック" pitchFamily="-84" charset="-128"/>
              </a:rPr>
              <a:t>(Dirac showed that this is necessary due to special relativity..)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29718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electron’s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l-GR" altLang="ja-JP" i="1" dirty="0">
                <a:solidFill>
                  <a:schemeClr val="accent2"/>
                </a:solidFill>
                <a:latin typeface="+mj-lt"/>
              </a:rPr>
              <a:t>μ</a:t>
            </a:r>
            <a:r>
              <a:rPr lang="en-US" altLang="ja-JP" i="1" baseline="-25000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axis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For each state of the other quantum numbers, there are two spins values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276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29718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1000" y="5078849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40836"/>
              </p:ext>
            </p:extLst>
          </p:nvPr>
        </p:nvGraphicFramePr>
        <p:xfrm>
          <a:off x="1362075" y="5638800"/>
          <a:ext cx="2371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3" name="Equation" r:id="rId4" imgW="1079500" imgH="292100" progId="Equation.DSMT4">
                  <p:embed/>
                </p:oleObj>
              </mc:Choice>
              <mc:Fallback>
                <p:oleObj name="Equation" r:id="rId4" imgW="1079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5638800"/>
                        <a:ext cx="23717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57350"/>
              </p:ext>
            </p:extLst>
          </p:nvPr>
        </p:nvGraphicFramePr>
        <p:xfrm>
          <a:off x="3657600" y="5691187"/>
          <a:ext cx="977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4" name="Equation" r:id="rId6" imgW="444500" imgH="254000" progId="Equation.DSMT4">
                  <p:embed/>
                </p:oleObj>
              </mc:Choice>
              <mc:Fallback>
                <p:oleObj name="Equation" r:id="rId6" imgW="444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91187"/>
                        <a:ext cx="9779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168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77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853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paper deadline is Monday, </a:t>
            </a:r>
            <a:r>
              <a:rPr lang="en-US" sz="2800" dirty="0" smtClean="0"/>
              <a:t>May </a:t>
            </a:r>
            <a:r>
              <a:rPr lang="en-US" sz="2800" dirty="0"/>
              <a:t>4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presentation deadline is </a:t>
            </a:r>
            <a:r>
              <a:rPr lang="en-US" sz="2800" dirty="0" smtClean="0"/>
              <a:t>8pm, Sunday</a:t>
            </a:r>
            <a:r>
              <a:rPr lang="en-US" sz="2800" dirty="0"/>
              <a:t>, </a:t>
            </a:r>
            <a:r>
              <a:rPr lang="en-US" sz="2800" dirty="0" smtClean="0"/>
              <a:t>May 3</a:t>
            </a:r>
            <a:endParaRPr lang="en-US" sz="2800" dirty="0"/>
          </a:p>
          <a:p>
            <a:pPr eaLnBrk="1" hangingPunct="1"/>
            <a:r>
              <a:rPr lang="en-US" sz="2800" dirty="0" smtClean="0"/>
              <a:t>Reminder Homework </a:t>
            </a:r>
            <a:r>
              <a:rPr lang="en-US" sz="2800" dirty="0"/>
              <a:t>#6</a:t>
            </a:r>
          </a:p>
          <a:p>
            <a:pPr lvl="1" eaLnBrk="1" hangingPunct="1"/>
            <a:r>
              <a:rPr lang="en-US" sz="2400" dirty="0"/>
              <a:t>CH7 end of chapter problems: 7, 8, 9, 12, 17 and 29</a:t>
            </a:r>
          </a:p>
          <a:p>
            <a:pPr lvl="1" eaLnBrk="1" hangingPunct="1"/>
            <a:r>
              <a:rPr lang="en-US" sz="2400" dirty="0"/>
              <a:t>Due on Wednesday, Apr. </a:t>
            </a:r>
            <a:r>
              <a:rPr lang="en-US" sz="2400" dirty="0" smtClean="0"/>
              <a:t>29, </a:t>
            </a:r>
            <a:r>
              <a:rPr lang="en-US" sz="2400" dirty="0"/>
              <a:t>in class 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/>
              <a:t>CH7.6 and the entire </a:t>
            </a:r>
            <a:r>
              <a:rPr lang="en-US" sz="2400" dirty="0" smtClean="0"/>
              <a:t>CH8</a:t>
            </a:r>
          </a:p>
          <a:p>
            <a:pPr eaLnBrk="1" hangingPunct="1"/>
            <a:r>
              <a:rPr lang="en-US" sz="2800" dirty="0"/>
              <a:t>Quiz number </a:t>
            </a:r>
            <a:r>
              <a:rPr lang="en-US" sz="2800" dirty="0" smtClean="0"/>
              <a:t>5</a:t>
            </a:r>
            <a:endParaRPr lang="en-US" sz="2800" dirty="0"/>
          </a:p>
          <a:p>
            <a:pPr lvl="1" eaLnBrk="1" hangingPunct="1"/>
            <a:r>
              <a:rPr lang="en-US" sz="2400" dirty="0"/>
              <a:t>At the beginning of the class </a:t>
            </a:r>
            <a:r>
              <a:rPr lang="en-US" sz="2400" dirty="0" smtClean="0"/>
              <a:t>Wednesday</a:t>
            </a:r>
            <a:r>
              <a:rPr lang="en-US" sz="2400" dirty="0"/>
              <a:t>, Apr. </a:t>
            </a:r>
            <a:r>
              <a:rPr lang="en-US" sz="2400" dirty="0" smtClean="0"/>
              <a:t>29</a:t>
            </a:r>
            <a:endParaRPr lang="en-US" sz="2400" dirty="0"/>
          </a:p>
          <a:p>
            <a:pPr lvl="1" eaLnBrk="1" hangingPunct="1"/>
            <a:r>
              <a:rPr lang="en-US" sz="2400" dirty="0"/>
              <a:t>Covers up to what we finish Monday, Apr. </a:t>
            </a:r>
            <a:r>
              <a:rPr lang="en-US" sz="2400" dirty="0" smtClean="0"/>
              <a:t>27</a:t>
            </a:r>
          </a:p>
          <a:p>
            <a:pPr lvl="1" eaLnBrk="1" hangingPunct="1"/>
            <a:r>
              <a:rPr lang="en-US" sz="2400" dirty="0" smtClean="0"/>
              <a:t>Bring Your Own Formula sheet</a:t>
            </a:r>
          </a:p>
          <a:p>
            <a:pPr eaLnBrk="1" hangingPunct="1"/>
            <a:r>
              <a:rPr lang="en-US" sz="2800" dirty="0" smtClean="0"/>
              <a:t>Final comprehensive exam 11am – 1:30pm, Monday, May 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97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transitions</a:t>
            </a:r>
            <a:r>
              <a:rPr lang="en-US" sz="2800" dirty="0">
                <a:cs typeface="ＭＳ Ｐゴシック" pitchFamily="-84" charset="-128"/>
              </a:rPr>
              <a:t>: Electrons absorbing or emitting photons can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 smtClean="0">
                <a:cs typeface="ＭＳ Ｐゴシック" pitchFamily="-84" charset="-128"/>
              </a:rPr>
              <a:t>. (Evidence for the photon carrying one unit of angular momentum!)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</a:t>
            </a:r>
            <a:r>
              <a:rPr lang="en-US" sz="2800" dirty="0" err="1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±1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sz="2800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0, ±1</a:t>
            </a:r>
            <a:endParaRPr lang="en-US" sz="2800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b="1" dirty="0" smtClean="0">
                <a:solidFill>
                  <a:srgbClr val="000000"/>
                </a:solidFill>
                <a:cs typeface="ＭＳ Ｐゴシック" pitchFamily="-84" charset="-128"/>
              </a:rPr>
              <a:t>Forbidden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>
                <a:cs typeface="ＭＳ Ｐゴシック" pitchFamily="-84" charset="-128"/>
              </a:rPr>
              <a:t>: Other 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9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9788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Probability Distribution Functions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must use wave functions to calculate the probability distributions of the electrons.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ja-JP" altLang="en-US" dirty="0" smtClean="0">
                <a:cs typeface="ＭＳ Ｐゴシック" pitchFamily="-84" charset="-128"/>
              </a:rPr>
              <a:t>“</a:t>
            </a:r>
            <a:r>
              <a:rPr lang="en-US" dirty="0" smtClean="0">
                <a:cs typeface="ＭＳ Ｐゴシック" pitchFamily="-84" charset="-128"/>
              </a:rPr>
              <a:t>position</a:t>
            </a:r>
            <a:r>
              <a:rPr lang="ja-JP" altLang="en-US" dirty="0" smtClean="0">
                <a:cs typeface="ＭＳ Ｐゴシック" pitchFamily="-84" charset="-128"/>
              </a:rPr>
              <a:t>”</a:t>
            </a:r>
            <a:r>
              <a:rPr lang="en-US" dirty="0" smtClean="0">
                <a:cs typeface="ＭＳ Ｐゴシック" pitchFamily="-84" charset="-128"/>
              </a:rPr>
              <a:t> of the electron is spread over space and is not well defined.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may use the radial wave function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to calculate radial probability distributions of the electron.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of finding the electron in a differential volume element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τ</a:t>
            </a:r>
            <a:r>
              <a:rPr lang="en-US" dirty="0" smtClean="0">
                <a:latin typeface="Symbol" pitchFamily="-84" charset="2"/>
                <a:cs typeface="ＭＳ Ｐゴシック" pitchFamily="-84" charset="-128"/>
              </a:rPr>
              <a:t>  </a:t>
            </a:r>
            <a:r>
              <a:rPr lang="en-US" dirty="0" smtClean="0">
                <a:cs typeface="ＭＳ Ｐゴシック" pitchFamily="-84" charset="-128"/>
              </a:rPr>
              <a:t>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98201"/>
              </p:ext>
            </p:extLst>
          </p:nvPr>
        </p:nvGraphicFramePr>
        <p:xfrm>
          <a:off x="2362200" y="5257800"/>
          <a:ext cx="55094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9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257800"/>
                        <a:ext cx="550946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442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cs typeface="+mj-cs"/>
              </a:rPr>
              <a:t>Equipartition</a:t>
            </a:r>
            <a:r>
              <a:rPr lang="en-US" sz="4800" dirty="0" smtClean="0">
                <a:cs typeface="+mj-cs"/>
              </a:rPr>
              <a:t> Theorem</a:t>
            </a:r>
          </a:p>
        </p:txBody>
      </p:sp>
      <p:sp>
        <p:nvSpPr>
          <p:cNvPr id="2355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153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formula for average kinetic energy 3kT/2 works for monoatomic molecule what is it for diatomic molecule?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Consider oxygen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molecule as two oxygen atoms connected by a massless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rod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 This will have both translational and rotational energy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How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much rotational energy is there and how is it related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temperature?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rgbClr val="3333CC"/>
                </a:solidFill>
                <a:cs typeface="ＭＳ Ｐゴシック" pitchFamily="-84" charset="-128"/>
              </a:rPr>
              <a:t>Equipartition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Theorem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:</a:t>
            </a:r>
          </a:p>
          <a:p>
            <a:pPr lvl="1" eaLnBrk="1" hangingPunct="1"/>
            <a:r>
              <a:rPr lang="en-US" sz="2400" i="1" dirty="0">
                <a:cs typeface="ＭＳ Ｐゴシック" pitchFamily="-84" charset="-128"/>
              </a:rPr>
              <a:t>In equilibrium a mean energy of 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per molecule is associated with each independent quadratic term in the </a:t>
            </a:r>
            <a:r>
              <a:rPr lang="en-US" sz="2400" i="1" dirty="0" smtClean="0">
                <a:cs typeface="ＭＳ Ｐゴシック" pitchFamily="-84" charset="-128"/>
              </a:rPr>
              <a:t>molecule’</a:t>
            </a:r>
            <a:r>
              <a:rPr lang="en-US" altLang="ja-JP" sz="2400" i="1" dirty="0" smtClean="0">
                <a:cs typeface="ＭＳ Ｐゴシック" pitchFamily="-84" charset="-128"/>
              </a:rPr>
              <a:t>s </a:t>
            </a:r>
            <a:r>
              <a:rPr lang="en-US" altLang="ja-JP" sz="2400" i="1" dirty="0">
                <a:cs typeface="ＭＳ Ｐゴシック" pitchFamily="-84" charset="-128"/>
              </a:rPr>
              <a:t>energy.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Each independent phase space coordinate: </a:t>
            </a:r>
            <a:r>
              <a:rPr lang="en-US" sz="2400" b="1" i="1" dirty="0" smtClean="0">
                <a:cs typeface="ＭＳ Ｐゴシック" pitchFamily="-84" charset="-128"/>
              </a:rPr>
              <a:t>degree </a:t>
            </a:r>
            <a:r>
              <a:rPr lang="en-US" sz="2400" b="1" i="1" dirty="0">
                <a:cs typeface="ＭＳ Ｐゴシック" pitchFamily="-84" charset="-128"/>
              </a:rPr>
              <a:t>of </a:t>
            </a:r>
            <a:r>
              <a:rPr lang="en-US" sz="2400" b="1" i="1" dirty="0" smtClean="0">
                <a:cs typeface="ＭＳ Ｐゴシック" pitchFamily="-84" charset="-128"/>
              </a:rPr>
              <a:t>freedom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Essentially the mean energy of a molecule is </a:t>
            </a:r>
            <a:r>
              <a:rPr lang="en-US" sz="2400" i="1" dirty="0">
                <a:cs typeface="ＭＳ Ｐゴシック" pitchFamily="-84" charset="-128"/>
              </a:rPr>
              <a:t>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</a:t>
            </a:r>
            <a:r>
              <a:rPr lang="en-US" sz="2400" i="1" dirty="0" smtClean="0">
                <a:cs typeface="ＭＳ Ｐゴシック" pitchFamily="-84" charset="-128"/>
              </a:rPr>
              <a:t>*</a:t>
            </a:r>
            <a:r>
              <a:rPr lang="en-US" sz="2400" i="1" dirty="0" err="1" smtClean="0">
                <a:cs typeface="ＭＳ Ｐゴシック" pitchFamily="-84" charset="-128"/>
              </a:rPr>
              <a:t>NDoF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monoatomic ideal gas, each molecule has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three degrees of freedom.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Mean kinetic energy is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gas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molecules, the total internal energy is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heat capacity at constant volume is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the heat capacity for 1 mole,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sing the ideal gas constant </a:t>
            </a:r>
            <a:r>
              <a:rPr lang="en-US" sz="2400" i="1" dirty="0" smtClean="0">
                <a:cs typeface="+mn-cs"/>
              </a:rPr>
              <a:t>R</a:t>
            </a:r>
            <a:r>
              <a:rPr lang="en-US" sz="2400" dirty="0" smtClean="0">
                <a:cs typeface="+mn-cs"/>
              </a:rPr>
              <a:t> = 8.31 J/K.</a:t>
            </a:r>
          </a:p>
        </p:txBody>
      </p:sp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36030"/>
              </p:ext>
            </p:extLst>
          </p:nvPr>
        </p:nvGraphicFramePr>
        <p:xfrm>
          <a:off x="1752600" y="1295400"/>
          <a:ext cx="7366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5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7366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78369"/>
              </p:ext>
            </p:extLst>
          </p:nvPr>
        </p:nvGraphicFramePr>
        <p:xfrm>
          <a:off x="3457575" y="2349500"/>
          <a:ext cx="17732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6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349500"/>
                        <a:ext cx="17732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74404"/>
              </p:ext>
            </p:extLst>
          </p:nvPr>
        </p:nvGraphicFramePr>
        <p:xfrm>
          <a:off x="2836863" y="3260725"/>
          <a:ext cx="2457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7" name="Equation" r:id="rId7" imgW="1041400" imgH="228600" progId="Equation.DSMT4">
                  <p:embed/>
                </p:oleObj>
              </mc:Choice>
              <mc:Fallback>
                <p:oleObj name="Equation" r:id="rId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260725"/>
                        <a:ext cx="2457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654752"/>
              </p:ext>
            </p:extLst>
          </p:nvPr>
        </p:nvGraphicFramePr>
        <p:xfrm>
          <a:off x="5334000" y="3562350"/>
          <a:ext cx="187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8" name="Equation" r:id="rId9" imgW="711200" imgH="393700" progId="Equation.DSMT4">
                  <p:embed/>
                </p:oleObj>
              </mc:Choice>
              <mc:Fallback>
                <p:oleObj name="Equation" r:id="rId9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62350"/>
                        <a:ext cx="18796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65027"/>
              </p:ext>
            </p:extLst>
          </p:nvPr>
        </p:nvGraphicFramePr>
        <p:xfrm>
          <a:off x="2590800" y="5105400"/>
          <a:ext cx="2087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9" name="Equation" r:id="rId11" imgW="800100" imgH="215900" progId="Equation.DSMT4">
                  <p:embed/>
                </p:oleObj>
              </mc:Choice>
              <mc:Fallback>
                <p:oleObj name="Equation" r:id="rId11" imgW="800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208756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70217"/>
              </p:ext>
            </p:extLst>
          </p:nvPr>
        </p:nvGraphicFramePr>
        <p:xfrm>
          <a:off x="7162800" y="3810000"/>
          <a:ext cx="838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0" name="Equation" r:id="rId13" imgW="317500" imgH="215900" progId="Equation.DSMT4">
                  <p:embed/>
                </p:oleObj>
              </mc:Choice>
              <mc:Fallback>
                <p:oleObj name="Equation" r:id="rId13" imgW="317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8382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26984"/>
              </p:ext>
            </p:extLst>
          </p:nvPr>
        </p:nvGraphicFramePr>
        <p:xfrm>
          <a:off x="4635500" y="5105400"/>
          <a:ext cx="927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1" name="Equation" r:id="rId15" imgW="355600" imgH="215900" progId="Equation.DSMT4">
                  <p:embed/>
                </p:oleObj>
              </mc:Choice>
              <mc:Fallback>
                <p:oleObj name="Equation" r:id="rId15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05400"/>
                        <a:ext cx="927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20478"/>
              </p:ext>
            </p:extLst>
          </p:nvPr>
        </p:nvGraphicFramePr>
        <p:xfrm>
          <a:off x="5551488" y="5156200"/>
          <a:ext cx="1458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2" name="Equation" r:id="rId17" imgW="558800" imgH="203200" progId="Equation.DSMT4">
                  <p:embed/>
                </p:oleObj>
              </mc:Choice>
              <mc:Fallback>
                <p:oleObj name="Equation" r:id="rId17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56200"/>
                        <a:ext cx="14589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50357"/>
              </p:ext>
            </p:extLst>
          </p:nvPr>
        </p:nvGraphicFramePr>
        <p:xfrm>
          <a:off x="2438400" y="1249363"/>
          <a:ext cx="12493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3" name="Equation" r:id="rId19" imgW="495300" imgH="228600" progId="Equation.DSMT4">
                  <p:embed/>
                </p:oleObj>
              </mc:Choice>
              <mc:Fallback>
                <p:oleObj name="Equation" r:id="rId1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49363"/>
                        <a:ext cx="12493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82331"/>
              </p:ext>
            </p:extLst>
          </p:nvPr>
        </p:nvGraphicFramePr>
        <p:xfrm>
          <a:off x="3665538" y="1219200"/>
          <a:ext cx="26590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4" name="Equation" r:id="rId21" imgW="1054100" imgH="279400" progId="Equation.DSMT4">
                  <p:embed/>
                </p:oleObj>
              </mc:Choice>
              <mc:Fallback>
                <p:oleObj name="Equation" r:id="rId21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219200"/>
                        <a:ext cx="26590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8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8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Rigid Rotator Model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diatomic gases, consider the rigid rotator model.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molecule has rotational E only when it rotates about </a:t>
            </a:r>
            <a:r>
              <a:rPr lang="en-US" sz="2400" i="1" dirty="0" smtClean="0">
                <a:cs typeface="+mn-cs"/>
              </a:rPr>
              <a:t>x</a:t>
            </a:r>
            <a:r>
              <a:rPr lang="en-US" sz="2400" dirty="0" smtClean="0">
                <a:cs typeface="+mn-cs"/>
              </a:rPr>
              <a:t> or </a:t>
            </a:r>
            <a:r>
              <a:rPr lang="en-US" sz="2400" i="1" dirty="0" smtClean="0">
                <a:cs typeface="+mn-cs"/>
              </a:rPr>
              <a:t>y</a:t>
            </a:r>
            <a:r>
              <a:rPr lang="en-US" sz="2400" dirty="0" smtClean="0">
                <a:cs typeface="+mn-cs"/>
              </a:rPr>
              <a:t> axis.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corresponding rotational energies are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five degrees of freedom (three translational and two rotational)</a:t>
            </a:r>
            <a:r>
              <a:rPr lang="en-US" sz="2400" dirty="0" smtClean="0">
                <a:cs typeface="+mn-cs"/>
                <a:sym typeface="Wingdings"/>
              </a:rPr>
              <a:t> </a:t>
            </a:r>
            <a:r>
              <a:rPr lang="en-US" sz="2400" dirty="0" smtClean="0">
                <a:cs typeface="+mn-cs"/>
              </a:rPr>
              <a:t>resulting in mean energy of 5kT/2 per molecule according to </a:t>
            </a:r>
            <a:r>
              <a:rPr lang="en-US" sz="2400" dirty="0" err="1" smtClean="0">
                <a:cs typeface="+mn-cs"/>
              </a:rPr>
              <a:t>equi</a:t>
            </a:r>
            <a:r>
              <a:rPr lang="en-US" sz="2400" dirty="0" smtClean="0">
                <a:cs typeface="+mn-cs"/>
              </a:rPr>
              <a:t>-partition principle (C</a:t>
            </a:r>
            <a:r>
              <a:rPr lang="en-US" sz="2400" baseline="-25000" dirty="0" smtClean="0">
                <a:cs typeface="+mn-cs"/>
              </a:rPr>
              <a:t>V</a:t>
            </a:r>
            <a:r>
              <a:rPr lang="en-US" sz="2400" dirty="0" smtClean="0">
                <a:cs typeface="+mn-cs"/>
              </a:rPr>
              <a:t>=5R/2)</a:t>
            </a:r>
          </a:p>
        </p:txBody>
      </p:sp>
      <p:graphicFrame>
        <p:nvGraphicFramePr>
          <p:cNvPr id="256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50255"/>
              </p:ext>
            </p:extLst>
          </p:nvPr>
        </p:nvGraphicFramePr>
        <p:xfrm>
          <a:off x="5638800" y="4648200"/>
          <a:ext cx="2236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7" name="Equation" r:id="rId3" imgW="1079500" imgH="254000" progId="Equation.DSMT4">
                  <p:embed/>
                </p:oleObj>
              </mc:Choice>
              <mc:Fallback>
                <p:oleObj name="Equation" r:id="rId3" imgW="1079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22367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43000"/>
            <a:ext cx="3479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9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9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dirty="0" smtClean="0"/>
              <a:t>Table of Measured Gas Heat Capacities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30480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44958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0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The solutions for</a:t>
            </a:r>
            <a:r>
              <a:rPr lang="en-US" sz="3600" dirty="0" smtClean="0">
                <a:cs typeface="ＭＳ Ｐゴシック" pitchFamily="-84" charset="-128"/>
              </a:rPr>
              <a:t> </a:t>
            </a:r>
            <a:r>
              <a:rPr lang="en-US" sz="3600" dirty="0" err="1" smtClean="0">
                <a:cs typeface="ＭＳ Ｐゴシック" pitchFamily="-84" charset="-128"/>
              </a:rPr>
              <a:t>azimuthal</a:t>
            </a:r>
            <a:r>
              <a:rPr lang="en-US" sz="3600" dirty="0" smtClean="0">
                <a:cs typeface="ＭＳ Ｐゴシック" pitchFamily="-84" charset="-128"/>
              </a:rPr>
              <a:t> eq. are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1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6675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2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9248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3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178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618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0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64341"/>
              </p:ext>
            </p:extLst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7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53982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8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536742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9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95244"/>
              </p:ext>
            </p:extLst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0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31186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1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752167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2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555065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3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122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933001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3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339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3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67725"/>
              </p:ext>
            </p:extLst>
          </p:nvPr>
        </p:nvGraphicFramePr>
        <p:xfrm>
          <a:off x="58959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4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38733"/>
              </p:ext>
            </p:extLst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5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194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618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</a:t>
            </a:r>
            <a:r>
              <a:rPr lang="en-US" sz="3600" dirty="0" smtClean="0">
                <a:cs typeface="ＭＳ Ｐゴシック" pitchFamily="-84" charset="-128"/>
              </a:rPr>
              <a:t>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alphabetical 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5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62023</TotalTime>
  <Words>1886</Words>
  <Application>Microsoft Macintosh PowerPoint</Application>
  <PresentationFormat>On-screen Show (4:3)</PresentationFormat>
  <Paragraphs>259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phys1443-spring02</vt:lpstr>
      <vt:lpstr>Equation</vt:lpstr>
      <vt:lpstr>PHYS 3313 – Section 001 Lecture # 23</vt:lpstr>
      <vt:lpstr>Announcements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Energy Levels and Electron Probabilities</vt:lpstr>
      <vt:lpstr>Selection Rules</vt:lpstr>
      <vt:lpstr>Probability Distribution Functions</vt:lpstr>
      <vt:lpstr>Equipartition Theorem</vt:lpstr>
      <vt:lpstr>Equipartition Theorem</vt:lpstr>
      <vt:lpstr>The Rigid Rotator Model</vt:lpstr>
      <vt:lpstr>Table of Measured Gas Heat Capacities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949</cp:revision>
  <cp:lastPrinted>2013-08-26T21:25:15Z</cp:lastPrinted>
  <dcterms:created xsi:type="dcterms:W3CDTF">2012-08-27T21:13:02Z</dcterms:created>
  <dcterms:modified xsi:type="dcterms:W3CDTF">2015-04-28T02:01:57Z</dcterms:modified>
</cp:coreProperties>
</file>