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031" r:id="rId2"/>
    <p:sldId id="1032" r:id="rId3"/>
    <p:sldId id="1033" r:id="rId4"/>
    <p:sldId id="1030" r:id="rId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95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5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82000" cy="5715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All presentations were sent to me on time!  Thank you!!</a:t>
            </a:r>
          </a:p>
          <a:p>
            <a:pPr eaLnBrk="1" hangingPunct="1"/>
            <a:r>
              <a:rPr lang="en-US" sz="2400" dirty="0" smtClean="0"/>
              <a:t>Final exam is </a:t>
            </a:r>
            <a:r>
              <a:rPr lang="en-US" sz="2400" b="1" u="sng" dirty="0" smtClean="0">
                <a:solidFill>
                  <a:srgbClr val="FF0000"/>
                </a:solidFill>
              </a:rPr>
              <a:t>11am – 12:30pm</a:t>
            </a:r>
            <a:r>
              <a:rPr lang="en-US" sz="2400" dirty="0" smtClean="0"/>
              <a:t>, Monday, May. 11</a:t>
            </a:r>
          </a:p>
          <a:p>
            <a:pPr lvl="1" eaLnBrk="1" hangingPunct="1"/>
            <a:r>
              <a:rPr lang="en-US" sz="2000" dirty="0" smtClean="0"/>
              <a:t>Location: SH320</a:t>
            </a:r>
          </a:p>
          <a:p>
            <a:pPr lvl="1" eaLnBrk="1" hangingPunct="1"/>
            <a:r>
              <a:rPr lang="en-US" sz="2000" dirty="0"/>
              <a:t>Comprehensive exam covering from CH1.1- </a:t>
            </a:r>
            <a:r>
              <a:rPr lang="en-US" sz="2000" dirty="0" smtClean="0"/>
              <a:t>CH10.3  </a:t>
            </a:r>
            <a:r>
              <a:rPr lang="en-US" sz="2000" dirty="0"/>
              <a:t>+ appendices 3 – 7</a:t>
            </a:r>
          </a:p>
          <a:p>
            <a:pPr lvl="1" eaLnBrk="1" hangingPunct="1"/>
            <a:r>
              <a:rPr lang="en-US" sz="2000" dirty="0" smtClean="0"/>
              <a:t>Mixture of multiple choice and free response problems</a:t>
            </a:r>
          </a:p>
          <a:p>
            <a:pPr lvl="1" eaLnBrk="1" hangingPunct="1"/>
            <a:r>
              <a:rPr lang="en-US" sz="2000" dirty="0" smtClean="0"/>
              <a:t>Bring your calculator but DO NOT input formula into it!</a:t>
            </a:r>
          </a:p>
          <a:p>
            <a:pPr lvl="1" eaLnBrk="1" hangingPunct="1"/>
            <a:r>
              <a:rPr lang="en-US" sz="2000" dirty="0" smtClean="0"/>
              <a:t>BYOF: You can prepare a one 8.5x11.5 sheet (front and back) of </a:t>
            </a:r>
            <a:r>
              <a:rPr lang="en-US" sz="2000" b="1" u="sng" dirty="0" smtClean="0">
                <a:solidFill>
                  <a:srgbClr val="FF0000"/>
                </a:solidFill>
              </a:rPr>
              <a:t>handwritten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formulae and values of constants for the exam</a:t>
            </a:r>
          </a:p>
          <a:p>
            <a:pPr lvl="2" eaLnBrk="1" hangingPunct="1"/>
            <a:r>
              <a:rPr lang="en-US" sz="1600" dirty="0" smtClean="0"/>
              <a:t>No additional formulae or values of constants will be provided!</a:t>
            </a:r>
          </a:p>
          <a:p>
            <a:pPr eaLnBrk="1" hangingPunct="1"/>
            <a:r>
              <a:rPr lang="en-US" sz="2400" dirty="0" smtClean="0"/>
              <a:t>Planetarium extra credit</a:t>
            </a:r>
          </a:p>
          <a:p>
            <a:pPr lvl="1" eaLnBrk="1" hangingPunct="1"/>
            <a:r>
              <a:rPr lang="en-US" sz="2000" dirty="0" smtClean="0"/>
              <a:t>Tape one side of your ticket stubs on a sheet of paper with your name on it</a:t>
            </a:r>
          </a:p>
          <a:p>
            <a:pPr lvl="1" eaLnBrk="1" hangingPunct="1"/>
            <a:r>
              <a:rPr lang="en-US" sz="2000" dirty="0" smtClean="0"/>
              <a:t>Submit the sheet Monday, May 11</a:t>
            </a:r>
          </a:p>
          <a:p>
            <a:pPr eaLnBrk="1" hangingPunct="1"/>
            <a:r>
              <a:rPr lang="en-US" sz="2400" dirty="0" smtClean="0"/>
              <a:t>Please be sure to fill out the teaching evaluation survey.  </a:t>
            </a:r>
            <a:endParaRPr lang="en-US" sz="2400" dirty="0"/>
          </a:p>
          <a:p>
            <a:pPr eaLnBrk="1" hangingPunct="1"/>
            <a:r>
              <a:rPr lang="en-US" sz="2400" dirty="0" smtClean="0"/>
              <a:t>No colloquium any more…</a:t>
            </a:r>
          </a:p>
        </p:txBody>
      </p:sp>
    </p:spTree>
    <p:extLst>
      <p:ext uri="{BB962C8B-B14F-4D97-AF65-F5344CB8AC3E}">
        <p14:creationId xmlns:p14="http://schemas.microsoft.com/office/powerpoint/2010/main" val="301197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Presentation Contents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4724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Introduction: Original theory/Original observation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Experimental proofs or Theoretical prediction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S</a:t>
            </a: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ubsequent </a:t>
            </a: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E</a:t>
            </a: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xperimental proofs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Importance of the theory/experiment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Impact of the theory/Experiment</a:t>
            </a: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Conclusions and future</a:t>
            </a:r>
          </a:p>
        </p:txBody>
      </p:sp>
    </p:spTree>
    <p:extLst>
      <p:ext uri="{BB962C8B-B14F-4D97-AF65-F5344CB8AC3E}">
        <p14:creationId xmlns:p14="http://schemas.microsoft.com/office/powerpoint/2010/main" val="3248754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Presentation Judging Guidelines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867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Contents of the presentation: 60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contents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Quality of the presentation itself: 15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Does the presentation have necessary components, such as title page, outline?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Is the presentation coherent and to the point?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slides high quality?  Pictures in good resolution?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Presentation manner: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presenters professional?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they keep eye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contact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and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audience’s attention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Q&amp;A handling: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all the group members participate in Q&amp;A?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 answers make sense and to the point?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Staying in the allotted presentation time: 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presentation stay within the allotted time?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answer drag along unnecessarily?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Judging participation and sincerity: 5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6210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8001000" cy="1143000"/>
          </a:xfrm>
        </p:spPr>
        <p:txBody>
          <a:bodyPr/>
          <a:lstStyle/>
          <a:p>
            <a:r>
              <a:rPr lang="en-US" sz="8800">
                <a:latin typeface="Monotype Corsiva" charset="0"/>
              </a:rPr>
              <a:t>Congratulations!!!!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4900" y="2971800"/>
            <a:ext cx="71628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dirty="0">
                <a:solidFill>
                  <a:srgbClr val="003300"/>
                </a:solidFill>
                <a:latin typeface="Monotype Corsiva" charset="0"/>
              </a:rPr>
              <a:t>I certainly had a lot of fun with ya’ll and am truly proud of you!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314450" y="1828800"/>
            <a:ext cx="6743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800" dirty="0">
                <a:solidFill>
                  <a:srgbClr val="990000"/>
                </a:solidFill>
                <a:latin typeface="Monotype Corsiva" charset="0"/>
              </a:rPr>
              <a:t>You all</a:t>
            </a:r>
            <a:r>
              <a:rPr lang="en-US" sz="4800" dirty="0" smtClean="0">
                <a:solidFill>
                  <a:srgbClr val="990000"/>
                </a:solidFill>
                <a:latin typeface="Monotype Corsiva" charset="0"/>
              </a:rPr>
              <a:t> are impressive and have </a:t>
            </a:r>
            <a:r>
              <a:rPr lang="en-US" sz="4800" dirty="0">
                <a:solidFill>
                  <a:srgbClr val="990000"/>
                </a:solidFill>
                <a:latin typeface="Monotype Corsiva" charset="0"/>
              </a:rPr>
              <a:t>done very well!!!</a:t>
            </a:r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2476500" y="4381500"/>
            <a:ext cx="441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3200" dirty="0">
                <a:solidFill>
                  <a:srgbClr val="003300"/>
                </a:solidFill>
                <a:latin typeface="Monotype Corsiva" charset="0"/>
              </a:rPr>
              <a:t>Good luck with your exam!!!</a:t>
            </a:r>
            <a:r>
              <a:rPr lang="en-US" dirty="0">
                <a:latin typeface="Arial Narrow" charset="0"/>
              </a:rPr>
              <a:t> </a:t>
            </a:r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2057400" y="5257800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4400" dirty="0">
                <a:solidFill>
                  <a:srgbClr val="003300"/>
                </a:solidFill>
                <a:latin typeface="Monotype Corsiva" charset="0"/>
              </a:rPr>
              <a:t>Have </a:t>
            </a:r>
            <a:r>
              <a:rPr lang="en-US" sz="4400" dirty="0" smtClean="0">
                <a:solidFill>
                  <a:srgbClr val="003300"/>
                </a:solidFill>
                <a:latin typeface="Monotype Corsiva" charset="0"/>
              </a:rPr>
              <a:t>a safe summer!</a:t>
            </a:r>
            <a:r>
              <a:rPr lang="en-US" sz="4400" dirty="0">
                <a:solidFill>
                  <a:srgbClr val="003300"/>
                </a:solidFill>
                <a:latin typeface="Monotype Corsiva" charset="0"/>
              </a:rPr>
              <a:t>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43904 0.11318 C -0.39599 -0.02409 -0.41092 -0.15233 -0.31248 -0.1646 C -0.30849 -0.16391 -0.30397 -0.1653 -0.30067 -0.16252 C -0.2972 -0.15974 -0.29599 -0.15372 -0.29408 -0.14909 C -0.27828 -0.1109 -0.27828 -0.10997 -0.26734 -0.07803 C -0.26595 -0.06067 -0.26126 -0.04145 -0.26734 -0.02456 C -0.26977 -0.01784 -0.27741 -0.00696 -0.27741 -0.00696 C -0.30762 -0.0146 -0.3222 -0.07525 -0.33401 -0.10696 C -0.34373 -0.16437 -0.34529 -0.22085 -0.34078 -0.28011 C -0.33765 -0.32178 -0.31838 -0.35997 -0.30415 -0.39585 C -0.27602 -0.46622 -0.24824 -0.50766 -0.18904 -0.52918 C -0.14599 -0.52409 -0.12168 -0.51738 -0.09078 -0.47571 C -0.07724 -0.43219 -0.07133 -0.39145 -0.06734 -0.34469 C -0.06994 -0.25395 -0.05883 -0.21831 -0.10241 -0.1602 C -0.1097 -0.1609 -0.11734 -0.15928 -0.12411 -0.16252 C -0.15154 -0.17594 -0.19477 -0.20789 -0.21578 -0.23567 C -0.23158 -0.25673 -0.23592 -0.27386 -0.24581 -0.30025 C -0.24807 -0.31206 -0.25241 -0.3234 -0.25241 -0.33567 C -0.25241 -0.37664 -0.22481 -0.41368 -0.20415 -0.43798 C -0.16769 -0.48081 -0.15328 -0.48381 -0.10067 -0.51576 C -0.05658 -0.54261 -0.0196 -0.54655 0.02919 -0.55141 C 0.0587 -0.54909 0.08856 -0.55233 0.11756 -0.54469 C 0.12971 -0.54145 0.15592 -0.50951 0.16426 -0.49585 C 0.19377 -0.4477 0.21096 -0.38868 0.22762 -0.33127 C 0.22884 -0.2984 0.23197 -0.2609 0.22433 -0.22918 C 0.21686 -0.19817 0.19134 -0.16252 0.16756 -0.15349 C 0.15905 -0.15025 0.14985 -0.15048 0.14099 -0.14909 C 0.10766 -0.15465 0.09377 -0.16483 0.06426 -0.18474 C 0.04863 -0.20881 0.04759 -0.2271 0.04256 -0.25789 C 0.0436 -0.28312 0.04221 -0.30881 0.04585 -0.33358 C 0.04828 -0.35071 0.0679 -0.39516 0.07589 -0.40905 C 0.11964 -0.48405 0.18335 -0.5153 0.25262 -0.52016 C 0.26929 -0.51645 0.28665 -0.51645 0.30262 -0.50905 C 0.30818 -0.5065 0.31096 -0.4977 0.31426 -0.49122 C 0.32849 -0.46391 0.34099 -0.42895 0.34933 -0.39793 C 0.35558 -0.37456 0.36599 -0.32687 0.36599 -0.32687 C 0.36825 -0.28219 0.37033 -0.25372 0.36599 -0.20233 C 0.3653 -0.194 0.36009 -0.18775 0.35766 -0.18011 C 0.33405 -0.10743 0.37033 -0.20696 0.33926 -0.13127 C 0.33197 -0.11344 0.33492 -0.10905 0.32259 -0.09585 C 0.31808 -0.09122 0.31252 -0.08868 0.30766 -0.08474 C 0.2712 -0.05465 0.24256 -0.0278 0.19933 -0.02016 C 0.18144 -0.02247 0.16304 -0.02062 0.14585 -0.02687 C 0.10297 -0.04261 0.11148 -0.05094 0.08422 -0.07571 C 0.03457 -0.12062 -0.01873 -0.16252 -0.07915 -0.17131 C -0.12567 -0.16854 -0.11092 -0.17386 -0.14078 -0.15141 C -0.1538 -0.13034 -0.16178 -0.1102 -0.16908 -0.08474 C -0.16803 -0.07363 -0.16769 -0.06229 -0.16578 -0.05141 C -0.16491 -0.04655 -0.16231 -0.04261 -0.16074 -0.03798 C -0.14824 -0.0021 -0.12984 0.01063 -0.10067 0.01526 C -0.07012 0.01364 -0.04616 0.01457 -0.02238 -0.01344 C -0.01005 -0.02803 -0.00727 -0.04493 0.00089 -0.0646 C 0.01304 -0.094 0.02988 -0.15164 0.05089 -0.17131 C 0.06148 -0.18127 0.07363 -0.18196 0.08596 -0.18474 C 0.11269 -0.18104 0.1396 -0.18057 0.16599 -0.17363 C 0.18978 -0.16738 0.2153 -0.14215 0.23422 -0.12247 C 0.2436 -0.10094 0.24863 -0.08243 0.25262 -0.05789 C 0.24985 -0.02571 0.2403 0.01595 0.21599 0.031 C 0.20349 0.03887 0.1811 0.03679 0.17085 0.03748 C 0.13144 0.03679 0.09203 0.03887 0.05262 0.0354 C 0.04898 0.03517 0.04742 0.02869 0.04429 0.02637 C 0.0179 0.00762 -0.01161 -0.01275 -0.03904 -0.02918 C -0.06283 -0.04331 -0.08765 -0.06437 -0.11404 -0.069 C -0.12897 -0.07155 -0.15901 -0.07363 -0.15901 -0.07363 C -0.25015 -0.07108 -0.21977 -0.08636 -0.25901 -0.0602 C -0.26908 -0.044 -0.27324 -0.03034 -0.27915 -0.01136 C -0.27863 0.00276 -0.2788 0.01688 -0.27741 0.031 C -0.27585 0.04697 -0.26161 0.06757 -0.25415 0.07753 C -0.25293 0.07892 -0.25224 0.08146 -0.25067 0.08193 C -0.23418 0.08771 -0.24199 0.08563 -0.22741 0.08864 C -0.20519 0.08794 -0.18297 0.08794 -0.16074 0.08656 C -0.15797 0.08632 -0.15519 0.08447 -0.15241 0.08424 C -0.12845 0.08216 -0.08071 0.07984 -0.08071 0.07984 C -0.0722 0.07683 -0.06422 0.0722 -0.05571 0.06873 C -0.05241 0.06734 -0.04581 0.06433 -0.04581 0.06433 C -0.04043 0.05716 -0.03453 0.05183 -0.02741 0.04859 C -0.01491 0.03193 -0.02238 0.04419 -0.01578 0.02869 C -0.01474 0.02637 -0.01248 0.02197 -0.01248 0.02197 " pathEditMode="fixed" ptsTypes="fffffffffffffffffffffffffffffffffffffffffffffffffffffffffffffffffffffffffffffA">
                                      <p:cBhvr>
                                        <p:cTn id="40" dur="2000" fill="hold"/>
                                        <p:tgtEl>
                                          <p:spTgt spid="488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0" grpId="0"/>
      <p:bldP spid="488451" grpId="0" build="p"/>
      <p:bldP spid="488452" grpId="0"/>
      <p:bldP spid="488453" grpId="0"/>
      <p:bldP spid="488454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46072</TotalTime>
  <Words>438</Words>
  <Application>Microsoft Macintosh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phys1443-spring02</vt:lpstr>
      <vt:lpstr>Announcements</vt:lpstr>
      <vt:lpstr>Research Presentation Contents</vt:lpstr>
      <vt:lpstr>Presentation Judging Guidelines</vt:lpstr>
      <vt:lpstr>Congratulations!!!!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2757</cp:revision>
  <dcterms:created xsi:type="dcterms:W3CDTF">2012-11-17T23:29:11Z</dcterms:created>
  <dcterms:modified xsi:type="dcterms:W3CDTF">2015-05-07T20:04:26Z</dcterms:modified>
</cp:coreProperties>
</file>