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5" r:id="rId3"/>
    <p:sldId id="526" r:id="rId4"/>
    <p:sldId id="527" r:id="rId5"/>
    <p:sldId id="480" r:id="rId6"/>
    <p:sldId id="529" r:id="rId7"/>
    <p:sldId id="530" r:id="rId8"/>
    <p:sldId id="531" r:id="rId9"/>
    <p:sldId id="528" r:id="rId10"/>
    <p:sldId id="532" r:id="rId11"/>
    <p:sldId id="533" r:id="rId12"/>
    <p:sldId id="534" r:id="rId13"/>
    <p:sldId id="535" r:id="rId14"/>
    <p:sldId id="484" r:id="rId15"/>
    <p:sldId id="485" r:id="rId16"/>
    <p:sldId id="537" r:id="rId17"/>
    <p:sldId id="486" r:id="rId18"/>
    <p:sldId id="488" r:id="rId19"/>
    <p:sldId id="507" r:id="rId20"/>
    <p:sldId id="331" r:id="rId21"/>
    <p:sldId id="406" r:id="rId22"/>
    <p:sldId id="408" r:id="rId23"/>
    <p:sldId id="542" r:id="rId24"/>
    <p:sldId id="525" r:id="rId25"/>
    <p:sldId id="409" r:id="rId26"/>
    <p:sldId id="416" r:id="rId27"/>
    <p:sldId id="455" r:id="rId28"/>
    <p:sldId id="456" r:id="rId29"/>
    <p:sldId id="543" r:id="rId3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660"/>
  </p:normalViewPr>
  <p:slideViewPr>
    <p:cSldViewPr>
      <p:cViewPr varScale="1">
        <p:scale>
          <a:sx n="97" d="100"/>
          <a:sy n="97" d="100"/>
        </p:scale>
        <p:origin x="2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(2/12/14 10:16) -----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F35C5-9D58-1444-80A5-B794102590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68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0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(2/12/14 10:16) -----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F35C5-9D58-1444-80A5-B7941025906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0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(2/12/14 10:16) -----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F35C5-9D58-1444-80A5-B7941025906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(2/12/14 10:16) -----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F35C5-9D58-1444-80A5-B7941025906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32E8E-D1C9-1C49-93BE-92B7F5B7047E}" type="slidenum">
              <a:rPr lang="en-US">
                <a:latin typeface="Times New Roman" pitchFamily="-84" charset="0"/>
              </a:rPr>
              <a:pPr/>
              <a:t>14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652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D100D-66B7-1A4B-84AE-7DEB030B9E08}" type="slidenum">
              <a:rPr lang="en-US">
                <a:latin typeface="Times New Roman" pitchFamily="-84" charset="0"/>
              </a:rPr>
              <a:pPr/>
              <a:t>15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3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16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82" tIns="42941" rIns="85882" bIns="42941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3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99BF9-BEA9-1348-B7BF-B284A489CECA}" type="slidenum">
              <a:rPr lang="en-US" smtClean="0">
                <a:latin typeface="Times New Roman" pitchFamily="-84" charset="0"/>
              </a:rPr>
              <a:pPr/>
              <a:t>17</a:t>
            </a:fld>
            <a:endParaRPr lang="en-US" smtClean="0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5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6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teaching/fall12-3313-001/fall12-3313-001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02213" y="1683603"/>
            <a:ext cx="303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Jan. </a:t>
            </a:r>
            <a:r>
              <a:rPr lang="en-US" altLang="ko-KR" dirty="0" smtClean="0">
                <a:solidFill>
                  <a:schemeClr val="accent2"/>
                </a:solidFill>
                <a:latin typeface="Monotype Corsiva" pitchFamily="-84" charset="0"/>
              </a:rPr>
              <a:t>18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</a:t>
            </a:r>
            <a:r>
              <a:rPr lang="en-US" altLang="ko-KR" dirty="0" smtClean="0">
                <a:solidFill>
                  <a:schemeClr val="accent2"/>
                </a:solidFill>
                <a:latin typeface="Monotype Corsiva" pitchFamily="-84" charset="0"/>
              </a:rPr>
              <a:t>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590800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From Higgs to Dark Matter!!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How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is this class organized?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do we want from this class?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Physics?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Brief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history of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modern physics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05800" cy="914400"/>
          </a:xfrm>
        </p:spPr>
        <p:txBody>
          <a:bodyPr/>
          <a:lstStyle/>
          <a:p>
            <a:r>
              <a:rPr lang="en-US" dirty="0" smtClean="0"/>
              <a:t>How does a nuclear power plant work?</a:t>
            </a:r>
            <a:endParaRPr lang="en-US" dirty="0"/>
          </a:p>
        </p:txBody>
      </p:sp>
      <p:pic>
        <p:nvPicPr>
          <p:cNvPr id="7" name="Picture 6" descr="student-pw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382000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0" y="4648200"/>
            <a:ext cx="1470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Duke Energy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562600"/>
            <a:ext cx="4427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My 1000 year dream: Skip the whole thing!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5943600"/>
            <a:ext cx="4533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Make electricity directly from nuclear force!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" y="1600200"/>
            <a:ext cx="1524000" cy="3810000"/>
          </a:xfrm>
          <a:prstGeom prst="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05000" y="1600200"/>
            <a:ext cx="1219200" cy="3810000"/>
          </a:xfrm>
          <a:prstGeom prst="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3657600" cy="2286000"/>
          </a:xfrm>
          <a:prstGeom prst="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6096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mass range so large (0.1m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particle we discovered really the Higgs particle?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is the matter in the universe made only of particles?</a:t>
            </a:r>
            <a:endParaRPr lang="en-US" sz="2800" dirty="0" smtClean="0">
              <a:solidFill>
                <a:srgbClr val="0033CC"/>
              </a:solidFill>
              <a:latin typeface="Arial Narrow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Neutrinos have mass!! What are the mixing parameters, particle-anti particle asymmetry and mass ordering?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are there only 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four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apparent forces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?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solidFill>
                  <a:srgbClr val="660066"/>
                </a:solidFill>
                <a:latin typeface="Arial Narrow" charset="0"/>
              </a:rPr>
              <a:t>Were they all unified at the Big Bang?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Is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the picture we present the real thing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?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So what’s the problem?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ergy-matter-proportions-in-univer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19200"/>
            <a:ext cx="6511765" cy="5498260"/>
          </a:xfrm>
          <a:prstGeom prst="rect">
            <a:avLst/>
          </a:prstGeom>
        </p:spPr>
      </p:pic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What makes up the universe?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4114800"/>
            <a:ext cx="4181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+mn-lt"/>
              </a:rPr>
              <a:t>~</a:t>
            </a:r>
            <a:r>
              <a:rPr lang="en-US" sz="4800" b="1" dirty="0" smtClean="0">
                <a:solidFill>
                  <a:srgbClr val="0000FF"/>
                </a:solidFill>
                <a:latin typeface="+mn-lt"/>
              </a:rPr>
              <a:t>95</a:t>
            </a:r>
            <a:r>
              <a:rPr lang="en-US" sz="4800" b="1" dirty="0" smtClean="0">
                <a:solidFill>
                  <a:srgbClr val="FFFFFF"/>
                </a:solidFill>
                <a:latin typeface="+mn-lt"/>
              </a:rPr>
              <a:t>%</a:t>
            </a:r>
            <a:r>
              <a:rPr lang="en-US" sz="48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+mn-lt"/>
              </a:rPr>
              <a:t>unknown!!</a:t>
            </a:r>
            <a:r>
              <a:rPr lang="en-US" sz="4800" b="1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US" sz="4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6096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mass range so large (0.1m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particle we discovered really the Higgs particle?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is the matter in the universe made only of particles?</a:t>
            </a:r>
            <a:endParaRPr lang="en-US" sz="2800" dirty="0" smtClean="0">
              <a:solidFill>
                <a:srgbClr val="0033CC"/>
              </a:solidFill>
              <a:latin typeface="Arial Narrow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Neutrinos have mass!! What are the mixing parameters, particle-anti particle asymmetry and mass ordering?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are there only 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four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apparent forces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?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solidFill>
                  <a:srgbClr val="660066"/>
                </a:solidFill>
                <a:latin typeface="Arial Narrow" charset="0"/>
              </a:rPr>
              <a:t>Were they all unified at the Big Bang?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Is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the picture we present the real thing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makes up the remaining ~95% of the universe?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there 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any other particles we don’t know of? 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</a:rPr>
              <a:t>Big deal for the new LHC Run!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Where do we all come from?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How can we live well in the universe as an integral partner?</a:t>
            </a:r>
            <a:endParaRPr lang="en-US" sz="2800" dirty="0">
              <a:solidFill>
                <a:srgbClr val="0033CC"/>
              </a:solidFill>
              <a:latin typeface="Arial Narrow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So what’s the problem?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22FB09-19A4-AE4A-A079-1E52119AFB96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3366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1515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(poorer resolution)</a:t>
            </a:r>
          </a:p>
        </p:txBody>
      </p:sp>
    </p:spTree>
    <p:extLst>
      <p:ext uri="{BB962C8B-B14F-4D97-AF65-F5344CB8AC3E}">
        <p14:creationId xmlns:p14="http://schemas.microsoft.com/office/powerpoint/2010/main" val="23655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1F6E4-B467-6C4E-8699-6D4142A8F3B3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pitchFamily="-84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pitchFamily="-84" charset="0"/>
              </a:rPr>
              <a:t>2</a:t>
            </a:r>
            <a:r>
              <a:rPr lang="en-US" sz="3200">
                <a:latin typeface="Arial" pitchFamily="-84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pitchFamily="-84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-84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pitchFamily="-8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3567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5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0874" y="31242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2362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4km </a:t>
            </a:r>
            <a:r>
              <a:rPr lang="en-US" sz="1600" dirty="0" smtClean="0"/>
              <a:t>(2.5mi) circumference</a:t>
            </a: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</a:t>
            </a:r>
            <a:r>
              <a:rPr lang="en-US" sz="1600" dirty="0" smtClean="0">
                <a:sym typeface="Wingdings" charset="2"/>
              </a:rPr>
              <a:t>on the area smaller than </a:t>
            </a:r>
            <a:r>
              <a:rPr lang="en-US" sz="1600" dirty="0">
                <a:sym typeface="Wingdings" charset="2"/>
              </a:rPr>
              <a:t>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130km/</a:t>
            </a:r>
            <a:r>
              <a:rPr lang="en-US" sz="1600" dirty="0" err="1" smtClean="0">
                <a:solidFill>
                  <a:srgbClr val="FF0000"/>
                </a:solidFill>
                <a:sym typeface="Wingdings" charset="2"/>
              </a:rPr>
              <a:t>hr</a:t>
            </a:r>
            <a:endParaRPr lang="en-US" sz="1600" dirty="0" smtClean="0">
              <a:solidFill>
                <a:srgbClr val="FF0000"/>
              </a:solidFill>
              <a:sym typeface="Wingdings" charset="2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the ground 0 of the Hiroshima atom bomb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err="1" smtClean="0">
                <a:solidFill>
                  <a:srgbClr val="A50021"/>
                </a:solidFill>
                <a:sym typeface="Wingdings" charset="2"/>
              </a:rPr>
              <a:t>Tevatron</a:t>
            </a: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 was shut down in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Vibrant other programs running, including the search for dark matter</a:t>
            </a:r>
            <a:r>
              <a:rPr lang="en-US" sz="1600" b="1" dirty="0">
                <a:solidFill>
                  <a:srgbClr val="008000"/>
                </a:solidFill>
                <a:sym typeface="Wingdings" charset="2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with beams!!</a:t>
            </a:r>
            <a:endParaRPr lang="en-US" sz="1600" b="1" dirty="0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(17mi) circumference, 100m (300ft)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smaller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310km/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hr</a:t>
            </a:r>
            <a:endParaRPr lang="en-US" sz="1600" dirty="0" smtClean="0">
              <a:solidFill>
                <a:srgbClr val="FF0000"/>
              </a:solidFill>
              <a:latin typeface="Arial Narrow" charset="0"/>
              <a:sym typeface="Wingdings" charset="2"/>
            </a:endParaRP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the ground 0 of the Hiroshima atom bomb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Large amount of data accumulated in 2010 – 2013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Beam returned 2015 after a 2 </a:t>
            </a:r>
            <a:r>
              <a:rPr lang="en-US" sz="1400" b="1" dirty="0" err="1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yr</a:t>
            </a: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 shutdown</a:t>
            </a:r>
            <a:endParaRPr lang="en-US" sz="1400" b="1" dirty="0">
              <a:solidFill>
                <a:srgbClr val="A50021"/>
              </a:solidFill>
              <a:latin typeface="Arial Narrow" charset="0"/>
              <a:sym typeface="Wingdings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Preparing for a new run in 2017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508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BC4F0D-8A23-B949-91FB-7647F8BB2988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21186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ea typeface="ＭＳ Ｐゴシック" pitchFamily="-84" charset="-128"/>
                <a:cs typeface="ＭＳ Ｐゴシック" pitchFamily="-84" charset="-128"/>
              </a:rPr>
              <a:t>LHC @ CERN Aerial View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Geneva Airport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ATLAS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Swizerland</a:t>
            </a:r>
          </a:p>
        </p:txBody>
      </p:sp>
      <p:pic>
        <p:nvPicPr>
          <p:cNvPr id="12" name="Picture 11" descr="Picture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419600"/>
            <a:ext cx="1473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icture 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938" y="4419600"/>
            <a:ext cx="15414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7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7620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800000"/>
                </a:solidFill>
                <a:latin typeface="Arial Narrow"/>
                <a:cs typeface="Arial Narrow"/>
              </a:rPr>
              <a:t>The ATLAS and CMS Detectors</a:t>
            </a:r>
            <a:endParaRPr lang="en-US" sz="4000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9600" y="41148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Weighs 7000 tons and ~10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200 – 400 collisions/second (out of 50million)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approximately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350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MB/second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pic>
        <p:nvPicPr>
          <p:cNvPr id="8" name="Picture 7" descr="cms_3d_detector_50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38200"/>
            <a:ext cx="4572000" cy="3292078"/>
          </a:xfrm>
          <a:prstGeom prst="rect">
            <a:avLst/>
          </a:prstGeom>
        </p:spPr>
      </p:pic>
      <p:pic>
        <p:nvPicPr>
          <p:cNvPr id="2" name="Picture 1" descr="Library-of-Congres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630" y="4800600"/>
            <a:ext cx="3009182" cy="175260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5181600"/>
            <a:ext cx="525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~2 PB per year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 </a:t>
            </a:r>
            <a:r>
              <a:rPr lang="en-US" sz="2000" b="1" dirty="0">
                <a:solidFill>
                  <a:srgbClr val="CC0000"/>
                </a:solidFill>
                <a:latin typeface="+mn-lt"/>
                <a:sym typeface="Wingdings"/>
              </a:rPr>
              <a:t>2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00*Printed material of the US Lib. of Congress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562600" y="56388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200x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35647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19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Course web page: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http://www-hep.uta.edu/%7Eyu/teaching/spring17-3313-001/spring17-3313-001.html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Primary communication tool is e-mail: Make sure that your e-mail at the time of course registration is the one you most frequently read!!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Office Hours: 2:30 – 3:40pm, Mondays and Wednesdays or by appointments</a:t>
            </a:r>
          </a:p>
        </p:txBody>
      </p:sp>
    </p:spTree>
    <p:extLst>
      <p:ext uri="{BB962C8B-B14F-4D97-AF65-F5344CB8AC3E}">
        <p14:creationId xmlns:p14="http://schemas.microsoft.com/office/powerpoint/2010/main" val="38412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153400" cy="5486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Plea to you:  Please turn off your cell-phones, pagers and computers  in the class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Reading assignment #1: Read and follow through appendices 3, 5, 6 and 7 by Monday, Jan. 2</a:t>
            </a:r>
            <a:r>
              <a:rPr lang="en-US" altLang="ko-KR" dirty="0" smtClean="0">
                <a:ea typeface="ＭＳ Ｐゴシック" pitchFamily="-84" charset="-128"/>
                <a:cs typeface="ＭＳ Ｐゴシック" pitchFamily="-84" charset="-128"/>
              </a:rPr>
              <a:t>3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dirty="0" smtClean="0"/>
              <a:t>There will be a quiz next Wednesday,  Jan. 2</a:t>
            </a:r>
            <a:r>
              <a:rPr lang="en-US" altLang="ko-KR" dirty="0" smtClean="0"/>
              <a:t>5</a:t>
            </a:r>
            <a:r>
              <a:rPr lang="en-US" dirty="0" smtClean="0"/>
              <a:t>, on these reading assignments</a:t>
            </a:r>
          </a:p>
          <a:p>
            <a:pPr eaLnBrk="1" hangingPunct="1"/>
            <a:r>
              <a:rPr lang="en-US" dirty="0" smtClean="0"/>
              <a:t>Physics colloquium</a:t>
            </a:r>
          </a:p>
          <a:p>
            <a:pPr lvl="1" eaLnBrk="1" hangingPunct="1"/>
            <a:r>
              <a:rPr lang="en-US" dirty="0" smtClean="0"/>
              <a:t>4:00pm Wednesdays</a:t>
            </a:r>
          </a:p>
          <a:p>
            <a:pPr lvl="1" eaLnBrk="1" hangingPunct="1"/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one is today by Dr. Frank Lu of </a:t>
            </a:r>
            <a:r>
              <a:rPr lang="en-US" dirty="0" err="1" smtClean="0"/>
              <a:t>Havard</a:t>
            </a:r>
            <a:r>
              <a:rPr lang="en-US" dirty="0" smtClean="0"/>
              <a:t> Med. School</a:t>
            </a:r>
            <a:r>
              <a:rPr lang="en-US" dirty="0"/>
              <a:t> </a:t>
            </a:r>
            <a:r>
              <a:rPr lang="en-US" dirty="0" smtClean="0"/>
              <a:t>on optics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20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Textbook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Title: Modern Physics for Scientists and Engineers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4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edition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Authors: S.T. Thornton and A. Rex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ISBN: 978-1-133-10372-1</a:t>
            </a:r>
          </a:p>
        </p:txBody>
      </p:sp>
      <p:pic>
        <p:nvPicPr>
          <p:cNvPr id="7" name="Picture 6" descr="Screen Shot 2012-08-27 at 11.36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1800"/>
            <a:ext cx="7543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97066-9E70-DF4E-B61B-A6DC8A529E44}" type="slidenum">
              <a:rPr lang="en-US">
                <a:latin typeface="Arial Narrow" pitchFamily="-84" charset="0"/>
              </a:rPr>
              <a:pPr/>
              <a:t>21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6172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Homework: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굴림" pitchFamily="-84" charset="-127"/>
                <a:cs typeface="굴림" pitchFamily="-84" charset="-127"/>
              </a:rPr>
              <a:t>30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%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Exams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Mid-term Exam (Wed., Mar. </a:t>
            </a:r>
            <a:r>
              <a:rPr lang="en-US" dirty="0"/>
              <a:t>8</a:t>
            </a:r>
            <a:r>
              <a:rPr lang="en-US" dirty="0" smtClean="0"/>
              <a:t>): 20%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Final </a:t>
            </a:r>
            <a:r>
              <a:rPr lang="en-US" dirty="0"/>
              <a:t>Comprehensive </a:t>
            </a:r>
            <a:r>
              <a:rPr lang="en-US" dirty="0" smtClean="0"/>
              <a:t>Exam (11 – 1:30pm, Wed, May. </a:t>
            </a:r>
            <a:r>
              <a:rPr lang="en-US" dirty="0"/>
              <a:t>3</a:t>
            </a:r>
            <a:r>
              <a:rPr lang="en-US" dirty="0" smtClean="0"/>
              <a:t>): 25%</a:t>
            </a:r>
            <a:endParaRPr lang="en-US" sz="2400" dirty="0" smtClean="0">
              <a:ea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</a:rPr>
              <a:t>Missing </a:t>
            </a:r>
            <a:r>
              <a:rPr lang="en-US" dirty="0">
                <a:ea typeface="ＭＳ Ｐゴシック" pitchFamily="-84" charset="-128"/>
              </a:rPr>
              <a:t>an exam is not permissible unless pre-approved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</a:rPr>
              <a:t>No makeup test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u="sng" dirty="0">
                <a:solidFill>
                  <a:srgbClr val="A50021"/>
                </a:solidFill>
                <a:ea typeface="ＭＳ Ｐゴシック" pitchFamily="-84" charset="-128"/>
              </a:rPr>
              <a:t>You will get an F if you miss any of the exams without a prior approval</a:t>
            </a:r>
            <a:endParaRPr lang="en-US" u="sng" dirty="0" smtClean="0">
              <a:solidFill>
                <a:srgbClr val="A50021"/>
              </a:solidFill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Group Research Project: 15%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Pop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Extra credits: 10% of 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total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Grading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will be done on a sliding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scale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55% of the grade is in your hand!!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4953000"/>
            <a:ext cx="7880350" cy="396875"/>
            <a:chOff x="28" y="2551"/>
            <a:chExt cx="4964" cy="250"/>
          </a:xfrm>
        </p:grpSpPr>
        <p:sp>
          <p:nvSpPr>
            <p:cNvPr id="44040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1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0066"/>
                  </a:solidFill>
                  <a:latin typeface="Arial Narrow" pitchFamily="-84" charset="0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5F3A6-3E30-694B-929C-F6646257190C}" type="slidenum">
              <a:rPr lang="en-US">
                <a:latin typeface="Arial Narrow" pitchFamily="-84" charset="0"/>
              </a:rPr>
              <a:pPr/>
              <a:t>22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Solving homework problems is the only way to comprehend class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Consists of a lot of reading, deriving and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Each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ALL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 work will constitute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30</a:t>
            </a:r>
            <a:r>
              <a:rPr lang="en-US" altLang="ko-KR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%</a:t>
            </a:r>
            <a:r>
              <a:rPr lang="en-US" sz="3600" b="1" u="sng" dirty="0" smtClean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of the total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Strongly encouraged to collaborate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36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Just make sure to submit your own answers written in your OWN way!!</a:t>
            </a:r>
            <a:endParaRPr lang="en-US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Jan. 18,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altLang="en-US" smtClean="0"/>
              <a:t>PHYS 3313-001, Spring 2017                      Dr. Jaehoon Yu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DF798-0697-F947-BA50-F6220D5723AD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 smtClean="0"/>
              <a:t>Group Research Projects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Detailed studies on important discoveries and theories that set the foundation of modern physics</a:t>
            </a:r>
          </a:p>
          <a:p>
            <a:pPr eaLnBrk="1" hangingPunct="1">
              <a:defRPr/>
            </a:pPr>
            <a:r>
              <a:rPr lang="en-US" altLang="en-US" dirty="0" smtClean="0"/>
              <a:t>Final project consists of</a:t>
            </a:r>
          </a:p>
          <a:p>
            <a:pPr lvl="1" eaLnBrk="1" hangingPunct="1">
              <a:defRPr/>
            </a:pPr>
            <a:r>
              <a:rPr lang="en-US" altLang="en-US" dirty="0" smtClean="0"/>
              <a:t>A 5 - 7 page paper each : </a:t>
            </a:r>
            <a:r>
              <a:rPr lang="en-US" altLang="en-US" dirty="0"/>
              <a:t>1</a:t>
            </a:r>
            <a:r>
              <a:rPr lang="en-US" altLang="en-US" dirty="0" smtClean="0"/>
              <a:t>0% of the total</a:t>
            </a:r>
          </a:p>
          <a:p>
            <a:pPr lvl="1" eaLnBrk="1" hangingPunct="1">
              <a:defRPr/>
            </a:pPr>
            <a:r>
              <a:rPr lang="en-US" altLang="en-US" dirty="0" smtClean="0"/>
              <a:t>A 10+2 minute power point presentation for each group: </a:t>
            </a:r>
            <a:r>
              <a:rPr lang="en-US" altLang="en-US" dirty="0"/>
              <a:t>5</a:t>
            </a:r>
            <a:r>
              <a:rPr lang="en-US" altLang="en-US" dirty="0" smtClean="0"/>
              <a:t>% of total</a:t>
            </a:r>
          </a:p>
          <a:p>
            <a:pPr eaLnBrk="1" hangingPunct="1">
              <a:defRPr/>
            </a:pPr>
            <a:r>
              <a:rPr lang="en-US" altLang="en-US" dirty="0" smtClean="0"/>
              <a:t>Report Due and Presentation Dates</a:t>
            </a:r>
          </a:p>
          <a:p>
            <a:pPr lvl="1" eaLnBrk="1" hangingPunct="1">
              <a:defRPr/>
            </a:pPr>
            <a:r>
              <a:rPr lang="en-US" altLang="en-US" dirty="0" smtClean="0"/>
              <a:t>Presentation: Monday, Apr. 24 and Wednesday, Apr. 26</a:t>
            </a:r>
          </a:p>
          <a:p>
            <a:pPr lvl="1" eaLnBrk="1" hangingPunct="1">
              <a:defRPr/>
            </a:pPr>
            <a:r>
              <a:rPr lang="en-US" altLang="en-US" dirty="0" smtClean="0"/>
              <a:t>Report Due: At the beginning of the class on Wed. Apr. 26</a:t>
            </a:r>
          </a:p>
        </p:txBody>
      </p:sp>
    </p:spTree>
    <p:extLst>
      <p:ext uri="{BB962C8B-B14F-4D97-AF65-F5344CB8AC3E}">
        <p14:creationId xmlns:p14="http://schemas.microsoft.com/office/powerpoint/2010/main" val="11657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 smtClean="0"/>
              <a:t>Research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7239000" cy="5486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Blackbody radiation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Michelson–Morley 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Photoelectric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Brownian Motion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Compton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Discovery of Electron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Rutherford Scattering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Super-conductivity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Discovery of Radioactivity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DDFA2E-DC40-C340-BB90-95012A4DAC1F}" type="slidenum">
              <a:rPr lang="en-US">
                <a:latin typeface="Arial Narrow" pitchFamily="-84" charset="0"/>
              </a:rPr>
              <a:pPr/>
              <a:t>25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The lecture notes will be posted on the web </a:t>
            </a:r>
            <a:r>
              <a:rPr lang="en-US" b="1" u="sng">
                <a:solidFill>
                  <a:srgbClr val="A50021"/>
                </a:solidFill>
              </a:rPr>
              <a:t>AFTER</a:t>
            </a:r>
            <a:r>
              <a:rPr lang="en-US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Active participation through questions and discussions are </a:t>
            </a:r>
            <a:r>
              <a:rPr lang="en-US" b="1" u="sng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/>
              <a:t> encouraged </a:t>
            </a:r>
            <a:r>
              <a:rPr lang="en-US">
                <a:sym typeface="Wingdings" charset="2"/>
              </a:rPr>
              <a:t>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Extra credit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696200" cy="5334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Up to 10% addition to the total</a:t>
            </a:r>
          </a:p>
          <a:p>
            <a:pPr lvl="1"/>
            <a:r>
              <a:rPr lang="en-US" sz="3200" dirty="0" smtClean="0"/>
              <a:t>Could boost a B to A, C to B or D to C</a:t>
            </a:r>
          </a:p>
          <a:p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Physics Colloquium Participations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Many other opportunities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38FEA5-A5EF-C74E-86F1-EFBD46AFFCF1}" type="slidenum">
              <a:rPr lang="en-US" smtClean="0">
                <a:latin typeface="Arial Narrow" pitchFamily="-84" charset="0"/>
              </a:rPr>
              <a:pPr/>
              <a:t>26</a:t>
            </a:fld>
            <a:endParaRPr lang="en-US" smtClean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Valid Planetarium Shows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6096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Regular running shows</a:t>
            </a:r>
          </a:p>
          <a:p>
            <a:pPr lvl="1"/>
            <a:r>
              <a:rPr lang="en-US" sz="2000" dirty="0" smtClean="0"/>
              <a:t>Phantom of the Universe – Fridays </a:t>
            </a:r>
            <a:r>
              <a:rPr lang="en-US" sz="2000" dirty="0"/>
              <a:t>at 6:00, Saturdays </a:t>
            </a:r>
            <a:r>
              <a:rPr lang="en-US" sz="2000" dirty="0" smtClean="0"/>
              <a:t>at 6:00pm </a:t>
            </a:r>
          </a:p>
          <a:p>
            <a:pPr lvl="1"/>
            <a:r>
              <a:rPr lang="en-US" sz="2000" dirty="0" smtClean="0"/>
              <a:t>Astronaut </a:t>
            </a:r>
            <a:r>
              <a:rPr lang="mr-IN" sz="2000" dirty="0" smtClean="0"/>
              <a:t>–</a:t>
            </a:r>
            <a:r>
              <a:rPr lang="en-US" sz="2000" dirty="0" smtClean="0"/>
              <a:t> Sundays at 1:30pm</a:t>
            </a:r>
          </a:p>
          <a:p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Shows that need special arrangements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Black Holes (up to 2 times)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Bad Astronomy, Cosmic Origin, Experience </a:t>
            </a:r>
            <a:r>
              <a:rPr lang="en-US" sz="2000" dirty="0"/>
              <a:t>the </a:t>
            </a:r>
            <a:r>
              <a:rPr lang="en-US" sz="2000" dirty="0" smtClean="0"/>
              <a:t>Aurora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From Earth to the Universe, IBEX, Ice Worlds, Magnificent Sun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Mayan Prophecies, </a:t>
            </a:r>
            <a:r>
              <a:rPr lang="en-US" sz="2000" dirty="0" err="1" smtClean="0"/>
              <a:t>Nanocam</a:t>
            </a:r>
            <a:r>
              <a:rPr lang="en-US" sz="2000" dirty="0" smtClean="0"/>
              <a:t>, Stars of </a:t>
            </a:r>
            <a:r>
              <a:rPr lang="en-US" sz="2000" dirty="0" err="1" smtClean="0"/>
              <a:t>Pharaoes</a:t>
            </a:r>
            <a:r>
              <a:rPr lang="en-US" sz="2000" dirty="0"/>
              <a:t> 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Two </a:t>
            </a:r>
            <a:r>
              <a:rPr lang="en-US" sz="2000" dirty="0"/>
              <a:t>Small Pieces of </a:t>
            </a:r>
            <a:r>
              <a:rPr lang="en-US" sz="2000" dirty="0" smtClean="0"/>
              <a:t>Glass, Unseen </a:t>
            </a:r>
            <a:r>
              <a:rPr lang="en-US" sz="2000" dirty="0"/>
              <a:t>Universe: The Vision of </a:t>
            </a:r>
            <a:r>
              <a:rPr lang="en-US" sz="2000" dirty="0" smtClean="0"/>
              <a:t>SOFIA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Violent Universe, We are Astronomers</a:t>
            </a:r>
          </a:p>
          <a:p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How to submit for extra credit?</a:t>
            </a:r>
          </a:p>
          <a:p>
            <a:pPr lvl="1" eaLnBrk="1" hangingPunct="1"/>
            <a:r>
              <a:rPr lang="en-US" sz="20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2000" dirty="0" smtClean="0"/>
              <a:t>Collect the ticket stubs</a:t>
            </a:r>
          </a:p>
          <a:p>
            <a:pPr lvl="1" eaLnBrk="1" hangingPunct="1"/>
            <a:r>
              <a:rPr lang="en-US" sz="2000" dirty="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2000" dirty="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CB1A0-9A65-E743-B849-47E7AFE45095}" type="slidenum">
              <a:rPr lang="en-US">
                <a:latin typeface="Arial Narrow" pitchFamily="-84" charset="0"/>
              </a:rPr>
              <a:pPr/>
              <a:t>28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-84" charset="-128"/>
                <a:cs typeface="ＭＳ Ｐゴシック" pitchFamily="-84" charset="-128"/>
              </a:rPr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91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All A’s would be perfect for you, wouldn’t it?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But easy come easy 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Must put in efforts to make it last and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 meaningful</a:t>
            </a:r>
            <a:r>
              <a:rPr lang="en-US" dirty="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This class is going to be challenging!!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Exams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 and quizzes</a:t>
            </a:r>
            <a:r>
              <a:rPr lang="en-US" dirty="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</a:rPr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</a:rPr>
              <a:t>Just putting the right answer in free response problems does not 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CB1A0-9A65-E743-B849-47E7AFE45095}" type="slidenum">
              <a:rPr lang="en-US">
                <a:latin typeface="Arial Narrow" pitchFamily="-84" charset="0"/>
              </a:rPr>
              <a:pPr/>
              <a:t>29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91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But you have a great control of your grade in your hands, up to 45%!!!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Homework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 is 30</a:t>
            </a:r>
            <a:r>
              <a:rPr lang="en-US" dirty="0" smtClean="0"/>
              <a:t>%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 of the total grade</a:t>
            </a:r>
            <a:r>
              <a:rPr lang="en-US" dirty="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</a:rPr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</a:rPr>
              <a:t>Sometimes much more than 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any </a:t>
            </a:r>
            <a:r>
              <a:rPr lang="en-US" dirty="0" smtClean="0">
                <a:ea typeface="ＭＳ Ｐゴシック" pitchFamily="-84" charset="-128"/>
              </a:rPr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</a:rPr>
              <a:t>Sometimes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</a:rPr>
              <a:t>Exam’s problems will be easier that homework problems but the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Group research project: 15%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 will work with you so that your efforts are properly rewarded </a:t>
            </a:r>
          </a:p>
        </p:txBody>
      </p:sp>
    </p:spTree>
    <p:extLst>
      <p:ext uri="{BB962C8B-B14F-4D97-AF65-F5344CB8AC3E}">
        <p14:creationId xmlns:p14="http://schemas.microsoft.com/office/powerpoint/2010/main" val="15172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D3417-C930-9D47-AE84-DE7F00FABEA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077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Name: Dr. </a:t>
            </a:r>
            <a:r>
              <a:rPr lang="en-US" sz="2400" dirty="0">
                <a:solidFill>
                  <a:srgbClr val="FF0066"/>
                </a:solidFill>
              </a:rPr>
              <a:t>Jae</a:t>
            </a:r>
            <a:r>
              <a:rPr lang="en-US" sz="2400" dirty="0"/>
              <a:t>hoon </a:t>
            </a:r>
            <a:r>
              <a:rPr lang="en-US" sz="2400" dirty="0">
                <a:solidFill>
                  <a:srgbClr val="FF0066"/>
                </a:solidFill>
              </a:rPr>
              <a:t>Yu </a:t>
            </a:r>
            <a:r>
              <a:rPr lang="en-US" sz="2400" dirty="0"/>
              <a:t>(You can call me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b="1" u="sng" dirty="0">
                <a:solidFill>
                  <a:srgbClr val="FF0066"/>
                </a:solidFill>
              </a:rPr>
              <a:t>Dr. Yu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Office: </a:t>
            </a:r>
            <a:r>
              <a:rPr lang="en-US" sz="2400" dirty="0" err="1"/>
              <a:t>Rm</a:t>
            </a:r>
            <a:r>
              <a:rPr lang="en-US" sz="2400" dirty="0"/>
              <a:t>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Extension: x22814, E-mail: </a:t>
            </a:r>
            <a:r>
              <a:rPr lang="en-US" sz="2400" i="1" dirty="0">
                <a:hlinkClick r:id="rId2"/>
              </a:rPr>
              <a:t>jaehoonyu@uta.edu</a:t>
            </a:r>
            <a:r>
              <a:rPr lang="en-US" sz="2400" i="1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Origin of </a:t>
            </a:r>
            <a:r>
              <a:rPr lang="en-US" sz="1800" dirty="0" smtClean="0"/>
              <a:t>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Search for Dark Matter and Making of Dark Matter Beams</a:t>
            </a:r>
            <a:endParaRPr lang="en-US" sz="1800" dirty="0"/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Creation of Universe (</a:t>
            </a:r>
            <a:r>
              <a:rPr lang="en-US" sz="1800" b="1" dirty="0"/>
              <a:t>Big Bang</a:t>
            </a:r>
            <a:r>
              <a:rPr lang="en-US" sz="1800" dirty="0"/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Indirect product of research contribute to every day lives; </a:t>
            </a:r>
            <a:r>
              <a:rPr lang="en-US" sz="1800" dirty="0" err="1"/>
              <a:t>eg</a:t>
            </a:r>
            <a:r>
              <a:rPr lang="en-US" sz="1800" dirty="0"/>
              <a:t>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Make our everyday lives </a:t>
            </a:r>
            <a:r>
              <a:rPr lang="en-US" sz="1800" dirty="0" smtClean="0"/>
              <a:t>better to help us live well as an integral part of the universe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23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tarry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18,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683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 Narrow" charset="0"/>
              </a:rPr>
              <a:t>We always wonder…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Cloud Callout 1"/>
          <p:cNvSpPr/>
          <p:nvPr/>
        </p:nvSpPr>
        <p:spPr bwMode="auto">
          <a:xfrm>
            <a:off x="685800" y="762000"/>
            <a:ext cx="7772400" cy="3429000"/>
          </a:xfrm>
          <a:prstGeom prst="cloudCallout">
            <a:avLst>
              <a:gd name="adj1" fmla="val -42196"/>
              <a:gd name="adj2" fmla="val 34100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5715000" cy="2590800"/>
          </a:xfrm>
        </p:spPr>
        <p:txBody>
          <a:bodyPr/>
          <a:lstStyle/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makes up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the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universe?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How does the universe work?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holds the universe together?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How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can we live in the universe well?</a:t>
            </a: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Where do we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 all come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from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</p:txBody>
      </p:sp>
      <p:pic>
        <p:nvPicPr>
          <p:cNvPr id="10" name="Picture 8" descr="thinker-fema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433" r="6992" b="9245"/>
          <a:stretch>
            <a:fillRect/>
          </a:stretch>
        </p:blipFill>
        <p:spPr bwMode="auto">
          <a:xfrm>
            <a:off x="157323" y="3581400"/>
            <a:ext cx="197627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-128"/>
                <a:cs typeface="ＭＳ Ｐゴシック" charset="-128"/>
              </a:rPr>
              <a:t>High Energy </a:t>
            </a:r>
            <a:r>
              <a:rPr lang="en-US" dirty="0" smtClean="0">
                <a:latin typeface="Arial Narrow" charset="0"/>
                <a:ea typeface="ＭＳ Ｐゴシック" charset="-128"/>
                <a:cs typeface="ＭＳ Ｐゴシック" charset="-128"/>
              </a:rPr>
              <a:t>Physics</a:t>
            </a:r>
            <a:endParaRPr lang="en-US" dirty="0"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-128"/>
                <a:cs typeface="ＭＳ Ｐゴシック" charset="-128"/>
              </a:rPr>
              <a:t>Definition: A field of physics that pursues understanding the fundamental constituents of matter and basic principles of interactions between </a:t>
            </a:r>
            <a:r>
              <a:rPr lang="en-US" dirty="0" smtClean="0">
                <a:latin typeface="Arial Narrow" charset="0"/>
                <a:ea typeface="ＭＳ Ｐゴシック" charset="-128"/>
                <a:cs typeface="ＭＳ Ｐゴシック" charset="-128"/>
              </a:rPr>
              <a:t>them.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-128"/>
                <a:cs typeface="ＭＳ Ｐゴシック" charset="-128"/>
              </a:rPr>
              <a:t>Known interactions (forces):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-128"/>
              </a:rPr>
              <a:t>Gravitational Force</a:t>
            </a:r>
            <a:endParaRPr lang="en-US" dirty="0">
              <a:latin typeface="Arial Narrow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-128"/>
              </a:rPr>
              <a:t>Electro</a:t>
            </a:r>
            <a:r>
              <a:rPr lang="en-US" dirty="0" smtClean="0">
                <a:latin typeface="Arial Narrow" charset="0"/>
              </a:rPr>
              <a:t>magnetic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-128"/>
              </a:rPr>
              <a:t>Weak Nuclear Force</a:t>
            </a:r>
            <a:endParaRPr lang="en-US" dirty="0">
              <a:latin typeface="Arial Narrow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-128"/>
              </a:rPr>
              <a:t>Strong Nuclear Force</a:t>
            </a:r>
            <a:endParaRPr lang="en-US" dirty="0">
              <a:latin typeface="Arial Narro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-128"/>
                <a:cs typeface="ＭＳ Ｐゴシック" charset="-128"/>
              </a:rPr>
              <a:t>Current theory: The Standard Model of Particle </a:t>
            </a:r>
            <a:r>
              <a:rPr lang="en-US" dirty="0" smtClean="0">
                <a:latin typeface="Arial Narrow" charset="0"/>
                <a:ea typeface="ＭＳ Ｐゴシック" charset="-128"/>
                <a:cs typeface="ＭＳ Ｐゴシック" charset="-128"/>
              </a:rPr>
              <a:t>Physics</a:t>
            </a:r>
            <a:endParaRPr lang="en-US" dirty="0"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Forces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8839199" cy="4724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03747" y="1219200"/>
            <a:ext cx="2568654" cy="1792043"/>
            <a:chOff x="5148964" y="457200"/>
            <a:chExt cx="2488178" cy="2067742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148964" y="457200"/>
              <a:ext cx="947036" cy="6858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172200" y="1708151"/>
              <a:ext cx="1464942" cy="816791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 Narrow" charset="0"/>
                </a:rPr>
                <a:t>Discovered in 1995, ~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175m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0" name="AutoShape 13"/>
            <p:cNvCxnSpPr>
              <a:cxnSpLocks noChangeShapeType="1"/>
              <a:stCxn id="8" idx="5"/>
              <a:endCxn id="9" idx="0"/>
            </p:cNvCxnSpPr>
            <p:nvPr/>
          </p:nvCxnSpPr>
          <p:spPr bwMode="auto">
            <a:xfrm>
              <a:off x="5957309" y="1042567"/>
              <a:ext cx="947362" cy="665583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410200"/>
            <a:ext cx="8305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Total of 16 particles (12+4 force mediators) make up all the visible matter in the universe! </a:t>
            </a:r>
            <a:r>
              <a:rPr lang="en-US" sz="2000" kern="0" dirty="0" err="1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</a:t>
            </a:r>
            <a:r>
              <a:rPr lang="en-US" sz="2000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Simple and elegant!!!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Tested to a precision of 1 part per million!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52600" y="2971800"/>
            <a:ext cx="3657601" cy="1168063"/>
            <a:chOff x="1600200" y="3200400"/>
            <a:chExt cx="2963918" cy="1168063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600200" y="3200400"/>
              <a:ext cx="838200" cy="1143000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200400" y="3352800"/>
              <a:ext cx="1363718" cy="101566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Make up most ordinary matters ~0.1m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8" name="AutoShape 13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2438400" y="3771900"/>
              <a:ext cx="762000" cy="8873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594317" y="1143000"/>
            <a:ext cx="1168683" cy="685800"/>
          </a:xfrm>
          <a:prstGeom prst="ellipse">
            <a:avLst/>
          </a:prstGeom>
          <a:solidFill>
            <a:srgbClr val="CC00CC">
              <a:alpha val="18000"/>
            </a:srgbClr>
          </a:solidFill>
          <a:ln w="571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 smtClean="0"/>
              <a:t>HEP and the Standard Model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Jan. 18, 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altLang="en-US" smtClean="0"/>
              <a:t>PHYS 3313-001, Spring 2017                      Dr. Jaehoon Yu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6096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mass range so large (0.1m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new particle we’ve discovered really the Higgs particle?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is the matter in the universe made only of particles?</a:t>
            </a:r>
            <a:endParaRPr lang="en-US" sz="2800" dirty="0" smtClean="0">
              <a:solidFill>
                <a:srgbClr val="0033CC"/>
              </a:solidFill>
              <a:latin typeface="Arial Narrow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Neutrinos have mass!! What are the mixing parameters, particle-anti particle asymmetry and mass ordering?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are there only 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four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apparent forces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?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solidFill>
                  <a:srgbClr val="660066"/>
                </a:solidFill>
                <a:latin typeface="Arial Narrow" charset="0"/>
              </a:rPr>
              <a:t>Were they all unified at the Big Bang?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So what’s the problem?</a:t>
            </a:r>
          </a:p>
        </p:txBody>
      </p:sp>
      <p:pic>
        <p:nvPicPr>
          <p:cNvPr id="4" name="Picture 3" descr="Screen Shot 2015-07-24 at 7.20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327400"/>
            <a:ext cx="3238500" cy="3606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11986</TotalTime>
  <Words>2419</Words>
  <Application>Microsoft Macintosh PowerPoint</Application>
  <PresentationFormat>On-screen Show (4:3)</PresentationFormat>
  <Paragraphs>368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 Narrow</vt:lpstr>
      <vt:lpstr>Monotype Corsiva</vt:lpstr>
      <vt:lpstr>ＭＳ Ｐゴシック</vt:lpstr>
      <vt:lpstr>Symbol</vt:lpstr>
      <vt:lpstr>Tahoma</vt:lpstr>
      <vt:lpstr>Times New Roman</vt:lpstr>
      <vt:lpstr>Wingdings</vt:lpstr>
      <vt:lpstr>굴림</vt:lpstr>
      <vt:lpstr>Arial</vt:lpstr>
      <vt:lpstr>phys1443-spring02</vt:lpstr>
      <vt:lpstr>PHYS 3313 – Section 001 Lecture #1</vt:lpstr>
      <vt:lpstr>Announcements</vt:lpstr>
      <vt:lpstr>PowerPoint Presentation</vt:lpstr>
      <vt:lpstr>Who am I?</vt:lpstr>
      <vt:lpstr>We always wonder…</vt:lpstr>
      <vt:lpstr>High Energy Physics</vt:lpstr>
      <vt:lpstr>PowerPoint Presentation</vt:lpstr>
      <vt:lpstr>HEP and the Standard Model</vt:lpstr>
      <vt:lpstr>So what’s the problem?</vt:lpstr>
      <vt:lpstr>How does a nuclear power plant work?</vt:lpstr>
      <vt:lpstr>So what’s the problem?</vt:lpstr>
      <vt:lpstr>What makes up the universe?</vt:lpstr>
      <vt:lpstr>So what’s the problem?</vt:lpstr>
      <vt:lpstr>PowerPoint Presentation</vt:lpstr>
      <vt:lpstr>PowerPoint Presentation</vt:lpstr>
      <vt:lpstr>Fermilab Tevatron and LHC at CERN</vt:lpstr>
      <vt:lpstr>LHC @ CERN Aerial View</vt:lpstr>
      <vt:lpstr>PowerPoint Presentation</vt:lpstr>
      <vt:lpstr>Information &amp; Communication Source</vt:lpstr>
      <vt:lpstr>Textbook</vt:lpstr>
      <vt:lpstr>Evaluation Policy</vt:lpstr>
      <vt:lpstr>Homework</vt:lpstr>
      <vt:lpstr>Group Research Projects</vt:lpstr>
      <vt:lpstr>Research Topics</vt:lpstr>
      <vt:lpstr>Attendances and Class Style</vt:lpstr>
      <vt:lpstr>Extra credit</vt:lpstr>
      <vt:lpstr>Valid Planetarium Shows</vt:lpstr>
      <vt:lpstr>What can you expect from this class?</vt:lpstr>
      <vt:lpstr>What can you expect from this class?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543</cp:revision>
  <cp:lastPrinted>2013-08-26T21:25:15Z</cp:lastPrinted>
  <dcterms:created xsi:type="dcterms:W3CDTF">2012-08-27T21:13:02Z</dcterms:created>
  <dcterms:modified xsi:type="dcterms:W3CDTF">2017-01-18T21:55:06Z</dcterms:modified>
</cp:coreProperties>
</file>