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mov" ContentType="video/quicktime"/>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591" r:id="rId3"/>
    <p:sldId id="592" r:id="rId4"/>
    <p:sldId id="594" r:id="rId5"/>
    <p:sldId id="593" r:id="rId6"/>
    <p:sldId id="566" r:id="rId7"/>
    <p:sldId id="567" r:id="rId8"/>
    <p:sldId id="568" r:id="rId9"/>
    <p:sldId id="569" r:id="rId10"/>
    <p:sldId id="570" r:id="rId11"/>
    <p:sldId id="571" r:id="rId12"/>
    <p:sldId id="572" r:id="rId13"/>
    <p:sldId id="573" r:id="rId14"/>
    <p:sldId id="574" r:id="rId15"/>
    <p:sldId id="575" r:id="rId16"/>
    <p:sldId id="576" r:id="rId17"/>
    <p:sldId id="577" r:id="rId18"/>
    <p:sldId id="578" r:id="rId19"/>
    <p:sldId id="583" r:id="rId20"/>
    <p:sldId id="584" r:id="rId21"/>
    <p:sldId id="585" r:id="rId22"/>
    <p:sldId id="586" r:id="rId23"/>
    <p:sldId id="548" r:id="rId24"/>
    <p:sldId id="549" r:id="rId25"/>
    <p:sldId id="550" r:id="rId26"/>
    <p:sldId id="551" r:id="rId27"/>
    <p:sldId id="587" r:id="rId28"/>
    <p:sldId id="588" r:id="rId29"/>
    <p:sldId id="589" r:id="rId30"/>
    <p:sldId id="590" r:id="rId31"/>
    <p:sldId id="555" r:id="rId32"/>
    <p:sldId id="556" r:id="rId33"/>
    <p:sldId id="557" r:id="rId34"/>
    <p:sldId id="558" r:id="rId35"/>
    <p:sldId id="559" r:id="rId36"/>
    <p:sldId id="560" r:id="rId37"/>
    <p:sldId id="561" r:id="rId38"/>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FFCC"/>
    <a:srgbClr val="CC6600"/>
    <a:srgbClr val="FF0066"/>
    <a:srgbClr val="CC00CC"/>
    <a:srgbClr val="003300"/>
    <a:srgbClr val="66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60"/>
  </p:normalViewPr>
  <p:slideViewPr>
    <p:cSldViewPr>
      <p:cViewPr varScale="1">
        <p:scale>
          <a:sx n="114" d="100"/>
          <a:sy n="114" d="100"/>
        </p:scale>
        <p:origin x="54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98124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5043702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6</a:t>
            </a:fld>
            <a:endParaRPr lang="en-US"/>
          </a:p>
        </p:txBody>
      </p:sp>
    </p:spTree>
    <p:extLst>
      <p:ext uri="{BB962C8B-B14F-4D97-AF65-F5344CB8AC3E}">
        <p14:creationId xmlns:p14="http://schemas.microsoft.com/office/powerpoint/2010/main" val="72888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2EF8F67-67B9-A74C-9954-E7C2A03ECA6A}" type="slidenum">
              <a:rPr lang="en-US" altLang="en-US" smtClean="0"/>
              <a:pPr>
                <a:defRPr/>
              </a:pPr>
              <a:t>17</a:t>
            </a:fld>
            <a:endParaRPr lang="en-US" altLang="en-US"/>
          </a:p>
        </p:txBody>
      </p:sp>
    </p:spTree>
    <p:extLst>
      <p:ext uri="{BB962C8B-B14F-4D97-AF65-F5344CB8AC3E}">
        <p14:creationId xmlns:p14="http://schemas.microsoft.com/office/powerpoint/2010/main" val="72470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24</a:t>
            </a:fld>
            <a:endParaRPr lang="en-US"/>
          </a:p>
        </p:txBody>
      </p:sp>
    </p:spTree>
    <p:extLst>
      <p:ext uri="{BB962C8B-B14F-4D97-AF65-F5344CB8AC3E}">
        <p14:creationId xmlns:p14="http://schemas.microsoft.com/office/powerpoint/2010/main" val="68335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28</a:t>
            </a:fld>
            <a:endParaRPr lang="en-US"/>
          </a:p>
        </p:txBody>
      </p:sp>
    </p:spTree>
    <p:extLst>
      <p:ext uri="{BB962C8B-B14F-4D97-AF65-F5344CB8AC3E}">
        <p14:creationId xmlns:p14="http://schemas.microsoft.com/office/powerpoint/2010/main" val="1582279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Jan. 23, 2017</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sz="2800">
                <a:latin typeface="Times New Roman" pitchFamily="18" charset="0"/>
                <a:cs typeface="Times New Roman" pitchFamily="18" charset="0"/>
              </a:defRPr>
            </a:lvl1pPr>
          </a:lstStyle>
          <a:p>
            <a:r>
              <a:rPr lang="ko-KR" altLang="en-US" smtClean="0"/>
              <a:t>마스터 제목 스타일 편집</a:t>
            </a:r>
            <a:endParaRPr lang="ko-KR" altLang="en-US"/>
          </a:p>
        </p:txBody>
      </p:sp>
      <p:sp>
        <p:nvSpPr>
          <p:cNvPr id="3" name="슬라이드 번호 개체 틀 5"/>
          <p:cNvSpPr>
            <a:spLocks noGrp="1"/>
          </p:cNvSpPr>
          <p:nvPr>
            <p:ph type="sldNum" sz="quarter" idx="10"/>
          </p:nvPr>
        </p:nvSpPr>
        <p:spPr>
          <a:xfrm>
            <a:off x="3724275" y="6421438"/>
            <a:ext cx="2133600" cy="365125"/>
          </a:xfrm>
        </p:spPr>
        <p:txBody>
          <a:bodyPr/>
          <a:lstStyle>
            <a:lvl1pPr algn="ctr">
              <a:defRPr>
                <a:latin typeface="Arial Black" charset="0"/>
                <a:ea typeface="굴림" charset="-127"/>
              </a:defRPr>
            </a:lvl1pPr>
          </a:lstStyle>
          <a:p>
            <a:pPr>
              <a:defRPr/>
            </a:pPr>
            <a:fld id="{97BC288D-CA42-1643-8DBB-B58E602D1257}" type="slidenum">
              <a:rPr lang="ko-KR" altLang="en-US"/>
              <a:pPr>
                <a:defRPr/>
              </a:pPr>
              <a:t>‹#›</a:t>
            </a:fld>
            <a:endParaRPr lang="ko-KR" altLang="en-US"/>
          </a:p>
        </p:txBody>
      </p:sp>
    </p:spTree>
    <p:extLst>
      <p:ext uri="{BB962C8B-B14F-4D97-AF65-F5344CB8AC3E}">
        <p14:creationId xmlns:p14="http://schemas.microsoft.com/office/powerpoint/2010/main" val="166683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23,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Jan. 23, 2017</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mr-IN" smtClean="0"/>
              <a:t>PHYS 3313-001, Spring 2017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5"/>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0" r:id="rId13"/>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wmf"/><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media/media1.mov"/><Relationship Id="rId2" Type="http://schemas.openxmlformats.org/officeDocument/2006/relationships/video" Target="../media/media1.mov"/></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jpeg"/><Relationship Id="rId13" Type="http://schemas.openxmlformats.org/officeDocument/2006/relationships/image" Target="../media/image45.jpe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g"/><Relationship Id="rId5"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Jan. 23, 2017</a:t>
            </a:r>
            <a:endParaRPr lang="en-US"/>
          </a:p>
        </p:txBody>
      </p:sp>
      <p:sp>
        <p:nvSpPr>
          <p:cNvPr id="7" name="Rectangle 5"/>
          <p:cNvSpPr>
            <a:spLocks noGrp="1" noChangeArrowheads="1"/>
          </p:cNvSpPr>
          <p:nvPr>
            <p:ph type="ftr" sz="quarter" idx="11"/>
          </p:nvPr>
        </p:nvSpPr>
        <p:spPr/>
        <p:txBody>
          <a:bodyPr/>
          <a:lstStyle/>
          <a:p>
            <a:pPr>
              <a:defRPr/>
            </a:pPr>
            <a:r>
              <a:rPr lang="mr-IN" smtClean="0"/>
              <a:t>PHYS 3313-001, Spring 2017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449263"/>
            <a:ext cx="7772400" cy="838200"/>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#2</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67322" y="1683603"/>
            <a:ext cx="2701381"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a:t>
            </a:r>
            <a:r>
              <a:rPr lang="en-US" dirty="0" smtClean="0">
                <a:solidFill>
                  <a:schemeClr val="accent2"/>
                </a:solidFill>
                <a:latin typeface="Monotype Corsiva" pitchFamily="-84" charset="0"/>
              </a:rPr>
              <a:t>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Jan. </a:t>
            </a:r>
            <a:r>
              <a:rPr lang="en-US" dirty="0" smtClean="0">
                <a:solidFill>
                  <a:schemeClr val="accent2"/>
                </a:solidFill>
                <a:latin typeface="Monotype Corsiva" pitchFamily="-84" charset="0"/>
              </a:rPr>
              <a:t>23</a:t>
            </a:r>
            <a:r>
              <a:rPr lang="en-US" dirty="0" smtClean="0">
                <a:solidFill>
                  <a:schemeClr val="accent2"/>
                </a:solidFill>
                <a:latin typeface="Monotype Corsiva" pitchFamily="-84" charset="0"/>
              </a:rPr>
              <a:t>, </a:t>
            </a:r>
            <a:r>
              <a:rPr lang="en-US" dirty="0" smtClean="0">
                <a:solidFill>
                  <a:schemeClr val="accent2"/>
                </a:solidFill>
                <a:latin typeface="Monotype Corsiva" pitchFamily="-84" charset="0"/>
              </a:rPr>
              <a:t>201</a:t>
            </a:r>
            <a:r>
              <a:rPr lang="en-US" altLang="ko-KR" dirty="0" smtClean="0">
                <a:solidFill>
                  <a:schemeClr val="accent2"/>
                </a:solidFill>
                <a:latin typeface="Monotype Corsiva" pitchFamily="-84" charset="0"/>
              </a:rPr>
              <a:t>7</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8" name="Rectangle 3"/>
          <p:cNvSpPr txBox="1">
            <a:spLocks noChangeArrowheads="1"/>
          </p:cNvSpPr>
          <p:nvPr/>
        </p:nvSpPr>
        <p:spPr bwMode="auto">
          <a:xfrm>
            <a:off x="1524000" y="2667000"/>
            <a:ext cx="65532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609600" indent="-609600" algn="l"/>
            <a:r>
              <a:rPr lang="en-US" sz="2400" dirty="0" smtClean="0">
                <a:latin typeface="Arial Narrow" pitchFamily="-84" charset="0"/>
              </a:rPr>
              <a:t>Higgs and Dark Matter</a:t>
            </a:r>
          </a:p>
          <a:p>
            <a:pPr marL="609600" indent="-609600" algn="l"/>
            <a:r>
              <a:rPr lang="en-US" sz="2400" dirty="0" smtClean="0">
                <a:latin typeface="Arial Narrow" pitchFamily="-84" charset="0"/>
              </a:rPr>
              <a:t>What do you expect to learn in this course?</a:t>
            </a:r>
          </a:p>
          <a:p>
            <a:pPr marL="609600" indent="-609600" algn="l"/>
            <a:r>
              <a:rPr lang="en-US" sz="2400" dirty="0" smtClean="0">
                <a:latin typeface="Arial Narrow" pitchFamily="-84" charset="0"/>
              </a:rPr>
              <a:t>Classical Physics</a:t>
            </a:r>
          </a:p>
          <a:p>
            <a:pPr marL="609600" indent="-609600" algn="l"/>
            <a:r>
              <a:rPr lang="en-US" sz="2400" dirty="0" smtClean="0">
                <a:latin typeface="Arial Narrow" pitchFamily="-84" charset="0"/>
              </a:rPr>
              <a:t>Concept of Waves and Particles</a:t>
            </a:r>
          </a:p>
          <a:p>
            <a:pPr marL="609600" indent="-609600" algn="l"/>
            <a:r>
              <a:rPr lang="en-US" sz="2400" dirty="0" smtClean="0">
                <a:latin typeface="Arial Narrow" pitchFamily="-84" charset="0"/>
              </a:rPr>
              <a:t>Conservation Laws and Fundamental Forces</a:t>
            </a:r>
          </a:p>
          <a:p>
            <a:pPr marL="609600" indent="-609600" algn="l"/>
            <a:r>
              <a:rPr lang="en-US" sz="2400" dirty="0" smtClean="0">
                <a:latin typeface="Arial Narrow" pitchFamily="-84" charset="0"/>
              </a:rPr>
              <a:t>Atomic Theory of Matter</a:t>
            </a:r>
          </a:p>
          <a:p>
            <a:pPr marL="609600" indent="-609600" algn="l"/>
            <a:r>
              <a:rPr lang="en-US" sz="2400" dirty="0" smtClean="0">
                <a:latin typeface="Arial Narrow" pitchFamily="-84" charset="0"/>
              </a:rPr>
              <a:t>Unsolved Questions of 1895 and the New Horizon</a:t>
            </a:r>
            <a:endParaRPr lang="en-US" sz="2400" dirty="0">
              <a:latin typeface="Arial Narrow" pitchFamily="-84" charset="0"/>
            </a:endParaRPr>
          </a:p>
        </p:txBody>
      </p:sp>
      <p:sp>
        <p:nvSpPr>
          <p:cNvPr id="2" name="TextBox 1"/>
          <p:cNvSpPr txBox="1"/>
          <p:nvPr/>
        </p:nvSpPr>
        <p:spPr>
          <a:xfrm>
            <a:off x="9401577" y="2189408"/>
            <a:ext cx="184731" cy="461665"/>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a:xfrm>
            <a:off x="685800" y="0"/>
            <a:ext cx="7772400" cy="838200"/>
          </a:xfrm>
        </p:spPr>
        <p:txBody>
          <a:bodyPr/>
          <a:lstStyle/>
          <a:p>
            <a:r>
              <a:rPr lang="en-US" b="1" dirty="0" smtClean="0"/>
              <a:t>How do we look for the Higgs?</a:t>
            </a:r>
            <a:endParaRPr lang="en-US" b="1" dirty="0"/>
          </a:p>
        </p:txBody>
      </p:sp>
      <p:sp>
        <p:nvSpPr>
          <p:cNvPr id="221190" name="Rectangle 6"/>
          <p:cNvSpPr>
            <a:spLocks noGrp="1" noChangeArrowheads="1"/>
          </p:cNvSpPr>
          <p:nvPr>
            <p:ph type="body" sz="half" idx="2"/>
          </p:nvPr>
        </p:nvSpPr>
        <p:spPr>
          <a:xfrm>
            <a:off x="609600" y="838200"/>
            <a:ext cx="8153400" cy="4953000"/>
          </a:xfrm>
        </p:spPr>
        <p:txBody>
          <a:bodyPr/>
          <a:lstStyle/>
          <a:p>
            <a:pPr marL="514350" indent="-514350">
              <a:buFont typeface="+mj-lt"/>
              <a:buAutoNum type="arabicPeriod"/>
            </a:pPr>
            <a:r>
              <a:rPr lang="en-US" altLang="ko-KR" dirty="0" smtClean="0"/>
              <a:t>Identify Higgs candidate events</a:t>
            </a:r>
          </a:p>
          <a:p>
            <a:pPr marL="514350" indent="-514350">
              <a:buFont typeface="+mj-lt"/>
              <a:buAutoNum type="arabicPeriod"/>
            </a:pPr>
            <a:endParaRPr lang="en-US" altLang="ko-KR" dirty="0" smtClean="0">
              <a:solidFill>
                <a:srgbClr val="996633"/>
              </a:solidFill>
              <a:latin typeface="Symbol" charset="2"/>
              <a:ea typeface="굴림" pitchFamily="1" charset="-127"/>
              <a:cs typeface="Symbol" charset="2"/>
            </a:endParaRPr>
          </a:p>
          <a:p>
            <a:pPr marL="514350" indent="-514350">
              <a:buFont typeface="+mj-lt"/>
              <a:buAutoNum type="arabicPeriod"/>
            </a:pPr>
            <a:endParaRPr lang="en-US" altLang="ko-KR" dirty="0" smtClean="0">
              <a:solidFill>
                <a:srgbClr val="996633"/>
              </a:solidFill>
              <a:latin typeface="Symbol" charset="2"/>
              <a:ea typeface="굴림" pitchFamily="1" charset="-127"/>
              <a:cs typeface="Symbol" charset="2"/>
            </a:endParaRPr>
          </a:p>
          <a:p>
            <a:pPr marL="514350" indent="-514350">
              <a:buFont typeface="+mj-lt"/>
              <a:buAutoNum type="arabicPeriod"/>
            </a:pPr>
            <a:endParaRPr lang="en-US" altLang="ko-KR" dirty="0" smtClean="0">
              <a:solidFill>
                <a:srgbClr val="996633"/>
              </a:solidFill>
              <a:latin typeface="Symbol" charset="2"/>
              <a:ea typeface="굴림" pitchFamily="1" charset="-127"/>
              <a:cs typeface="Symbol" charset="2"/>
            </a:endParaRPr>
          </a:p>
          <a:p>
            <a:pPr marL="514350" indent="-514350">
              <a:buFont typeface="+mj-lt"/>
              <a:buAutoNum type="arabicPeriod"/>
            </a:pPr>
            <a:r>
              <a:rPr lang="en-US" altLang="ko-KR" dirty="0" smtClean="0">
                <a:solidFill>
                  <a:srgbClr val="000090"/>
                </a:solidFill>
                <a:ea typeface="굴림" pitchFamily="1" charset="-127"/>
                <a:cs typeface="Symbol" charset="2"/>
              </a:rPr>
              <a:t>Understand fakes (backgrounds)</a:t>
            </a:r>
          </a:p>
          <a:p>
            <a:pPr marL="514350" indent="-514350">
              <a:buFont typeface="+mj-lt"/>
              <a:buAutoNum type="arabicPeriod"/>
            </a:pPr>
            <a:r>
              <a:rPr lang="en-US" altLang="ko-KR" dirty="0" smtClean="0">
                <a:solidFill>
                  <a:srgbClr val="000090"/>
                </a:solidFill>
                <a:ea typeface="굴림" pitchFamily="1" charset="-127"/>
                <a:cs typeface="Symbol" charset="2"/>
              </a:rPr>
              <a:t>Look for a bump!!</a:t>
            </a:r>
          </a:p>
          <a:p>
            <a:pPr marL="914400" lvl="1" indent="-457200">
              <a:buFont typeface="+mj-lt"/>
              <a:buAutoNum type="arabicPeriod"/>
            </a:pPr>
            <a:r>
              <a:rPr lang="en-US" altLang="ko-KR" sz="2000" dirty="0" smtClean="0">
                <a:ea typeface="굴림" pitchFamily="1" charset="-127"/>
                <a:cs typeface="Symbol" charset="2"/>
              </a:rPr>
              <a:t>Large amount of data absolutely critical</a:t>
            </a:r>
          </a:p>
        </p:txBody>
      </p:sp>
      <p:grpSp>
        <p:nvGrpSpPr>
          <p:cNvPr id="2" name="Group 6"/>
          <p:cNvGrpSpPr>
            <a:grpSpLocks/>
          </p:cNvGrpSpPr>
          <p:nvPr/>
        </p:nvGrpSpPr>
        <p:grpSpPr bwMode="auto">
          <a:xfrm>
            <a:off x="5715000" y="990600"/>
            <a:ext cx="2667000" cy="2286000"/>
            <a:chOff x="432" y="1200"/>
            <a:chExt cx="1440" cy="1302"/>
          </a:xfrm>
        </p:grpSpPr>
        <p:pic>
          <p:nvPicPr>
            <p:cNvPr id="15" name="Picture 7" descr="higgs3c"/>
            <p:cNvPicPr>
              <a:picLocks noChangeAspect="1" noChangeArrowheads="1"/>
            </p:cNvPicPr>
            <p:nvPr/>
          </p:nvPicPr>
          <p:blipFill>
            <a:blip r:embed="rId2"/>
            <a:srcRect/>
            <a:stretch>
              <a:fillRect/>
            </a:stretch>
          </p:blipFill>
          <p:spPr bwMode="auto">
            <a:xfrm>
              <a:off x="432" y="1200"/>
              <a:ext cx="1146" cy="1302"/>
            </a:xfrm>
            <a:prstGeom prst="rect">
              <a:avLst/>
            </a:prstGeom>
            <a:noFill/>
            <a:ln w="12700">
              <a:solidFill>
                <a:schemeClr val="accent2"/>
              </a:solidFill>
              <a:miter lim="800000"/>
              <a:headEnd/>
              <a:tailEnd/>
            </a:ln>
          </p:spPr>
        </p:pic>
        <p:sp>
          <p:nvSpPr>
            <p:cNvPr id="16" name="Rectangle 8"/>
            <p:cNvSpPr>
              <a:spLocks noChangeArrowheads="1"/>
            </p:cNvSpPr>
            <p:nvPr/>
          </p:nvSpPr>
          <p:spPr bwMode="auto">
            <a:xfrm>
              <a:off x="1440" y="1440"/>
              <a:ext cx="43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dirty="0" err="1"/>
                <a:t>e</a:t>
              </a:r>
              <a:r>
                <a:rPr kumimoji="1" lang="en-US" altLang="ko-KR" sz="2000" b="1" baseline="30000" dirty="0"/>
                <a:t>- </a:t>
              </a:r>
              <a:r>
                <a:rPr kumimoji="1" lang="en-US" altLang="ko-KR" sz="2000" dirty="0" smtClean="0"/>
                <a:t>(</a:t>
              </a:r>
              <a:r>
                <a:rPr kumimoji="1" lang="en-US" altLang="ko-KR" sz="2000" dirty="0" err="1" smtClean="0">
                  <a:sym typeface="Symbol" pitchFamily="1" charset="2"/>
                </a:rPr>
                <a:t>μ</a:t>
              </a:r>
              <a:r>
                <a:rPr kumimoji="1" lang="en-US" altLang="ko-KR" sz="2000" baseline="30000" dirty="0" smtClean="0">
                  <a:sym typeface="Symbol" pitchFamily="1" charset="2"/>
                </a:rPr>
                <a:t>-</a:t>
              </a:r>
              <a:r>
                <a:rPr kumimoji="1" lang="en-US" altLang="ko-KR" sz="2000" dirty="0"/>
                <a:t>)</a:t>
              </a:r>
            </a:p>
          </p:txBody>
        </p:sp>
        <p:sp>
          <p:nvSpPr>
            <p:cNvPr id="17" name="Rectangle 9"/>
            <p:cNvSpPr>
              <a:spLocks noChangeArrowheads="1"/>
            </p:cNvSpPr>
            <p:nvPr/>
          </p:nvSpPr>
          <p:spPr bwMode="auto">
            <a:xfrm>
              <a:off x="720" y="1200"/>
              <a:ext cx="432" cy="192"/>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dirty="0" err="1"/>
                <a:t>e</a:t>
              </a:r>
              <a:r>
                <a:rPr kumimoji="1" lang="en-US" altLang="ko-KR" sz="2000" b="1" baseline="30000" dirty="0"/>
                <a:t>+ </a:t>
              </a:r>
              <a:r>
                <a:rPr kumimoji="1" lang="en-US" altLang="ko-KR" sz="2000" dirty="0" smtClean="0"/>
                <a:t>(</a:t>
              </a:r>
              <a:r>
                <a:rPr kumimoji="1" lang="en-US" altLang="ko-KR" sz="2000" dirty="0" err="1" smtClean="0">
                  <a:sym typeface="Symbol" pitchFamily="1" charset="2"/>
                </a:rPr>
                <a:t>μ</a:t>
              </a:r>
              <a:r>
                <a:rPr kumimoji="1" lang="en-US" altLang="ko-KR" sz="2000" baseline="30000" dirty="0" smtClean="0">
                  <a:sym typeface="Symbol" pitchFamily="1" charset="2"/>
                </a:rPr>
                <a:t>+</a:t>
              </a:r>
              <a:r>
                <a:rPr kumimoji="1" lang="en-US" altLang="ko-KR" sz="2000" dirty="0"/>
                <a:t>)</a:t>
              </a:r>
            </a:p>
          </p:txBody>
        </p:sp>
        <p:sp>
          <p:nvSpPr>
            <p:cNvPr id="18" name="Rectangle 10"/>
            <p:cNvSpPr>
              <a:spLocks noChangeArrowheads="1"/>
            </p:cNvSpPr>
            <p:nvPr/>
          </p:nvSpPr>
          <p:spPr bwMode="auto">
            <a:xfrm>
              <a:off x="864" y="2304"/>
              <a:ext cx="19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a:t>e</a:t>
              </a:r>
              <a:r>
                <a:rPr kumimoji="1" lang="en-US" altLang="ko-KR" sz="2000" b="1" baseline="30000"/>
                <a:t>-</a:t>
              </a:r>
            </a:p>
          </p:txBody>
        </p:sp>
        <p:sp>
          <p:nvSpPr>
            <p:cNvPr id="19" name="Rectangle 11"/>
            <p:cNvSpPr>
              <a:spLocks noChangeArrowheads="1"/>
            </p:cNvSpPr>
            <p:nvPr/>
          </p:nvSpPr>
          <p:spPr bwMode="auto">
            <a:xfrm>
              <a:off x="432" y="2112"/>
              <a:ext cx="19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a:t>e</a:t>
              </a:r>
              <a:r>
                <a:rPr kumimoji="1" lang="en-US" altLang="ko-KR" sz="2000" b="1" baseline="30000"/>
                <a:t>+</a:t>
              </a:r>
            </a:p>
          </p:txBody>
        </p:sp>
      </p:grpSp>
      <p:pic>
        <p:nvPicPr>
          <p:cNvPr id="14" name="Picture 13" descr="Screen shot 2011-10-04 at 4.14.09 PM.png"/>
          <p:cNvPicPr>
            <a:picLocks noChangeAspect="1"/>
          </p:cNvPicPr>
          <p:nvPr/>
        </p:nvPicPr>
        <p:blipFill>
          <a:blip r:embed="rId3"/>
          <a:stretch>
            <a:fillRect/>
          </a:stretch>
        </p:blipFill>
        <p:spPr>
          <a:xfrm>
            <a:off x="5562600" y="3342290"/>
            <a:ext cx="2895600" cy="3515710"/>
          </a:xfrm>
          <a:prstGeom prst="rect">
            <a:avLst/>
          </a:prstGeom>
        </p:spPr>
      </p:pic>
      <p:pic>
        <p:nvPicPr>
          <p:cNvPr id="20" name="Picture 12"/>
          <p:cNvPicPr>
            <a:picLocks noChangeAspect="1" noChangeArrowheads="1"/>
          </p:cNvPicPr>
          <p:nvPr/>
        </p:nvPicPr>
        <p:blipFill>
          <a:blip r:embed="rId4"/>
          <a:srcRect/>
          <a:stretch>
            <a:fillRect/>
          </a:stretch>
        </p:blipFill>
        <p:spPr bwMode="auto">
          <a:xfrm>
            <a:off x="914400" y="4495800"/>
            <a:ext cx="3429000" cy="2133600"/>
          </a:xfrm>
          <a:prstGeom prst="rect">
            <a:avLst/>
          </a:prstGeom>
          <a:noFill/>
          <a:ln w="9525">
            <a:noFill/>
            <a:miter lim="800000"/>
            <a:headEnd/>
            <a:tailEnd/>
          </a:ln>
          <a:effectLst/>
        </p:spPr>
      </p:pic>
      <p:sp>
        <p:nvSpPr>
          <p:cNvPr id="21" name="Oval 12"/>
          <p:cNvSpPr>
            <a:spLocks noChangeArrowheads="1"/>
          </p:cNvSpPr>
          <p:nvPr/>
        </p:nvSpPr>
        <p:spPr bwMode="auto">
          <a:xfrm>
            <a:off x="2133600" y="4572000"/>
            <a:ext cx="762000" cy="1524000"/>
          </a:xfrm>
          <a:prstGeom prst="ellipse">
            <a:avLst/>
          </a:prstGeom>
          <a:noFill/>
          <a:ln w="38100" cap="flat" cmpd="sng" algn="ctr">
            <a:solidFill>
              <a:srgbClr val="CC0000"/>
            </a:solidFill>
            <a:prstDash val="solid"/>
            <a:round/>
            <a:headEnd type="none" w="med" len="med"/>
            <a:tailEnd type="none" w="med" len="med"/>
          </a:ln>
          <a:effectLst/>
        </p:spPr>
        <p:txBody>
          <a:bodyPr wrap="none" anchor="ctr">
            <a:prstTxWarp prst="textNoShape">
              <a:avLst/>
            </a:prstTxWarp>
          </a:bodyPr>
          <a:lstStyle/>
          <a:p>
            <a:endParaRPr lang="en-US" b="1" dirty="0">
              <a:ln w="28575" cmpd="sng">
                <a:solidFill>
                  <a:schemeClr val="tx1"/>
                </a:solidFill>
              </a:ln>
            </a:endParaRP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8" name="Slide Number Placeholder 7"/>
          <p:cNvSpPr>
            <a:spLocks noGrp="1"/>
          </p:cNvSpPr>
          <p:nvPr>
            <p:ph type="sldNum" sz="quarter" idx="12"/>
          </p:nvPr>
        </p:nvSpPr>
        <p:spPr/>
        <p:txBody>
          <a:bodyPr/>
          <a:lstStyle/>
          <a:p>
            <a:pPr>
              <a:defRPr/>
            </a:pPr>
            <a:fld id="{77C416A3-8464-454A-B151-4EF4C5B39289}" type="slidenum">
              <a:rPr lang="en-US" smtClean="0"/>
              <a:pPr>
                <a:defRPr/>
              </a:pPr>
              <a:t>10</a:t>
            </a:fld>
            <a:endParaRPr lang="en-US"/>
          </a:p>
        </p:txBody>
      </p:sp>
    </p:spTree>
    <p:extLst>
      <p:ext uri="{BB962C8B-B14F-4D97-AF65-F5344CB8AC3E}">
        <p14:creationId xmlns:p14="http://schemas.microsoft.com/office/powerpoint/2010/main" val="2095143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gg-FixedScale-Short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2" name="Title 1"/>
          <p:cNvSpPr>
            <a:spLocks noGrp="1"/>
          </p:cNvSpPr>
          <p:nvPr>
            <p:ph type="title"/>
          </p:nvPr>
        </p:nvSpPr>
        <p:spPr>
          <a:xfrm>
            <a:off x="333721" y="-244572"/>
            <a:ext cx="8229600" cy="1143000"/>
          </a:xfrm>
        </p:spPr>
        <p:txBody>
          <a:bodyPr/>
          <a:lstStyle/>
          <a:p>
            <a:r>
              <a:rPr lang="en-US" dirty="0" smtClean="0"/>
              <a:t>What did statistics do for Higgs?</a:t>
            </a:r>
            <a:endParaRPr lang="en-US" dirty="0"/>
          </a:p>
        </p:txBody>
      </p:sp>
      <p:sp>
        <p:nvSpPr>
          <p:cNvPr id="4" name="Date Placeholder 3"/>
          <p:cNvSpPr>
            <a:spLocks noGrp="1"/>
          </p:cNvSpPr>
          <p:nvPr>
            <p:ph type="dt" sz="half" idx="10"/>
          </p:nvPr>
        </p:nvSpPr>
        <p:spPr/>
        <p:txBody>
          <a:bodyPr/>
          <a:lstStyle/>
          <a:p>
            <a:r>
              <a:rPr lang="en-US" smtClean="0"/>
              <a:t>Monday, Jan. 23, 2017</a:t>
            </a:r>
            <a:endParaRPr lang="en-US"/>
          </a:p>
        </p:txBody>
      </p:sp>
      <p:sp>
        <p:nvSpPr>
          <p:cNvPr id="5" name="Footer Placeholder 4"/>
          <p:cNvSpPr>
            <a:spLocks noGrp="1"/>
          </p:cNvSpPr>
          <p:nvPr>
            <p:ph type="ftr" sz="quarter" idx="11"/>
          </p:nvPr>
        </p:nvSpPr>
        <p:spPr/>
        <p:txBody>
          <a:bodyPr/>
          <a:lstStyle/>
          <a:p>
            <a:r>
              <a:rPr lang="mr-IN" smtClean="0"/>
              <a:t>PHYS 3313-001, Spring 2017                      Dr. Jaehoon Yu</a:t>
            </a:r>
            <a:endParaRPr lang="en-US"/>
          </a:p>
        </p:txBody>
      </p:sp>
      <p:sp>
        <p:nvSpPr>
          <p:cNvPr id="6" name="Slide Number Placeholder 5"/>
          <p:cNvSpPr>
            <a:spLocks noGrp="1"/>
          </p:cNvSpPr>
          <p:nvPr>
            <p:ph type="sldNum" sz="quarter" idx="12"/>
          </p:nvPr>
        </p:nvSpPr>
        <p:spPr/>
        <p:txBody>
          <a:bodyPr/>
          <a:lstStyle/>
          <a:p>
            <a:fld id="{B0F69974-ED95-954F-954F-B1994C5122D1}" type="slidenum">
              <a:rPr lang="en-US" smtClean="0"/>
              <a:pPr/>
              <a:t>11</a:t>
            </a:fld>
            <a:endParaRPr lang="en-US"/>
          </a:p>
        </p:txBody>
      </p:sp>
    </p:spTree>
    <p:extLst>
      <p:ext uri="{BB962C8B-B14F-4D97-AF65-F5344CB8AC3E}">
        <p14:creationId xmlns:p14="http://schemas.microsoft.com/office/powerpoint/2010/main" val="792604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l-FixedScale-NoMuProf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72200"/>
          </a:xfrm>
          <a:prstGeom prst="rect">
            <a:avLst/>
          </a:prstGeom>
        </p:spPr>
      </p:pic>
      <p:sp>
        <p:nvSpPr>
          <p:cNvPr id="2" name="Title 1"/>
          <p:cNvSpPr>
            <a:spLocks noGrp="1"/>
          </p:cNvSpPr>
          <p:nvPr>
            <p:ph type="title"/>
          </p:nvPr>
        </p:nvSpPr>
        <p:spPr>
          <a:xfrm>
            <a:off x="537535" y="-72092"/>
            <a:ext cx="8229600" cy="910292"/>
          </a:xfrm>
        </p:spPr>
        <p:txBody>
          <a:bodyPr/>
          <a:lstStyle/>
          <a:p>
            <a:r>
              <a:rPr lang="en-US" dirty="0" smtClean="0"/>
              <a:t>How about this?</a:t>
            </a:r>
            <a:endParaRPr lang="en-US" dirty="0"/>
          </a:p>
        </p:txBody>
      </p:sp>
      <p:sp>
        <p:nvSpPr>
          <p:cNvPr id="3" name="Date Placeholder 2"/>
          <p:cNvSpPr>
            <a:spLocks noGrp="1"/>
          </p:cNvSpPr>
          <p:nvPr>
            <p:ph type="dt" sz="half" idx="10"/>
          </p:nvPr>
        </p:nvSpPr>
        <p:spPr/>
        <p:txBody>
          <a:bodyPr/>
          <a:lstStyle/>
          <a:p>
            <a:pPr>
              <a:defRPr/>
            </a:pPr>
            <a:r>
              <a:rPr lang="en-US" smtClean="0"/>
              <a:t>Monday, Jan. 23, 2017</a:t>
            </a:r>
            <a:endParaRPr lang="en-US"/>
          </a:p>
        </p:txBody>
      </p:sp>
      <p:sp>
        <p:nvSpPr>
          <p:cNvPr id="4" name="Footer Placeholder 3"/>
          <p:cNvSpPr>
            <a:spLocks noGrp="1"/>
          </p:cNvSpPr>
          <p:nvPr>
            <p:ph type="ftr" sz="quarter" idx="11"/>
          </p:nvPr>
        </p:nvSpPr>
        <p:spPr/>
        <p:txBody>
          <a:bodyPr/>
          <a:lstStyle/>
          <a:p>
            <a:pPr>
              <a:defRPr/>
            </a:pPr>
            <a:r>
              <a:rPr lang="mr-IN" smtClean="0"/>
              <a:t>PHYS 3313-001, Spring 2017                      Dr. Jaehoon Yu</a:t>
            </a:r>
            <a:endParaRPr lang="en-US"/>
          </a:p>
        </p:txBody>
      </p:sp>
      <p:sp>
        <p:nvSpPr>
          <p:cNvPr id="5" name="Slide Number Placeholder 4"/>
          <p:cNvSpPr>
            <a:spLocks noGrp="1"/>
          </p:cNvSpPr>
          <p:nvPr>
            <p:ph type="sldNum" sz="quarter" idx="12"/>
          </p:nvPr>
        </p:nvSpPr>
        <p:spPr/>
        <p:txBody>
          <a:bodyPr/>
          <a:lstStyle/>
          <a:p>
            <a:pPr>
              <a:defRPr/>
            </a:pPr>
            <a:fld id="{A57A58E5-F186-8448-8915-9CBFB02328D9}" type="slidenum">
              <a:rPr lang="en-US" smtClean="0"/>
              <a:pPr>
                <a:defRPr/>
              </a:pPr>
              <a:t>12</a:t>
            </a:fld>
            <a:endParaRPr lang="en-US"/>
          </a:p>
        </p:txBody>
      </p:sp>
    </p:spTree>
    <p:extLst>
      <p:ext uri="{BB962C8B-B14F-4D97-AF65-F5344CB8AC3E}">
        <p14:creationId xmlns:p14="http://schemas.microsoft.com/office/powerpoint/2010/main" val="460920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lstStyle/>
          <a:p>
            <a:r>
              <a:rPr lang="en-US" dirty="0" smtClean="0"/>
              <a:t>So have we seen the Higgs particle?</a:t>
            </a:r>
            <a:endParaRPr lang="en-US" dirty="0"/>
          </a:p>
        </p:txBody>
      </p:sp>
      <p:sp>
        <p:nvSpPr>
          <p:cNvPr id="3" name="Content Placeholder 2"/>
          <p:cNvSpPr>
            <a:spLocks noGrp="1"/>
          </p:cNvSpPr>
          <p:nvPr>
            <p:ph idx="1"/>
          </p:nvPr>
        </p:nvSpPr>
        <p:spPr>
          <a:xfrm>
            <a:off x="228600" y="533400"/>
            <a:ext cx="8610600" cy="5410200"/>
          </a:xfrm>
        </p:spPr>
        <p:txBody>
          <a:bodyPr/>
          <a:lstStyle/>
          <a:p>
            <a:pPr>
              <a:spcBef>
                <a:spcPts val="72"/>
              </a:spcBef>
            </a:pPr>
            <a:r>
              <a:rPr lang="en-US" sz="2800" dirty="0" smtClean="0"/>
              <a:t>The statistical significance of the finding is way over 7 standard deviations</a:t>
            </a:r>
          </a:p>
        </p:txBody>
      </p:sp>
      <p:sp>
        <p:nvSpPr>
          <p:cNvPr id="4" name="Date Placeholder 3"/>
          <p:cNvSpPr>
            <a:spLocks noGrp="1"/>
          </p:cNvSpPr>
          <p:nvPr>
            <p:ph type="dt" sz="half" idx="10"/>
          </p:nvPr>
        </p:nvSpPr>
        <p:spPr/>
        <p:txBody>
          <a:bodyPr/>
          <a:lstStyle/>
          <a:p>
            <a:pPr>
              <a:defRPr/>
            </a:pPr>
            <a:r>
              <a:rPr lang="en-US" smtClean="0"/>
              <a:t>Monday, Jan. 23, 2017</a:t>
            </a:r>
            <a:endParaRPr lang="en-US"/>
          </a:p>
        </p:txBody>
      </p:sp>
      <p:sp>
        <p:nvSpPr>
          <p:cNvPr id="5" name="Slide Number Placeholder 4"/>
          <p:cNvSpPr>
            <a:spLocks noGrp="1"/>
          </p:cNvSpPr>
          <p:nvPr>
            <p:ph type="sldNum" sz="quarter" idx="12"/>
          </p:nvPr>
        </p:nvSpPr>
        <p:spPr/>
        <p:txBody>
          <a:bodyPr/>
          <a:lstStyle/>
          <a:p>
            <a:pPr>
              <a:defRPr/>
            </a:pPr>
            <a:fld id="{CCC26815-A219-6749-AF67-92C3905B6853}" type="slidenum">
              <a:rPr lang="en-US" smtClean="0"/>
              <a:pPr>
                <a:defRPr/>
              </a:pPr>
              <a:t>13</a:t>
            </a:fld>
            <a:endParaRPr lang="en-US"/>
          </a:p>
        </p:txBody>
      </p:sp>
      <p:sp>
        <p:nvSpPr>
          <p:cNvPr id="6" name="Footer Placeholder 5"/>
          <p:cNvSpPr>
            <a:spLocks noGrp="1"/>
          </p:cNvSpPr>
          <p:nvPr>
            <p:ph type="ftr" sz="quarter" idx="11"/>
          </p:nvPr>
        </p:nvSpPr>
        <p:spPr>
          <a:xfrm>
            <a:off x="3429000" y="6245225"/>
            <a:ext cx="2514600" cy="476250"/>
          </a:xfrm>
        </p:spPr>
        <p:txBody>
          <a:bodyPr/>
          <a:lstStyle/>
          <a:p>
            <a:pPr>
              <a:defRPr/>
            </a:pPr>
            <a:r>
              <a:rPr lang="mr-IN" smtClean="0"/>
              <a:t>PHYS 3313-001, Spring 2017                      Dr. Jaehoon Yu</a:t>
            </a:r>
            <a:endParaRPr lang="en-US" dirty="0"/>
          </a:p>
        </p:txBody>
      </p:sp>
    </p:spTree>
    <p:extLst>
      <p:ext uri="{BB962C8B-B14F-4D97-AF65-F5344CB8AC3E}">
        <p14:creationId xmlns:p14="http://schemas.microsoft.com/office/powerpoint/2010/main" val="715463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09600"/>
          </a:xfrm>
        </p:spPr>
        <p:txBody>
          <a:bodyPr/>
          <a:lstStyle/>
          <a:p>
            <a:r>
              <a:rPr lang="en-US" dirty="0" smtClean="0"/>
              <a:t>Statistical Significance Table</a:t>
            </a:r>
            <a:endParaRPr lang="en-US" dirty="0"/>
          </a:p>
        </p:txBody>
      </p:sp>
      <p:sp>
        <p:nvSpPr>
          <p:cNvPr id="4" name="Date Placeholder 3"/>
          <p:cNvSpPr>
            <a:spLocks noGrp="1"/>
          </p:cNvSpPr>
          <p:nvPr>
            <p:ph type="dt" sz="half" idx="10"/>
          </p:nvPr>
        </p:nvSpPr>
        <p:spPr/>
        <p:txBody>
          <a:bodyPr/>
          <a:lstStyle/>
          <a:p>
            <a:pPr>
              <a:defRPr/>
            </a:pPr>
            <a:r>
              <a:rPr lang="en-US" smtClean="0"/>
              <a:t>Monday, Jan. 23,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14</a:t>
            </a:fld>
            <a:endParaRPr lang="en-US"/>
          </a:p>
        </p:txBody>
      </p:sp>
      <p:pic>
        <p:nvPicPr>
          <p:cNvPr id="7" name="Picture 6" descr="Screen Shot 2012-12-04 at 9.27.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8" name="Rectangle 7"/>
          <p:cNvSpPr/>
          <p:nvPr/>
        </p:nvSpPr>
        <p:spPr bwMode="auto">
          <a:xfrm>
            <a:off x="4670" y="6477000"/>
            <a:ext cx="9139329"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28962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lstStyle/>
          <a:p>
            <a:r>
              <a:rPr lang="en-US" dirty="0" smtClean="0"/>
              <a:t>So have we seen the Higgs particle?</a:t>
            </a:r>
            <a:endParaRPr lang="en-US" dirty="0"/>
          </a:p>
        </p:txBody>
      </p:sp>
      <p:sp>
        <p:nvSpPr>
          <p:cNvPr id="3" name="Content Placeholder 2"/>
          <p:cNvSpPr>
            <a:spLocks noGrp="1"/>
          </p:cNvSpPr>
          <p:nvPr>
            <p:ph idx="1"/>
          </p:nvPr>
        </p:nvSpPr>
        <p:spPr>
          <a:xfrm>
            <a:off x="76200" y="990600"/>
            <a:ext cx="8991600" cy="5867400"/>
          </a:xfrm>
        </p:spPr>
        <p:txBody>
          <a:bodyPr/>
          <a:lstStyle/>
          <a:p>
            <a:pPr>
              <a:spcBef>
                <a:spcPts val="72"/>
              </a:spcBef>
            </a:pPr>
            <a:r>
              <a:rPr lang="en-US" sz="2800" dirty="0" smtClean="0"/>
              <a:t>The statistical significance of the finding is much bigger than seven standard deviations</a:t>
            </a:r>
          </a:p>
          <a:p>
            <a:pPr lvl="1">
              <a:spcBef>
                <a:spcPts val="72"/>
              </a:spcBef>
            </a:pPr>
            <a:r>
              <a:rPr lang="en-US" sz="2400" dirty="0" smtClean="0"/>
              <a:t>Level of significance: much better than 99.999 999 999 </a:t>
            </a:r>
            <a:r>
              <a:rPr lang="en-US" sz="2400" dirty="0"/>
              <a:t>7</a:t>
            </a:r>
            <a:r>
              <a:rPr lang="en-US" sz="2400" dirty="0" smtClean="0"/>
              <a:t>% (eleven 9s!!)</a:t>
            </a:r>
          </a:p>
          <a:p>
            <a:pPr lvl="1">
              <a:spcBef>
                <a:spcPts val="72"/>
              </a:spcBef>
            </a:pPr>
            <a:r>
              <a:rPr lang="en-US" sz="2400" dirty="0" smtClean="0"/>
              <a:t>We could be wrong once if we do the same experiment 391,000,000,000 times (will take ~13,000 years even if each experiment takes 1s!!)</a:t>
            </a:r>
          </a:p>
          <a:p>
            <a:pPr>
              <a:spcBef>
                <a:spcPts val="72"/>
              </a:spcBef>
            </a:pPr>
            <a:r>
              <a:rPr lang="en-US" sz="2800" dirty="0" smtClean="0"/>
              <a:t>So did we find the Higgs particle?</a:t>
            </a:r>
          </a:p>
          <a:p>
            <a:pPr lvl="1">
              <a:spcBef>
                <a:spcPts val="72"/>
              </a:spcBef>
            </a:pPr>
            <a:r>
              <a:rPr lang="en-US" sz="2400" dirty="0" smtClean="0"/>
              <a:t>We have discovered the heaviest new boson we’ve seen thus far </a:t>
            </a:r>
          </a:p>
          <a:p>
            <a:pPr lvl="1">
              <a:spcBef>
                <a:spcPts val="72"/>
              </a:spcBef>
            </a:pPr>
            <a:r>
              <a:rPr lang="en-US" sz="2400" dirty="0" smtClean="0"/>
              <a:t>It has many properties consistent with the Standard Model Higgs particle</a:t>
            </a:r>
          </a:p>
          <a:p>
            <a:pPr lvl="2">
              <a:spcBef>
                <a:spcPts val="72"/>
              </a:spcBef>
            </a:pPr>
            <a:r>
              <a:rPr lang="en-US" sz="2000" dirty="0" smtClean="0"/>
              <a:t>It quacks like a duck and walks like a duck but…</a:t>
            </a:r>
          </a:p>
          <a:p>
            <a:pPr lvl="1">
              <a:spcBef>
                <a:spcPts val="72"/>
              </a:spcBef>
            </a:pPr>
            <a:r>
              <a:rPr lang="en-US" sz="2400" dirty="0" smtClean="0"/>
              <a:t>We</a:t>
            </a:r>
            <a:r>
              <a:rPr lang="en-US" sz="2400" dirty="0"/>
              <a:t> </a:t>
            </a:r>
            <a:r>
              <a:rPr lang="en-US" sz="2400" dirty="0" smtClean="0"/>
              <a:t>do not have enough data to precisely measure all the properties – mass, lifetime, the rate at which this particle decays to certain other particles, etc – to definitively determine its nature</a:t>
            </a:r>
          </a:p>
          <a:p>
            <a:pPr>
              <a:spcBef>
                <a:spcPts val="72"/>
              </a:spcBef>
            </a:pPr>
            <a:r>
              <a:rPr lang="en-US" sz="2800" dirty="0" smtClean="0"/>
              <a:t>Precision measurements and searches in new channels ongoing </a:t>
            </a:r>
          </a:p>
        </p:txBody>
      </p:sp>
      <p:sp>
        <p:nvSpPr>
          <p:cNvPr id="4" name="Date Placeholder 3"/>
          <p:cNvSpPr>
            <a:spLocks noGrp="1"/>
          </p:cNvSpPr>
          <p:nvPr>
            <p:ph type="dt" sz="half" idx="10"/>
          </p:nvPr>
        </p:nvSpPr>
        <p:spPr/>
        <p:txBody>
          <a:bodyPr/>
          <a:lstStyle/>
          <a:p>
            <a:pPr>
              <a:defRPr/>
            </a:pPr>
            <a:r>
              <a:rPr lang="en-US" smtClean="0"/>
              <a:t>Monday, Jan. 23,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15</a:t>
            </a:fld>
            <a:endParaRPr lang="en-US"/>
          </a:p>
        </p:txBody>
      </p:sp>
    </p:spTree>
    <p:extLst>
      <p:ext uri="{BB962C8B-B14F-4D97-AF65-F5344CB8AC3E}">
        <p14:creationId xmlns:p14="http://schemas.microsoft.com/office/powerpoint/2010/main" val="78608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ma-gamma-mass-13T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685800"/>
            <a:ext cx="8458200" cy="5943600"/>
          </a:xfrm>
          <a:prstGeom prst="rect">
            <a:avLst/>
          </a:prstGeom>
        </p:spPr>
      </p:pic>
      <p:sp>
        <p:nvSpPr>
          <p:cNvPr id="2" name="Title 1"/>
          <p:cNvSpPr>
            <a:spLocks noGrp="1"/>
          </p:cNvSpPr>
          <p:nvPr>
            <p:ph type="title"/>
          </p:nvPr>
        </p:nvSpPr>
        <p:spPr>
          <a:xfrm>
            <a:off x="304800" y="-76200"/>
            <a:ext cx="8610600" cy="838200"/>
          </a:xfrm>
        </p:spPr>
        <p:txBody>
          <a:bodyPr/>
          <a:lstStyle/>
          <a:p>
            <a:r>
              <a:rPr lang="en-US" sz="5400" b="1" dirty="0" smtClean="0"/>
              <a:t>A hint of something new?</a:t>
            </a:r>
            <a:endParaRPr lang="en-US" sz="5400" b="1" dirty="0"/>
          </a:p>
        </p:txBody>
      </p:sp>
      <p:sp>
        <p:nvSpPr>
          <p:cNvPr id="14" name="Oval 13"/>
          <p:cNvSpPr/>
          <p:nvPr/>
        </p:nvSpPr>
        <p:spPr bwMode="auto">
          <a:xfrm>
            <a:off x="3505200" y="2362200"/>
            <a:ext cx="533400" cy="533400"/>
          </a:xfrm>
          <a:prstGeom prst="ellipse">
            <a:avLst/>
          </a:prstGeom>
          <a:noFill/>
          <a:ln w="5715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5" name="Oval 14"/>
          <p:cNvSpPr/>
          <p:nvPr/>
        </p:nvSpPr>
        <p:spPr bwMode="auto">
          <a:xfrm>
            <a:off x="3429000" y="4724400"/>
            <a:ext cx="609600" cy="838200"/>
          </a:xfrm>
          <a:prstGeom prst="ellipse">
            <a:avLst/>
          </a:prstGeom>
          <a:noFill/>
          <a:ln w="5715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cxnSp>
        <p:nvCxnSpPr>
          <p:cNvPr id="16" name="Straight Arrow Connector 15"/>
          <p:cNvCxnSpPr>
            <a:stCxn id="21" idx="3"/>
            <a:endCxn id="14" idx="3"/>
          </p:cNvCxnSpPr>
          <p:nvPr/>
        </p:nvCxnSpPr>
        <p:spPr bwMode="auto">
          <a:xfrm flipV="1">
            <a:off x="1214052" y="2817485"/>
            <a:ext cx="2369263" cy="547727"/>
          </a:xfrm>
          <a:prstGeom prst="straightConnector1">
            <a:avLst/>
          </a:prstGeom>
          <a:noFill/>
          <a:ln w="57150" cap="flat" cmpd="sng" algn="ctr">
            <a:solidFill>
              <a:srgbClr val="A50021"/>
            </a:solidFill>
            <a:prstDash val="solid"/>
            <a:round/>
            <a:headEnd type="none" w="med" len="med"/>
            <a:tailEnd type="stealth"/>
          </a:ln>
          <a:effectLst/>
        </p:spPr>
      </p:cxnSp>
      <p:cxnSp>
        <p:nvCxnSpPr>
          <p:cNvPr id="18" name="Straight Arrow Connector 17"/>
          <p:cNvCxnSpPr>
            <a:stCxn id="21" idx="3"/>
            <a:endCxn id="15" idx="1"/>
          </p:cNvCxnSpPr>
          <p:nvPr/>
        </p:nvCxnSpPr>
        <p:spPr bwMode="auto">
          <a:xfrm>
            <a:off x="1214052" y="3365212"/>
            <a:ext cx="2304222" cy="1481940"/>
          </a:xfrm>
          <a:prstGeom prst="straightConnector1">
            <a:avLst/>
          </a:prstGeom>
          <a:noFill/>
          <a:ln w="57150" cap="flat" cmpd="sng" algn="ctr">
            <a:solidFill>
              <a:srgbClr val="A50021"/>
            </a:solidFill>
            <a:prstDash val="solid"/>
            <a:round/>
            <a:headEnd type="none" w="med" len="med"/>
            <a:tailEnd type="stealth"/>
          </a:ln>
          <a:effectLst/>
        </p:spPr>
      </p:cxnSp>
      <p:sp>
        <p:nvSpPr>
          <p:cNvPr id="21" name="TextBox 20"/>
          <p:cNvSpPr txBox="1"/>
          <p:nvPr/>
        </p:nvSpPr>
        <p:spPr>
          <a:xfrm>
            <a:off x="76200" y="3072824"/>
            <a:ext cx="1137852" cy="584776"/>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Hmm!</a:t>
            </a:r>
            <a:endParaRPr lang="en-US" sz="3200" b="1" dirty="0">
              <a:solidFill>
                <a:srgbClr val="800000"/>
              </a:solidFill>
              <a:latin typeface="Arial Narrow"/>
              <a:cs typeface="Arial Narrow"/>
            </a:endParaRPr>
          </a:p>
        </p:txBody>
      </p:sp>
      <p:sp>
        <p:nvSpPr>
          <p:cNvPr id="27" name="TextBox 26"/>
          <p:cNvSpPr txBox="1"/>
          <p:nvPr/>
        </p:nvSpPr>
        <p:spPr>
          <a:xfrm>
            <a:off x="2895600" y="1320224"/>
            <a:ext cx="1620957" cy="584776"/>
          </a:xfrm>
          <a:prstGeom prst="rect">
            <a:avLst/>
          </a:prstGeom>
          <a:solidFill>
            <a:srgbClr val="CC6600">
              <a:alpha val="50000"/>
            </a:srgbClr>
          </a:solidFill>
          <a:ln w="57150" cap="flat" cmpd="sng" algn="ctr">
            <a:solidFill>
              <a:srgbClr val="0000FF"/>
            </a:solidFill>
            <a:prstDash val="solid"/>
            <a:round/>
            <a:headEnd type="none" w="med" len="med"/>
            <a:tailEnd type="none" w="med" len="med"/>
          </a:ln>
        </p:spPr>
        <p:txBody>
          <a:bodyPr wrap="none" rtlCol="0">
            <a:spAutoFit/>
          </a:bodyPr>
          <a:lstStyle/>
          <a:p>
            <a:r>
              <a:rPr lang="en-US" sz="3200" b="1" dirty="0" smtClean="0">
                <a:solidFill>
                  <a:srgbClr val="0000FF"/>
                </a:solidFill>
                <a:latin typeface="Arial Narrow"/>
                <a:cs typeface="Arial Narrow"/>
              </a:rPr>
              <a:t>~760GeV</a:t>
            </a:r>
            <a:endParaRPr lang="en-US" sz="3200" b="1" dirty="0">
              <a:solidFill>
                <a:srgbClr val="0000FF"/>
              </a:solidFill>
              <a:latin typeface="Arial Narrow"/>
              <a:cs typeface="Arial Narrow"/>
            </a:endParaRPr>
          </a:p>
        </p:txBody>
      </p:sp>
      <p:sp>
        <p:nvSpPr>
          <p:cNvPr id="29" name="TextBox 28"/>
          <p:cNvSpPr txBox="1"/>
          <p:nvPr/>
        </p:nvSpPr>
        <p:spPr>
          <a:xfrm>
            <a:off x="4494585" y="4495800"/>
            <a:ext cx="2680341" cy="584776"/>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~4.6</a:t>
            </a:r>
            <a:r>
              <a:rPr lang="fr-FR" sz="3200" b="1" dirty="0" err="1">
                <a:solidFill>
                  <a:srgbClr val="800000"/>
                </a:solidFill>
                <a:latin typeface="Symbol" charset="2"/>
                <a:cs typeface="Symbol" charset="2"/>
              </a:rPr>
              <a:t>σ</a:t>
            </a:r>
            <a:r>
              <a:rPr lang="fr-FR" sz="3200" b="1" dirty="0">
                <a:solidFill>
                  <a:srgbClr val="800000"/>
                </a:solidFill>
                <a:latin typeface="Symbol" charset="2"/>
                <a:cs typeface="Symbol" charset="2"/>
              </a:rPr>
              <a:t>  </a:t>
            </a:r>
            <a:r>
              <a:rPr lang="fr-FR" sz="3200" b="1" dirty="0" err="1">
                <a:solidFill>
                  <a:srgbClr val="800000"/>
                </a:solidFill>
                <a:latin typeface="+mn-lt"/>
                <a:cs typeface="Symbol" charset="2"/>
              </a:rPr>
              <a:t>Excess</a:t>
            </a:r>
            <a:r>
              <a:rPr lang="fr-FR" sz="3200" b="1" dirty="0">
                <a:solidFill>
                  <a:srgbClr val="800000"/>
                </a:solidFill>
                <a:latin typeface="+mn-lt"/>
                <a:cs typeface="Symbol" charset="2"/>
              </a:rPr>
              <a:t>!</a:t>
            </a:r>
            <a:r>
              <a:rPr lang="fr-FR" sz="3200" b="1" dirty="0" smtClean="0">
                <a:solidFill>
                  <a:srgbClr val="800000"/>
                </a:solidFill>
                <a:latin typeface="Symbol" charset="2"/>
                <a:cs typeface="Symbol" charset="2"/>
              </a:rPr>
              <a:t>!</a:t>
            </a:r>
            <a:endParaRPr lang="fr-FR" sz="3200" b="1" dirty="0">
              <a:solidFill>
                <a:srgbClr val="800000"/>
              </a:solidFill>
              <a:latin typeface="Symbol" charset="2"/>
              <a:cs typeface="Symbol" charset="2"/>
            </a:endParaRPr>
          </a:p>
        </p:txBody>
      </p:sp>
      <p:sp>
        <p:nvSpPr>
          <p:cNvPr id="33" name="Down Arrow 32"/>
          <p:cNvSpPr/>
          <p:nvPr/>
        </p:nvSpPr>
        <p:spPr bwMode="auto">
          <a:xfrm>
            <a:off x="3352800" y="1905000"/>
            <a:ext cx="762000" cy="4191000"/>
          </a:xfrm>
          <a:prstGeom prst="downArrow">
            <a:avLst/>
          </a:prstGeom>
          <a:solidFill>
            <a:srgbClr val="CC6600">
              <a:alpha val="58000"/>
            </a:srgbClr>
          </a:solidFill>
          <a:ln w="57150"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6934200" y="2114490"/>
            <a:ext cx="1283474" cy="400110"/>
          </a:xfrm>
          <a:prstGeom prst="rect">
            <a:avLst/>
          </a:prstGeom>
          <a:noFill/>
          <a:ln w="57150" cap="flat" cmpd="sng" algn="ctr">
            <a:noFill/>
            <a:prstDash val="solid"/>
            <a:round/>
            <a:headEnd type="none" w="med" len="med"/>
            <a:tailEnd type="none" w="med" len="med"/>
          </a:ln>
        </p:spPr>
        <p:txBody>
          <a:bodyPr wrap="none" rtlCol="0">
            <a:spAutoFit/>
          </a:bodyPr>
          <a:lstStyle/>
          <a:p>
            <a:r>
              <a:rPr lang="en-US" sz="2000" b="1" dirty="0" smtClean="0">
                <a:solidFill>
                  <a:srgbClr val="800000"/>
                </a:solidFill>
                <a:latin typeface="Arial Narrow"/>
                <a:cs typeface="Arial Narrow"/>
              </a:rPr>
              <a:t>(2015 data)</a:t>
            </a:r>
            <a:endParaRPr lang="fr-FR" sz="2000" b="1" dirty="0">
              <a:solidFill>
                <a:srgbClr val="800000"/>
              </a:solidFill>
              <a:latin typeface="Symbol" charset="2"/>
              <a:cs typeface="Symbol" charset="2"/>
            </a:endParaRPr>
          </a:p>
        </p:txBody>
      </p:sp>
      <p:sp>
        <p:nvSpPr>
          <p:cNvPr id="7" name="Date Placeholder 6"/>
          <p:cNvSpPr>
            <a:spLocks noGrp="1"/>
          </p:cNvSpPr>
          <p:nvPr>
            <p:ph type="dt" sz="half" idx="10"/>
          </p:nvPr>
        </p:nvSpPr>
        <p:spPr/>
        <p:txBody>
          <a:bodyPr/>
          <a:lstStyle/>
          <a:p>
            <a:pPr>
              <a:defRPr/>
            </a:pPr>
            <a:r>
              <a:rPr lang="en-US" smtClean="0"/>
              <a:t>Monday, Jan. 23, 2017</a:t>
            </a:r>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
        <p:nvSpPr>
          <p:cNvPr id="9" name="Slide Number Placeholder 8"/>
          <p:cNvSpPr>
            <a:spLocks noGrp="1"/>
          </p:cNvSpPr>
          <p:nvPr>
            <p:ph type="sldNum" sz="quarter" idx="12"/>
          </p:nvPr>
        </p:nvSpPr>
        <p:spPr/>
        <p:txBody>
          <a:bodyPr/>
          <a:lstStyle/>
          <a:p>
            <a:pPr>
              <a:defRPr/>
            </a:pPr>
            <a:fld id="{A57A58E5-F186-8448-8915-9CBFB02328D9}" type="slidenum">
              <a:rPr lang="en-US" smtClean="0"/>
              <a:pPr>
                <a:defRPr/>
              </a:pPr>
              <a:t>16</a:t>
            </a:fld>
            <a:endParaRPr lang="en-US"/>
          </a:p>
        </p:txBody>
      </p:sp>
    </p:spTree>
    <p:extLst>
      <p:ext uri="{BB962C8B-B14F-4D97-AF65-F5344CB8AC3E}">
        <p14:creationId xmlns:p14="http://schemas.microsoft.com/office/powerpoint/2010/main" val="474717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09600"/>
          </a:xfrm>
        </p:spPr>
        <p:txBody>
          <a:bodyPr/>
          <a:lstStyle/>
          <a:p>
            <a:r>
              <a:rPr lang="en-US" dirty="0" smtClean="0"/>
              <a:t>Statistical Significance Table</a:t>
            </a:r>
            <a:endParaRPr lang="en-US" dirty="0"/>
          </a:p>
        </p:txBody>
      </p:sp>
      <p:pic>
        <p:nvPicPr>
          <p:cNvPr id="7" name="Picture 6" descr="Screen Shot 2012-12-04 at 9.27.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8" name="Rectangle 7"/>
          <p:cNvSpPr/>
          <p:nvPr/>
        </p:nvSpPr>
        <p:spPr bwMode="auto">
          <a:xfrm>
            <a:off x="4671" y="4114800"/>
            <a:ext cx="906313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4419600" y="4800600"/>
            <a:ext cx="3773589" cy="584776"/>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Not good enough yet!!</a:t>
            </a:r>
            <a:endParaRPr lang="fr-FR" sz="3200" b="1" dirty="0">
              <a:solidFill>
                <a:srgbClr val="800000"/>
              </a:solidFill>
              <a:latin typeface="Symbol" charset="2"/>
              <a:cs typeface="Symbol" charset="2"/>
            </a:endParaRP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10" name="Footer Placeholder 9"/>
          <p:cNvSpPr>
            <a:spLocks noGrp="1"/>
          </p:cNvSpPr>
          <p:nvPr>
            <p:ph type="ftr" sz="quarter" idx="11"/>
          </p:nvPr>
        </p:nvSpPr>
        <p:spPr/>
        <p:txBody>
          <a:bodyPr/>
          <a:lstStyle/>
          <a:p>
            <a:pPr>
              <a:defRPr/>
            </a:pPr>
            <a:r>
              <a:rPr lang="mr-IN" smtClean="0"/>
              <a:t>PHYS 3313-001, Spring 2017                      Dr. Jaehoon Yu</a:t>
            </a:r>
            <a:endParaRPr lang="en-US"/>
          </a:p>
        </p:txBody>
      </p:sp>
      <p:sp>
        <p:nvSpPr>
          <p:cNvPr id="11" name="Slide Number Placeholder 10"/>
          <p:cNvSpPr>
            <a:spLocks noGrp="1"/>
          </p:cNvSpPr>
          <p:nvPr>
            <p:ph type="sldNum" sz="quarter" idx="12"/>
          </p:nvPr>
        </p:nvSpPr>
        <p:spPr/>
        <p:txBody>
          <a:bodyPr/>
          <a:lstStyle/>
          <a:p>
            <a:pPr>
              <a:defRPr/>
            </a:pPr>
            <a:fld id="{A57A58E5-F186-8448-8915-9CBFB02328D9}" type="slidenum">
              <a:rPr lang="en-US" smtClean="0"/>
              <a:pPr>
                <a:defRPr/>
              </a:pPr>
              <a:t>17</a:t>
            </a:fld>
            <a:endParaRPr lang="en-US"/>
          </a:p>
        </p:txBody>
      </p:sp>
    </p:spTree>
    <p:extLst>
      <p:ext uri="{BB962C8B-B14F-4D97-AF65-F5344CB8AC3E}">
        <p14:creationId xmlns:p14="http://schemas.microsoft.com/office/powerpoint/2010/main" val="675324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762000"/>
            <a:ext cx="8458200" cy="5791200"/>
          </a:xfrm>
          <a:prstGeom prst="rect">
            <a:avLst/>
          </a:prstGeom>
        </p:spPr>
      </p:pic>
      <p:sp>
        <p:nvSpPr>
          <p:cNvPr id="2" name="Title 1"/>
          <p:cNvSpPr>
            <a:spLocks noGrp="1"/>
          </p:cNvSpPr>
          <p:nvPr>
            <p:ph type="title"/>
          </p:nvPr>
        </p:nvSpPr>
        <p:spPr>
          <a:xfrm>
            <a:off x="304800" y="-76200"/>
            <a:ext cx="8610600" cy="838200"/>
          </a:xfrm>
        </p:spPr>
        <p:txBody>
          <a:bodyPr/>
          <a:lstStyle/>
          <a:p>
            <a:r>
              <a:rPr lang="en-US" sz="5400" b="1" dirty="0" smtClean="0"/>
              <a:t>Disappeared after x4 data!!</a:t>
            </a:r>
            <a:endParaRPr lang="en-US" sz="5400" b="1" dirty="0"/>
          </a:p>
        </p:txBody>
      </p:sp>
      <p:sp>
        <p:nvSpPr>
          <p:cNvPr id="14" name="Oval 13"/>
          <p:cNvSpPr/>
          <p:nvPr/>
        </p:nvSpPr>
        <p:spPr bwMode="auto">
          <a:xfrm>
            <a:off x="3505200" y="2362200"/>
            <a:ext cx="533400" cy="533400"/>
          </a:xfrm>
          <a:prstGeom prst="ellipse">
            <a:avLst/>
          </a:prstGeom>
          <a:noFill/>
          <a:ln w="5715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5" name="Oval 14"/>
          <p:cNvSpPr/>
          <p:nvPr/>
        </p:nvSpPr>
        <p:spPr bwMode="auto">
          <a:xfrm>
            <a:off x="3429000" y="4724400"/>
            <a:ext cx="609600" cy="838200"/>
          </a:xfrm>
          <a:prstGeom prst="ellipse">
            <a:avLst/>
          </a:prstGeom>
          <a:noFill/>
          <a:ln w="57150"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cxnSp>
        <p:nvCxnSpPr>
          <p:cNvPr id="16" name="Straight Arrow Connector 15"/>
          <p:cNvCxnSpPr>
            <a:stCxn id="21" idx="3"/>
            <a:endCxn id="14" idx="3"/>
          </p:cNvCxnSpPr>
          <p:nvPr/>
        </p:nvCxnSpPr>
        <p:spPr bwMode="auto">
          <a:xfrm flipV="1">
            <a:off x="1828800" y="2817485"/>
            <a:ext cx="1754515" cy="793948"/>
          </a:xfrm>
          <a:prstGeom prst="straightConnector1">
            <a:avLst/>
          </a:prstGeom>
          <a:noFill/>
          <a:ln w="57150" cap="flat" cmpd="sng" algn="ctr">
            <a:solidFill>
              <a:srgbClr val="A50021"/>
            </a:solidFill>
            <a:prstDash val="solid"/>
            <a:round/>
            <a:headEnd type="none" w="med" len="med"/>
            <a:tailEnd type="stealth"/>
          </a:ln>
          <a:effectLst/>
        </p:spPr>
      </p:cxnSp>
      <p:cxnSp>
        <p:nvCxnSpPr>
          <p:cNvPr id="18" name="Straight Arrow Connector 17"/>
          <p:cNvCxnSpPr>
            <a:stCxn id="21" idx="3"/>
            <a:endCxn id="15" idx="1"/>
          </p:cNvCxnSpPr>
          <p:nvPr/>
        </p:nvCxnSpPr>
        <p:spPr bwMode="auto">
          <a:xfrm>
            <a:off x="1828800" y="3611433"/>
            <a:ext cx="1689474" cy="1235719"/>
          </a:xfrm>
          <a:prstGeom prst="straightConnector1">
            <a:avLst/>
          </a:prstGeom>
          <a:noFill/>
          <a:ln w="57150" cap="flat" cmpd="sng" algn="ctr">
            <a:solidFill>
              <a:srgbClr val="A50021"/>
            </a:solidFill>
            <a:prstDash val="solid"/>
            <a:round/>
            <a:headEnd type="none" w="med" len="med"/>
            <a:tailEnd type="stealth"/>
          </a:ln>
          <a:effectLst/>
        </p:spPr>
      </p:cxnSp>
      <p:sp>
        <p:nvSpPr>
          <p:cNvPr id="21" name="TextBox 20"/>
          <p:cNvSpPr txBox="1"/>
          <p:nvPr/>
        </p:nvSpPr>
        <p:spPr>
          <a:xfrm>
            <a:off x="76200" y="3072824"/>
            <a:ext cx="1752600" cy="1077218"/>
          </a:xfrm>
          <a:prstGeom prst="rect">
            <a:avLst/>
          </a:prstGeom>
          <a:solidFill>
            <a:srgbClr val="FFFF00"/>
          </a:solidFill>
          <a:ln w="57150" cap="flat" cmpd="sng" algn="ctr">
            <a:solidFill>
              <a:srgbClr val="A50021"/>
            </a:solidFill>
            <a:prstDash val="solid"/>
            <a:round/>
            <a:headEnd type="none" w="med" len="med"/>
            <a:tailEnd type="none" w="med" len="med"/>
          </a:ln>
        </p:spPr>
        <p:txBody>
          <a:bodyPr wrap="square" rtlCol="0">
            <a:spAutoFit/>
          </a:bodyPr>
          <a:lstStyle/>
          <a:p>
            <a:r>
              <a:rPr lang="en-US" sz="3200" b="1" smtClean="0">
                <a:solidFill>
                  <a:srgbClr val="800000"/>
                </a:solidFill>
                <a:latin typeface="Arial Narrow"/>
                <a:cs typeface="Arial Narrow"/>
              </a:rPr>
              <a:t>Not there anymore!</a:t>
            </a:r>
            <a:endParaRPr lang="en-US" sz="3200" b="1" dirty="0">
              <a:solidFill>
                <a:srgbClr val="800000"/>
              </a:solidFill>
              <a:latin typeface="Arial Narrow"/>
              <a:cs typeface="Arial Narrow"/>
            </a:endParaRPr>
          </a:p>
        </p:txBody>
      </p:sp>
      <p:sp>
        <p:nvSpPr>
          <p:cNvPr id="27" name="TextBox 26"/>
          <p:cNvSpPr txBox="1"/>
          <p:nvPr/>
        </p:nvSpPr>
        <p:spPr>
          <a:xfrm>
            <a:off x="2895600" y="1320224"/>
            <a:ext cx="1620957" cy="584776"/>
          </a:xfrm>
          <a:prstGeom prst="rect">
            <a:avLst/>
          </a:prstGeom>
          <a:solidFill>
            <a:srgbClr val="CC6600">
              <a:alpha val="50000"/>
            </a:srgbClr>
          </a:solidFill>
          <a:ln w="57150" cap="flat" cmpd="sng" algn="ctr">
            <a:solidFill>
              <a:srgbClr val="0000FF"/>
            </a:solidFill>
            <a:prstDash val="solid"/>
            <a:round/>
            <a:headEnd type="none" w="med" len="med"/>
            <a:tailEnd type="none" w="med" len="med"/>
          </a:ln>
        </p:spPr>
        <p:txBody>
          <a:bodyPr wrap="none" rtlCol="0">
            <a:spAutoFit/>
          </a:bodyPr>
          <a:lstStyle/>
          <a:p>
            <a:r>
              <a:rPr lang="en-US" sz="3200" b="1" dirty="0" smtClean="0">
                <a:solidFill>
                  <a:srgbClr val="0000FF"/>
                </a:solidFill>
                <a:latin typeface="Arial Narrow"/>
                <a:cs typeface="Arial Narrow"/>
              </a:rPr>
              <a:t>~760GeV</a:t>
            </a:r>
            <a:endParaRPr lang="en-US" sz="3200" b="1" dirty="0">
              <a:solidFill>
                <a:srgbClr val="0000FF"/>
              </a:solidFill>
              <a:latin typeface="Arial Narrow"/>
              <a:cs typeface="Arial Narrow"/>
            </a:endParaRPr>
          </a:p>
        </p:txBody>
      </p:sp>
      <p:sp>
        <p:nvSpPr>
          <p:cNvPr id="29" name="TextBox 28"/>
          <p:cNvSpPr txBox="1"/>
          <p:nvPr/>
        </p:nvSpPr>
        <p:spPr>
          <a:xfrm>
            <a:off x="4494585" y="4495800"/>
            <a:ext cx="1064715" cy="584775"/>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&lt;2</a:t>
            </a:r>
            <a:r>
              <a:rPr lang="fr-FR" sz="3200" b="1" dirty="0" err="1" smtClean="0">
                <a:solidFill>
                  <a:srgbClr val="800000"/>
                </a:solidFill>
                <a:latin typeface="Symbol" charset="2"/>
                <a:cs typeface="Symbol" charset="2"/>
              </a:rPr>
              <a:t>σ</a:t>
            </a:r>
            <a:r>
              <a:rPr lang="fr-FR" sz="3200" b="1" dirty="0" smtClean="0">
                <a:solidFill>
                  <a:srgbClr val="800000"/>
                </a:solidFill>
                <a:latin typeface="Symbol" charset="2"/>
                <a:cs typeface="Symbol" charset="2"/>
              </a:rPr>
              <a:t>!!</a:t>
            </a:r>
            <a:endParaRPr lang="fr-FR" sz="3200" b="1" dirty="0">
              <a:solidFill>
                <a:srgbClr val="800000"/>
              </a:solidFill>
              <a:latin typeface="Symbol" charset="2"/>
              <a:cs typeface="Symbol" charset="2"/>
            </a:endParaRPr>
          </a:p>
        </p:txBody>
      </p:sp>
      <p:sp>
        <p:nvSpPr>
          <p:cNvPr id="33" name="Down Arrow 32"/>
          <p:cNvSpPr/>
          <p:nvPr/>
        </p:nvSpPr>
        <p:spPr bwMode="auto">
          <a:xfrm>
            <a:off x="3352800" y="1905000"/>
            <a:ext cx="762000" cy="4191000"/>
          </a:xfrm>
          <a:prstGeom prst="downArrow">
            <a:avLst/>
          </a:prstGeom>
          <a:solidFill>
            <a:srgbClr val="CC6600">
              <a:alpha val="58000"/>
            </a:srgbClr>
          </a:solidFill>
          <a:ln w="57150"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6629400" y="2495490"/>
            <a:ext cx="1875835" cy="400110"/>
          </a:xfrm>
          <a:prstGeom prst="rect">
            <a:avLst/>
          </a:prstGeom>
          <a:noFill/>
          <a:ln w="57150" cap="flat" cmpd="sng" algn="ctr">
            <a:noFill/>
            <a:prstDash val="solid"/>
            <a:round/>
            <a:headEnd type="none" w="med" len="med"/>
            <a:tailEnd type="none" w="med" len="med"/>
          </a:ln>
        </p:spPr>
        <p:txBody>
          <a:bodyPr wrap="none" rtlCol="0">
            <a:spAutoFit/>
          </a:bodyPr>
          <a:lstStyle/>
          <a:p>
            <a:r>
              <a:rPr lang="en-US" sz="2000" b="1" smtClean="0">
                <a:solidFill>
                  <a:srgbClr val="800000"/>
                </a:solidFill>
                <a:latin typeface="Arial Narrow"/>
                <a:cs typeface="Arial Narrow"/>
              </a:rPr>
              <a:t>(2015+2016 </a:t>
            </a:r>
            <a:r>
              <a:rPr lang="en-US" sz="2000" b="1" dirty="0" smtClean="0">
                <a:solidFill>
                  <a:srgbClr val="800000"/>
                </a:solidFill>
                <a:latin typeface="Arial Narrow"/>
                <a:cs typeface="Arial Narrow"/>
              </a:rPr>
              <a:t>data)</a:t>
            </a:r>
            <a:endParaRPr lang="fr-FR" sz="2000" b="1" dirty="0">
              <a:solidFill>
                <a:srgbClr val="800000"/>
              </a:solidFill>
              <a:latin typeface="Symbol" charset="2"/>
              <a:cs typeface="Symbol" charset="2"/>
            </a:endParaRPr>
          </a:p>
        </p:txBody>
      </p:sp>
      <p:sp>
        <p:nvSpPr>
          <p:cNvPr id="7" name="Date Placeholder 6"/>
          <p:cNvSpPr>
            <a:spLocks noGrp="1"/>
          </p:cNvSpPr>
          <p:nvPr>
            <p:ph type="dt" sz="half" idx="10"/>
          </p:nvPr>
        </p:nvSpPr>
        <p:spPr/>
        <p:txBody>
          <a:bodyPr/>
          <a:lstStyle/>
          <a:p>
            <a:pPr>
              <a:defRPr/>
            </a:pPr>
            <a:r>
              <a:rPr lang="en-US" smtClean="0"/>
              <a:t>Monday, Jan. 23, 2017</a:t>
            </a:r>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
        <p:nvSpPr>
          <p:cNvPr id="9" name="Slide Number Placeholder 8"/>
          <p:cNvSpPr>
            <a:spLocks noGrp="1"/>
          </p:cNvSpPr>
          <p:nvPr>
            <p:ph type="sldNum" sz="quarter" idx="12"/>
          </p:nvPr>
        </p:nvSpPr>
        <p:spPr/>
        <p:txBody>
          <a:bodyPr/>
          <a:lstStyle/>
          <a:p>
            <a:pPr>
              <a:defRPr/>
            </a:pPr>
            <a:fld id="{A57A58E5-F186-8448-8915-9CBFB02328D9}" type="slidenum">
              <a:rPr lang="en-US" smtClean="0"/>
              <a:pPr>
                <a:defRPr/>
              </a:pPr>
              <a:t>18</a:t>
            </a:fld>
            <a:endParaRPr lang="en-US"/>
          </a:p>
        </p:txBody>
      </p:sp>
    </p:spTree>
    <p:extLst>
      <p:ext uri="{BB962C8B-B14F-4D97-AF65-F5344CB8AC3E}">
        <p14:creationId xmlns:p14="http://schemas.microsoft.com/office/powerpoint/2010/main" val="1730735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t>Monday, Jan. 23, 2017</a:t>
            </a:r>
            <a:endParaRPr lang="en-US"/>
          </a:p>
        </p:txBody>
      </p:sp>
      <p:sp>
        <p:nvSpPr>
          <p:cNvPr id="11" name="Footer Placeholder 2"/>
          <p:cNvSpPr>
            <a:spLocks noGrp="1"/>
          </p:cNvSpPr>
          <p:nvPr>
            <p:ph type="ftr" sz="quarter" idx="11"/>
          </p:nvPr>
        </p:nvSpPr>
        <p:spPr/>
        <p:txBody>
          <a:bodyPr/>
          <a:lstStyle/>
          <a:p>
            <a:pPr>
              <a:defRPr/>
            </a:pPr>
            <a:r>
              <a:rPr lang="mr-IN" smtClean="0"/>
              <a:t>PHYS 3313-001, Spring 2017                      Dr. Jaehoon Yu</a:t>
            </a:r>
            <a:endParaRPr lang="en-US"/>
          </a:p>
        </p:txBody>
      </p:sp>
      <p:sp>
        <p:nvSpPr>
          <p:cNvPr id="36868" name="Slide Number Placeholder 3"/>
          <p:cNvSpPr>
            <a:spLocks noGrp="1"/>
          </p:cNvSpPr>
          <p:nvPr>
            <p:ph type="sldNum" sz="quarter" idx="12"/>
          </p:nvPr>
        </p:nvSpPr>
        <p:spPr/>
        <p:txBody>
          <a:bodyPr/>
          <a:lstStyle/>
          <a:p>
            <a:pPr>
              <a:defRPr/>
            </a:pPr>
            <a:fld id="{9C7E77EA-6C25-7B49-ACAD-7F94141B7CF5}" type="slidenum">
              <a:rPr lang="en-US"/>
              <a:pPr>
                <a:defRPr/>
              </a:pPr>
              <a:t>19</a:t>
            </a:fld>
            <a:endParaRPr lang="en-US"/>
          </a:p>
        </p:txBody>
      </p:sp>
      <p:sp>
        <p:nvSpPr>
          <p:cNvPr id="35845" name="Rectangle 2"/>
          <p:cNvSpPr>
            <a:spLocks noGrp="1" noChangeArrowheads="1"/>
          </p:cNvSpPr>
          <p:nvPr>
            <p:ph type="title" idx="4294967295"/>
          </p:nvPr>
        </p:nvSpPr>
        <p:spPr>
          <a:xfrm>
            <a:off x="457200" y="152400"/>
            <a:ext cx="3886200" cy="533400"/>
          </a:xfrm>
        </p:spPr>
        <p:txBody>
          <a:bodyPr/>
          <a:lstStyle/>
          <a:p>
            <a:pPr eaLnBrk="1" hangingPunct="1"/>
            <a:r>
              <a:rPr lang="en-US" altLang="ko-KR" sz="2400" b="1" smtClean="0">
                <a:ea typeface="굴림" charset="-127"/>
                <a:cs typeface="굴림" charset="-127"/>
              </a:rPr>
              <a:t>GEM Application Potential</a:t>
            </a:r>
          </a:p>
        </p:txBody>
      </p:sp>
      <p:sp>
        <p:nvSpPr>
          <p:cNvPr id="199683" name="Rectangle 3"/>
          <p:cNvSpPr>
            <a:spLocks noChangeArrowheads="1"/>
          </p:cNvSpPr>
          <p:nvPr/>
        </p:nvSpPr>
        <p:spPr bwMode="auto">
          <a:xfrm>
            <a:off x="5334000" y="228600"/>
            <a:ext cx="3276600" cy="304800"/>
          </a:xfrm>
          <a:prstGeom prst="rect">
            <a:avLst/>
          </a:prstGeom>
          <a:solidFill>
            <a:srgbClr val="FFFFFF"/>
          </a:solidFill>
          <a:ln w="9525">
            <a:noFill/>
            <a:miter lim="800000"/>
            <a:headEnd/>
            <a:tailEnd/>
          </a:ln>
        </p:spPr>
        <p:txBody>
          <a:bodyPr>
            <a:prstTxWarp prst="textNoShape">
              <a:avLst/>
            </a:prstTxWarp>
          </a:bodyPr>
          <a:lstStyle/>
          <a:p>
            <a:pPr algn="ctr"/>
            <a:r>
              <a:rPr lang="en-US" altLang="ko-KR" sz="2000" b="1" i="1">
                <a:solidFill>
                  <a:srgbClr val="009900"/>
                </a:solidFill>
                <a:latin typeface="Arial Narrow" charset="0"/>
                <a:ea typeface="굴림" charset="-127"/>
                <a:cs typeface="굴림" charset="-127"/>
              </a:rPr>
              <a:t>FAST X-RAY IMAGING</a:t>
            </a:r>
          </a:p>
        </p:txBody>
      </p:sp>
      <p:pic>
        <p:nvPicPr>
          <p:cNvPr id="199684" name="Picture 4"/>
          <p:cNvPicPr>
            <a:picLocks noChangeAspect="1" noChangeArrowheads="1"/>
          </p:cNvPicPr>
          <p:nvPr/>
        </p:nvPicPr>
        <p:blipFill>
          <a:blip r:embed="rId2"/>
          <a:srcRect/>
          <a:stretch>
            <a:fillRect/>
          </a:stretch>
        </p:blipFill>
        <p:spPr bwMode="auto">
          <a:xfrm>
            <a:off x="533400" y="1857375"/>
            <a:ext cx="4114800" cy="3432175"/>
          </a:xfrm>
          <a:prstGeom prst="rect">
            <a:avLst/>
          </a:prstGeom>
          <a:noFill/>
          <a:ln w="9525">
            <a:noFill/>
            <a:miter lim="800000"/>
            <a:headEnd/>
            <a:tailEnd/>
          </a:ln>
        </p:spPr>
      </p:pic>
      <p:pic>
        <p:nvPicPr>
          <p:cNvPr id="199685" name="Picture 5"/>
          <p:cNvPicPr>
            <a:picLocks noChangeAspect="1" noChangeArrowheads="1"/>
          </p:cNvPicPr>
          <p:nvPr/>
        </p:nvPicPr>
        <p:blipFill>
          <a:blip r:embed="rId3"/>
          <a:srcRect/>
          <a:stretch>
            <a:fillRect/>
          </a:stretch>
        </p:blipFill>
        <p:spPr bwMode="auto">
          <a:xfrm>
            <a:off x="4800600" y="609600"/>
            <a:ext cx="2362200" cy="3124200"/>
          </a:xfrm>
          <a:prstGeom prst="rect">
            <a:avLst/>
          </a:prstGeom>
          <a:noFill/>
          <a:ln w="9525">
            <a:noFill/>
            <a:miter lim="800000"/>
            <a:headEnd/>
            <a:tailEnd/>
          </a:ln>
        </p:spPr>
      </p:pic>
      <p:sp>
        <p:nvSpPr>
          <p:cNvPr id="199686" name="Text Box 6"/>
          <p:cNvSpPr txBox="1">
            <a:spLocks noChangeArrowheads="1"/>
          </p:cNvSpPr>
          <p:nvPr/>
        </p:nvSpPr>
        <p:spPr bwMode="auto">
          <a:xfrm>
            <a:off x="533400" y="685800"/>
            <a:ext cx="4419600" cy="915988"/>
          </a:xfrm>
          <a:prstGeom prst="rect">
            <a:avLst/>
          </a:prstGeom>
          <a:noFill/>
          <a:ln w="9525">
            <a:noFill/>
            <a:miter lim="800000"/>
            <a:headEnd/>
            <a:tailEnd/>
          </a:ln>
        </p:spPr>
        <p:txBody>
          <a:bodyPr>
            <a:prstTxWarp prst="textNoShape">
              <a:avLst/>
            </a:prstTxWarp>
            <a:spAutoFit/>
          </a:bodyPr>
          <a:lstStyle/>
          <a:p>
            <a:pPr eaLnBrk="0" hangingPunct="0"/>
            <a:r>
              <a:rPr lang="en-US" altLang="ko-KR" sz="1800" b="1">
                <a:solidFill>
                  <a:srgbClr val="3019FF"/>
                </a:solidFill>
                <a:latin typeface="Arial" charset="0"/>
                <a:ea typeface="굴림" charset="-127"/>
                <a:cs typeface="굴림" charset="-127"/>
              </a:rPr>
              <a:t>Using the lower GEM signal, the readout can be self-triggered with energy discrimination:</a:t>
            </a:r>
          </a:p>
        </p:txBody>
      </p:sp>
      <p:sp>
        <p:nvSpPr>
          <p:cNvPr id="199687" name="Text Box 7"/>
          <p:cNvSpPr txBox="1">
            <a:spLocks noChangeArrowheads="1"/>
          </p:cNvSpPr>
          <p:nvPr/>
        </p:nvSpPr>
        <p:spPr bwMode="auto">
          <a:xfrm>
            <a:off x="304800" y="5518150"/>
            <a:ext cx="3933825" cy="730250"/>
          </a:xfrm>
          <a:prstGeom prst="rect">
            <a:avLst/>
          </a:prstGeom>
          <a:noFill/>
          <a:ln w="9525">
            <a:noFill/>
            <a:miter lim="800000"/>
            <a:headEnd/>
            <a:tailEnd/>
          </a:ln>
        </p:spPr>
        <p:txBody>
          <a:bodyPr wrap="none">
            <a:prstTxWarp prst="textNoShape">
              <a:avLst/>
            </a:prstTxWarp>
            <a:spAutoFit/>
          </a:bodyPr>
          <a:lstStyle/>
          <a:p>
            <a:pPr eaLnBrk="0" hangingPunct="0"/>
            <a:r>
              <a:rPr lang="en-US" altLang="ko-KR" sz="1400" b="1" i="1">
                <a:latin typeface="Arial" charset="0"/>
                <a:ea typeface="굴림" charset="-127"/>
                <a:cs typeface="굴림" charset="-127"/>
              </a:rPr>
              <a:t>A. Bressan et al, </a:t>
            </a:r>
          </a:p>
          <a:p>
            <a:pPr eaLnBrk="0" hangingPunct="0"/>
            <a:r>
              <a:rPr lang="en-US" altLang="ko-KR" sz="1400" b="1" i="1">
                <a:latin typeface="Arial" charset="0"/>
                <a:ea typeface="굴림" charset="-127"/>
                <a:cs typeface="굴림" charset="-127"/>
              </a:rPr>
              <a:t>Nucl. Instr. and Meth. A 425(1999)254</a:t>
            </a:r>
          </a:p>
          <a:p>
            <a:pPr eaLnBrk="0" hangingPunct="0"/>
            <a:r>
              <a:rPr lang="en-US" altLang="ko-KR" sz="1400" b="1" i="1">
                <a:latin typeface="Arial" charset="0"/>
                <a:ea typeface="굴림" charset="-127"/>
                <a:cs typeface="굴림" charset="-127"/>
              </a:rPr>
              <a:t>F. Sauli,  Nucl. Instr. and Meth.A 461(2001)47</a:t>
            </a:r>
          </a:p>
        </p:txBody>
      </p:sp>
      <p:sp>
        <p:nvSpPr>
          <p:cNvPr id="199688" name="Text Box 8"/>
          <p:cNvSpPr txBox="1">
            <a:spLocks noChangeArrowheads="1"/>
          </p:cNvSpPr>
          <p:nvPr/>
        </p:nvSpPr>
        <p:spPr bwMode="auto">
          <a:xfrm>
            <a:off x="6934200" y="2514600"/>
            <a:ext cx="2209800" cy="942975"/>
          </a:xfrm>
          <a:prstGeom prst="rect">
            <a:avLst/>
          </a:prstGeom>
          <a:noFill/>
          <a:ln w="9525">
            <a:noFill/>
            <a:miter lim="800000"/>
            <a:headEnd/>
            <a:tailEnd/>
          </a:ln>
        </p:spPr>
        <p:txBody>
          <a:bodyPr>
            <a:prstTxWarp prst="textNoShape">
              <a:avLst/>
            </a:prstTxWarp>
            <a:spAutoFit/>
          </a:bodyPr>
          <a:lstStyle/>
          <a:p>
            <a:pPr eaLnBrk="0" hangingPunct="0"/>
            <a:r>
              <a:rPr lang="en-US" altLang="ko-KR" sz="1400" b="1">
                <a:latin typeface="Arial" charset="0"/>
                <a:ea typeface="굴림" charset="-127"/>
                <a:cs typeface="굴림" charset="-127"/>
              </a:rPr>
              <a:t>9 keV absorption radiography of a small mammal (image size ~ 60 x 30 mm</a:t>
            </a:r>
            <a:r>
              <a:rPr lang="en-US" altLang="ko-KR" sz="1400" b="1" baseline="30000">
                <a:latin typeface="Arial" charset="0"/>
                <a:ea typeface="굴림" charset="-127"/>
                <a:cs typeface="굴림" charset="-127"/>
              </a:rPr>
              <a:t>2</a:t>
            </a:r>
            <a:r>
              <a:rPr lang="en-US" altLang="ko-KR" sz="1400" b="1">
                <a:latin typeface="Arial" charset="0"/>
                <a:ea typeface="굴림" charset="-127"/>
                <a:cs typeface="굴림" charset="-127"/>
              </a:rPr>
              <a:t>)</a:t>
            </a:r>
          </a:p>
        </p:txBody>
      </p:sp>
      <p:pic>
        <p:nvPicPr>
          <p:cNvPr id="199689" name="Picture 9" descr="machine-gun-in-a-violin-box"/>
          <p:cNvPicPr>
            <a:picLocks noChangeAspect="1" noChangeArrowheads="1"/>
          </p:cNvPicPr>
          <p:nvPr/>
        </p:nvPicPr>
        <p:blipFill>
          <a:blip r:embed="rId4"/>
          <a:srcRect/>
          <a:stretch>
            <a:fillRect/>
          </a:stretch>
        </p:blipFill>
        <p:spPr bwMode="auto">
          <a:xfrm>
            <a:off x="4724400" y="3962400"/>
            <a:ext cx="4343400" cy="2057400"/>
          </a:xfrm>
          <a:prstGeom prst="rect">
            <a:avLst/>
          </a:prstGeom>
          <a:noFill/>
          <a:ln w="9525">
            <a:noFill/>
            <a:miter lim="800000"/>
            <a:headEnd/>
            <a:tailEnd/>
          </a:ln>
        </p:spPr>
      </p:pic>
    </p:spTree>
    <p:extLst>
      <p:ext uri="{BB962C8B-B14F-4D97-AF65-F5344CB8AC3E}">
        <p14:creationId xmlns:p14="http://schemas.microsoft.com/office/powerpoint/2010/main" val="572369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23,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dirty="0"/>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dirty="0">
              <a:latin typeface="Arial Narrow" pitchFamily="-84" charset="0"/>
            </a:endParaRPr>
          </a:p>
        </p:txBody>
      </p:sp>
      <p:sp>
        <p:nvSpPr>
          <p:cNvPr id="19461" name="Rectangle 2"/>
          <p:cNvSpPr>
            <a:spLocks noGrp="1" noChangeArrowheads="1"/>
          </p:cNvSpPr>
          <p:nvPr>
            <p:ph type="title"/>
          </p:nvPr>
        </p:nvSpPr>
        <p:spPr>
          <a:xfrm>
            <a:off x="762000" y="0"/>
            <a:ext cx="7772400" cy="1143000"/>
          </a:xfrm>
        </p:spPr>
        <p:txBody>
          <a:bodyPr/>
          <a:lstStyle/>
          <a:p>
            <a:pPr eaLnBrk="1" hangingPunct="1"/>
            <a:r>
              <a:rPr lang="en-US">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990600"/>
            <a:ext cx="8153400" cy="4648200"/>
          </a:xfrm>
        </p:spPr>
        <p:txBody>
          <a:bodyPr/>
          <a:lstStyle/>
          <a:p>
            <a:pPr eaLnBrk="1" hangingPunct="1"/>
            <a:r>
              <a:rPr lang="en-US" dirty="0" smtClean="0">
                <a:ea typeface="ＭＳ Ｐゴシック" pitchFamily="-84" charset="-128"/>
                <a:cs typeface="ＭＳ Ｐゴシック" pitchFamily="-84" charset="-128"/>
              </a:rPr>
              <a:t>Quiz #1 on appendices 3, 5, 6 </a:t>
            </a:r>
            <a:r>
              <a:rPr lang="en-US" dirty="0" smtClean="0">
                <a:ea typeface="ＭＳ Ｐゴシック" pitchFamily="-84" charset="-128"/>
                <a:cs typeface="ＭＳ Ｐゴシック" pitchFamily="-84" charset="-128"/>
              </a:rPr>
              <a:t>and 7 </a:t>
            </a:r>
            <a:endParaRPr lang="en-US" dirty="0" smtClean="0">
              <a:ea typeface="ＭＳ Ｐゴシック" pitchFamily="-84" charset="-128"/>
              <a:cs typeface="ＭＳ Ｐゴシック" pitchFamily="-84" charset="-128"/>
            </a:endParaRPr>
          </a:p>
          <a:p>
            <a:pPr lvl="1" eaLnBrk="1" hangingPunct="1"/>
            <a:r>
              <a:rPr lang="en-US" dirty="0" smtClean="0"/>
              <a:t>Beginning of the class</a:t>
            </a:r>
          </a:p>
          <a:p>
            <a:pPr lvl="1" eaLnBrk="1" hangingPunct="1"/>
            <a:r>
              <a:rPr lang="en-US" dirty="0" smtClean="0"/>
              <a:t>This Wednesday</a:t>
            </a:r>
            <a:r>
              <a:rPr lang="en-US" dirty="0" smtClean="0"/>
              <a:t>, </a:t>
            </a:r>
            <a:r>
              <a:rPr lang="en-US" dirty="0" smtClean="0"/>
              <a:t>Jan</a:t>
            </a:r>
            <a:r>
              <a:rPr lang="en-US" dirty="0" smtClean="0"/>
              <a:t>. </a:t>
            </a:r>
            <a:r>
              <a:rPr lang="en-US" dirty="0" smtClean="0"/>
              <a:t>25</a:t>
            </a:r>
            <a:endParaRPr lang="en-US" dirty="0" smtClean="0"/>
          </a:p>
        </p:txBody>
      </p:sp>
    </p:spTree>
    <p:extLst>
      <p:ext uri="{BB962C8B-B14F-4D97-AF65-F5344CB8AC3E}">
        <p14:creationId xmlns:p14="http://schemas.microsoft.com/office/powerpoint/2010/main" val="521926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159112"/>
            <a:ext cx="4495800" cy="3546488"/>
          </a:xfrm>
          <a:prstGeom prst="rect">
            <a:avLst/>
          </a:prstGeom>
        </p:spPr>
      </p:pic>
      <p:sp>
        <p:nvSpPr>
          <p:cNvPr id="7" name="Title 1"/>
          <p:cNvSpPr>
            <a:spLocks noGrp="1"/>
          </p:cNvSpPr>
          <p:nvPr>
            <p:ph type="title"/>
          </p:nvPr>
        </p:nvSpPr>
        <p:spPr>
          <a:xfrm>
            <a:off x="457200" y="0"/>
            <a:ext cx="8229600" cy="762000"/>
          </a:xfrm>
        </p:spPr>
        <p:txBody>
          <a:bodyPr>
            <a:normAutofit fontScale="90000"/>
          </a:bodyPr>
          <a:lstStyle/>
          <a:p>
            <a:r>
              <a:rPr lang="en-US" sz="4000" dirty="0" smtClean="0"/>
              <a:t>Bi-product of High Energy Physics Research</a:t>
            </a:r>
            <a:endParaRPr lang="en-US" sz="4000" dirty="0"/>
          </a:p>
        </p:txBody>
      </p:sp>
      <p:sp>
        <p:nvSpPr>
          <p:cNvPr id="8" name="Date Placeholder 7"/>
          <p:cNvSpPr>
            <a:spLocks noGrp="1"/>
          </p:cNvSpPr>
          <p:nvPr>
            <p:ph type="dt" sz="half" idx="10"/>
          </p:nvPr>
        </p:nvSpPr>
        <p:spPr/>
        <p:txBody>
          <a:bodyPr/>
          <a:lstStyle/>
          <a:p>
            <a:pPr>
              <a:defRPr/>
            </a:pPr>
            <a:r>
              <a:rPr lang="en-US" smtClean="0"/>
              <a:t>Monday, Jan. 23, 2017</a:t>
            </a:r>
            <a:endParaRPr lang="en-US"/>
          </a:p>
        </p:txBody>
      </p:sp>
      <p:sp>
        <p:nvSpPr>
          <p:cNvPr id="9" name="Slide Number Placeholder 8"/>
          <p:cNvSpPr>
            <a:spLocks noGrp="1"/>
          </p:cNvSpPr>
          <p:nvPr>
            <p:ph type="sldNum" sz="quarter" idx="12"/>
          </p:nvPr>
        </p:nvSpPr>
        <p:spPr/>
        <p:txBody>
          <a:bodyPr/>
          <a:lstStyle/>
          <a:p>
            <a:pPr>
              <a:defRPr/>
            </a:pPr>
            <a:fld id="{1E590A33-9DDF-D041-A6E4-2FCA1E7639A1}" type="slidenum">
              <a:rPr lang="en-US" smtClean="0"/>
              <a:pPr>
                <a:defRPr/>
              </a:pPr>
              <a:t>20</a:t>
            </a:fld>
            <a:endParaRPr lang="en-US"/>
          </a:p>
        </p:txBody>
      </p:sp>
      <p:sp>
        <p:nvSpPr>
          <p:cNvPr id="10" name="Footer Placeholder 9"/>
          <p:cNvSpPr>
            <a:spLocks noGrp="1"/>
          </p:cNvSpPr>
          <p:nvPr>
            <p:ph type="ftr" sz="quarter" idx="11"/>
          </p:nvPr>
        </p:nvSpPr>
        <p:spPr/>
        <p:txBody>
          <a:bodyPr/>
          <a:lstStyle/>
          <a:p>
            <a:pPr>
              <a:defRPr/>
            </a:pPr>
            <a:r>
              <a:rPr lang="mr-IN" smtClean="0"/>
              <a:t>PHYS 3313-001, Spring 2017                      Dr. Jaehoon Yu</a:t>
            </a: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8" y="838428"/>
            <a:ext cx="4443412" cy="3581172"/>
          </a:xfrm>
          <a:prstGeom prst="rect">
            <a:avLst/>
          </a:prstGeom>
        </p:spPr>
      </p:pic>
      <p:sp>
        <p:nvSpPr>
          <p:cNvPr id="15" name="Title 1"/>
          <p:cNvSpPr txBox="1">
            <a:spLocks/>
          </p:cNvSpPr>
          <p:nvPr/>
        </p:nvSpPr>
        <p:spPr bwMode="auto">
          <a:xfrm>
            <a:off x="0" y="4572000"/>
            <a:ext cx="4800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rgbClr val="0000FF"/>
                </a:solidFill>
                <a:latin typeface="+mj-lt"/>
                <a:ea typeface="ＭＳ Ｐゴシック" charset="-128"/>
                <a:cs typeface="ＭＳ Ｐゴシック" charset="-128"/>
              </a:rPr>
              <a:t>Can you see what the object 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0000FF"/>
                </a:solidFill>
                <a:effectLst/>
                <a:uLnTx/>
                <a:uFillTx/>
                <a:latin typeface="+mj-lt"/>
                <a:ea typeface="ＭＳ Ｐゴシック" charset="-128"/>
                <a:cs typeface="ＭＳ Ｐゴシック" charset="-128"/>
              </a:rPr>
              <a:t>(GEM Detector X-ray Image) </a:t>
            </a:r>
            <a:endParaRPr kumimoji="0" lang="en-US" sz="2800" b="0" i="0" u="none" strike="noStrike" kern="0" cap="none" spc="0" normalizeH="0" baseline="0" noProof="0" dirty="0">
              <a:ln>
                <a:noFill/>
              </a:ln>
              <a:solidFill>
                <a:srgbClr val="0000FF"/>
              </a:solidFill>
              <a:effectLst/>
              <a:uLnTx/>
              <a:uFillTx/>
              <a:latin typeface="+mj-lt"/>
              <a:ea typeface="ＭＳ Ｐゴシック" charset="-128"/>
              <a:cs typeface="ＭＳ Ｐゴシック"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4800600" y="666750"/>
            <a:ext cx="3886200" cy="2914650"/>
          </a:xfrm>
          <a:prstGeom prst="rect">
            <a:avLst/>
          </a:prstGeom>
          <a:effectLst/>
        </p:spPr>
      </p:pic>
    </p:spTree>
    <p:extLst>
      <p:ext uri="{BB962C8B-B14F-4D97-AF65-F5344CB8AC3E}">
        <p14:creationId xmlns:p14="http://schemas.microsoft.com/office/powerpoint/2010/main" val="12361584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3-07 at 6.38.59 PM.png"/>
          <p:cNvPicPr>
            <a:picLocks noChangeAspect="1"/>
          </p:cNvPicPr>
          <p:nvPr/>
        </p:nvPicPr>
        <p:blipFill>
          <a:blip r:embed="rId2"/>
          <a:stretch>
            <a:fillRect/>
          </a:stretch>
        </p:blipFill>
        <p:spPr>
          <a:xfrm>
            <a:off x="0" y="0"/>
            <a:ext cx="9160636" cy="6858000"/>
          </a:xfrm>
          <a:prstGeom prst="rect">
            <a:avLst/>
          </a:prstGeom>
        </p:spPr>
      </p:pic>
      <p:sp>
        <p:nvSpPr>
          <p:cNvPr id="2" name="Title 1"/>
          <p:cNvSpPr>
            <a:spLocks noGrp="1"/>
          </p:cNvSpPr>
          <p:nvPr>
            <p:ph type="title"/>
          </p:nvPr>
        </p:nvSpPr>
        <p:spPr>
          <a:xfrm>
            <a:off x="-152400" y="0"/>
            <a:ext cx="9525000" cy="914400"/>
          </a:xfrm>
        </p:spPr>
        <p:txBody>
          <a:bodyPr/>
          <a:lstStyle/>
          <a:p>
            <a:r>
              <a:rPr lang="en-US" sz="4000" dirty="0" smtClean="0">
                <a:solidFill>
                  <a:srgbClr val="FF0066"/>
                </a:solidFill>
                <a:latin typeface="+mn-lt"/>
              </a:rPr>
              <a:t>And in not too distant future, we could do …</a:t>
            </a:r>
            <a:endParaRPr lang="en-US" sz="4000" dirty="0">
              <a:solidFill>
                <a:srgbClr val="FF0066"/>
              </a:solidFill>
              <a:latin typeface="+mn-lt"/>
            </a:endParaRPr>
          </a:p>
        </p:txBody>
      </p:sp>
      <p:sp>
        <p:nvSpPr>
          <p:cNvPr id="5" name="Slide Number Placeholder 4"/>
          <p:cNvSpPr>
            <a:spLocks noGrp="1"/>
          </p:cNvSpPr>
          <p:nvPr>
            <p:ph type="sldNum" sz="quarter" idx="10"/>
          </p:nvPr>
        </p:nvSpPr>
        <p:spPr/>
        <p:txBody>
          <a:bodyPr/>
          <a:lstStyle/>
          <a:p>
            <a:pPr>
              <a:defRPr/>
            </a:pPr>
            <a:fld id="{E56E9FED-B022-7D4C-99D4-EF9E9B6BF054}" type="slidenum">
              <a:rPr lang="ko-KR" altLang="en-US" smtClean="0"/>
              <a:pPr>
                <a:defRPr/>
              </a:pPr>
              <a:t>21</a:t>
            </a:fld>
            <a:endParaRPr lang="ko-KR" altLang="en-US"/>
          </a:p>
        </p:txBody>
      </p:sp>
    </p:spTree>
    <p:extLst>
      <p:ext uri="{BB962C8B-B14F-4D97-AF65-F5344CB8AC3E}">
        <p14:creationId xmlns:p14="http://schemas.microsoft.com/office/powerpoint/2010/main" val="1359074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600200"/>
            <a:ext cx="9144000" cy="5257800"/>
          </a:xfrm>
        </p:spPr>
        <p:txBody>
          <a:bodyPr/>
          <a:lstStyle/>
          <a:p>
            <a:endParaRPr lang="en-US" dirty="0"/>
          </a:p>
        </p:txBody>
      </p:sp>
      <p:sp>
        <p:nvSpPr>
          <p:cNvPr id="5" name="Rectangle 3"/>
          <p:cNvSpPr txBox="1">
            <a:spLocks noChangeArrowheads="1"/>
          </p:cNvSpPr>
          <p:nvPr/>
        </p:nvSpPr>
        <p:spPr>
          <a:xfrm>
            <a:off x="579106" y="5330339"/>
            <a:ext cx="8229600" cy="990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ea typeface="ＭＳ Ｐゴシック" pitchFamily="-84" charset="-128"/>
                <a:cs typeface="ＭＳ Ｐゴシック" pitchFamily="-84" charset="-128"/>
              </a:rPr>
              <a:t>2012 God particle discovery</a:t>
            </a:r>
            <a:endParaRPr lang="en-US" dirty="0">
              <a:solidFill>
                <a:srgbClr val="FFFFFF"/>
              </a:solidFill>
              <a:ea typeface="ＭＳ Ｐゴシック" pitchFamily="-84" charset="-128"/>
              <a:cs typeface="ＭＳ Ｐゴシック" pitchFamily="-84" charset="-128"/>
            </a:endParaRPr>
          </a:p>
        </p:txBody>
      </p:sp>
      <p:pic>
        <p:nvPicPr>
          <p:cNvPr id="7" name="CBS 11 Dr. Yu interview 07.04.1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80" y="-1"/>
            <a:ext cx="9127719" cy="6353499"/>
          </a:xfrm>
          <a:prstGeom prst="rect">
            <a:avLst/>
          </a:prstGeom>
        </p:spPr>
      </p:pic>
      <p:sp>
        <p:nvSpPr>
          <p:cNvPr id="9" name="Rectangle 3"/>
          <p:cNvSpPr>
            <a:spLocks noGrp="1" noChangeArrowheads="1"/>
          </p:cNvSpPr>
          <p:nvPr>
            <p:ph type="title"/>
          </p:nvPr>
        </p:nvSpPr>
        <p:spPr>
          <a:xfrm>
            <a:off x="297260" y="4835039"/>
            <a:ext cx="8229600" cy="990600"/>
          </a:xfrm>
        </p:spPr>
        <p:txBody>
          <a:bodyPr>
            <a:normAutofit/>
          </a:bodyPr>
          <a:lstStyle/>
          <a:p>
            <a:pPr eaLnBrk="1" hangingPunct="1"/>
            <a:r>
              <a:rPr lang="en-US" dirty="0" smtClean="0">
                <a:solidFill>
                  <a:srgbClr val="FFFFFF"/>
                </a:solidFill>
                <a:ea typeface="ＭＳ Ｐゴシック" pitchFamily="-84" charset="-128"/>
                <a:cs typeface="ＭＳ Ｐゴシック" pitchFamily="-84" charset="-128"/>
              </a:rPr>
              <a:t>Discovery of the God Particle in 2012</a:t>
            </a:r>
          </a:p>
        </p:txBody>
      </p:sp>
      <p:sp>
        <p:nvSpPr>
          <p:cNvPr id="2" name="Date Placeholder 1"/>
          <p:cNvSpPr>
            <a:spLocks noGrp="1"/>
          </p:cNvSpPr>
          <p:nvPr>
            <p:ph type="dt" sz="half" idx="10"/>
          </p:nvPr>
        </p:nvSpPr>
        <p:spPr/>
        <p:txBody>
          <a:bodyPr/>
          <a:lstStyle/>
          <a:p>
            <a:pPr>
              <a:defRPr/>
            </a:pPr>
            <a:r>
              <a:rPr lang="en-US" smtClean="0"/>
              <a:t>Monday, Jan. 23, 2017</a:t>
            </a:r>
            <a:endParaRPr lang="en-US"/>
          </a:p>
        </p:txBody>
      </p:sp>
      <p:sp>
        <p:nvSpPr>
          <p:cNvPr id="3" name="Footer Placeholder 2"/>
          <p:cNvSpPr>
            <a:spLocks noGrp="1"/>
          </p:cNvSpPr>
          <p:nvPr>
            <p:ph type="ftr" sz="quarter" idx="11"/>
          </p:nvPr>
        </p:nvSpPr>
        <p:spPr/>
        <p:txBody>
          <a:bodyPr/>
          <a:lstStyle/>
          <a:p>
            <a:pPr>
              <a:defRPr/>
            </a:pPr>
            <a:r>
              <a:rPr lang="mr-IN" smtClean="0"/>
              <a:t>PHYS 3313-001, Spring 2017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22</a:t>
            </a:fld>
            <a:endParaRPr lang="en-US"/>
          </a:p>
        </p:txBody>
      </p:sp>
    </p:spTree>
    <p:extLst>
      <p:ext uri="{BB962C8B-B14F-4D97-AF65-F5344CB8AC3E}">
        <p14:creationId xmlns:p14="http://schemas.microsoft.com/office/powerpoint/2010/main" val="1334228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609600" y="0"/>
            <a:ext cx="7772400" cy="734511"/>
          </a:xfrm>
          <a:ln/>
        </p:spPr>
        <p:txBody>
          <a:bodyPr/>
          <a:lstStyle/>
          <a:p>
            <a:r>
              <a:rPr lang="en-US" dirty="0"/>
              <a:t>D</a:t>
            </a:r>
            <a:r>
              <a:rPr lang="en-US" dirty="0" smtClean="0"/>
              <a:t>ark Metter Search Motivation</a:t>
            </a:r>
            <a:endParaRPr lang="en-US" dirty="0"/>
          </a:p>
        </p:txBody>
      </p:sp>
      <p:sp>
        <p:nvSpPr>
          <p:cNvPr id="18434" name="Rectangle 2"/>
          <p:cNvSpPr>
            <a:spLocks noGrp="1" noChangeArrowheads="1"/>
          </p:cNvSpPr>
          <p:nvPr>
            <p:ph type="body" idx="1"/>
          </p:nvPr>
        </p:nvSpPr>
        <p:spPr>
          <a:xfrm>
            <a:off x="304800" y="533400"/>
            <a:ext cx="8661797" cy="5949553"/>
          </a:xfrm>
          <a:ln/>
        </p:spPr>
        <p:txBody>
          <a:bodyPr anchor="t"/>
          <a:lstStyle/>
          <a:p>
            <a:pPr>
              <a:buFontTx/>
              <a:buBlip>
                <a:blip r:embed="rId2"/>
              </a:buBlip>
            </a:pPr>
            <a:r>
              <a:rPr lang="en-US" sz="2400" dirty="0" smtClean="0"/>
              <a:t>Now that the Higgs particle, a part of only 5% of the universe, is seen</a:t>
            </a:r>
          </a:p>
          <a:p>
            <a:pPr>
              <a:buFontTx/>
              <a:buBlip>
                <a:blip r:embed="rId2"/>
              </a:buBlip>
            </a:pPr>
            <a:r>
              <a:rPr lang="en-US" sz="2400" dirty="0" smtClean="0"/>
              <a:t>It is time for us to look into the 95% of the universe!!</a:t>
            </a:r>
            <a:endParaRPr lang="en-US" sz="2400"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2" y="4114800"/>
            <a:ext cx="3356653" cy="2113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031" y="3962400"/>
            <a:ext cx="3707674" cy="263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grpSp>
        <p:nvGrpSpPr>
          <p:cNvPr id="18439" name="Group 7"/>
          <p:cNvGrpSpPr>
            <a:grpSpLocks/>
          </p:cNvGrpSpPr>
          <p:nvPr/>
        </p:nvGrpSpPr>
        <p:grpSpPr bwMode="auto">
          <a:xfrm>
            <a:off x="1371600" y="1524000"/>
            <a:ext cx="2613198" cy="2520553"/>
            <a:chOff x="0" y="0"/>
            <a:chExt cx="2120" cy="2048"/>
          </a:xfrm>
        </p:grpSpPr>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 y="96"/>
              <a:ext cx="1864" cy="1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843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20" cy="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grpSp>
      <p:grpSp>
        <p:nvGrpSpPr>
          <p:cNvPr id="18442" name="Group 10"/>
          <p:cNvGrpSpPr>
            <a:grpSpLocks/>
          </p:cNvGrpSpPr>
          <p:nvPr/>
        </p:nvGrpSpPr>
        <p:grpSpPr bwMode="auto">
          <a:xfrm>
            <a:off x="5303639" y="1524000"/>
            <a:ext cx="2773561" cy="2466454"/>
            <a:chOff x="0" y="0"/>
            <a:chExt cx="2040" cy="1688"/>
          </a:xfrm>
        </p:grpSpPr>
        <p:pic>
          <p:nvPicPr>
            <p:cNvPr id="184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 y="96"/>
              <a:ext cx="1784" cy="1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18441" name="Picture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040" cy="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grpSp>
      <p:sp>
        <p:nvSpPr>
          <p:cNvPr id="2" name="Date Placeholder 1"/>
          <p:cNvSpPr>
            <a:spLocks noGrp="1"/>
          </p:cNvSpPr>
          <p:nvPr>
            <p:ph type="dt" sz="half" idx="10"/>
          </p:nvPr>
        </p:nvSpPr>
        <p:spPr/>
        <p:txBody>
          <a:bodyPr/>
          <a:lstStyle/>
          <a:p>
            <a:pPr>
              <a:defRPr/>
            </a:pPr>
            <a:r>
              <a:rPr lang="en-US" smtClean="0"/>
              <a:t>Monday, Jan. 23, 2017</a:t>
            </a:r>
            <a:endParaRPr lang="en-US"/>
          </a:p>
        </p:txBody>
      </p:sp>
      <p:sp>
        <p:nvSpPr>
          <p:cNvPr id="3" name="Footer Placeholder 2"/>
          <p:cNvSpPr>
            <a:spLocks noGrp="1"/>
          </p:cNvSpPr>
          <p:nvPr>
            <p:ph type="ftr" sz="quarter" idx="11"/>
          </p:nvPr>
        </p:nvSpPr>
        <p:spPr/>
        <p:txBody>
          <a:bodyPr/>
          <a:lstStyle/>
          <a:p>
            <a:pPr>
              <a:defRPr/>
            </a:pPr>
            <a:r>
              <a:rPr lang="mr-IN" smtClean="0"/>
              <a:t>PHYS 3313-001, Spring 2017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23</a:t>
            </a:fld>
            <a:endParaRPr lang="en-US"/>
          </a:p>
        </p:txBody>
      </p:sp>
    </p:spTree>
    <p:extLst>
      <p:ext uri="{BB962C8B-B14F-4D97-AF65-F5344CB8AC3E}">
        <p14:creationId xmlns:p14="http://schemas.microsoft.com/office/powerpoint/2010/main" val="882253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89"/>
            <a:ext cx="8153400" cy="886911"/>
          </a:xfrm>
          <a:ln/>
        </p:spPr>
        <p:txBody>
          <a:bodyPr/>
          <a:lstStyle/>
          <a:p>
            <a:r>
              <a:rPr lang="en-US" sz="3400" dirty="0" smtClean="0"/>
              <a:t>Light DM Production </a:t>
            </a:r>
            <a:r>
              <a:rPr lang="en-US" sz="3400" dirty="0"/>
              <a:t>at </a:t>
            </a:r>
            <a:r>
              <a:rPr lang="en-US" sz="3400" dirty="0" smtClean="0"/>
              <a:t>High Intensity Accelerator </a:t>
            </a:r>
            <a:endParaRPr lang="en-US" sz="3400" dirty="0"/>
          </a:p>
        </p:txBody>
      </p:sp>
      <p:sp>
        <p:nvSpPr>
          <p:cNvPr id="21506" name="Rectangle 2"/>
          <p:cNvSpPr>
            <a:spLocks noGrp="1" noChangeArrowheads="1"/>
          </p:cNvSpPr>
          <p:nvPr>
            <p:ph type="body" idx="1"/>
          </p:nvPr>
        </p:nvSpPr>
        <p:spPr>
          <a:xfrm>
            <a:off x="482203" y="685800"/>
            <a:ext cx="8179594" cy="5644753"/>
          </a:xfrm>
          <a:ln/>
        </p:spPr>
        <p:txBody>
          <a:bodyPr anchor="t"/>
          <a:lstStyle/>
          <a:p>
            <a:pPr>
              <a:buFontTx/>
              <a:buBlip>
                <a:blip r:embed="rId3"/>
              </a:buBlip>
            </a:pPr>
            <a:r>
              <a:rPr lang="en-US" sz="2800" dirty="0" smtClean="0"/>
              <a:t>Production </a:t>
            </a:r>
            <a:r>
              <a:rPr lang="en-US" sz="2800" dirty="0"/>
              <a:t>of </a:t>
            </a:r>
            <a:r>
              <a:rPr lang="en-US" sz="2800" dirty="0" smtClean="0"/>
              <a:t>DM:</a:t>
            </a:r>
            <a:r>
              <a:rPr lang="en-US" sz="2800" dirty="0"/>
              <a:t/>
            </a:r>
            <a:br>
              <a:rPr lang="en-US" sz="2800" dirty="0"/>
            </a:br>
            <a:endParaRPr lang="en-US" sz="2800" dirty="0"/>
          </a:p>
          <a:p>
            <a:pPr>
              <a:buFontTx/>
              <a:buBlip>
                <a:blip r:embed="rId3"/>
              </a:buBlip>
            </a:pPr>
            <a:endParaRPr lang="en-US" sz="2800" dirty="0"/>
          </a:p>
          <a:p>
            <a:pPr>
              <a:buFontTx/>
              <a:buBlip>
                <a:blip r:embed="rId3"/>
              </a:buBlip>
            </a:pPr>
            <a:endParaRPr lang="en-US" sz="2800" dirty="0"/>
          </a:p>
          <a:p>
            <a:pPr>
              <a:buFontTx/>
              <a:buBlip>
                <a:blip r:embed="rId3"/>
              </a:buBlip>
            </a:pPr>
            <a:r>
              <a:rPr lang="en-US" sz="2800" dirty="0" smtClean="0"/>
              <a:t>Detection </a:t>
            </a:r>
            <a:r>
              <a:rPr lang="en-US" sz="2800" dirty="0"/>
              <a:t>of </a:t>
            </a:r>
            <a:r>
              <a:rPr lang="en-US" sz="2800" dirty="0" smtClean="0"/>
              <a:t>DM:</a:t>
            </a:r>
            <a:endParaRPr lang="en-US" sz="2800" dirty="0"/>
          </a:p>
          <a:p>
            <a:pPr marL="0" indent="0">
              <a:buNone/>
            </a:pPr>
            <a:endParaRPr lang="en-US" sz="2800" dirty="0" smtClean="0"/>
          </a:p>
          <a:p>
            <a:pPr>
              <a:buFontTx/>
              <a:buBlip>
                <a:blip r:embed="rId3"/>
              </a:buBlip>
            </a:pPr>
            <a:r>
              <a:rPr lang="en-US" sz="2800" dirty="0" smtClean="0"/>
              <a:t>How</a:t>
            </a:r>
            <a:r>
              <a:rPr lang="en-US" sz="2800" dirty="0"/>
              <a:t> </a:t>
            </a:r>
            <a:r>
              <a:rPr lang="en-US" sz="2800" dirty="0" smtClean="0"/>
              <a:t>does a DM event look in an experiment?:</a:t>
            </a:r>
            <a:endParaRPr lang="en-US" sz="2800" dirty="0"/>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352" y="1295400"/>
            <a:ext cx="2911078" cy="1201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523" y="1295400"/>
            <a:ext cx="3491508" cy="1160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215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3839" y="2514600"/>
            <a:ext cx="3687961" cy="120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215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267200"/>
            <a:ext cx="639699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Monday, Jan. 23, 2017</a:t>
            </a:r>
            <a:endParaRPr lang="en-US"/>
          </a:p>
        </p:txBody>
      </p:sp>
      <p:sp>
        <p:nvSpPr>
          <p:cNvPr id="3" name="Footer Placeholder 2"/>
          <p:cNvSpPr>
            <a:spLocks noGrp="1"/>
          </p:cNvSpPr>
          <p:nvPr>
            <p:ph type="ftr" sz="quarter" idx="11"/>
          </p:nvPr>
        </p:nvSpPr>
        <p:spPr/>
        <p:txBody>
          <a:bodyPr/>
          <a:lstStyle/>
          <a:p>
            <a:pPr>
              <a:defRPr/>
            </a:pPr>
            <a:r>
              <a:rPr lang="mr-IN" smtClean="0"/>
              <a:t>PHYS 3313-001, Spring 2017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24</a:t>
            </a:fld>
            <a:endParaRPr lang="en-US"/>
          </a:p>
        </p:txBody>
      </p:sp>
      <p:sp>
        <p:nvSpPr>
          <p:cNvPr id="5" name="TextBox 4"/>
          <p:cNvSpPr txBox="1"/>
          <p:nvPr/>
        </p:nvSpPr>
        <p:spPr>
          <a:xfrm>
            <a:off x="914400" y="5257800"/>
            <a:ext cx="1447800" cy="646331"/>
          </a:xfrm>
          <a:prstGeom prst="rect">
            <a:avLst/>
          </a:prstGeom>
          <a:solidFill>
            <a:schemeClr val="bg1"/>
          </a:solidFill>
        </p:spPr>
        <p:txBody>
          <a:bodyPr wrap="square" rtlCol="0">
            <a:spAutoFit/>
          </a:bodyPr>
          <a:lstStyle/>
          <a:p>
            <a:r>
              <a:rPr lang="en-US" sz="1800" b="1" dirty="0" smtClean="0">
                <a:solidFill>
                  <a:srgbClr val="800000"/>
                </a:solidFill>
                <a:latin typeface="Arial Narrow"/>
                <a:cs typeface="Arial Narrow"/>
              </a:rPr>
              <a:t>High Intensity Proton Beam</a:t>
            </a:r>
            <a:endParaRPr lang="en-US" sz="1800" b="1" dirty="0">
              <a:solidFill>
                <a:srgbClr val="800000"/>
              </a:solidFill>
              <a:latin typeface="Arial Narrow"/>
              <a:cs typeface="Arial Narrow"/>
            </a:endParaRPr>
          </a:p>
        </p:txBody>
      </p:sp>
    </p:spTree>
    <p:extLst>
      <p:ext uri="{BB962C8B-B14F-4D97-AF65-F5344CB8AC3E}">
        <p14:creationId xmlns:p14="http://schemas.microsoft.com/office/powerpoint/2010/main" val="1808484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76200" y="-76200"/>
            <a:ext cx="8686800" cy="762000"/>
          </a:xfrm>
        </p:spPr>
        <p:txBody>
          <a:bodyPr/>
          <a:lstStyle/>
          <a:p>
            <a:r>
              <a:rPr lang="en-US" altLang="ko-KR" dirty="0" smtClean="0">
                <a:ea typeface="굴림" charset="-127"/>
                <a:cs typeface="굴림" charset="-127"/>
              </a:rPr>
              <a:t>Search for Dark Matter at an Accelerator</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457200" y="609600"/>
            <a:ext cx="8382000" cy="5410200"/>
          </a:xfrm>
        </p:spPr>
        <p:txBody>
          <a:bodyPr/>
          <a:lstStyle/>
          <a:p>
            <a:pPr eaLnBrk="1" hangingPunct="1">
              <a:lnSpc>
                <a:spcPct val="80000"/>
              </a:lnSpc>
              <a:spcBef>
                <a:spcPts val="0"/>
              </a:spcBef>
              <a:spcAft>
                <a:spcPts val="600"/>
              </a:spcAft>
            </a:pPr>
            <a:r>
              <a:rPr lang="en-US" dirty="0" smtClean="0">
                <a:latin typeface="Arial Narrow" charset="0"/>
              </a:rPr>
              <a:t>Fermi National Accelerator Laboratory is turning into a lab with very high intensity accelerator program</a:t>
            </a:r>
          </a:p>
          <a:p>
            <a:pPr lvl="1" eaLnBrk="1" hangingPunct="1">
              <a:lnSpc>
                <a:spcPct val="80000"/>
              </a:lnSpc>
              <a:spcBef>
                <a:spcPts val="0"/>
              </a:spcBef>
              <a:spcAft>
                <a:spcPts val="600"/>
              </a:spcAft>
            </a:pPr>
            <a:endParaRPr lang="en-US" sz="2400" dirty="0" smtClean="0">
              <a:latin typeface="Arial Narrow" charset="0"/>
              <a:ea typeface="ＭＳ Ｐゴシック" charset="-128"/>
              <a:cs typeface="ＭＳ Ｐゴシック" charset="-128"/>
            </a:endParaRPr>
          </a:p>
        </p:txBody>
      </p:sp>
      <p:sp>
        <p:nvSpPr>
          <p:cNvPr id="66564" name="Date Placeholder 3"/>
          <p:cNvSpPr>
            <a:spLocks noGrp="1"/>
          </p:cNvSpPr>
          <p:nvPr>
            <p:ph type="dt" sz="quarter" idx="10"/>
          </p:nvPr>
        </p:nvSpPr>
        <p:spPr>
          <a:noFill/>
        </p:spPr>
        <p:txBody>
          <a:bodyPr/>
          <a:lstStyle/>
          <a:p>
            <a:r>
              <a:rPr lang="en-US" smtClean="0"/>
              <a:t>Monday, Jan. 23, 2017</a:t>
            </a:r>
            <a:endParaRPr lang="en-US" dirty="0" smtClean="0"/>
          </a:p>
        </p:txBody>
      </p:sp>
      <p:sp>
        <p:nvSpPr>
          <p:cNvPr id="66565" name="Footer Placeholder 4"/>
          <p:cNvSpPr>
            <a:spLocks noGrp="1"/>
          </p:cNvSpPr>
          <p:nvPr>
            <p:ph type="ftr" sz="quarter" idx="11"/>
          </p:nvPr>
        </p:nvSpPr>
        <p:spPr>
          <a:noFill/>
        </p:spPr>
        <p:txBody>
          <a:bodyPr/>
          <a:lstStyle/>
          <a:p>
            <a:r>
              <a:rPr lang="mr-IN" smtClean="0"/>
              <a:t>PHYS 3313-001, Spring 2017                      Dr. Jaehoon Yu</a:t>
            </a:r>
            <a:endParaRPr lang="en-US" dirty="0" smtClean="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25</a:t>
            </a:fld>
            <a:endParaRPr lang="en-US"/>
          </a:p>
        </p:txBody>
      </p:sp>
    </p:spTree>
    <p:extLst>
      <p:ext uri="{BB962C8B-B14F-4D97-AF65-F5344CB8AC3E}">
        <p14:creationId xmlns:p14="http://schemas.microsoft.com/office/powerpoint/2010/main" val="1855069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1"/>
          <p:cNvSpPr>
            <a:spLocks noGrp="1"/>
          </p:cNvSpPr>
          <p:nvPr>
            <p:ph type="ftr" sz="quarter" idx="11"/>
          </p:nvPr>
        </p:nvSpPr>
        <p:spPr>
          <a:xfrm>
            <a:off x="457200" y="6245225"/>
            <a:ext cx="21336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mr-IN" sz="1200" smtClean="0">
                <a:solidFill>
                  <a:srgbClr val="FFFFFF"/>
                </a:solidFill>
              </a:rPr>
              <a:t>PHYS 3313-001, Spring 2017                      Dr. Jaehoon Yu</a:t>
            </a:r>
            <a:endParaRPr lang="en-US" sz="1200">
              <a:solidFill>
                <a:srgbClr val="FFFFFF"/>
              </a:solidFill>
            </a:endParaRPr>
          </a:p>
        </p:txBody>
      </p:sp>
      <p:sp>
        <p:nvSpPr>
          <p:cNvPr id="44035" name="Slide Number Placeholder 2"/>
          <p:cNvSpPr>
            <a:spLocks noGrp="1"/>
          </p:cNvSpPr>
          <p:nvPr>
            <p:ph type="sldNum" sz="quarter" idx="12"/>
          </p:nvPr>
        </p:nvSpPr>
        <p:spPr>
          <a:xfrm>
            <a:off x="1676400" y="6553200"/>
            <a:ext cx="6248400" cy="1682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7FE09A48-3747-6247-9173-D3C59758AF43}" type="slidenum">
              <a:rPr lang="en-US" sz="1200">
                <a:solidFill>
                  <a:srgbClr val="FFFFFF"/>
                </a:solidFill>
              </a:rPr>
              <a:pPr algn="ctr" eaLnBrk="1" hangingPunct="1"/>
              <a:t>26</a:t>
            </a:fld>
            <a:endParaRPr lang="en-US" sz="1200">
              <a:solidFill>
                <a:srgbClr val="FFFFFF"/>
              </a:solidFill>
            </a:endParaRPr>
          </a:p>
        </p:txBody>
      </p:sp>
      <p:pic>
        <p:nvPicPr>
          <p:cNvPr id="44036" name="Picture 1"/>
          <p:cNvPicPr>
            <a:picLocks noChangeArrowheads="1"/>
          </p:cNvPicPr>
          <p:nvPr/>
        </p:nvPicPr>
        <p:blipFill>
          <a:blip r:embed="rId3">
            <a:extLst>
              <a:ext uri="{28A0092B-C50C-407E-A947-70E740481C1C}">
                <a14:useLocalDpi xmlns:a14="http://schemas.microsoft.com/office/drawing/2010/main" val="0"/>
              </a:ext>
            </a:extLst>
          </a:blip>
          <a:srcRect t="3941"/>
          <a:stretch>
            <a:fillRect/>
          </a:stretch>
        </p:blipFill>
        <p:spPr bwMode="auto">
          <a:xfrm>
            <a:off x="3175" y="1238250"/>
            <a:ext cx="9145588" cy="658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4037" name="Rectangle 1"/>
          <p:cNvSpPr>
            <a:spLocks noChangeArrowheads="1"/>
          </p:cNvSpPr>
          <p:nvPr/>
        </p:nvSpPr>
        <p:spPr bwMode="auto">
          <a:xfrm>
            <a:off x="3175" y="1238250"/>
            <a:ext cx="9144000" cy="6588125"/>
          </a:xfrm>
          <a:prstGeom prst="rect">
            <a:avLst/>
          </a:prstGeom>
          <a:solidFill>
            <a:srgbClr val="FFFFFF">
              <a:alpha val="5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a:endParaRPr lang="en-US"/>
          </a:p>
        </p:txBody>
      </p:sp>
      <p:grpSp>
        <p:nvGrpSpPr>
          <p:cNvPr id="44038" name="Group 39"/>
          <p:cNvGrpSpPr>
            <a:grpSpLocks/>
          </p:cNvGrpSpPr>
          <p:nvPr/>
        </p:nvGrpSpPr>
        <p:grpSpPr bwMode="auto">
          <a:xfrm>
            <a:off x="4835525" y="1425575"/>
            <a:ext cx="4308475" cy="3505200"/>
            <a:chOff x="4835339" y="1425129"/>
            <a:chExt cx="4308795" cy="3505200"/>
          </a:xfrm>
        </p:grpSpPr>
        <p:pic>
          <p:nvPicPr>
            <p:cNvPr id="44065"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0801" y="1463229"/>
              <a:ext cx="1432194" cy="1180484"/>
            </a:xfrm>
            <a:prstGeom prst="rect">
              <a:avLst/>
            </a:prstGeom>
            <a:noFill/>
            <a:ln w="19050">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pic>
          <p:nvPicPr>
            <p:cNvPr id="44066" name="Picture 17" descr="MINOS-nea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1454" y="2943340"/>
              <a:ext cx="1282710" cy="1044575"/>
            </a:xfrm>
            <a:prstGeom prst="rect">
              <a:avLst/>
            </a:prstGeom>
            <a:noFill/>
            <a:ln w="19050">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grpSp>
          <p:nvGrpSpPr>
            <p:cNvPr id="44067" name="Group 20"/>
            <p:cNvGrpSpPr>
              <a:grpSpLocks/>
            </p:cNvGrpSpPr>
            <p:nvPr/>
          </p:nvGrpSpPr>
          <p:grpSpPr bwMode="auto">
            <a:xfrm>
              <a:off x="7506745" y="3419984"/>
              <a:ext cx="1045077" cy="997148"/>
              <a:chOff x="7569968" y="3639344"/>
              <a:chExt cx="1095426" cy="1187647"/>
            </a:xfrm>
          </p:grpSpPr>
          <p:pic>
            <p:nvPicPr>
              <p:cNvPr id="44076" name="Picture 21" descr="C:\Users\ykkim\Pictures\MINERvA.jpg"/>
              <p:cNvPicPr>
                <a:picLocks noChangeAspect="1" noChangeArrowheads="1"/>
              </p:cNvPicPr>
              <p:nvPr/>
            </p:nvPicPr>
            <p:blipFill>
              <a:blip r:embed="rId6">
                <a:extLst>
                  <a:ext uri="{28A0092B-C50C-407E-A947-70E740481C1C}">
                    <a14:useLocalDpi xmlns:a14="http://schemas.microsoft.com/office/drawing/2010/main" val="0"/>
                  </a:ext>
                </a:extLst>
              </a:blip>
              <a:srcRect b="13657"/>
              <a:stretch>
                <a:fillRect/>
              </a:stretch>
            </p:blipFill>
            <p:spPr bwMode="auto">
              <a:xfrm>
                <a:off x="7569968" y="3639344"/>
                <a:ext cx="1095426" cy="1187647"/>
              </a:xfrm>
              <a:prstGeom prst="rect">
                <a:avLst/>
              </a:prstGeom>
              <a:noFill/>
              <a:ln w="19050">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44077" name="TextBox 17"/>
              <p:cNvSpPr txBox="1">
                <a:spLocks noChangeArrowheads="1"/>
              </p:cNvSpPr>
              <p:nvPr/>
            </p:nvSpPr>
            <p:spPr bwMode="auto">
              <a:xfrm>
                <a:off x="7628399" y="3693708"/>
                <a:ext cx="1020236" cy="36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FFFFFF"/>
                    </a:solidFill>
                    <a:cs typeface="Arial" charset="0"/>
                  </a:rPr>
                  <a:t>MINERvA</a:t>
                </a:r>
              </a:p>
            </p:txBody>
          </p:sp>
        </p:grpSp>
        <p:grpSp>
          <p:nvGrpSpPr>
            <p:cNvPr id="44068" name="Group 26"/>
            <p:cNvGrpSpPr>
              <a:grpSpLocks/>
            </p:cNvGrpSpPr>
            <p:nvPr/>
          </p:nvGrpSpPr>
          <p:grpSpPr bwMode="auto">
            <a:xfrm>
              <a:off x="8061786" y="3918558"/>
              <a:ext cx="1082348" cy="857250"/>
              <a:chOff x="5958216" y="5167312"/>
              <a:chExt cx="1517125" cy="1228725"/>
            </a:xfrm>
          </p:grpSpPr>
          <p:pic>
            <p:nvPicPr>
              <p:cNvPr id="44074" name="Picture 27"/>
              <p:cNvPicPr>
                <a:picLocks noChangeAspect="1"/>
              </p:cNvPicPr>
              <p:nvPr/>
            </p:nvPicPr>
            <p:blipFill>
              <a:blip r:embed="rId7">
                <a:extLst>
                  <a:ext uri="{28A0092B-C50C-407E-A947-70E740481C1C}">
                    <a14:useLocalDpi xmlns:a14="http://schemas.microsoft.com/office/drawing/2010/main" val="0"/>
                  </a:ext>
                </a:extLst>
              </a:blip>
              <a:srcRect t="8873" b="8334"/>
              <a:stretch>
                <a:fillRect/>
              </a:stretch>
            </p:blipFill>
            <p:spPr bwMode="auto">
              <a:xfrm>
                <a:off x="5962978" y="5167312"/>
                <a:ext cx="1411288" cy="1228725"/>
              </a:xfrm>
              <a:prstGeom prst="rect">
                <a:avLst/>
              </a:prstGeom>
              <a:noFill/>
              <a:ln w="19050">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44075" name="TextBox 16"/>
              <p:cNvSpPr txBox="1">
                <a:spLocks noChangeArrowheads="1"/>
              </p:cNvSpPr>
              <p:nvPr/>
            </p:nvSpPr>
            <p:spPr bwMode="auto">
              <a:xfrm>
                <a:off x="5958216" y="5525642"/>
                <a:ext cx="1517125" cy="441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000000"/>
                    </a:solidFill>
                    <a:cs typeface="Arial" charset="0"/>
                  </a:rPr>
                  <a:t>MiniBooNE</a:t>
                </a:r>
              </a:p>
            </p:txBody>
          </p:sp>
        </p:grpSp>
        <p:cxnSp>
          <p:nvCxnSpPr>
            <p:cNvPr id="44069" name="Straight Arrow Connector 31"/>
            <p:cNvCxnSpPr>
              <a:cxnSpLocks noChangeShapeType="1"/>
            </p:cNvCxnSpPr>
            <p:nvPr/>
          </p:nvCxnSpPr>
          <p:spPr bwMode="auto">
            <a:xfrm flipH="1" flipV="1">
              <a:off x="4975685" y="2644329"/>
              <a:ext cx="3200400" cy="2286000"/>
            </a:xfrm>
            <a:prstGeom prst="straightConnector1">
              <a:avLst/>
            </a:prstGeom>
            <a:noFill/>
            <a:ln w="76200">
              <a:solidFill>
                <a:srgbClr val="000066"/>
              </a:solidFill>
              <a:round/>
              <a:headEnd/>
              <a:tailEnd type="arrow" w="med" len="med"/>
            </a:ln>
            <a:extLst>
              <a:ext uri="{909E8E84-426E-40dd-AFC4-6F175D3DCCD1}">
                <a14:hiddenFill xmlns="" xmlns:a14="http://schemas.microsoft.com/office/drawing/2010/main">
                  <a:noFill/>
                </a14:hiddenFill>
              </a:ext>
            </a:extLst>
          </p:spPr>
        </p:cxnSp>
        <p:sp>
          <p:nvSpPr>
            <p:cNvPr id="44070" name="TextBox 35"/>
            <p:cNvSpPr txBox="1">
              <a:spLocks noChangeArrowheads="1"/>
            </p:cNvSpPr>
            <p:nvPr/>
          </p:nvSpPr>
          <p:spPr bwMode="auto">
            <a:xfrm rot="2100000">
              <a:off x="5647568" y="3091974"/>
              <a:ext cx="102463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a:solidFill>
                    <a:srgbClr val="000066"/>
                  </a:solidFill>
                  <a:cs typeface="Arial" charset="0"/>
                </a:rPr>
                <a:t>735 km</a:t>
              </a:r>
            </a:p>
          </p:txBody>
        </p:sp>
        <p:sp>
          <p:nvSpPr>
            <p:cNvPr id="44071" name="TextBox 36"/>
            <p:cNvSpPr txBox="1">
              <a:spLocks noChangeArrowheads="1"/>
            </p:cNvSpPr>
            <p:nvPr/>
          </p:nvSpPr>
          <p:spPr bwMode="auto">
            <a:xfrm>
              <a:off x="4835339" y="1425129"/>
              <a:ext cx="12939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chemeClr val="bg1"/>
                  </a:solidFill>
                  <a:cs typeface="Arial" charset="0"/>
                </a:rPr>
                <a:t>MINOS (far)</a:t>
              </a:r>
            </a:p>
          </p:txBody>
        </p:sp>
        <p:sp>
          <p:nvSpPr>
            <p:cNvPr id="44072" name="TextBox 38"/>
            <p:cNvSpPr txBox="1">
              <a:spLocks noChangeArrowheads="1"/>
            </p:cNvSpPr>
            <p:nvPr/>
          </p:nvSpPr>
          <p:spPr bwMode="auto">
            <a:xfrm>
              <a:off x="6863002" y="2884017"/>
              <a:ext cx="146386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MINOS (near)</a:t>
              </a:r>
            </a:p>
          </p:txBody>
        </p:sp>
        <p:sp>
          <p:nvSpPr>
            <p:cNvPr id="44073" name="TextBox 26"/>
            <p:cNvSpPr txBox="1">
              <a:spLocks noChangeArrowheads="1"/>
            </p:cNvSpPr>
            <p:nvPr/>
          </p:nvSpPr>
          <p:spPr bwMode="auto">
            <a:xfrm>
              <a:off x="6305410" y="1444179"/>
              <a:ext cx="1425279"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000066"/>
                  </a:solidFill>
                </a:rPr>
                <a:t>Operating</a:t>
              </a:r>
            </a:p>
            <a:p>
              <a:pPr eaLnBrk="1" hangingPunct="1"/>
              <a:r>
                <a:rPr lang="en-US" sz="2000">
                  <a:solidFill>
                    <a:srgbClr val="000066"/>
                  </a:solidFill>
                </a:rPr>
                <a:t>since 2005</a:t>
              </a:r>
            </a:p>
            <a:p>
              <a:pPr eaLnBrk="1" hangingPunct="1"/>
              <a:r>
                <a:rPr lang="en-US" sz="2000">
                  <a:solidFill>
                    <a:srgbClr val="000066"/>
                  </a:solidFill>
                </a:rPr>
                <a:t>(350 kW)</a:t>
              </a:r>
            </a:p>
          </p:txBody>
        </p:sp>
      </p:grpSp>
      <p:sp>
        <p:nvSpPr>
          <p:cNvPr id="44039" name="Text Box 10"/>
          <p:cNvSpPr txBox="1">
            <a:spLocks noChangeArrowheads="1"/>
          </p:cNvSpPr>
          <p:nvPr/>
        </p:nvSpPr>
        <p:spPr bwMode="auto">
          <a:xfrm>
            <a:off x="0" y="304800"/>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b="1" dirty="0">
                <a:solidFill>
                  <a:srgbClr val="C00000"/>
                </a:solidFill>
                <a:latin typeface="Arial Narrow"/>
                <a:cs typeface="Arial Narrow"/>
              </a:rPr>
              <a:t>Intensity Frontier at </a:t>
            </a:r>
            <a:r>
              <a:rPr lang="en-US" sz="4000" b="1" dirty="0" err="1">
                <a:solidFill>
                  <a:srgbClr val="C00000"/>
                </a:solidFill>
                <a:latin typeface="Arial Narrow"/>
                <a:cs typeface="Arial Narrow"/>
              </a:rPr>
              <a:t>Fermilab</a:t>
            </a:r>
            <a:r>
              <a:rPr lang="en-US" sz="4000" b="1" dirty="0">
                <a:solidFill>
                  <a:srgbClr val="C00000"/>
                </a:solidFill>
                <a:latin typeface="Arial Narrow"/>
                <a:cs typeface="Arial Narrow"/>
              </a:rPr>
              <a:t>: Neutrinos</a:t>
            </a:r>
            <a:endParaRPr lang="en-US" sz="3600" b="1" dirty="0">
              <a:solidFill>
                <a:srgbClr val="C00000"/>
              </a:solidFill>
              <a:latin typeface="Arial Narrow"/>
              <a:cs typeface="Arial Narrow"/>
            </a:endParaRPr>
          </a:p>
        </p:txBody>
      </p:sp>
      <p:sp>
        <p:nvSpPr>
          <p:cNvPr id="78" name="TextBox 12"/>
          <p:cNvSpPr txBox="1">
            <a:spLocks noChangeArrowheads="1"/>
          </p:cNvSpPr>
          <p:nvPr/>
        </p:nvSpPr>
        <p:spPr bwMode="auto">
          <a:xfrm>
            <a:off x="30163" y="4189413"/>
            <a:ext cx="294481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F0000"/>
                </a:solidFill>
                <a:cs typeface="Arial" charset="0"/>
              </a:rPr>
              <a:t>Proton decay</a:t>
            </a:r>
          </a:p>
          <a:p>
            <a:pPr eaLnBrk="1" hangingPunct="1"/>
            <a:r>
              <a:rPr lang="en-US" sz="2000">
                <a:solidFill>
                  <a:srgbClr val="FF0000"/>
                </a:solidFill>
                <a:cs typeface="Arial" charset="0"/>
              </a:rPr>
              <a:t>Supernovae neutrinos</a:t>
            </a:r>
          </a:p>
        </p:txBody>
      </p:sp>
      <p:sp>
        <p:nvSpPr>
          <p:cNvPr id="2" name="TextBox 1"/>
          <p:cNvSpPr txBox="1">
            <a:spLocks noChangeArrowheads="1"/>
          </p:cNvSpPr>
          <p:nvPr/>
        </p:nvSpPr>
        <p:spPr bwMode="auto">
          <a:xfrm>
            <a:off x="17464" y="4970463"/>
            <a:ext cx="21161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t>Goal: operating </a:t>
            </a:r>
            <a:r>
              <a:rPr lang="en-US" sz="2000"/>
              <a:t>in </a:t>
            </a:r>
            <a:r>
              <a:rPr lang="en-US" sz="2000" smtClean="0"/>
              <a:t>early 2020s</a:t>
            </a:r>
            <a:endParaRPr lang="en-US" sz="2000" dirty="0"/>
          </a:p>
        </p:txBody>
      </p:sp>
      <p:grpSp>
        <p:nvGrpSpPr>
          <p:cNvPr id="11" name="Group 10"/>
          <p:cNvGrpSpPr>
            <a:grpSpLocks/>
          </p:cNvGrpSpPr>
          <p:nvPr/>
        </p:nvGrpSpPr>
        <p:grpSpPr bwMode="auto">
          <a:xfrm>
            <a:off x="22225" y="2506663"/>
            <a:ext cx="9069388" cy="4003675"/>
            <a:chOff x="22225" y="2506663"/>
            <a:chExt cx="9069388" cy="4003675"/>
          </a:xfrm>
        </p:grpSpPr>
        <p:grpSp>
          <p:nvGrpSpPr>
            <p:cNvPr id="44053" name="Group 8"/>
            <p:cNvGrpSpPr>
              <a:grpSpLocks/>
            </p:cNvGrpSpPr>
            <p:nvPr/>
          </p:nvGrpSpPr>
          <p:grpSpPr bwMode="auto">
            <a:xfrm>
              <a:off x="22225" y="2506663"/>
              <a:ext cx="9069388" cy="4003675"/>
              <a:chOff x="-3811306" y="3147874"/>
              <a:chExt cx="9069388" cy="4005192"/>
            </a:xfrm>
          </p:grpSpPr>
          <p:grpSp>
            <p:nvGrpSpPr>
              <p:cNvPr id="44055" name="Group 7"/>
              <p:cNvGrpSpPr>
                <a:grpSpLocks/>
              </p:cNvGrpSpPr>
              <p:nvPr/>
            </p:nvGrpSpPr>
            <p:grpSpPr bwMode="auto">
              <a:xfrm>
                <a:off x="-3811306" y="3147874"/>
                <a:ext cx="9069388" cy="4005192"/>
                <a:chOff x="-3811306" y="3147874"/>
                <a:chExt cx="9069388" cy="4005192"/>
              </a:xfrm>
            </p:grpSpPr>
            <p:grpSp>
              <p:nvGrpSpPr>
                <p:cNvPr id="44057" name="Group 5"/>
                <p:cNvGrpSpPr>
                  <a:grpSpLocks/>
                </p:cNvGrpSpPr>
                <p:nvPr/>
              </p:nvGrpSpPr>
              <p:grpSpPr bwMode="auto">
                <a:xfrm>
                  <a:off x="-3748254" y="3147874"/>
                  <a:ext cx="9006336" cy="4005192"/>
                  <a:chOff x="66823" y="2503309"/>
                  <a:chExt cx="9005202" cy="4005957"/>
                </a:xfrm>
              </p:grpSpPr>
              <p:sp>
                <p:nvSpPr>
                  <p:cNvPr id="44059" name="TextBox 34"/>
                  <p:cNvSpPr txBox="1">
                    <a:spLocks noChangeArrowheads="1"/>
                  </p:cNvSpPr>
                  <p:nvPr/>
                </p:nvSpPr>
                <p:spPr bwMode="auto">
                  <a:xfrm rot="600000">
                    <a:off x="2214812" y="3787694"/>
                    <a:ext cx="3178676" cy="708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smtClean="0">
                        <a:solidFill>
                          <a:srgbClr val="00B0F0"/>
                        </a:solidFill>
                        <a:cs typeface="Arial" charset="0"/>
                      </a:rPr>
                      <a:t>DUNE </a:t>
                    </a:r>
                    <a:r>
                      <a:rPr lang="en-US" sz="2000" dirty="0">
                        <a:solidFill>
                          <a:srgbClr val="00B0F0"/>
                        </a:solidFill>
                        <a:cs typeface="Arial" charset="0"/>
                      </a:rPr>
                      <a:t>under development</a:t>
                    </a:r>
                  </a:p>
                  <a:p>
                    <a:pPr algn="ctr" eaLnBrk="1" hangingPunct="1"/>
                    <a:r>
                      <a:rPr lang="en-US" sz="2000" dirty="0">
                        <a:solidFill>
                          <a:srgbClr val="00B0F0"/>
                        </a:solidFill>
                        <a:cs typeface="Arial" charset="0"/>
                      </a:rPr>
                      <a:t>1300 km</a:t>
                    </a:r>
                  </a:p>
                </p:txBody>
              </p:sp>
              <p:pic>
                <p:nvPicPr>
                  <p:cNvPr id="4406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2709" y="5172059"/>
                    <a:ext cx="2940100" cy="779102"/>
                  </a:xfrm>
                  <a:prstGeom prst="rect">
                    <a:avLst/>
                  </a:prstGeom>
                  <a:noFill/>
                  <a:ln w="19050">
                    <a:solidFill>
                      <a:srgbClr val="00B0F0"/>
                    </a:solidFill>
                    <a:miter lim="800000"/>
                    <a:headEnd/>
                    <a:tailEnd/>
                  </a:ln>
                  <a:extLst>
                    <a:ext uri="{909E8E84-426E-40dd-AFC4-6F175D3DCCD1}">
                      <a14:hiddenFill xmlns="" xmlns:a14="http://schemas.microsoft.com/office/drawing/2010/main">
                        <a:solidFill>
                          <a:srgbClr val="FFFFFF"/>
                        </a:solidFill>
                      </a14:hiddenFill>
                    </a:ext>
                  </a:extLst>
                </p:spPr>
              </p:pic>
              <p:sp>
                <p:nvSpPr>
                  <p:cNvPr id="44061" name="TextBox 12"/>
                  <p:cNvSpPr txBox="1">
                    <a:spLocks noChangeArrowheads="1"/>
                  </p:cNvSpPr>
                  <p:nvPr/>
                </p:nvSpPr>
                <p:spPr bwMode="auto">
                  <a:xfrm>
                    <a:off x="4549593" y="5894011"/>
                    <a:ext cx="11454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B0F0"/>
                        </a:solidFill>
                        <a:cs typeface="Arial" charset="0"/>
                      </a:rPr>
                      <a:t>Beamline</a:t>
                    </a:r>
                  </a:p>
                </p:txBody>
              </p:sp>
              <p:pic>
                <p:nvPicPr>
                  <p:cNvPr id="512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3932" y="5329081"/>
                    <a:ext cx="1057142" cy="1175420"/>
                  </a:xfrm>
                  <a:prstGeom prst="rect">
                    <a:avLst/>
                  </a:prstGeom>
                  <a:noFill/>
                  <a:ln w="19050">
                    <a:solidFill>
                      <a:srgbClr val="00B0F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44063" name="TextBox 12"/>
                  <p:cNvSpPr txBox="1">
                    <a:spLocks noChangeArrowheads="1"/>
                  </p:cNvSpPr>
                  <p:nvPr/>
                </p:nvSpPr>
                <p:spPr bwMode="auto">
                  <a:xfrm>
                    <a:off x="7449354" y="6139934"/>
                    <a:ext cx="162267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B0F0"/>
                        </a:solidFill>
                        <a:cs typeface="Arial" charset="0"/>
                      </a:rPr>
                      <a:t>Near detector</a:t>
                    </a:r>
                  </a:p>
                </p:txBody>
              </p:sp>
              <p:sp>
                <p:nvSpPr>
                  <p:cNvPr id="44064" name="TextBox 12"/>
                  <p:cNvSpPr txBox="1">
                    <a:spLocks noChangeArrowheads="1"/>
                  </p:cNvSpPr>
                  <p:nvPr/>
                </p:nvSpPr>
                <p:spPr bwMode="auto">
                  <a:xfrm>
                    <a:off x="66823" y="2503309"/>
                    <a:ext cx="15752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solidFill>
                          <a:srgbClr val="00B0F0"/>
                        </a:solidFill>
                        <a:cs typeface="Arial" charset="0"/>
                      </a:rPr>
                      <a:t>Far detector</a:t>
                    </a:r>
                  </a:p>
                </p:txBody>
              </p:sp>
            </p:grpSp>
            <p:pic>
              <p:nvPicPr>
                <p:cNvPr id="44058" name="Picture 43"/>
                <p:cNvPicPr>
                  <a:picLocks noChangeAspect="1" noChangeArrowheads="1"/>
                </p:cNvPicPr>
                <p:nvPr/>
              </p:nvPicPr>
              <p:blipFill>
                <a:blip r:embed="rId10">
                  <a:extLst>
                    <a:ext uri="{28A0092B-C50C-407E-A947-70E740481C1C}">
                      <a14:useLocalDpi xmlns:a14="http://schemas.microsoft.com/office/drawing/2010/main" val="0"/>
                    </a:ext>
                  </a:extLst>
                </a:blip>
                <a:srcRect l="20836" r="9541"/>
                <a:stretch>
                  <a:fillRect/>
                </a:stretch>
              </p:blipFill>
              <p:spPr bwMode="auto">
                <a:xfrm>
                  <a:off x="-3811306" y="3517137"/>
                  <a:ext cx="1701549" cy="1288641"/>
                </a:xfrm>
                <a:prstGeom prst="rect">
                  <a:avLst/>
                </a:prstGeom>
                <a:noFill/>
                <a:ln w="9525">
                  <a:solidFill>
                    <a:srgbClr val="0099FF"/>
                  </a:solidFill>
                  <a:miter lim="800000"/>
                  <a:headEnd/>
                  <a:tailEnd/>
                </a:ln>
                <a:extLst>
                  <a:ext uri="{909E8E84-426E-40dd-AFC4-6F175D3DCCD1}">
                    <a14:hiddenFill xmlns="" xmlns:a14="http://schemas.microsoft.com/office/drawing/2010/main">
                      <a:solidFill>
                        <a:srgbClr val="FFFFFF"/>
                      </a:solidFill>
                    </a14:hiddenFill>
                  </a:ext>
                </a:extLst>
              </p:spPr>
            </p:pic>
          </p:grpSp>
          <p:cxnSp>
            <p:nvCxnSpPr>
              <p:cNvPr id="44056" name="Straight Arrow Connector 12"/>
              <p:cNvCxnSpPr>
                <a:cxnSpLocks noChangeShapeType="1"/>
              </p:cNvCxnSpPr>
              <p:nvPr/>
            </p:nvCxnSpPr>
            <p:spPr bwMode="auto">
              <a:xfrm flipH="1" flipV="1">
                <a:off x="-2493166" y="4322890"/>
                <a:ext cx="6798040" cy="1308680"/>
              </a:xfrm>
              <a:prstGeom prst="straightConnector1">
                <a:avLst/>
              </a:prstGeom>
              <a:noFill/>
              <a:ln w="76200">
                <a:solidFill>
                  <a:srgbClr val="00B0F0"/>
                </a:solidFill>
                <a:round/>
                <a:headEnd/>
                <a:tailEnd type="arrow" w="med" len="med"/>
              </a:ln>
              <a:extLst>
                <a:ext uri="{909E8E84-426E-40dd-AFC4-6F175D3DCCD1}">
                  <a14:hiddenFill xmlns="" xmlns:a14="http://schemas.microsoft.com/office/drawing/2010/main">
                    <a:noFill/>
                  </a14:hiddenFill>
                </a:ext>
              </a:extLst>
            </p:spPr>
          </p:cxnSp>
        </p:grpSp>
        <p:cxnSp>
          <p:nvCxnSpPr>
            <p:cNvPr id="44054" name="Straight Arrow Connector 12"/>
            <p:cNvCxnSpPr>
              <a:cxnSpLocks noChangeShapeType="1"/>
            </p:cNvCxnSpPr>
            <p:nvPr/>
          </p:nvCxnSpPr>
          <p:spPr bwMode="auto">
            <a:xfrm flipH="1" flipV="1">
              <a:off x="4835525" y="2834766"/>
              <a:ext cx="3226208" cy="2135698"/>
            </a:xfrm>
            <a:prstGeom prst="straightConnector1">
              <a:avLst/>
            </a:prstGeom>
            <a:noFill/>
            <a:ln w="76200">
              <a:solidFill>
                <a:srgbClr val="00B0F0"/>
              </a:solidFill>
              <a:round/>
              <a:headEnd/>
              <a:tailEnd type="arrow" w="med" len="med"/>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2073275" y="1425575"/>
            <a:ext cx="7181850" cy="4565650"/>
            <a:chOff x="2073089" y="1425129"/>
            <a:chExt cx="7181575" cy="4566206"/>
          </a:xfrm>
        </p:grpSpPr>
        <p:cxnSp>
          <p:nvCxnSpPr>
            <p:cNvPr id="47" name="Straight Arrow Connector 46"/>
            <p:cNvCxnSpPr>
              <a:cxnSpLocks noChangeShapeType="1"/>
            </p:cNvCxnSpPr>
            <p:nvPr/>
          </p:nvCxnSpPr>
          <p:spPr bwMode="auto">
            <a:xfrm flipH="1" flipV="1">
              <a:off x="4917780" y="2701634"/>
              <a:ext cx="3201865" cy="2286278"/>
            </a:xfrm>
            <a:prstGeom prst="straightConnector1">
              <a:avLst/>
            </a:prstGeom>
            <a:noFill/>
            <a:ln w="76200">
              <a:solidFill>
                <a:srgbClr val="0000FF"/>
              </a:solidFill>
              <a:round/>
              <a:headEnd/>
              <a:tailEnd type="arrow" w="med" len="med"/>
            </a:ln>
            <a:effectLst>
              <a:outerShdw blurRad="50800" dist="38100" dir="2700000" algn="tl" rotWithShape="0">
                <a:srgbClr val="000000">
                  <a:alpha val="39998"/>
                </a:srgbClr>
              </a:outerShdw>
            </a:effectLst>
            <a:extLst>
              <a:ext uri="{909E8E84-426E-40dd-AFC4-6F175D3DCCD1}">
                <a14:hiddenFill xmlns="" xmlns:a14="http://schemas.microsoft.com/office/drawing/2010/main">
                  <a:noFill/>
                </a14:hiddenFill>
              </a:ext>
            </a:extLst>
          </p:spPr>
        </p:cxnSp>
        <p:pic>
          <p:nvPicPr>
            <p:cNvPr id="4404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9546" y="1444181"/>
              <a:ext cx="1520766" cy="1222524"/>
            </a:xfrm>
            <a:prstGeom prst="rect">
              <a:avLst/>
            </a:prstGeom>
            <a:noFill/>
            <a:ln w="1905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44046" name="TextBox 55"/>
            <p:cNvSpPr txBox="1">
              <a:spLocks noChangeArrowheads="1"/>
            </p:cNvSpPr>
            <p:nvPr/>
          </p:nvSpPr>
          <p:spPr bwMode="auto">
            <a:xfrm>
              <a:off x="3243036" y="1425129"/>
              <a:ext cx="1155655" cy="338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0000FF"/>
                  </a:solidFill>
                </a:rPr>
                <a:t>NOvA (far)</a:t>
              </a:r>
            </a:p>
          </p:txBody>
        </p:sp>
        <p:sp>
          <p:nvSpPr>
            <p:cNvPr id="44047" name="TextBox 56"/>
            <p:cNvSpPr txBox="1">
              <a:spLocks noChangeArrowheads="1"/>
            </p:cNvSpPr>
            <p:nvPr/>
          </p:nvSpPr>
          <p:spPr bwMode="auto">
            <a:xfrm>
              <a:off x="2073089" y="1717265"/>
              <a:ext cx="2292526" cy="101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solidFill>
                    <a:srgbClr val="0000FF"/>
                  </a:solidFill>
                </a:rPr>
                <a:t>under construction</a:t>
              </a:r>
            </a:p>
            <a:p>
              <a:pPr eaLnBrk="1" hangingPunct="1"/>
              <a:r>
                <a:rPr lang="en-US" sz="2000" dirty="0">
                  <a:solidFill>
                    <a:srgbClr val="0000FF"/>
                  </a:solidFill>
                </a:rPr>
                <a:t>Online </a:t>
              </a:r>
              <a:r>
                <a:rPr lang="en-US" sz="2000" dirty="0" smtClean="0">
                  <a:solidFill>
                    <a:srgbClr val="0000FF"/>
                  </a:solidFill>
                </a:rPr>
                <a:t>2014</a:t>
              </a:r>
              <a:endParaRPr lang="en-US" sz="2000" dirty="0">
                <a:solidFill>
                  <a:srgbClr val="0000FF"/>
                </a:solidFill>
              </a:endParaRPr>
            </a:p>
            <a:p>
              <a:pPr eaLnBrk="1" hangingPunct="1"/>
              <a:r>
                <a:rPr lang="en-US" sz="2000" dirty="0">
                  <a:solidFill>
                    <a:srgbClr val="0000FF"/>
                  </a:solidFill>
                </a:rPr>
                <a:t>(700 kW)</a:t>
              </a:r>
            </a:p>
          </p:txBody>
        </p:sp>
        <p:sp>
          <p:nvSpPr>
            <p:cNvPr id="44048" name="TextBox 57"/>
            <p:cNvSpPr txBox="1">
              <a:spLocks noChangeArrowheads="1"/>
            </p:cNvSpPr>
            <p:nvPr/>
          </p:nvSpPr>
          <p:spPr bwMode="auto">
            <a:xfrm rot="2100000">
              <a:off x="5435287" y="3422447"/>
              <a:ext cx="1023898" cy="40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a:solidFill>
                    <a:srgbClr val="0000FF"/>
                  </a:solidFill>
                </a:rPr>
                <a:t>810 km</a:t>
              </a:r>
            </a:p>
          </p:txBody>
        </p:sp>
        <p:pic>
          <p:nvPicPr>
            <p:cNvPr id="44049" name="Picture 18" descr="NOvA near detector-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86232" y="4532245"/>
              <a:ext cx="1085808" cy="1017711"/>
            </a:xfrm>
            <a:prstGeom prst="rect">
              <a:avLst/>
            </a:prstGeom>
            <a:noFill/>
            <a:ln w="1905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pic>
          <p:nvPicPr>
            <p:cNvPr id="44050" name="Picture 59"/>
            <p:cNvPicPr>
              <a:picLocks noChangeAspect="1"/>
            </p:cNvPicPr>
            <p:nvPr/>
          </p:nvPicPr>
          <p:blipFill>
            <a:blip r:embed="rId13">
              <a:extLst>
                <a:ext uri="{28A0092B-C50C-407E-A947-70E740481C1C}">
                  <a14:useLocalDpi xmlns:a14="http://schemas.microsoft.com/office/drawing/2010/main" val="0"/>
                </a:ext>
              </a:extLst>
            </a:blip>
            <a:srcRect l="5885"/>
            <a:stretch>
              <a:fillRect/>
            </a:stretch>
          </p:blipFill>
          <p:spPr bwMode="auto">
            <a:xfrm>
              <a:off x="8062498" y="4854547"/>
              <a:ext cx="1006436" cy="836715"/>
            </a:xfrm>
            <a:prstGeom prst="rect">
              <a:avLst/>
            </a:prstGeom>
            <a:noFill/>
            <a:ln w="1905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44051" name="TextBox 60"/>
            <p:cNvSpPr txBox="1">
              <a:spLocks noChangeArrowheads="1"/>
            </p:cNvSpPr>
            <p:nvPr/>
          </p:nvSpPr>
          <p:spPr bwMode="auto">
            <a:xfrm>
              <a:off x="7921216" y="5653157"/>
              <a:ext cx="1333448" cy="338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0000FF"/>
                  </a:solidFill>
                </a:rPr>
                <a:t>MicroBooNE</a:t>
              </a:r>
            </a:p>
          </p:txBody>
        </p:sp>
        <p:sp>
          <p:nvSpPr>
            <p:cNvPr id="44052" name="TextBox 72"/>
            <p:cNvSpPr txBox="1">
              <a:spLocks noChangeArrowheads="1"/>
            </p:cNvSpPr>
            <p:nvPr/>
          </p:nvSpPr>
          <p:spPr bwMode="auto">
            <a:xfrm>
              <a:off x="7170336" y="4748435"/>
              <a:ext cx="73289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NOvA</a:t>
              </a:r>
            </a:p>
            <a:p>
              <a:pPr eaLnBrk="1" hangingPunct="1"/>
              <a:r>
                <a:rPr lang="en-US" sz="1600">
                  <a:solidFill>
                    <a:srgbClr val="FFFFFF"/>
                  </a:solidFill>
                  <a:cs typeface="Arial" charset="0"/>
                </a:rPr>
                <a:t>(near)</a:t>
              </a:r>
            </a:p>
          </p:txBody>
        </p:sp>
      </p:grpSp>
      <p:sp>
        <p:nvSpPr>
          <p:cNvPr id="3" name="Date Placeholder 2"/>
          <p:cNvSpPr>
            <a:spLocks noGrp="1"/>
          </p:cNvSpPr>
          <p:nvPr>
            <p:ph type="dt" sz="half" idx="10"/>
          </p:nvPr>
        </p:nvSpPr>
        <p:spPr/>
        <p:txBody>
          <a:bodyPr/>
          <a:lstStyle/>
          <a:p>
            <a:pPr>
              <a:defRPr/>
            </a:pPr>
            <a:r>
              <a:rPr lang="en-US" smtClean="0"/>
              <a:t>Monday, Jan. 23, 2017</a:t>
            </a:r>
            <a:endParaRPr lang="en-US"/>
          </a:p>
        </p:txBody>
      </p:sp>
      <p:sp>
        <p:nvSpPr>
          <p:cNvPr id="48" name="Oval 23"/>
          <p:cNvSpPr>
            <a:spLocks noChangeArrowheads="1"/>
          </p:cNvSpPr>
          <p:nvPr/>
        </p:nvSpPr>
        <p:spPr bwMode="auto">
          <a:xfrm>
            <a:off x="25400" y="2590800"/>
            <a:ext cx="2108200" cy="1828800"/>
          </a:xfrm>
          <a:prstGeom prst="ellipse">
            <a:avLst/>
          </a:prstGeom>
          <a:noFill/>
          <a:ln w="38100">
            <a:solidFill>
              <a:srgbClr val="FF0000"/>
            </a:solidFill>
            <a:round/>
            <a:headEnd type="none" w="sm" len="sm"/>
            <a:tailEnd type="none" w="sm" len="sm"/>
          </a:ln>
        </p:spPr>
        <p:txBody>
          <a:bodyPr wrap="none" anchor="ctr">
            <a:prstTxWarp prst="textNoShape">
              <a:avLst/>
            </a:prstTxWarp>
          </a:bodyPr>
          <a:lstStyle/>
          <a:p>
            <a:endParaRPr lang="en-US"/>
          </a:p>
        </p:txBody>
      </p:sp>
      <p:sp>
        <p:nvSpPr>
          <p:cNvPr id="49" name="Oval 23"/>
          <p:cNvSpPr>
            <a:spLocks noChangeArrowheads="1"/>
          </p:cNvSpPr>
          <p:nvPr/>
        </p:nvSpPr>
        <p:spPr bwMode="auto">
          <a:xfrm>
            <a:off x="6096000" y="5029200"/>
            <a:ext cx="1752600" cy="1676400"/>
          </a:xfrm>
          <a:prstGeom prst="ellipse">
            <a:avLst/>
          </a:prstGeom>
          <a:noFill/>
          <a:ln w="38100">
            <a:solidFill>
              <a:srgbClr val="FF0000"/>
            </a:solidFill>
            <a:round/>
            <a:headEnd type="none" w="sm" len="sm"/>
            <a:tailEnd type="none" w="sm" len="sm"/>
          </a:ln>
        </p:spPr>
        <p:txBody>
          <a:bodyPr wrap="none" anchor="ctr">
            <a:prstTxWarp prst="textNoShape">
              <a:avLst/>
            </a:prstTxWarp>
          </a:bodyPr>
          <a:lstStyle/>
          <a:p>
            <a:endParaRPr lang="en-US"/>
          </a:p>
        </p:txBody>
      </p:sp>
    </p:spTree>
    <p:custDataLst>
      <p:tags r:id="rId1"/>
    </p:custDataLst>
    <p:extLst>
      <p:ext uri="{BB962C8B-B14F-4D97-AF65-F5344CB8AC3E}">
        <p14:creationId xmlns:p14="http://schemas.microsoft.com/office/powerpoint/2010/main" val="991096085"/>
      </p:ext>
    </p:extLst>
  </p:cSld>
  <p:clrMapOvr>
    <a:masterClrMapping/>
  </p:clrMapOvr>
  <p:transition spd="slow" advTm="432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1108" name="Rectangle 4"/>
          <p:cNvSpPr>
            <a:spLocks noGrp="1" noChangeArrowheads="1"/>
          </p:cNvSpPr>
          <p:nvPr>
            <p:ph type="body" idx="1"/>
          </p:nvPr>
        </p:nvSpPr>
        <p:spPr>
          <a:xfrm>
            <a:off x="152400" y="609600"/>
            <a:ext cx="8915400" cy="5791200"/>
          </a:xfrm>
          <a:noFill/>
          <a:ln/>
        </p:spPr>
        <p:txBody>
          <a:bodyPr>
            <a:normAutofit/>
          </a:bodyPr>
          <a:lstStyle/>
          <a:p>
            <a:pPr>
              <a:lnSpc>
                <a:spcPct val="90000"/>
              </a:lnSpc>
            </a:pPr>
            <a:r>
              <a:rPr lang="en-US" sz="2800" dirty="0" smtClean="0">
                <a:latin typeface="Arial Narrow"/>
                <a:cs typeface="Arial Narrow"/>
              </a:rPr>
              <a:t>Stands for Deep Under Ground Neutrino Experiment</a:t>
            </a:r>
          </a:p>
          <a:p>
            <a:pPr>
              <a:lnSpc>
                <a:spcPct val="90000"/>
              </a:lnSpc>
            </a:pPr>
            <a:r>
              <a:rPr lang="en-US" sz="2800" dirty="0" smtClean="0">
                <a:latin typeface="Arial Narrow"/>
                <a:cs typeface="Arial Narrow"/>
              </a:rPr>
              <a:t>The flagship long baseline (1300km) </a:t>
            </a:r>
            <a:r>
              <a:rPr lang="en-US" sz="2800" dirty="0" err="1" smtClean="0">
                <a:latin typeface="Symbol" charset="2"/>
                <a:cs typeface="Symbol" charset="2"/>
              </a:rPr>
              <a:t>ν</a:t>
            </a:r>
            <a:r>
              <a:rPr lang="en-US" sz="2800" dirty="0" smtClean="0">
                <a:latin typeface="Arial Narrow"/>
                <a:cs typeface="Arial Narrow"/>
              </a:rPr>
              <a:t> experiment</a:t>
            </a:r>
          </a:p>
          <a:p>
            <a:pPr lvl="1">
              <a:lnSpc>
                <a:spcPct val="90000"/>
              </a:lnSpc>
            </a:pPr>
            <a:r>
              <a:rPr lang="en-US" sz="2400" dirty="0" smtClean="0">
                <a:latin typeface="Arial Narrow"/>
                <a:cs typeface="Arial Narrow"/>
              </a:rPr>
              <a:t>1500m underground in South Dakota </a:t>
            </a:r>
            <a:r>
              <a:rPr lang="en-US" sz="2400" dirty="0" smtClean="0">
                <a:latin typeface="Arial Narrow"/>
                <a:cs typeface="Arial Narrow"/>
              </a:rPr>
              <a:t>mine</a:t>
            </a:r>
            <a:endParaRPr lang="en-US" sz="2400" dirty="0" smtClean="0">
              <a:latin typeface="Arial Narrow"/>
              <a:cs typeface="Arial Narrow"/>
            </a:endParaRPr>
          </a:p>
        </p:txBody>
      </p:sp>
      <p:sp>
        <p:nvSpPr>
          <p:cNvPr id="9" name="Title 1"/>
          <p:cNvSpPr txBox="1">
            <a:spLocks/>
          </p:cNvSpPr>
          <p:nvPr/>
        </p:nvSpPr>
        <p:spPr bwMode="auto">
          <a:xfrm>
            <a:off x="0" y="-7620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a:lstStyle>
          <a:p>
            <a:r>
              <a:rPr lang="en-US" sz="4000" b="1" dirty="0" smtClean="0"/>
              <a:t>The Next Big Thing - DUNE Experiment</a:t>
            </a:r>
            <a:endParaRPr lang="en-US" sz="4000" b="1" dirty="0"/>
          </a:p>
        </p:txBody>
      </p:sp>
      <p:pic>
        <p:nvPicPr>
          <p:cNvPr id="28" name="pasted-image.pdf"/>
          <p:cNvPicPr>
            <a:picLocks noChangeAspect="1"/>
          </p:cNvPicPr>
          <p:nvPr/>
        </p:nvPicPr>
        <p:blipFill>
          <a:blip r:embed="rId2">
            <a:extLst/>
          </a:blip>
          <a:stretch>
            <a:fillRect/>
          </a:stretch>
        </p:blipFill>
        <p:spPr>
          <a:xfrm>
            <a:off x="7391400" y="609600"/>
            <a:ext cx="1752600" cy="1109067"/>
          </a:xfrm>
          <a:prstGeom prst="rect">
            <a:avLst/>
          </a:prstGeom>
          <a:ln w="12700">
            <a:miter lim="400000"/>
          </a:ln>
        </p:spPr>
      </p:pic>
      <p:pic>
        <p:nvPicPr>
          <p:cNvPr id="29" name="image14.png"/>
          <p:cNvPicPr>
            <a:picLocks noChangeAspect="1"/>
          </p:cNvPicPr>
          <p:nvPr/>
        </p:nvPicPr>
        <p:blipFill>
          <a:blip r:embed="rId3">
            <a:extLst/>
          </a:blip>
          <a:stretch>
            <a:fillRect/>
          </a:stretch>
        </p:blipFill>
        <p:spPr>
          <a:xfrm>
            <a:off x="152400" y="1905000"/>
            <a:ext cx="2667000" cy="2240280"/>
          </a:xfrm>
          <a:prstGeom prst="rect">
            <a:avLst/>
          </a:prstGeom>
          <a:ln w="12700">
            <a:miter lim="400000"/>
          </a:ln>
        </p:spPr>
      </p:pic>
      <p:pic>
        <p:nvPicPr>
          <p:cNvPr id="10" name="Picture 9" descr="20160518_101605_resiz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019300"/>
            <a:ext cx="5867400" cy="4057650"/>
          </a:xfrm>
          <a:prstGeom prst="rect">
            <a:avLst/>
          </a:prstGeom>
        </p:spPr>
      </p:pic>
      <p:pic>
        <p:nvPicPr>
          <p:cNvPr id="5" name="Picture 4" descr="20160518_151716_resiz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14800"/>
            <a:ext cx="4876800" cy="2743200"/>
          </a:xfrm>
          <a:prstGeom prst="rect">
            <a:avLst/>
          </a:prstGeom>
        </p:spPr>
      </p:pic>
      <p:sp>
        <p:nvSpPr>
          <p:cNvPr id="11" name="Rectangle 1"/>
          <p:cNvSpPr txBox="1">
            <a:spLocks noChangeArrowheads="1"/>
          </p:cNvSpPr>
          <p:nvPr/>
        </p:nvSpPr>
        <p:spPr bwMode="auto">
          <a:xfrm>
            <a:off x="1676400" y="4267200"/>
            <a:ext cx="2438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52500" lnSpcReduction="20000"/>
          </a:bodyPr>
          <a:lst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a:lstStyle>
          <a:p>
            <a:pPr algn="l"/>
            <a:r>
              <a:rPr lang="en-US" b="1" dirty="0" smtClean="0">
                <a:solidFill>
                  <a:srgbClr val="800000"/>
                </a:solidFill>
              </a:rPr>
              <a:t>Yes, you are right!  Mount Rushmore!!</a:t>
            </a:r>
            <a:endParaRPr lang="en-US" b="1" dirty="0">
              <a:solidFill>
                <a:srgbClr val="800000"/>
              </a:solidFill>
            </a:endParaRPr>
          </a:p>
        </p:txBody>
      </p:sp>
      <p:sp>
        <p:nvSpPr>
          <p:cNvPr id="12" name="Rectangle 4"/>
          <p:cNvSpPr txBox="1">
            <a:spLocks noChangeArrowheads="1"/>
          </p:cNvSpPr>
          <p:nvPr/>
        </p:nvSpPr>
        <p:spPr bwMode="auto">
          <a:xfrm>
            <a:off x="5867400" y="4876800"/>
            <a:ext cx="3200400" cy="1905000"/>
          </a:xfrm>
          <a:prstGeom prst="rect">
            <a:avLst/>
          </a:prstGeom>
          <a:solidFill>
            <a:srgbClr val="CCFFCC"/>
          </a:solid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571500" indent="-571500">
              <a:buFont typeface="Arial"/>
              <a:buChar char="•"/>
            </a:pPr>
            <a:r>
              <a:rPr lang="en-US" sz="2800" b="1" dirty="0" smtClean="0">
                <a:solidFill>
                  <a:srgbClr val="0000FF"/>
                </a:solidFill>
              </a:rPr>
              <a:t>Nobel </a:t>
            </a:r>
            <a:r>
              <a:rPr lang="en-US" sz="2800" b="1" dirty="0">
                <a:solidFill>
                  <a:srgbClr val="0000FF"/>
                </a:solidFill>
              </a:rPr>
              <a:t>Winning Neutrino Discovery by Ray Davis in 1960’s</a:t>
            </a:r>
          </a:p>
          <a:p>
            <a:pPr marL="571500" indent="-571500">
              <a:buFont typeface="Arial"/>
              <a:buChar char="•"/>
            </a:pPr>
            <a:r>
              <a:rPr lang="en-US" sz="2800" b="1" dirty="0">
                <a:solidFill>
                  <a:srgbClr val="0000FF"/>
                </a:solidFill>
              </a:rPr>
              <a:t>Many Dark Matter experiments in progress</a:t>
            </a:r>
          </a:p>
          <a:p>
            <a:pPr marL="571500" indent="-571500">
              <a:buFont typeface="Arial"/>
              <a:buChar char="•"/>
            </a:pPr>
            <a:r>
              <a:rPr lang="en-US" sz="2800" b="1" dirty="0">
                <a:solidFill>
                  <a:srgbClr val="0000FF"/>
                </a:solidFill>
              </a:rPr>
              <a:t>New DUNE area to be excavated shortly</a:t>
            </a: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8" name="Slide Number Placeholder 7"/>
          <p:cNvSpPr>
            <a:spLocks noGrp="1"/>
          </p:cNvSpPr>
          <p:nvPr>
            <p:ph type="sldNum" sz="quarter" idx="12"/>
          </p:nvPr>
        </p:nvSpPr>
        <p:spPr/>
        <p:txBody>
          <a:bodyPr/>
          <a:lstStyle/>
          <a:p>
            <a:pPr>
              <a:defRPr/>
            </a:pPr>
            <a:fld id="{A57A58E5-F186-8448-8915-9CBFB02328D9}" type="slidenum">
              <a:rPr lang="en-US" smtClean="0"/>
              <a:pPr>
                <a:defRPr/>
              </a:pPr>
              <a:t>27</a:t>
            </a:fld>
            <a:endParaRPr lang="en-US"/>
          </a:p>
        </p:txBody>
      </p:sp>
    </p:spTree>
    <p:extLst>
      <p:ext uri="{BB962C8B-B14F-4D97-AF65-F5344CB8AC3E}">
        <p14:creationId xmlns:p14="http://schemas.microsoft.com/office/powerpoint/2010/main" val="531239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152400"/>
            <a:ext cx="8229600" cy="762000"/>
          </a:xfrm>
        </p:spPr>
        <p:txBody>
          <a:bodyPr/>
          <a:lstStyle/>
          <a:p>
            <a:r>
              <a:rPr lang="en-US" altLang="ko-KR" dirty="0" smtClean="0">
                <a:ea typeface="굴림" charset="-127"/>
                <a:cs typeface="굴림" charset="-127"/>
              </a:rPr>
              <a:t>Dark Matter Searches at </a:t>
            </a:r>
            <a:r>
              <a:rPr lang="en-US" altLang="ko-KR" dirty="0" err="1" smtClean="0">
                <a:ea typeface="굴림" charset="-127"/>
                <a:cs typeface="굴림" charset="-127"/>
              </a:rPr>
              <a:t>Fermilab</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304800" y="914400"/>
            <a:ext cx="8382000" cy="5334000"/>
          </a:xfrm>
        </p:spPr>
        <p:txBody>
          <a:bodyPr/>
          <a:lstStyle/>
          <a:p>
            <a:pPr eaLnBrk="1" hangingPunct="1">
              <a:lnSpc>
                <a:spcPct val="80000"/>
              </a:lnSpc>
              <a:spcBef>
                <a:spcPts val="0"/>
              </a:spcBef>
              <a:spcAft>
                <a:spcPts val="600"/>
              </a:spcAft>
            </a:pPr>
            <a:r>
              <a:rPr lang="en-US" dirty="0" smtClean="0">
                <a:latin typeface="Arial Narrow" charset="0"/>
              </a:rPr>
              <a:t>Fermi National Accelerator Laboratory is turning into a lab with very high intensity accelerator program</a:t>
            </a:r>
          </a:p>
          <a:p>
            <a:pPr eaLnBrk="1" hangingPunct="1">
              <a:lnSpc>
                <a:spcPct val="80000"/>
              </a:lnSpc>
              <a:spcBef>
                <a:spcPts val="0"/>
              </a:spcBef>
              <a:spcAft>
                <a:spcPts val="600"/>
              </a:spcAft>
            </a:pPr>
            <a:r>
              <a:rPr lang="en-US" dirty="0" smtClean="0">
                <a:latin typeface="Arial Narrow" charset="0"/>
              </a:rPr>
              <a:t>UTA group is part of three experiments</a:t>
            </a:r>
          </a:p>
          <a:p>
            <a:pPr lvl="1" eaLnBrk="1" hangingPunct="1">
              <a:lnSpc>
                <a:spcPct val="80000"/>
              </a:lnSpc>
              <a:spcBef>
                <a:spcPts val="0"/>
              </a:spcBef>
              <a:spcAft>
                <a:spcPts val="600"/>
              </a:spcAft>
            </a:pPr>
            <a:r>
              <a:rPr lang="en-US" dirty="0" smtClean="0">
                <a:latin typeface="Arial Narrow" charset="0"/>
                <a:cs typeface="ＭＳ Ｐゴシック" charset="-128"/>
                <a:sym typeface="Wingdings"/>
              </a:rPr>
              <a:t>Deep Underground</a:t>
            </a:r>
            <a:r>
              <a:rPr lang="en-US" dirty="0" smtClean="0">
                <a:latin typeface="Arial Narrow" charset="0"/>
                <a:cs typeface="ＭＳ Ｐゴシック" charset="-128"/>
                <a:sym typeface="Wingdings"/>
              </a:rPr>
              <a:t> </a:t>
            </a:r>
            <a:r>
              <a:rPr lang="en-US" dirty="0">
                <a:latin typeface="Arial Narrow" charset="0"/>
                <a:cs typeface="ＭＳ Ｐゴシック" charset="-128"/>
                <a:sym typeface="Wingdings"/>
              </a:rPr>
              <a:t>Neutrino Experiment </a:t>
            </a:r>
            <a:r>
              <a:rPr lang="en-US" dirty="0" smtClean="0">
                <a:latin typeface="Arial Narrow" charset="0"/>
                <a:cs typeface="ＭＳ Ｐゴシック" charset="-128"/>
                <a:sym typeface="Wingdings"/>
              </a:rPr>
              <a:t>(</a:t>
            </a:r>
            <a:r>
              <a:rPr lang="en-US" dirty="0" smtClean="0">
                <a:latin typeface="Arial Narrow" charset="0"/>
                <a:cs typeface="ＭＳ Ｐゴシック" charset="-128"/>
                <a:sym typeface="Wingdings"/>
              </a:rPr>
              <a:t>DU</a:t>
            </a:r>
            <a:r>
              <a:rPr lang="en-US" dirty="0" smtClean="0">
                <a:latin typeface="Arial Narrow" charset="0"/>
                <a:cs typeface="ＭＳ Ｐゴシック" charset="-128"/>
                <a:sym typeface="Wingdings"/>
              </a:rPr>
              <a:t>NE</a:t>
            </a:r>
            <a:r>
              <a:rPr lang="en-US" dirty="0" smtClean="0">
                <a:latin typeface="Arial Narrow" charset="0"/>
                <a:cs typeface="ＭＳ Ｐゴシック" charset="-128"/>
                <a:sym typeface="Wingdings"/>
              </a:rPr>
              <a:t>), </a:t>
            </a:r>
            <a:r>
              <a:rPr lang="en-US" dirty="0" smtClean="0">
                <a:latin typeface="Arial Narrow" charset="0"/>
                <a:cs typeface="ＭＳ Ｐゴシック" charset="-128"/>
                <a:sym typeface="Wingdings"/>
              </a:rPr>
              <a:t>a $1.3B US flagship </a:t>
            </a:r>
            <a:r>
              <a:rPr lang="en-US" dirty="0" smtClean="0">
                <a:latin typeface="Arial Narrow" charset="0"/>
                <a:cs typeface="ＭＳ Ｐゴシック" charset="-128"/>
                <a:sym typeface="Wingdings"/>
              </a:rPr>
              <a:t>experiment, </a:t>
            </a:r>
            <a:r>
              <a:rPr lang="en-US" dirty="0">
                <a:latin typeface="Arial Narrow" charset="0"/>
                <a:cs typeface="ＭＳ Ｐゴシック" charset="-128"/>
                <a:sym typeface="Wingdings"/>
              </a:rPr>
              <a:t>with data </a:t>
            </a:r>
            <a:r>
              <a:rPr lang="en-US" dirty="0" smtClean="0">
                <a:latin typeface="Arial Narrow" charset="0"/>
                <a:cs typeface="ＭＳ Ｐゴシック" charset="-128"/>
                <a:sym typeface="Wingdings"/>
              </a:rPr>
              <a:t>expected in 2025</a:t>
            </a:r>
            <a:endParaRPr lang="en-US" dirty="0">
              <a:latin typeface="Arial Narrow" charset="0"/>
              <a:cs typeface="ＭＳ Ｐゴシック" charset="-128"/>
              <a:sym typeface="Wingdings"/>
            </a:endParaRPr>
          </a:p>
          <a:p>
            <a:pPr lvl="2" eaLnBrk="1" hangingPunct="1">
              <a:lnSpc>
                <a:spcPct val="80000"/>
              </a:lnSpc>
              <a:spcBef>
                <a:spcPts val="0"/>
              </a:spcBef>
              <a:spcAft>
                <a:spcPts val="600"/>
              </a:spcAft>
            </a:pPr>
            <a:r>
              <a:rPr lang="en-US" dirty="0">
                <a:latin typeface="Arial Narrow" charset="0"/>
                <a:cs typeface="ＭＳ Ｐゴシック" charset="-128"/>
                <a:sym typeface="Wingdings"/>
              </a:rPr>
              <a:t>High flux secondary beam and a near detector enables searches for DM</a:t>
            </a:r>
          </a:p>
          <a:p>
            <a:pPr lvl="2" eaLnBrk="1" hangingPunct="1">
              <a:lnSpc>
                <a:spcPct val="80000"/>
              </a:lnSpc>
              <a:spcBef>
                <a:spcPts val="0"/>
              </a:spcBef>
              <a:spcAft>
                <a:spcPts val="600"/>
              </a:spcAft>
            </a:pPr>
            <a:r>
              <a:rPr lang="en-US" dirty="0">
                <a:latin typeface="Arial Narrow" charset="0"/>
                <a:cs typeface="ＭＳ Ｐゴシック" charset="-128"/>
                <a:sym typeface="Wingdings"/>
              </a:rPr>
              <a:t>In addition to precision measurements of key neutrino </a:t>
            </a:r>
            <a:r>
              <a:rPr lang="en-US" dirty="0" err="1">
                <a:latin typeface="Arial Narrow" charset="0"/>
                <a:cs typeface="ＭＳ Ｐゴシック" charset="-128"/>
                <a:sym typeface="Wingdings"/>
              </a:rPr>
              <a:t>param</a:t>
            </a:r>
            <a:r>
              <a:rPr lang="en-US" dirty="0">
                <a:latin typeface="Arial Narrow" charset="0"/>
                <a:cs typeface="ＭＳ Ｐゴシック" charset="-128"/>
                <a:sym typeface="Wingdings"/>
              </a:rPr>
              <a:t>.</a:t>
            </a:r>
            <a:r>
              <a:rPr lang="en-US" dirty="0" smtClean="0">
                <a:latin typeface="Arial Narrow" charset="0"/>
                <a:cs typeface="ＭＳ Ｐゴシック" charset="-128"/>
                <a:sym typeface="Wingdings"/>
              </a:rPr>
              <a:t>.</a:t>
            </a:r>
          </a:p>
          <a:p>
            <a:pPr lvl="2" eaLnBrk="1" hangingPunct="1">
              <a:lnSpc>
                <a:spcPct val="80000"/>
              </a:lnSpc>
              <a:spcBef>
                <a:spcPts val="0"/>
              </a:spcBef>
              <a:spcAft>
                <a:spcPts val="600"/>
              </a:spcAft>
            </a:pPr>
            <a:r>
              <a:rPr lang="en-US" dirty="0" smtClean="0">
                <a:latin typeface="Arial Narrow" charset="0"/>
                <a:cs typeface="ＭＳ Ｐゴシック" charset="-128"/>
                <a:sym typeface="Wingdings"/>
              </a:rPr>
              <a:t>UTA playing very significant role in this experiment</a:t>
            </a:r>
            <a:endParaRPr lang="en-US" dirty="0">
              <a:latin typeface="Arial Narrow" charset="0"/>
              <a:cs typeface="ＭＳ Ｐゴシック" charset="-128"/>
              <a:sym typeface="Wingdings"/>
            </a:endParaRPr>
          </a:p>
          <a:p>
            <a:pPr eaLnBrk="1" hangingPunct="1">
              <a:lnSpc>
                <a:spcPct val="80000"/>
              </a:lnSpc>
              <a:spcBef>
                <a:spcPts val="0"/>
              </a:spcBef>
              <a:spcAft>
                <a:spcPts val="600"/>
              </a:spcAft>
            </a:pPr>
            <a:r>
              <a:rPr lang="en-US" dirty="0" smtClean="0">
                <a:latin typeface="Arial Narrow" charset="0"/>
                <a:sym typeface="Wingdings"/>
              </a:rPr>
              <a:t>A </a:t>
            </a:r>
            <a:r>
              <a:rPr lang="en-US" dirty="0">
                <a:latin typeface="Arial Narrow" charset="0"/>
                <a:sym typeface="Wingdings"/>
              </a:rPr>
              <a:t>rich physics program for the next 20 – 30 years!!</a:t>
            </a:r>
          </a:p>
          <a:p>
            <a:pPr eaLnBrk="1" hangingPunct="1">
              <a:lnSpc>
                <a:spcPct val="80000"/>
              </a:lnSpc>
              <a:spcBef>
                <a:spcPts val="0"/>
              </a:spcBef>
              <a:spcAft>
                <a:spcPts val="600"/>
              </a:spcAft>
            </a:pPr>
            <a:r>
              <a:rPr lang="en-US" dirty="0" smtClean="0">
                <a:latin typeface="Arial Narrow" charset="0"/>
                <a:sym typeface="Wingdings"/>
              </a:rPr>
              <a:t>If </a:t>
            </a:r>
            <a:r>
              <a:rPr lang="en-US" dirty="0">
                <a:latin typeface="Arial Narrow" charset="0"/>
                <a:sym typeface="Wingdings"/>
              </a:rPr>
              <a:t>we see DM, we could use this to make DM Beam?</a:t>
            </a:r>
            <a:r>
              <a:rPr lang="en-US" dirty="0" smtClean="0">
                <a:latin typeface="Arial Narrow" charset="0"/>
                <a:sym typeface="Wingdings"/>
              </a:rPr>
              <a:t>?</a:t>
            </a:r>
          </a:p>
        </p:txBody>
      </p:sp>
      <p:sp>
        <p:nvSpPr>
          <p:cNvPr id="2" name="Date Placeholder 1"/>
          <p:cNvSpPr>
            <a:spLocks noGrp="1"/>
          </p:cNvSpPr>
          <p:nvPr>
            <p:ph type="dt" sz="half" idx="10"/>
          </p:nvPr>
        </p:nvSpPr>
        <p:spPr/>
        <p:txBody>
          <a:bodyPr/>
          <a:lstStyle/>
          <a:p>
            <a:pPr>
              <a:defRPr/>
            </a:pPr>
            <a:r>
              <a:rPr lang="en-US" smtClean="0"/>
              <a:t>Monday, Jan. 23, 2017</a:t>
            </a:r>
            <a:endParaRPr lang="en-US"/>
          </a:p>
        </p:txBody>
      </p:sp>
      <p:sp>
        <p:nvSpPr>
          <p:cNvPr id="4" name="Footer Placeholder 3"/>
          <p:cNvSpPr>
            <a:spLocks noGrp="1"/>
          </p:cNvSpPr>
          <p:nvPr>
            <p:ph type="ftr" sz="quarter" idx="11"/>
          </p:nvPr>
        </p:nvSpPr>
        <p:spPr/>
        <p:txBody>
          <a:bodyPr/>
          <a:lstStyle/>
          <a:p>
            <a:pPr>
              <a:defRPr/>
            </a:pPr>
            <a:r>
              <a:rPr lang="mr-IN" smtClean="0"/>
              <a:t>PHYS 3313-001, Spring 2017                      Dr. Jaehoon Yu</a:t>
            </a:r>
            <a:endParaRPr lang="en-US"/>
          </a:p>
        </p:txBody>
      </p:sp>
      <p:sp>
        <p:nvSpPr>
          <p:cNvPr id="5" name="Slide Number Placeholder 4"/>
          <p:cNvSpPr>
            <a:spLocks noGrp="1"/>
          </p:cNvSpPr>
          <p:nvPr>
            <p:ph type="sldNum" sz="quarter" idx="12"/>
          </p:nvPr>
        </p:nvSpPr>
        <p:spPr/>
        <p:txBody>
          <a:bodyPr/>
          <a:lstStyle/>
          <a:p>
            <a:pPr>
              <a:defRPr/>
            </a:pPr>
            <a:fld id="{A57A58E5-F186-8448-8915-9CBFB02328D9}" type="slidenum">
              <a:rPr lang="en-US" smtClean="0"/>
              <a:pPr>
                <a:defRPr/>
              </a:pPr>
              <a:t>28</a:t>
            </a:fld>
            <a:endParaRPr lang="en-US"/>
          </a:p>
        </p:txBody>
      </p:sp>
    </p:spTree>
    <p:extLst>
      <p:ext uri="{BB962C8B-B14F-4D97-AF65-F5344CB8AC3E}">
        <p14:creationId xmlns:p14="http://schemas.microsoft.com/office/powerpoint/2010/main" val="1453142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le 1"/>
          <p:cNvSpPr txBox="1">
            <a:spLocks/>
          </p:cNvSpPr>
          <p:nvPr/>
        </p:nvSpPr>
        <p:spPr bwMode="auto">
          <a:xfrm>
            <a:off x="0" y="-7620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a:lstStyle>
          <a:p>
            <a:r>
              <a:rPr lang="en-US" sz="4000" b="1" dirty="0" smtClean="0"/>
              <a:t>The Components of the DUNE Experiment</a:t>
            </a:r>
            <a:endParaRPr lang="en-US" sz="4000" b="1" dirty="0"/>
          </a:p>
        </p:txBody>
      </p:sp>
      <p:pic>
        <p:nvPicPr>
          <p:cNvPr id="10" name="pasted-image.pdf"/>
          <p:cNvPicPr>
            <a:picLocks noChangeAspect="1"/>
          </p:cNvPicPr>
          <p:nvPr/>
        </p:nvPicPr>
        <p:blipFill>
          <a:blip r:embed="rId2">
            <a:extLst/>
          </a:blip>
          <a:stretch>
            <a:fillRect/>
          </a:stretch>
        </p:blipFill>
        <p:spPr>
          <a:xfrm>
            <a:off x="3569009" y="685800"/>
            <a:ext cx="5498791" cy="2139737"/>
          </a:xfrm>
          <a:prstGeom prst="rect">
            <a:avLst/>
          </a:prstGeom>
          <a:ln w="12700">
            <a:miter lim="400000"/>
          </a:ln>
        </p:spPr>
      </p:pic>
      <p:grpSp>
        <p:nvGrpSpPr>
          <p:cNvPr id="6" name="Group 5"/>
          <p:cNvGrpSpPr/>
          <p:nvPr/>
        </p:nvGrpSpPr>
        <p:grpSpPr>
          <a:xfrm>
            <a:off x="457200" y="685800"/>
            <a:ext cx="2872131" cy="2629285"/>
            <a:chOff x="5943600" y="685800"/>
            <a:chExt cx="2872131" cy="2629285"/>
          </a:xfrm>
        </p:grpSpPr>
        <p:pic>
          <p:nvPicPr>
            <p:cNvPr id="11" name="image14.png"/>
            <p:cNvPicPr>
              <a:picLocks noChangeAspect="1"/>
            </p:cNvPicPr>
            <p:nvPr/>
          </p:nvPicPr>
          <p:blipFill>
            <a:blip r:embed="rId3">
              <a:extLst/>
            </a:blip>
            <a:stretch>
              <a:fillRect/>
            </a:stretch>
          </p:blipFill>
          <p:spPr>
            <a:xfrm>
              <a:off x="5943600" y="685800"/>
              <a:ext cx="2872131" cy="2629285"/>
            </a:xfrm>
            <a:prstGeom prst="rect">
              <a:avLst/>
            </a:prstGeom>
            <a:ln w="12700">
              <a:miter lim="400000"/>
            </a:ln>
          </p:spPr>
        </p:pic>
        <p:sp>
          <p:nvSpPr>
            <p:cNvPr id="12" name="Shape 185"/>
            <p:cNvSpPr/>
            <p:nvPr/>
          </p:nvSpPr>
          <p:spPr>
            <a:xfrm rot="499911">
              <a:off x="6884867" y="1591955"/>
              <a:ext cx="970064" cy="44146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dirty="0">
                  <a:solidFill>
                    <a:srgbClr val="A50021"/>
                  </a:solidFill>
                  <a:latin typeface="+mn-lt"/>
                </a:rPr>
                <a:t>1300km</a:t>
              </a:r>
            </a:p>
          </p:txBody>
        </p:sp>
      </p:grpSp>
      <p:pic>
        <p:nvPicPr>
          <p:cNvPr id="13" name="pasted-image.pdf"/>
          <p:cNvPicPr>
            <a:picLocks noChangeAspect="1"/>
          </p:cNvPicPr>
          <p:nvPr/>
        </p:nvPicPr>
        <p:blipFill>
          <a:blip r:embed="rId4">
            <a:extLst/>
          </a:blip>
          <a:srcRect r="10298" b="8116"/>
          <a:stretch>
            <a:fillRect/>
          </a:stretch>
        </p:blipFill>
        <p:spPr>
          <a:xfrm>
            <a:off x="0" y="3352800"/>
            <a:ext cx="3278756" cy="2057091"/>
          </a:xfrm>
          <a:prstGeom prst="rect">
            <a:avLst/>
          </a:prstGeom>
          <a:ln w="12700">
            <a:miter lim="400000"/>
          </a:ln>
        </p:spPr>
      </p:pic>
      <p:pic>
        <p:nvPicPr>
          <p:cNvPr id="14" name="pasted-image.pdf"/>
          <p:cNvPicPr>
            <a:picLocks noChangeAspect="1"/>
          </p:cNvPicPr>
          <p:nvPr/>
        </p:nvPicPr>
        <p:blipFill>
          <a:blip r:embed="rId5">
            <a:extLst/>
          </a:blip>
          <a:stretch>
            <a:fillRect/>
          </a:stretch>
        </p:blipFill>
        <p:spPr>
          <a:xfrm>
            <a:off x="3429000" y="2895600"/>
            <a:ext cx="4038600" cy="2365113"/>
          </a:xfrm>
          <a:prstGeom prst="rect">
            <a:avLst/>
          </a:prstGeom>
          <a:ln w="12700">
            <a:miter lim="400000"/>
          </a:ln>
        </p:spPr>
      </p:pic>
      <p:pic>
        <p:nvPicPr>
          <p:cNvPr id="16" name="pasted-image.pdf"/>
          <p:cNvPicPr>
            <a:picLocks noChangeAspect="1"/>
          </p:cNvPicPr>
          <p:nvPr/>
        </p:nvPicPr>
        <p:blipFill>
          <a:blip r:embed="rId6">
            <a:extLst/>
          </a:blip>
          <a:stretch>
            <a:fillRect/>
          </a:stretch>
        </p:blipFill>
        <p:spPr>
          <a:xfrm>
            <a:off x="5257800" y="4267200"/>
            <a:ext cx="3749047" cy="1956920"/>
          </a:xfrm>
          <a:prstGeom prst="rect">
            <a:avLst/>
          </a:prstGeom>
          <a:ln w="12700">
            <a:miter lim="400000"/>
          </a:ln>
        </p:spPr>
      </p:pic>
      <p:sp>
        <p:nvSpPr>
          <p:cNvPr id="17" name="TextBox 12"/>
          <p:cNvSpPr txBox="1">
            <a:spLocks noChangeArrowheads="1"/>
          </p:cNvSpPr>
          <p:nvPr/>
        </p:nvSpPr>
        <p:spPr bwMode="auto">
          <a:xfrm>
            <a:off x="381000" y="5314890"/>
            <a:ext cx="2514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1500m underground</a:t>
            </a:r>
            <a:endParaRPr lang="en-US" sz="2000" dirty="0">
              <a:solidFill>
                <a:srgbClr val="FF0000"/>
              </a:solidFill>
              <a:cs typeface="Arial" charset="0"/>
            </a:endParaRPr>
          </a:p>
        </p:txBody>
      </p:sp>
      <p:sp>
        <p:nvSpPr>
          <p:cNvPr id="18" name="TextBox 12"/>
          <p:cNvSpPr txBox="1">
            <a:spLocks noChangeArrowheads="1"/>
          </p:cNvSpPr>
          <p:nvPr/>
        </p:nvSpPr>
        <p:spPr bwMode="auto">
          <a:xfrm>
            <a:off x="3505200" y="2949714"/>
            <a:ext cx="1981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4 caverns with ~20kt total each</a:t>
            </a:r>
            <a:endParaRPr lang="en-US" sz="2000" dirty="0">
              <a:solidFill>
                <a:srgbClr val="FF0000"/>
              </a:solidFill>
              <a:cs typeface="Arial" charset="0"/>
            </a:endParaRPr>
          </a:p>
        </p:txBody>
      </p:sp>
      <p:sp>
        <p:nvSpPr>
          <p:cNvPr id="19" name="TextBox 12"/>
          <p:cNvSpPr txBox="1">
            <a:spLocks noChangeArrowheads="1"/>
          </p:cNvSpPr>
          <p:nvPr/>
        </p:nvSpPr>
        <p:spPr bwMode="auto">
          <a:xfrm>
            <a:off x="7162800" y="5791200"/>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62m</a:t>
            </a:r>
            <a:endParaRPr lang="en-US" sz="2000" dirty="0">
              <a:solidFill>
                <a:srgbClr val="FF0000"/>
              </a:solidFill>
              <a:cs typeface="Arial" charset="0"/>
            </a:endParaRPr>
          </a:p>
        </p:txBody>
      </p:sp>
      <p:cxnSp>
        <p:nvCxnSpPr>
          <p:cNvPr id="8" name="Straight Arrow Connector 7"/>
          <p:cNvCxnSpPr/>
          <p:nvPr/>
        </p:nvCxnSpPr>
        <p:spPr bwMode="auto">
          <a:xfrm flipV="1">
            <a:off x="5638800" y="5638800"/>
            <a:ext cx="3276600" cy="533400"/>
          </a:xfrm>
          <a:prstGeom prst="straightConnector1">
            <a:avLst/>
          </a:prstGeom>
          <a:noFill/>
          <a:ln w="38100" cap="flat" cmpd="sng" algn="ctr">
            <a:solidFill>
              <a:srgbClr val="A50021"/>
            </a:solidFill>
            <a:prstDash val="solid"/>
            <a:round/>
            <a:headEnd type="arrow"/>
            <a:tailEnd type="arrow"/>
          </a:ln>
          <a:effectLst/>
        </p:spPr>
      </p:cxnSp>
      <p:cxnSp>
        <p:nvCxnSpPr>
          <p:cNvPr id="22" name="Straight Arrow Connector 21"/>
          <p:cNvCxnSpPr/>
          <p:nvPr/>
        </p:nvCxnSpPr>
        <p:spPr bwMode="auto">
          <a:xfrm flipH="1" flipV="1">
            <a:off x="5638800" y="5257800"/>
            <a:ext cx="76200" cy="914400"/>
          </a:xfrm>
          <a:prstGeom prst="straightConnector1">
            <a:avLst/>
          </a:prstGeom>
          <a:noFill/>
          <a:ln w="38100" cap="flat" cmpd="sng" algn="ctr">
            <a:solidFill>
              <a:srgbClr val="A50021"/>
            </a:solidFill>
            <a:prstDash val="solid"/>
            <a:round/>
            <a:headEnd type="arrow"/>
            <a:tailEnd type="arrow"/>
          </a:ln>
          <a:effectLst/>
        </p:spPr>
      </p:cxnSp>
      <p:sp>
        <p:nvSpPr>
          <p:cNvPr id="26" name="TextBox 12"/>
          <p:cNvSpPr txBox="1">
            <a:spLocks noChangeArrowheads="1"/>
          </p:cNvSpPr>
          <p:nvPr/>
        </p:nvSpPr>
        <p:spPr bwMode="auto">
          <a:xfrm>
            <a:off x="5715000" y="5562600"/>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15m</a:t>
            </a:r>
            <a:endParaRPr lang="en-US" sz="2000" dirty="0">
              <a:solidFill>
                <a:srgbClr val="FF0000"/>
              </a:solidFill>
              <a:cs typeface="Arial" charset="0"/>
            </a:endParaRPr>
          </a:p>
        </p:txBody>
      </p:sp>
      <p:cxnSp>
        <p:nvCxnSpPr>
          <p:cNvPr id="27" name="Straight Arrow Connector 26"/>
          <p:cNvCxnSpPr/>
          <p:nvPr/>
        </p:nvCxnSpPr>
        <p:spPr bwMode="auto">
          <a:xfrm>
            <a:off x="5257800" y="5943600"/>
            <a:ext cx="304800" cy="228600"/>
          </a:xfrm>
          <a:prstGeom prst="straightConnector1">
            <a:avLst/>
          </a:prstGeom>
          <a:noFill/>
          <a:ln w="38100" cap="flat" cmpd="sng" algn="ctr">
            <a:solidFill>
              <a:srgbClr val="A50021"/>
            </a:solidFill>
            <a:prstDash val="solid"/>
            <a:round/>
            <a:headEnd type="arrow"/>
            <a:tailEnd type="arrow"/>
          </a:ln>
          <a:effectLst/>
        </p:spPr>
      </p:cxnSp>
      <p:sp>
        <p:nvSpPr>
          <p:cNvPr id="31" name="TextBox 12"/>
          <p:cNvSpPr txBox="1">
            <a:spLocks noChangeArrowheads="1"/>
          </p:cNvSpPr>
          <p:nvPr/>
        </p:nvSpPr>
        <p:spPr bwMode="auto">
          <a:xfrm>
            <a:off x="4572000" y="5943600"/>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solidFill>
                  <a:srgbClr val="FF0000"/>
                </a:solidFill>
                <a:cs typeface="Arial" charset="0"/>
              </a:rPr>
              <a:t>14m</a:t>
            </a:r>
            <a:endParaRPr lang="en-US" sz="2000" dirty="0">
              <a:solidFill>
                <a:srgbClr val="FF0000"/>
              </a:solidFill>
              <a:cs typeface="Arial" charset="0"/>
            </a:endParaRPr>
          </a:p>
        </p:txBody>
      </p:sp>
      <p:sp>
        <p:nvSpPr>
          <p:cNvPr id="32" name="Shape 127"/>
          <p:cNvSpPr/>
          <p:nvPr/>
        </p:nvSpPr>
        <p:spPr>
          <a:xfrm flipH="1">
            <a:off x="2362200" y="4419600"/>
            <a:ext cx="1447800" cy="457200"/>
          </a:xfrm>
          <a:prstGeom prst="line">
            <a:avLst/>
          </a:prstGeom>
          <a:ln w="88900">
            <a:solidFill>
              <a:srgbClr val="A50021"/>
            </a:solidFill>
            <a:miter lim="400000"/>
            <a:headEnd type="triangle"/>
            <a:tailEnd type="none"/>
          </a:ln>
        </p:spPr>
        <p:txBody>
          <a:bodyPr lIns="35717" tIns="35717" rIns="35717" bIns="35717" anchor="ctr"/>
          <a:lstStyle/>
          <a:p>
            <a:pPr algn="ctr" defTabSz="410751">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3" name="Shape 127"/>
          <p:cNvSpPr/>
          <p:nvPr/>
        </p:nvSpPr>
        <p:spPr>
          <a:xfrm flipH="1" flipV="1">
            <a:off x="5029200" y="4114800"/>
            <a:ext cx="609600" cy="381000"/>
          </a:xfrm>
          <a:prstGeom prst="line">
            <a:avLst/>
          </a:prstGeom>
          <a:ln w="88900">
            <a:solidFill>
              <a:srgbClr val="A50021"/>
            </a:solidFill>
            <a:miter lim="400000"/>
            <a:headEnd type="triangle"/>
            <a:tailEnd type="none"/>
          </a:ln>
        </p:spPr>
        <p:txBody>
          <a:bodyPr lIns="35717" tIns="35717" rIns="35717" bIns="35717" anchor="ctr"/>
          <a:lstStyle/>
          <a:p>
            <a:pPr algn="ctr" defTabSz="410751">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4" name="Shape 127"/>
          <p:cNvSpPr/>
          <p:nvPr/>
        </p:nvSpPr>
        <p:spPr>
          <a:xfrm flipH="1">
            <a:off x="2895600" y="1981200"/>
            <a:ext cx="1066800" cy="228600"/>
          </a:xfrm>
          <a:prstGeom prst="line">
            <a:avLst/>
          </a:prstGeom>
          <a:ln w="88900">
            <a:solidFill>
              <a:srgbClr val="A50021"/>
            </a:solidFill>
            <a:miter lim="400000"/>
            <a:tailEnd type="triangle"/>
          </a:ln>
        </p:spPr>
        <p:txBody>
          <a:bodyPr lIns="35717" tIns="35717" rIns="35717" bIns="35717" anchor="ctr"/>
          <a:lstStyle/>
          <a:p>
            <a:pPr algn="ctr" defTabSz="410751">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 name="Shape 127"/>
          <p:cNvSpPr/>
          <p:nvPr/>
        </p:nvSpPr>
        <p:spPr>
          <a:xfrm>
            <a:off x="762000" y="1981200"/>
            <a:ext cx="152400" cy="1600200"/>
          </a:xfrm>
          <a:prstGeom prst="line">
            <a:avLst/>
          </a:prstGeom>
          <a:ln w="88900">
            <a:solidFill>
              <a:srgbClr val="A50021"/>
            </a:solidFill>
            <a:miter lim="400000"/>
            <a:tailEnd type="triangle"/>
          </a:ln>
        </p:spPr>
        <p:txBody>
          <a:bodyPr lIns="35717" tIns="35717" rIns="35717" bIns="35717" anchor="ctr"/>
          <a:lstStyle/>
          <a:p>
            <a:pPr algn="ctr" defTabSz="410751">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 name="Date Placeholder 4"/>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15" name="Slide Number Placeholder 14"/>
          <p:cNvSpPr>
            <a:spLocks noGrp="1"/>
          </p:cNvSpPr>
          <p:nvPr>
            <p:ph type="sldNum" sz="quarter" idx="12"/>
          </p:nvPr>
        </p:nvSpPr>
        <p:spPr/>
        <p:txBody>
          <a:bodyPr/>
          <a:lstStyle/>
          <a:p>
            <a:pPr>
              <a:defRPr/>
            </a:pPr>
            <a:fld id="{A57A58E5-F186-8448-8915-9CBFB02328D9}" type="slidenum">
              <a:rPr lang="en-US" smtClean="0"/>
              <a:pPr>
                <a:defRPr/>
              </a:pPr>
              <a:t>29</a:t>
            </a:fld>
            <a:endParaRPr lang="en-US"/>
          </a:p>
        </p:txBody>
      </p:sp>
    </p:spTree>
    <p:extLst>
      <p:ext uri="{BB962C8B-B14F-4D97-AF65-F5344CB8AC3E}">
        <p14:creationId xmlns:p14="http://schemas.microsoft.com/office/powerpoint/2010/main" val="1781661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23,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3</a:t>
            </a:fld>
            <a:endParaRPr lang="en-US">
              <a:latin typeface="Arial Narrow" pitchFamily="-84" charset="0"/>
            </a:endParaRPr>
          </a:p>
        </p:txBody>
      </p:sp>
      <p:sp>
        <p:nvSpPr>
          <p:cNvPr id="19461" name="Rectangle 2"/>
          <p:cNvSpPr>
            <a:spLocks noGrp="1" noChangeArrowheads="1"/>
          </p:cNvSpPr>
          <p:nvPr>
            <p:ph type="title"/>
          </p:nvPr>
        </p:nvSpPr>
        <p:spPr>
          <a:xfrm>
            <a:off x="762000" y="152400"/>
            <a:ext cx="7772400" cy="838200"/>
          </a:xfrm>
        </p:spPr>
        <p:txBody>
          <a:bodyPr/>
          <a:lstStyle/>
          <a:p>
            <a:pPr eaLnBrk="1" hangingPunct="1"/>
            <a:r>
              <a:rPr lang="en-US" dirty="0" smtClean="0">
                <a:ea typeface="ＭＳ Ｐゴシック" pitchFamily="-84" charset="-128"/>
                <a:cs typeface="ＭＳ Ｐゴシック" pitchFamily="-84" charset="-128"/>
              </a:rPr>
              <a:t>Special Project #1</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990600"/>
            <a:ext cx="8458200" cy="5181600"/>
          </a:xfrm>
        </p:spPr>
        <p:txBody>
          <a:bodyPr/>
          <a:lstStyle/>
          <a:p>
            <a:pPr marL="514350" indent="-514350" eaLnBrk="1" hangingPunct="1">
              <a:buFont typeface="+mj-lt"/>
              <a:buAutoNum type="arabicPeriod"/>
            </a:pPr>
            <a:r>
              <a:rPr lang="en-US" sz="2400" dirty="0" smtClean="0">
                <a:ea typeface="ＭＳ Ｐゴシック" pitchFamily="-84" charset="-128"/>
                <a:cs typeface="ＭＳ Ｐゴシック" pitchFamily="-84" charset="-128"/>
              </a:rPr>
              <a:t>Compute the electric force between the two protons separate the farthest in an intact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Use the actual size of the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(10 points)</a:t>
            </a:r>
          </a:p>
          <a:p>
            <a:pPr marL="514350" indent="-514350" eaLnBrk="1" hangingPunct="1">
              <a:buFont typeface="+mj-lt"/>
              <a:buAutoNum type="arabicPeriod"/>
            </a:pPr>
            <a:r>
              <a:rPr lang="en-US" sz="2400" dirty="0" smtClean="0">
                <a:ea typeface="ＭＳ Ｐゴシック" pitchFamily="-84" charset="-128"/>
                <a:cs typeface="ＭＳ Ｐゴシック" pitchFamily="-84" charset="-128"/>
              </a:rPr>
              <a:t>Compute the gravitational force between the two protons separate the farthest in an intact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(10 points)</a:t>
            </a:r>
          </a:p>
          <a:p>
            <a:pPr marL="514350" indent="-514350" eaLnBrk="1" hangingPunct="1">
              <a:buFont typeface="+mj-lt"/>
              <a:buAutoNum type="arabicPeriod"/>
            </a:pPr>
            <a:r>
              <a:rPr lang="en-US" sz="2400" dirty="0" smtClean="0">
                <a:ea typeface="ＭＳ Ｐゴシック" pitchFamily="-84" charset="-128"/>
                <a:cs typeface="ＭＳ Ｐゴシック" pitchFamily="-84" charset="-128"/>
              </a:rPr>
              <a:t>Express the electric force in #1 above in terms of the gravitational force in #2. (5 points)</a:t>
            </a:r>
          </a:p>
          <a:p>
            <a:pPr eaLnBrk="1" hangingPunct="1"/>
            <a:r>
              <a:rPr lang="en-US" sz="2400" dirty="0" smtClean="0">
                <a:ea typeface="ＭＳ Ｐゴシック" pitchFamily="-84" charset="-128"/>
                <a:cs typeface="ＭＳ Ｐゴシック" pitchFamily="-84" charset="-128"/>
              </a:rPr>
              <a:t>You must look up the mass of the proton, actual size of the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etc, and clearly write them on your project report</a:t>
            </a:r>
          </a:p>
          <a:p>
            <a:pPr eaLnBrk="1" hangingPunct="1"/>
            <a:r>
              <a:rPr lang="en-US" sz="2400" dirty="0" smtClean="0">
                <a:ea typeface="ＭＳ Ｐゴシック" pitchFamily="-84" charset="-128"/>
                <a:cs typeface="ＭＳ Ｐゴシック" pitchFamily="-84" charset="-128"/>
              </a:rPr>
              <a:t>You MUST have your own, independent answers to the above three questions even if you worked together with others.  All those who share the answers will get 0 credit if copied</a:t>
            </a:r>
            <a:r>
              <a:rPr lang="en-US" sz="2400" dirty="0" smtClean="0">
                <a:ea typeface="ＭＳ Ｐゴシック" pitchFamily="-84" charset="-128"/>
                <a:cs typeface="ＭＳ Ｐゴシック" pitchFamily="-84" charset="-128"/>
              </a:rPr>
              <a:t>.  </a:t>
            </a:r>
            <a:r>
              <a:rPr lang="en-US" sz="2400" dirty="0">
                <a:ea typeface="ＭＳ Ｐゴシック" pitchFamily="-84" charset="-128"/>
                <a:cs typeface="ＭＳ Ｐゴシック" pitchFamily="-84" charset="-128"/>
              </a:rPr>
              <a:t>M</a:t>
            </a:r>
            <a:r>
              <a:rPr lang="en-US" sz="2400" dirty="0" smtClean="0">
                <a:ea typeface="ＭＳ Ｐゴシック" pitchFamily="-84" charset="-128"/>
                <a:cs typeface="ＭＳ Ｐゴシック" pitchFamily="-84" charset="-128"/>
              </a:rPr>
              <a:t>ust be handwritten!</a:t>
            </a:r>
            <a:endParaRPr lang="en-US" sz="2400" dirty="0" smtClean="0">
              <a:ea typeface="ＭＳ Ｐゴシック" pitchFamily="-84" charset="-128"/>
              <a:cs typeface="ＭＳ Ｐゴシック" pitchFamily="-84" charset="-128"/>
            </a:endParaRPr>
          </a:p>
          <a:p>
            <a:pPr eaLnBrk="1" hangingPunct="1"/>
            <a:r>
              <a:rPr lang="en-US" sz="2400" dirty="0" smtClean="0">
                <a:ea typeface="ＭＳ Ｐゴシック" pitchFamily="-84" charset="-128"/>
                <a:cs typeface="ＭＳ Ｐゴシック" pitchFamily="-84" charset="-128"/>
              </a:rPr>
              <a:t>Due for the submission is </a:t>
            </a:r>
            <a:r>
              <a:rPr lang="en-US" sz="2400" dirty="0" smtClean="0">
                <a:ea typeface="ＭＳ Ｐゴシック" pitchFamily="-84" charset="-128"/>
                <a:cs typeface="ＭＳ Ｐゴシック" pitchFamily="-84" charset="-128"/>
              </a:rPr>
              <a:t>Monday</a:t>
            </a:r>
            <a:r>
              <a:rPr lang="en-US" sz="2400" dirty="0" smtClean="0">
                <a:ea typeface="ＭＳ Ｐゴシック" pitchFamily="-84" charset="-128"/>
                <a:cs typeface="ＭＳ Ｐゴシック" pitchFamily="-84" charset="-128"/>
              </a:rPr>
              <a:t>, Jan. 30!</a:t>
            </a:r>
          </a:p>
          <a:p>
            <a:pPr eaLnBrk="1" hangingPunct="1"/>
            <a:endParaRPr lang="en-US" sz="2400" dirty="0" smtClean="0"/>
          </a:p>
        </p:txBody>
      </p:sp>
    </p:spTree>
    <p:extLst>
      <p:ext uri="{BB962C8B-B14F-4D97-AF65-F5344CB8AC3E}">
        <p14:creationId xmlns:p14="http://schemas.microsoft.com/office/powerpoint/2010/main" val="1697437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yostat-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3" name="Rectangle 1"/>
          <p:cNvSpPr>
            <a:spLocks noGrp="1" noChangeArrowheads="1"/>
          </p:cNvSpPr>
          <p:nvPr>
            <p:ph type="title"/>
          </p:nvPr>
        </p:nvSpPr>
        <p:spPr>
          <a:xfrm>
            <a:off x="382800" y="30236"/>
            <a:ext cx="8534400" cy="734511"/>
          </a:xfrm>
          <a:ln/>
        </p:spPr>
        <p:txBody>
          <a:bodyPr>
            <a:noAutofit/>
          </a:bodyPr>
          <a:lstStyle/>
          <a:p>
            <a:r>
              <a:rPr lang="en-US" sz="4800" b="1" dirty="0" smtClean="0">
                <a:solidFill>
                  <a:srgbClr val="99FFCC"/>
                </a:solidFill>
              </a:rPr>
              <a:t>How BIG?</a:t>
            </a:r>
            <a:endParaRPr lang="en-US" sz="4800" b="1" dirty="0">
              <a:solidFill>
                <a:srgbClr val="99FFCC"/>
              </a:solidFill>
            </a:endParaRPr>
          </a:p>
        </p:txBody>
      </p:sp>
      <p:sp>
        <p:nvSpPr>
          <p:cNvPr id="15" name="Rectangle 1"/>
          <p:cNvSpPr txBox="1">
            <a:spLocks noChangeArrowheads="1"/>
          </p:cNvSpPr>
          <p:nvPr/>
        </p:nvSpPr>
        <p:spPr bwMode="auto">
          <a:xfrm>
            <a:off x="457200" y="2362200"/>
            <a:ext cx="3657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45000" lnSpcReduction="20000"/>
          </a:bodyPr>
          <a:lst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a:lstStyle>
          <a:p>
            <a:r>
              <a:rPr lang="en-US" b="1" dirty="0" smtClean="0">
                <a:solidFill>
                  <a:schemeClr val="bg1"/>
                </a:solidFill>
              </a:rPr>
              <a:t>This is just for a 3mx1mx1m (42t) active volume baby prototype!!</a:t>
            </a:r>
            <a:endParaRPr lang="en-US" b="1" dirty="0">
              <a:solidFill>
                <a:schemeClr val="bg1"/>
              </a:solidFill>
            </a:endParaRP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8" name="Slide Number Placeholder 7"/>
          <p:cNvSpPr>
            <a:spLocks noGrp="1"/>
          </p:cNvSpPr>
          <p:nvPr>
            <p:ph type="sldNum" sz="quarter" idx="12"/>
          </p:nvPr>
        </p:nvSpPr>
        <p:spPr/>
        <p:txBody>
          <a:bodyPr/>
          <a:lstStyle/>
          <a:p>
            <a:pPr>
              <a:defRPr/>
            </a:pPr>
            <a:fld id="{A57A58E5-F186-8448-8915-9CBFB02328D9}" type="slidenum">
              <a:rPr lang="en-US" smtClean="0"/>
              <a:pPr>
                <a:defRPr/>
              </a:pPr>
              <a:t>30</a:t>
            </a:fld>
            <a:endParaRPr lang="en-US"/>
          </a:p>
        </p:txBody>
      </p:sp>
    </p:spTree>
    <p:extLst>
      <p:ext uri="{BB962C8B-B14F-4D97-AF65-F5344CB8AC3E}">
        <p14:creationId xmlns:p14="http://schemas.microsoft.com/office/powerpoint/2010/main" val="201681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152400"/>
            <a:ext cx="8229600" cy="762000"/>
          </a:xfrm>
        </p:spPr>
        <p:txBody>
          <a:bodyPr/>
          <a:lstStyle/>
          <a:p>
            <a:r>
              <a:rPr lang="en-US" dirty="0" smtClean="0">
                <a:ea typeface="굴림" charset="-127"/>
                <a:cs typeface="굴림" charset="-127"/>
              </a:rPr>
              <a:t>So what?</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228600" y="914400"/>
            <a:ext cx="8763000" cy="5410200"/>
          </a:xfrm>
        </p:spPr>
        <p:txBody>
          <a:bodyPr/>
          <a:lstStyle/>
          <a:p>
            <a:pPr marL="374650" indent="-447675" eaLnBrk="1" hangingPunct="1">
              <a:spcBef>
                <a:spcPts val="0"/>
              </a:spcBef>
              <a:spcAft>
                <a:spcPts val="600"/>
              </a:spcAft>
            </a:pPr>
            <a:r>
              <a:rPr lang="en-US" sz="2800" dirty="0" smtClean="0">
                <a:latin typeface="Arial Narrow" charset="0"/>
              </a:rPr>
              <a:t>Accelerators </a:t>
            </a:r>
            <a:r>
              <a:rPr lang="en-US" sz="2800" dirty="0" smtClean="0">
                <a:latin typeface="Arial Narrow" charset="0"/>
              </a:rPr>
              <a:t>and </a:t>
            </a:r>
            <a:r>
              <a:rPr lang="en-US" sz="2800" dirty="0">
                <a:latin typeface="Arial Narrow" charset="0"/>
              </a:rPr>
              <a:t>advanced detectors are being developed for future precision measurements of Higgs and other newly discovered particles</a:t>
            </a:r>
          </a:p>
          <a:p>
            <a:pPr eaLnBrk="1" hangingPunct="1">
              <a:lnSpc>
                <a:spcPct val="80000"/>
              </a:lnSpc>
              <a:spcBef>
                <a:spcPts val="0"/>
              </a:spcBef>
              <a:spcAft>
                <a:spcPts val="600"/>
              </a:spcAft>
            </a:pPr>
            <a:r>
              <a:rPr lang="en-US" sz="2800" dirty="0" smtClean="0"/>
              <a:t>The new frontier will give us a </a:t>
            </a:r>
            <a:r>
              <a:rPr lang="en-US" sz="2800" dirty="0" smtClean="0"/>
              <a:t>chance </a:t>
            </a:r>
            <a:r>
              <a:rPr lang="en-US" sz="2800" dirty="0" smtClean="0"/>
              <a:t>to look for dark matter at an accelerator and other paradigm changing phenomena</a:t>
            </a:r>
          </a:p>
          <a:p>
            <a:pPr eaLnBrk="1" hangingPunct="1">
              <a:lnSpc>
                <a:spcPct val="80000"/>
              </a:lnSpc>
              <a:spcBef>
                <a:spcPts val="0"/>
              </a:spcBef>
              <a:spcAft>
                <a:spcPts val="600"/>
              </a:spcAft>
            </a:pPr>
            <a:r>
              <a:rPr lang="en-US" sz="2800" dirty="0" smtClean="0"/>
              <a:t>Outcome </a:t>
            </a:r>
            <a:r>
              <a:rPr lang="en-US" sz="2800" dirty="0"/>
              <a:t>and the bi-product of HEP research </a:t>
            </a:r>
            <a:r>
              <a:rPr lang="en-US" sz="2800" dirty="0" smtClean="0"/>
              <a:t>improves </a:t>
            </a:r>
            <a:r>
              <a:rPr lang="en-US" sz="2800" dirty="0"/>
              <a:t>our daily lives </a:t>
            </a:r>
            <a:r>
              <a:rPr lang="en-US" sz="2800" dirty="0" smtClean="0"/>
              <a:t>directly and indirectly</a:t>
            </a:r>
            <a:endParaRPr lang="en-US" sz="2800" dirty="0"/>
          </a:p>
          <a:p>
            <a:pPr lvl="1" eaLnBrk="1" hangingPunct="1">
              <a:lnSpc>
                <a:spcPct val="80000"/>
              </a:lnSpc>
              <a:spcBef>
                <a:spcPts val="0"/>
              </a:spcBef>
              <a:spcAft>
                <a:spcPts val="600"/>
              </a:spcAft>
            </a:pPr>
            <a:r>
              <a:rPr lang="en-US" sz="2400" dirty="0"/>
              <a:t>WWW came from HEP</a:t>
            </a:r>
          </a:p>
          <a:p>
            <a:pPr lvl="1" eaLnBrk="1" hangingPunct="1">
              <a:lnSpc>
                <a:spcPct val="80000"/>
              </a:lnSpc>
              <a:spcBef>
                <a:spcPts val="0"/>
              </a:spcBef>
              <a:spcAft>
                <a:spcPts val="600"/>
              </a:spcAft>
            </a:pPr>
            <a:r>
              <a:rPr lang="en-US" sz="2400" dirty="0" smtClean="0"/>
              <a:t>GEM </a:t>
            </a:r>
            <a:r>
              <a:rPr lang="en-US" sz="2400" dirty="0"/>
              <a:t>will make a large screen low dosage X-ray imaging </a:t>
            </a:r>
            <a:r>
              <a:rPr lang="en-US" sz="2400" dirty="0" smtClean="0"/>
              <a:t>possible</a:t>
            </a:r>
          </a:p>
          <a:p>
            <a:pPr eaLnBrk="1" hangingPunct="1">
              <a:lnSpc>
                <a:spcPct val="80000"/>
              </a:lnSpc>
              <a:spcBef>
                <a:spcPts val="0"/>
              </a:spcBef>
              <a:spcAft>
                <a:spcPts val="600"/>
              </a:spcAft>
            </a:pPr>
            <a:r>
              <a:rPr lang="en-US" sz="2800" dirty="0" smtClean="0"/>
              <a:t>Many technological advances happened </a:t>
            </a:r>
            <a:r>
              <a:rPr lang="en-US" sz="2800" dirty="0" smtClean="0"/>
              <a:t>throughout </a:t>
            </a:r>
            <a:r>
              <a:rPr lang="en-US" sz="2800" dirty="0" smtClean="0"/>
              <a:t>the last 100 years &amp; will happen </a:t>
            </a:r>
            <a:r>
              <a:rPr lang="en-US" sz="2800" dirty="0" smtClean="0"/>
              <a:t>even faster through </a:t>
            </a:r>
            <a:r>
              <a:rPr lang="en-US" sz="2800" dirty="0" smtClean="0"/>
              <a:t>the coming 100 </a:t>
            </a:r>
            <a:r>
              <a:rPr lang="en-US" sz="2800" dirty="0" err="1" smtClean="0"/>
              <a:t>yrs</a:t>
            </a:r>
            <a:endParaRPr lang="en-US" sz="2800" dirty="0" smtClean="0"/>
          </a:p>
          <a:p>
            <a:pPr eaLnBrk="1" hangingPunct="1">
              <a:lnSpc>
                <a:spcPct val="80000"/>
              </a:lnSpc>
              <a:spcBef>
                <a:spcPts val="0"/>
              </a:spcBef>
              <a:spcAft>
                <a:spcPts val="600"/>
              </a:spcAft>
            </a:pPr>
            <a:r>
              <a:rPr lang="en-US" sz="2800" dirty="0" smtClean="0"/>
              <a:t>Continued and sufficient investments to forefront scientific endeavor is essential for the future!</a:t>
            </a:r>
            <a:endParaRPr lang="en-US" sz="2800" dirty="0"/>
          </a:p>
        </p:txBody>
      </p:sp>
      <p:sp>
        <p:nvSpPr>
          <p:cNvPr id="66564" name="Date Placeholder 3"/>
          <p:cNvSpPr>
            <a:spLocks noGrp="1"/>
          </p:cNvSpPr>
          <p:nvPr>
            <p:ph type="dt" sz="quarter" idx="10"/>
          </p:nvPr>
        </p:nvSpPr>
        <p:spPr>
          <a:noFill/>
        </p:spPr>
        <p:txBody>
          <a:bodyPr/>
          <a:lstStyle/>
          <a:p>
            <a:r>
              <a:rPr lang="en-US" smtClean="0"/>
              <a:t>Monday, Jan. 23, 2017</a:t>
            </a:r>
            <a:endParaRPr lang="en-US" dirty="0" smtClean="0"/>
          </a:p>
        </p:txBody>
      </p:sp>
      <p:sp>
        <p:nvSpPr>
          <p:cNvPr id="66565" name="Footer Placeholder 4"/>
          <p:cNvSpPr>
            <a:spLocks noGrp="1"/>
          </p:cNvSpPr>
          <p:nvPr>
            <p:ph type="ftr" sz="quarter" idx="11"/>
          </p:nvPr>
        </p:nvSpPr>
        <p:spPr>
          <a:noFill/>
        </p:spPr>
        <p:txBody>
          <a:bodyPr/>
          <a:lstStyle/>
          <a:p>
            <a:r>
              <a:rPr lang="mr-IN" smtClean="0"/>
              <a:t>PHYS 3313-001, Spring 2017                      Dr. Jaehoon Yu</a:t>
            </a:r>
            <a:endParaRPr lang="en-US" dirty="0" smtClean="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31</a:t>
            </a:fld>
            <a:endParaRPr lang="en-US"/>
          </a:p>
        </p:txBody>
      </p:sp>
      <p:sp>
        <p:nvSpPr>
          <p:cNvPr id="2" name="TextBox 1"/>
          <p:cNvSpPr txBox="1"/>
          <p:nvPr/>
        </p:nvSpPr>
        <p:spPr>
          <a:xfrm>
            <a:off x="9101008" y="5384531"/>
            <a:ext cx="184666" cy="461665"/>
          </a:xfrm>
          <a:prstGeom prst="rect">
            <a:avLst/>
          </a:prstGeom>
          <a:noFill/>
        </p:spPr>
        <p:txBody>
          <a:bodyPr wrap="none" rtlCol="0">
            <a:spAutoFit/>
          </a:bodyPr>
          <a:lstStyle/>
          <a:p>
            <a:endParaRPr lang="en-US" dirty="0"/>
          </a:p>
        </p:txBody>
      </p:sp>
      <p:sp>
        <p:nvSpPr>
          <p:cNvPr id="4" name="TextBox 3"/>
          <p:cNvSpPr txBox="1"/>
          <p:nvPr/>
        </p:nvSpPr>
        <p:spPr>
          <a:xfrm>
            <a:off x="6436415" y="463349"/>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9004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Monday, Jan. 23, 2017</a:t>
            </a:r>
            <a:endParaRPr lang="en-US"/>
          </a:p>
        </p:txBody>
      </p:sp>
      <p:sp>
        <p:nvSpPr>
          <p:cNvPr id="6"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1204" name="Slide Number Placeholder 5"/>
          <p:cNvSpPr>
            <a:spLocks noGrp="1"/>
          </p:cNvSpPr>
          <p:nvPr>
            <p:ph type="sldNum" sz="quarter" idx="12"/>
          </p:nvPr>
        </p:nvSpPr>
        <p:spPr>
          <a:noFill/>
        </p:spPr>
        <p:txBody>
          <a:bodyPr/>
          <a:lstStyle/>
          <a:p>
            <a:fld id="{A0DFF576-8530-2E46-B54A-5D3FBF3503D0}" type="slidenum">
              <a:rPr lang="en-US">
                <a:latin typeface="Arial Narrow" pitchFamily="-84" charset="0"/>
              </a:rPr>
              <a:pPr/>
              <a:t>32</a:t>
            </a:fld>
            <a:endParaRPr lang="en-US">
              <a:latin typeface="Arial Narrow" pitchFamily="-84" charset="0"/>
            </a:endParaRPr>
          </a:p>
        </p:txBody>
      </p:sp>
      <p:sp>
        <p:nvSpPr>
          <p:cNvPr id="51205" name="Rectangle 2"/>
          <p:cNvSpPr>
            <a:spLocks noGrp="1" noChangeArrowheads="1"/>
          </p:cNvSpPr>
          <p:nvPr>
            <p:ph type="title"/>
          </p:nvPr>
        </p:nvSpPr>
        <p:spPr>
          <a:xfrm>
            <a:off x="533400" y="76200"/>
            <a:ext cx="8153400" cy="609600"/>
          </a:xfrm>
        </p:spPr>
        <p:txBody>
          <a:bodyPr/>
          <a:lstStyle/>
          <a:p>
            <a:pPr eaLnBrk="1" hangingPunct="1"/>
            <a:r>
              <a:rPr lang="en-US" dirty="0" smtClean="0">
                <a:ea typeface="ＭＳ Ｐゴシック" pitchFamily="-84" charset="-128"/>
                <a:cs typeface="ＭＳ Ｐゴシック" pitchFamily="-84" charset="-128"/>
              </a:rPr>
              <a:t>What do we want </a:t>
            </a:r>
            <a:r>
              <a:rPr lang="en-US" altLang="ko-KR" dirty="0" smtClean="0">
                <a:ea typeface="굴림" pitchFamily="-84" charset="-127"/>
                <a:cs typeface="굴림" pitchFamily="-84" charset="-127"/>
              </a:rPr>
              <a:t>to learn</a:t>
            </a:r>
            <a:r>
              <a:rPr lang="en-US" dirty="0" smtClean="0">
                <a:ea typeface="ＭＳ Ｐゴシック" pitchFamily="-84" charset="-128"/>
                <a:cs typeface="ＭＳ Ｐゴシック" pitchFamily="-84" charset="-128"/>
              </a:rPr>
              <a:t> in this class?</a:t>
            </a:r>
          </a:p>
        </p:txBody>
      </p:sp>
      <p:sp>
        <p:nvSpPr>
          <p:cNvPr id="206851" name="Rectangle 3"/>
          <p:cNvSpPr>
            <a:spLocks noGrp="1" noChangeArrowheads="1"/>
          </p:cNvSpPr>
          <p:nvPr>
            <p:ph type="body" idx="1"/>
          </p:nvPr>
        </p:nvSpPr>
        <p:spPr>
          <a:xfrm>
            <a:off x="0" y="762000"/>
            <a:ext cx="9144000" cy="4953000"/>
          </a:xfrm>
        </p:spPr>
        <p:txBody>
          <a:bodyPr/>
          <a:lstStyle/>
          <a:p>
            <a:pPr eaLnBrk="1" hangingPunct="1">
              <a:lnSpc>
                <a:spcPct val="80000"/>
              </a:lnSpc>
            </a:pPr>
            <a:r>
              <a:rPr lang="en-US" dirty="0" smtClean="0">
                <a:ea typeface="ＭＳ Ｐゴシック" pitchFamily="-84" charset="-128"/>
                <a:cs typeface="ＭＳ Ｐゴシック" pitchFamily="-84" charset="-128"/>
              </a:rPr>
              <a:t>The physics that provided fundamentals to the technical progress for </a:t>
            </a:r>
            <a:r>
              <a:rPr lang="en-US" dirty="0" smtClean="0">
                <a:ea typeface="ＭＳ Ｐゴシック" pitchFamily="-84" charset="-128"/>
                <a:cs typeface="ＭＳ Ｐゴシック" pitchFamily="-84" charset="-128"/>
              </a:rPr>
              <a:t>us, especially in the last 150 years or so</a:t>
            </a:r>
            <a:endParaRPr lang="en-US" dirty="0" smtClean="0">
              <a:ea typeface="ＭＳ Ｐゴシック" pitchFamily="-84" charset="-128"/>
              <a:cs typeface="ＭＳ Ｐゴシック" pitchFamily="-84" charset="-128"/>
            </a:endParaRPr>
          </a:p>
          <a:p>
            <a:pPr eaLnBrk="1" hangingPunct="1">
              <a:lnSpc>
                <a:spcPct val="80000"/>
              </a:lnSpc>
            </a:pPr>
            <a:r>
              <a:rPr lang="en-US" dirty="0" smtClean="0">
                <a:solidFill>
                  <a:srgbClr val="CC00CC"/>
                </a:solidFill>
                <a:ea typeface="ＭＳ Ｐゴシック" pitchFamily="-84" charset="-128"/>
                <a:cs typeface="ＭＳ Ｐゴシック" pitchFamily="-84" charset="-128"/>
              </a:rPr>
              <a:t>Learn concepts of quantum theory for microscopic phenomena and relativity for phenomena </a:t>
            </a:r>
            <a:r>
              <a:rPr lang="en-US" dirty="0" smtClean="0">
                <a:solidFill>
                  <a:srgbClr val="CC00CC"/>
                </a:solidFill>
                <a:ea typeface="ＭＳ Ｐゴシック" pitchFamily="-84" charset="-128"/>
                <a:cs typeface="ＭＳ Ｐゴシック" pitchFamily="-84" charset="-128"/>
              </a:rPr>
              <a:t>at</a:t>
            </a:r>
            <a:r>
              <a:rPr lang="en-US" dirty="0" smtClean="0">
                <a:solidFill>
                  <a:srgbClr val="CC00CC"/>
                </a:solidFill>
                <a:ea typeface="ＭＳ Ｐゴシック" pitchFamily="-84" charset="-128"/>
                <a:cs typeface="ＭＳ Ｐゴシック" pitchFamily="-84" charset="-128"/>
              </a:rPr>
              <a:t> </a:t>
            </a:r>
            <a:r>
              <a:rPr lang="en-US" dirty="0" smtClean="0">
                <a:solidFill>
                  <a:srgbClr val="CC00CC"/>
                </a:solidFill>
                <a:ea typeface="ＭＳ Ｐゴシック" pitchFamily="-84" charset="-128"/>
                <a:cs typeface="ＭＳ Ｐゴシック" pitchFamily="-84" charset="-128"/>
              </a:rPr>
              <a:t>high speed</a:t>
            </a:r>
            <a:endParaRPr lang="en-US" dirty="0" smtClean="0">
              <a:ea typeface="ＭＳ Ｐゴシック" pitchFamily="-84" charset="-128"/>
              <a:cs typeface="ＭＳ Ｐゴシック" pitchFamily="-84" charset="-128"/>
            </a:endParaRPr>
          </a:p>
          <a:p>
            <a:pPr eaLnBrk="1" hangingPunct="1">
              <a:lnSpc>
                <a:spcPct val="80000"/>
              </a:lnSpc>
            </a:pPr>
            <a:r>
              <a:rPr lang="en-US" dirty="0" smtClean="0">
                <a:ea typeface="ＭＳ Ｐゴシック" pitchFamily="-84" charset="-128"/>
                <a:cs typeface="ＭＳ Ｐゴシック" pitchFamily="-84" charset="-128"/>
              </a:rPr>
              <a:t>Learn physical principles that we still exploit</a:t>
            </a:r>
          </a:p>
          <a:p>
            <a:pPr eaLnBrk="1" hangingPunct="1">
              <a:lnSpc>
                <a:spcPct val="80000"/>
              </a:lnSpc>
            </a:pPr>
            <a:r>
              <a:rPr lang="en-US" dirty="0" smtClean="0">
                <a:solidFill>
                  <a:srgbClr val="CC00CC"/>
                </a:solidFill>
                <a:ea typeface="ＭＳ Ｐゴシック" pitchFamily="-84" charset="-128"/>
                <a:cs typeface="ＭＳ Ｐゴシック" pitchFamily="-84" charset="-128"/>
              </a:rPr>
              <a:t>Learn skills to express observations and measurements in mathematical language</a:t>
            </a:r>
          </a:p>
          <a:p>
            <a:pPr eaLnBrk="1" hangingPunct="1">
              <a:lnSpc>
                <a:spcPct val="80000"/>
              </a:lnSpc>
            </a:pPr>
            <a:r>
              <a:rPr lang="en-US" dirty="0" smtClean="0">
                <a:ea typeface="ＭＳ Ｐゴシック" pitchFamily="-84" charset="-128"/>
                <a:cs typeface="ＭＳ Ｐゴシック" pitchFamily="-84" charset="-128"/>
              </a:rPr>
              <a:t>Learn skills to research literatures and express your research in systematic manner in writing</a:t>
            </a:r>
          </a:p>
          <a:p>
            <a:pPr eaLnBrk="1" hangingPunct="1">
              <a:lnSpc>
                <a:spcPct val="80000"/>
              </a:lnSpc>
            </a:pPr>
            <a:r>
              <a:rPr lang="en-US" dirty="0" smtClean="0">
                <a:solidFill>
                  <a:srgbClr val="FF0066"/>
                </a:solidFill>
                <a:ea typeface="ＭＳ Ｐゴシック" pitchFamily="-84" charset="-128"/>
                <a:cs typeface="ＭＳ Ｐゴシック" pitchFamily="-84" charset="-128"/>
              </a:rPr>
              <a:t>Build up confidence in your physics abilities and to take on any challenges laid in front of you!!</a:t>
            </a:r>
          </a:p>
        </p:txBody>
      </p:sp>
      <p:sp>
        <p:nvSpPr>
          <p:cNvPr id="206852" name="Text Box 4"/>
          <p:cNvSpPr txBox="1">
            <a:spLocks noChangeArrowheads="1"/>
          </p:cNvSpPr>
          <p:nvPr/>
        </p:nvSpPr>
        <p:spPr bwMode="auto">
          <a:xfrm>
            <a:off x="1219200" y="5715000"/>
            <a:ext cx="6519862" cy="617538"/>
          </a:xfrm>
          <a:prstGeom prst="rect">
            <a:avLst/>
          </a:prstGeom>
          <a:solidFill>
            <a:srgbClr val="FFFF99"/>
          </a:solidFill>
          <a:ln w="38100">
            <a:solidFill>
              <a:srgbClr val="A50021"/>
            </a:solidFill>
            <a:miter lim="800000"/>
            <a:headEnd/>
            <a:tailEnd/>
          </a:ln>
        </p:spPr>
        <p:txBody>
          <a:bodyPr wrap="none">
            <a:prstTxWarp prst="textNoShape">
              <a:avLst/>
            </a:prstTxWarp>
            <a:spAutoFit/>
          </a:bodyPr>
          <a:lstStyle/>
          <a:p>
            <a:r>
              <a:rPr lang="en-US" sz="3200" dirty="0">
                <a:solidFill>
                  <a:srgbClr val="A50021"/>
                </a:solidFill>
                <a:latin typeface="Arial Narrow" pitchFamily="-84" charset="0"/>
              </a:rPr>
              <a:t>Most importantly, let us have a lot of FUN!!</a:t>
            </a:r>
          </a:p>
        </p:txBody>
      </p:sp>
    </p:spTree>
    <p:extLst>
      <p:ext uri="{BB962C8B-B14F-4D97-AF65-F5344CB8AC3E}">
        <p14:creationId xmlns:p14="http://schemas.microsoft.com/office/powerpoint/2010/main" val="462710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Monday, Jan. 23, 2017</a:t>
            </a:r>
            <a:endParaRPr lang="en-US"/>
          </a:p>
        </p:txBody>
      </p:sp>
      <p:sp>
        <p:nvSpPr>
          <p:cNvPr id="6"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2228" name="Slide Number Placeholder 5"/>
          <p:cNvSpPr>
            <a:spLocks noGrp="1"/>
          </p:cNvSpPr>
          <p:nvPr>
            <p:ph type="sldNum" sz="quarter" idx="12"/>
          </p:nvPr>
        </p:nvSpPr>
        <p:spPr>
          <a:noFill/>
        </p:spPr>
        <p:txBody>
          <a:bodyPr/>
          <a:lstStyle/>
          <a:p>
            <a:fld id="{0CBF2BC4-1A5A-AD48-9531-2A516611618F}" type="slidenum">
              <a:rPr lang="en-US">
                <a:latin typeface="Arial Narrow" pitchFamily="-84" charset="0"/>
              </a:rPr>
              <a:pPr/>
              <a:t>33</a:t>
            </a:fld>
            <a:endParaRPr lang="en-US">
              <a:latin typeface="Arial Narrow" pitchFamily="-84" charset="0"/>
            </a:endParaRPr>
          </a:p>
        </p:txBody>
      </p:sp>
      <p:sp>
        <p:nvSpPr>
          <p:cNvPr id="52229" name="Rectangle 2"/>
          <p:cNvSpPr>
            <a:spLocks noGrp="1" noChangeArrowheads="1"/>
          </p:cNvSpPr>
          <p:nvPr>
            <p:ph type="title"/>
          </p:nvPr>
        </p:nvSpPr>
        <p:spPr>
          <a:xfrm>
            <a:off x="533400" y="0"/>
            <a:ext cx="8153400" cy="609600"/>
          </a:xfrm>
        </p:spPr>
        <p:txBody>
          <a:bodyPr/>
          <a:lstStyle/>
          <a:p>
            <a:pPr eaLnBrk="1" hangingPunct="1"/>
            <a:r>
              <a:rPr lang="en-US" dirty="0" smtClean="0">
                <a:ea typeface="ＭＳ Ｐゴシック" pitchFamily="-84" charset="-128"/>
                <a:cs typeface="ＭＳ Ｐゴシック" pitchFamily="-84" charset="-128"/>
              </a:rPr>
              <a:t>In this course, you will </a:t>
            </a:r>
            <a:r>
              <a:rPr lang="en-US" altLang="ko-KR" dirty="0" smtClean="0">
                <a:ea typeface="굴림" pitchFamily="-84" charset="-127"/>
                <a:cs typeface="굴림" pitchFamily="-84" charset="-127"/>
              </a:rPr>
              <a:t>learn</a:t>
            </a:r>
            <a:r>
              <a:rPr lang="en-US" altLang="ko-KR" dirty="0" smtClean="0">
                <a:ea typeface="ＭＳ Ｐゴシック" pitchFamily="-84" charset="-128"/>
                <a:cs typeface="ＭＳ Ｐゴシック" pitchFamily="-84" charset="-128"/>
              </a:rPr>
              <a:t>…</a:t>
            </a:r>
            <a:endParaRPr lang="en-US" dirty="0" smtClean="0">
              <a:ea typeface="ＭＳ Ｐゴシック" pitchFamily="-84" charset="-128"/>
              <a:cs typeface="ＭＳ Ｐゴシック" pitchFamily="-84" charset="-128"/>
            </a:endParaRPr>
          </a:p>
        </p:txBody>
      </p:sp>
      <p:sp>
        <p:nvSpPr>
          <p:cNvPr id="206851" name="Rectangle 3"/>
          <p:cNvSpPr>
            <a:spLocks noGrp="1" noChangeArrowheads="1"/>
          </p:cNvSpPr>
          <p:nvPr>
            <p:ph type="body" idx="1"/>
          </p:nvPr>
        </p:nvSpPr>
        <p:spPr>
          <a:xfrm>
            <a:off x="533400" y="685800"/>
            <a:ext cx="8382000" cy="5562600"/>
          </a:xfrm>
        </p:spPr>
        <p:txBody>
          <a:bodyPr/>
          <a:lstStyle/>
          <a:p>
            <a:pPr eaLnBrk="1" hangingPunct="1">
              <a:lnSpc>
                <a:spcPct val="80000"/>
              </a:lnSpc>
            </a:pPr>
            <a:r>
              <a:rPr lang="en-US" sz="2800" dirty="0" smtClean="0">
                <a:ea typeface="ＭＳ Ｐゴシック" pitchFamily="-84" charset="-128"/>
                <a:cs typeface="ＭＳ Ｐゴシック" pitchFamily="-84" charset="-128"/>
              </a:rPr>
              <a:t>Concepts and derivation of many of the modern physics</a:t>
            </a:r>
          </a:p>
          <a:p>
            <a:pPr lvl="1" eaLnBrk="1" hangingPunct="1">
              <a:lnSpc>
                <a:spcPct val="80000"/>
              </a:lnSpc>
            </a:pPr>
            <a:r>
              <a:rPr lang="en-US" sz="2400" dirty="0" smtClean="0">
                <a:ea typeface="ＭＳ Ｐゴシック" pitchFamily="-84" charset="-128"/>
                <a:cs typeface="ＭＳ Ｐゴシック" pitchFamily="-84" charset="-128"/>
              </a:rPr>
              <a:t>History at the beginning of the new era</a:t>
            </a:r>
          </a:p>
          <a:p>
            <a:pPr lvl="1" eaLnBrk="1" hangingPunct="1">
              <a:lnSpc>
                <a:spcPct val="80000"/>
              </a:lnSpc>
            </a:pPr>
            <a:r>
              <a:rPr lang="en-US" sz="2400" dirty="0" smtClean="0">
                <a:ea typeface="ＭＳ Ｐゴシック" pitchFamily="-84" charset="-128"/>
                <a:cs typeface="ＭＳ Ｐゴシック" pitchFamily="-84" charset="-128"/>
              </a:rPr>
              <a:t>Special relativity</a:t>
            </a:r>
          </a:p>
          <a:p>
            <a:pPr lvl="1" eaLnBrk="1" hangingPunct="1">
              <a:lnSpc>
                <a:spcPct val="80000"/>
              </a:lnSpc>
            </a:pPr>
            <a:r>
              <a:rPr lang="en-US" sz="2400" dirty="0" smtClean="0">
                <a:ea typeface="ＭＳ Ｐゴシック" pitchFamily="-84" charset="-128"/>
                <a:cs typeface="ＭＳ Ｐゴシック" pitchFamily="-84" charset="-128"/>
              </a:rPr>
              <a:t>Quantum theory </a:t>
            </a:r>
          </a:p>
          <a:p>
            <a:pPr lvl="1" eaLnBrk="1" hangingPunct="1">
              <a:lnSpc>
                <a:spcPct val="80000"/>
              </a:lnSpc>
            </a:pPr>
            <a:r>
              <a:rPr lang="en-US" sz="2400" dirty="0" smtClean="0">
                <a:ea typeface="ＭＳ Ｐゴシック" pitchFamily="-84" charset="-128"/>
                <a:cs typeface="ＭＳ Ｐゴシック" pitchFamily="-84" charset="-128"/>
              </a:rPr>
              <a:t>Atomic physics</a:t>
            </a:r>
          </a:p>
          <a:p>
            <a:pPr lvl="1" eaLnBrk="1" hangingPunct="1">
              <a:lnSpc>
                <a:spcPct val="80000"/>
              </a:lnSpc>
            </a:pPr>
            <a:r>
              <a:rPr lang="en-US" sz="2400" dirty="0" smtClean="0">
                <a:ea typeface="ＭＳ Ｐゴシック" pitchFamily="-84" charset="-128"/>
                <a:cs typeface="ＭＳ Ｐゴシック" pitchFamily="-84" charset="-128"/>
              </a:rPr>
              <a:t>Condensed Matter physics</a:t>
            </a:r>
          </a:p>
          <a:p>
            <a:pPr lvl="1" eaLnBrk="1" hangingPunct="1">
              <a:lnSpc>
                <a:spcPct val="80000"/>
              </a:lnSpc>
            </a:pPr>
            <a:r>
              <a:rPr lang="en-US" sz="2400" dirty="0" smtClean="0">
                <a:ea typeface="ＭＳ Ｐゴシック" pitchFamily="-84" charset="-128"/>
                <a:cs typeface="ＭＳ Ｐゴシック" pitchFamily="-84" charset="-128"/>
              </a:rPr>
              <a:t>Nuclear physics</a:t>
            </a:r>
          </a:p>
          <a:p>
            <a:pPr lvl="1" eaLnBrk="1" hangingPunct="1">
              <a:lnSpc>
                <a:spcPct val="80000"/>
              </a:lnSpc>
            </a:pPr>
            <a:r>
              <a:rPr lang="en-US" sz="2400" dirty="0" smtClean="0">
                <a:ea typeface="ＭＳ Ｐゴシック" pitchFamily="-84" charset="-128"/>
                <a:cs typeface="ＭＳ Ｐゴシック" pitchFamily="-84" charset="-128"/>
              </a:rPr>
              <a:t>Particle Physics</a:t>
            </a:r>
          </a:p>
          <a:p>
            <a:pPr eaLnBrk="1" hangingPunct="1">
              <a:lnSpc>
                <a:spcPct val="80000"/>
              </a:lnSpc>
            </a:pPr>
            <a:r>
              <a:rPr lang="en-US" sz="2800" dirty="0" smtClean="0">
                <a:ea typeface="ＭＳ Ｐゴシック" pitchFamily="-84" charset="-128"/>
                <a:cs typeface="ＭＳ Ｐゴシック" pitchFamily="-84" charset="-128"/>
              </a:rPr>
              <a:t>Focus on learning about the concepts with less complicated math</a:t>
            </a:r>
          </a:p>
          <a:p>
            <a:pPr lvl="1" eaLnBrk="1" hangingPunct="1">
              <a:lnSpc>
                <a:spcPct val="80000"/>
              </a:lnSpc>
            </a:pPr>
            <a:r>
              <a:rPr lang="en-US" sz="2400" dirty="0" smtClean="0">
                <a:ea typeface="ＭＳ Ｐゴシック" pitchFamily="-84" charset="-128"/>
                <a:cs typeface="ＭＳ Ｐゴシック" pitchFamily="-84" charset="-128"/>
              </a:rPr>
              <a:t>You will learn some Quantum calculations and understand the concept of probabilities</a:t>
            </a:r>
          </a:p>
          <a:p>
            <a:pPr eaLnBrk="1" hangingPunct="1">
              <a:lnSpc>
                <a:spcPct val="80000"/>
              </a:lnSpc>
            </a:pPr>
            <a:r>
              <a:rPr lang="en-US" sz="2800" dirty="0" smtClean="0">
                <a:ea typeface="ＭＳ Ｐゴシック" pitchFamily="-84" charset="-128"/>
                <a:cs typeface="ＭＳ Ｐゴシック" pitchFamily="-84" charset="-128"/>
              </a:rPr>
              <a:t>Expectation at the end of the semester: You will be able to understand what </a:t>
            </a:r>
            <a:r>
              <a:rPr lang="en-US" sz="2800" dirty="0" smtClean="0">
                <a:ea typeface="ＭＳ Ｐゴシック" pitchFamily="-84" charset="-128"/>
                <a:cs typeface="ＭＳ Ｐゴシック" pitchFamily="-84" charset="-128"/>
              </a:rPr>
              <a:t>bases fundamental </a:t>
            </a:r>
            <a:r>
              <a:rPr lang="en-US" sz="2800" dirty="0" smtClean="0">
                <a:ea typeface="ＭＳ Ｐゴシック" pitchFamily="-84" charset="-128"/>
                <a:cs typeface="ＭＳ Ｐゴシック" pitchFamily="-84" charset="-128"/>
              </a:rPr>
              <a:t>physics provides </a:t>
            </a:r>
            <a:r>
              <a:rPr lang="en-US" sz="2800" dirty="0" smtClean="0">
                <a:ea typeface="ＭＳ Ｐゴシック" pitchFamily="-84" charset="-128"/>
                <a:cs typeface="ＭＳ Ｐゴシック" pitchFamily="-84" charset="-128"/>
              </a:rPr>
              <a:t>to the </a:t>
            </a:r>
            <a:r>
              <a:rPr lang="en-US" sz="2800" dirty="0" smtClean="0">
                <a:ea typeface="ＭＳ Ｐゴシック" pitchFamily="-84" charset="-128"/>
                <a:cs typeface="ＭＳ Ｐゴシック" pitchFamily="-84" charset="-128"/>
              </a:rPr>
              <a:t>current technology</a:t>
            </a:r>
          </a:p>
        </p:txBody>
      </p:sp>
    </p:spTree>
    <p:extLst>
      <p:ext uri="{BB962C8B-B14F-4D97-AF65-F5344CB8AC3E}">
        <p14:creationId xmlns:p14="http://schemas.microsoft.com/office/powerpoint/2010/main" val="7399280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4"/>
          <p:cNvSpPr>
            <a:spLocks noGrp="1" noChangeArrowheads="1"/>
          </p:cNvSpPr>
          <p:nvPr>
            <p:ph type="dt" sz="quarter" idx="10"/>
          </p:nvPr>
        </p:nvSpPr>
        <p:spPr/>
        <p:txBody>
          <a:bodyPr/>
          <a:lstStyle/>
          <a:p>
            <a:pPr>
              <a:defRPr/>
            </a:pPr>
            <a:r>
              <a:rPr lang="en-US" smtClean="0"/>
              <a:t>Monday, Jan. 23, 2017</a:t>
            </a:r>
          </a:p>
        </p:txBody>
      </p:sp>
      <p:sp>
        <p:nvSpPr>
          <p:cNvPr id="53251" name="Rectangle 6"/>
          <p:cNvSpPr>
            <a:spLocks noGrp="1" noChangeArrowheads="1"/>
          </p:cNvSpPr>
          <p:nvPr>
            <p:ph type="sldNum" sz="quarter" idx="12"/>
          </p:nvPr>
        </p:nvSpPr>
        <p:spPr>
          <a:noFill/>
        </p:spPr>
        <p:txBody>
          <a:bodyPr/>
          <a:lstStyle/>
          <a:p>
            <a:fld id="{678CA85B-B30E-0D41-87DE-7BB3FA64BD0D}" type="slidenum">
              <a:rPr lang="en-US">
                <a:latin typeface="Arial Narrow" pitchFamily="-84" charset="0"/>
              </a:rPr>
              <a:pPr/>
              <a:t>34</a:t>
            </a:fld>
            <a:endParaRPr lang="en-US">
              <a:latin typeface="Arial Narrow" pitchFamily="-84" charset="0"/>
            </a:endParaRPr>
          </a:p>
        </p:txBody>
      </p:sp>
      <p:sp>
        <p:nvSpPr>
          <p:cNvPr id="7"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3253"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3F01506-6911-2F41-9B13-E3A4BB1C3644}" type="slidenum">
              <a:rPr lang="en-US" sz="1400" b="1">
                <a:solidFill>
                  <a:srgbClr val="A50021"/>
                </a:solidFill>
                <a:latin typeface="Arial Narrow" pitchFamily="-84" charset="0"/>
              </a:rPr>
              <a:pPr algn="r"/>
              <a:t>34</a:t>
            </a:fld>
            <a:endParaRPr lang="en-US" sz="1400" b="1">
              <a:solidFill>
                <a:srgbClr val="A50021"/>
              </a:solidFill>
              <a:latin typeface="Arial Narrow" pitchFamily="-84" charset="0"/>
            </a:endParaRPr>
          </a:p>
        </p:txBody>
      </p:sp>
      <p:sp>
        <p:nvSpPr>
          <p:cNvPr id="53254" name="Rectangle 2"/>
          <p:cNvSpPr>
            <a:spLocks noGrp="1" noChangeArrowheads="1"/>
          </p:cNvSpPr>
          <p:nvPr>
            <p:ph type="title"/>
          </p:nvPr>
        </p:nvSpPr>
        <p:spPr>
          <a:xfrm>
            <a:off x="685800" y="304800"/>
            <a:ext cx="7772400" cy="685800"/>
          </a:xfrm>
        </p:spPr>
        <p:txBody>
          <a:bodyPr/>
          <a:lstStyle/>
          <a:p>
            <a:pPr eaLnBrk="1" hangingPunct="1"/>
            <a:r>
              <a:rPr lang="en-US">
                <a:ea typeface="ＭＳ Ｐゴシック" pitchFamily="-84" charset="-128"/>
                <a:cs typeface="ＭＳ Ｐゴシック" pitchFamily="-84" charset="-128"/>
              </a:rPr>
              <a:t>Why do Physics?</a:t>
            </a:r>
          </a:p>
        </p:txBody>
      </p:sp>
      <p:sp>
        <p:nvSpPr>
          <p:cNvPr id="207875" name="Rectangle 3"/>
          <p:cNvSpPr>
            <a:spLocks noGrp="1" noChangeArrowheads="1"/>
          </p:cNvSpPr>
          <p:nvPr>
            <p:ph type="body" idx="1"/>
          </p:nvPr>
        </p:nvSpPr>
        <p:spPr>
          <a:xfrm>
            <a:off x="1066800" y="1082675"/>
            <a:ext cx="7772400" cy="4800600"/>
          </a:xfrm>
        </p:spPr>
        <p:txBody>
          <a:bodyPr/>
          <a:lstStyle/>
          <a:p>
            <a:pPr eaLnBrk="1" hangingPunct="1">
              <a:lnSpc>
                <a:spcPct val="90000"/>
              </a:lnSpc>
            </a:pPr>
            <a:r>
              <a:rPr lang="en-US" sz="2800" dirty="0">
                <a:solidFill>
                  <a:srgbClr val="003300"/>
                </a:solidFill>
                <a:ea typeface="ＭＳ Ｐゴシック" pitchFamily="-84" charset="-128"/>
                <a:cs typeface="ＭＳ Ｐゴシック" pitchFamily="-84" charset="-128"/>
              </a:rPr>
              <a:t>To understand nature through experimental observations and measurements (</a:t>
            </a:r>
            <a:r>
              <a:rPr lang="en-US" sz="2800" b="1" dirty="0">
                <a:solidFill>
                  <a:srgbClr val="A50021"/>
                </a:solidFill>
                <a:ea typeface="ＭＳ Ｐゴシック" pitchFamily="-84" charset="-128"/>
                <a:cs typeface="ＭＳ Ｐゴシック" pitchFamily="-84" charset="-128"/>
              </a:rPr>
              <a:t>Research</a:t>
            </a:r>
            <a:r>
              <a:rPr lang="en-US" sz="2800" dirty="0">
                <a:solidFill>
                  <a:srgbClr val="003300"/>
                </a:solidFill>
                <a:ea typeface="ＭＳ Ｐゴシック" pitchFamily="-84" charset="-128"/>
                <a:cs typeface="ＭＳ Ｐゴシック" pitchFamily="-84" charset="-128"/>
              </a:rPr>
              <a:t>)</a:t>
            </a:r>
          </a:p>
          <a:p>
            <a:pPr eaLnBrk="1" hangingPunct="1">
              <a:lnSpc>
                <a:spcPct val="90000"/>
              </a:lnSpc>
            </a:pPr>
            <a:r>
              <a:rPr lang="en-US" sz="2800" dirty="0">
                <a:solidFill>
                  <a:srgbClr val="003300"/>
                </a:solidFill>
                <a:ea typeface="ＭＳ Ｐゴシック" pitchFamily="-84" charset="-128"/>
                <a:cs typeface="ＭＳ Ｐゴシック" pitchFamily="-84" charset="-128"/>
              </a:rPr>
              <a:t>Establish limited number of fundamental laws, usually with mathematical expressions</a:t>
            </a:r>
          </a:p>
          <a:p>
            <a:pPr eaLnBrk="1" hangingPunct="1">
              <a:lnSpc>
                <a:spcPct val="90000"/>
              </a:lnSpc>
            </a:pPr>
            <a:r>
              <a:rPr lang="en-US" sz="2800" dirty="0">
                <a:solidFill>
                  <a:srgbClr val="003300"/>
                </a:solidFill>
                <a:ea typeface="ＭＳ Ｐゴシック" pitchFamily="-84" charset="-128"/>
                <a:cs typeface="ＭＳ Ｐゴシック" pitchFamily="-84" charset="-128"/>
              </a:rPr>
              <a:t>Predict the nature’s course</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Theory and Experiment work hand-in-hand</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Theory works generally under restricted conditions</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Discrepancies between experimental measurements and theory are good for improvements</a:t>
            </a:r>
          </a:p>
          <a:p>
            <a:pPr eaLnBrk="1" hangingPunct="1">
              <a:lnSpc>
                <a:spcPct val="90000"/>
              </a:lnSpc>
              <a:buFont typeface="MS Mincho" pitchFamily="49" charset="-128"/>
              <a:buChar char="⇒"/>
            </a:pPr>
            <a:r>
              <a:rPr lang="en-US" sz="2800" dirty="0">
                <a:ea typeface="ＭＳ Ｐゴシック" pitchFamily="-84" charset="-128"/>
                <a:cs typeface="ＭＳ Ｐゴシック" pitchFamily="-84" charset="-128"/>
              </a:rPr>
              <a:t>Improves our everyday lives,</a:t>
            </a:r>
            <a:r>
              <a:rPr lang="en-US" sz="2800" dirty="0" smtClean="0">
                <a:ea typeface="ＭＳ Ｐゴシック" pitchFamily="-84" charset="-128"/>
                <a:cs typeface="ＭＳ Ｐゴシック" pitchFamily="-84" charset="-128"/>
              </a:rPr>
              <a:t> even though </a:t>
            </a:r>
            <a:r>
              <a:rPr lang="en-US" sz="2800" dirty="0">
                <a:ea typeface="ＭＳ Ｐゴシック" pitchFamily="-84" charset="-128"/>
                <a:cs typeface="ＭＳ Ｐゴシック" pitchFamily="-84" charset="-128"/>
              </a:rPr>
              <a:t>some laws can take a while till we see them amongst us</a:t>
            </a:r>
          </a:p>
        </p:txBody>
      </p:sp>
      <p:sp>
        <p:nvSpPr>
          <p:cNvPr id="207876" name="Text Box 4"/>
          <p:cNvSpPr txBox="1">
            <a:spLocks noChangeArrowheads="1"/>
          </p:cNvSpPr>
          <p:nvPr/>
        </p:nvSpPr>
        <p:spPr bwMode="auto">
          <a:xfrm>
            <a:off x="228600" y="990600"/>
            <a:ext cx="1058863" cy="1006475"/>
          </a:xfrm>
          <a:prstGeom prst="rect">
            <a:avLst/>
          </a:prstGeom>
          <a:noFill/>
          <a:ln w="9525">
            <a:noFill/>
            <a:miter lim="800000"/>
            <a:headEnd/>
            <a:tailEnd/>
          </a:ln>
        </p:spPr>
        <p:txBody>
          <a:bodyPr wrap="none">
            <a:prstTxWarp prst="textNoShape">
              <a:avLst/>
            </a:prstTxWarp>
            <a:spAutoFit/>
          </a:bodyPr>
          <a:lstStyle/>
          <a:p>
            <a:r>
              <a:rPr lang="en-US" sz="3200">
                <a:solidFill>
                  <a:srgbClr val="FF0066"/>
                </a:solidFill>
                <a:latin typeface="Arial Narrow" pitchFamily="-84" charset="0"/>
              </a:rPr>
              <a:t>Exp.</a:t>
            </a:r>
            <a:r>
              <a:rPr lang="en-US" sz="6000">
                <a:solidFill>
                  <a:srgbClr val="FF0066"/>
                </a:solidFill>
                <a:latin typeface="Arial Narrow" pitchFamily="-84" charset="0"/>
              </a:rPr>
              <a:t>{</a:t>
            </a:r>
          </a:p>
        </p:txBody>
      </p:sp>
      <p:sp>
        <p:nvSpPr>
          <p:cNvPr id="207877" name="Text Box 5"/>
          <p:cNvSpPr txBox="1">
            <a:spLocks noChangeArrowheads="1"/>
          </p:cNvSpPr>
          <p:nvPr/>
        </p:nvSpPr>
        <p:spPr bwMode="auto">
          <a:xfrm>
            <a:off x="-76200" y="1752600"/>
            <a:ext cx="1620838" cy="1433513"/>
          </a:xfrm>
          <a:prstGeom prst="rect">
            <a:avLst/>
          </a:prstGeom>
          <a:noFill/>
          <a:ln w="9525">
            <a:noFill/>
            <a:miter lim="800000"/>
            <a:headEnd/>
            <a:tailEnd/>
          </a:ln>
        </p:spPr>
        <p:txBody>
          <a:bodyPr wrap="none">
            <a:prstTxWarp prst="textNoShape">
              <a:avLst/>
            </a:prstTxWarp>
            <a:spAutoFit/>
          </a:bodyPr>
          <a:lstStyle/>
          <a:p>
            <a:r>
              <a:rPr lang="en-US" sz="3200">
                <a:solidFill>
                  <a:srgbClr val="FF0066"/>
                </a:solidFill>
                <a:latin typeface="Arial Narrow" pitchFamily="-84" charset="0"/>
              </a:rPr>
              <a:t>Theory </a:t>
            </a:r>
            <a:r>
              <a:rPr lang="en-US" sz="8800">
                <a:solidFill>
                  <a:srgbClr val="FF0066"/>
                </a:solidFill>
                <a:latin typeface="Arial Narrow" pitchFamily="-84" charset="0"/>
              </a:rPr>
              <a:t>{</a:t>
            </a:r>
          </a:p>
        </p:txBody>
      </p:sp>
    </p:spTree>
    <p:extLst>
      <p:ext uri="{BB962C8B-B14F-4D97-AF65-F5344CB8AC3E}">
        <p14:creationId xmlns:p14="http://schemas.microsoft.com/office/powerpoint/2010/main" val="20411933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dt" sz="quarter" idx="10"/>
          </p:nvPr>
        </p:nvSpPr>
        <p:spPr/>
        <p:txBody>
          <a:bodyPr/>
          <a:lstStyle/>
          <a:p>
            <a:pPr>
              <a:defRPr/>
            </a:pPr>
            <a:r>
              <a:rPr lang="en-US" smtClean="0"/>
              <a:t>Monday, Jan. 23, 2017</a:t>
            </a:r>
          </a:p>
        </p:txBody>
      </p:sp>
      <p:sp>
        <p:nvSpPr>
          <p:cNvPr id="54275" name="Rectangle 6"/>
          <p:cNvSpPr>
            <a:spLocks noGrp="1" noChangeArrowheads="1"/>
          </p:cNvSpPr>
          <p:nvPr>
            <p:ph type="sldNum" sz="quarter" idx="12"/>
          </p:nvPr>
        </p:nvSpPr>
        <p:spPr>
          <a:noFill/>
        </p:spPr>
        <p:txBody>
          <a:bodyPr/>
          <a:lstStyle/>
          <a:p>
            <a:fld id="{98CC9227-5877-134E-99CC-F1153F04D645}" type="slidenum">
              <a:rPr lang="en-US">
                <a:latin typeface="Arial Narrow" pitchFamily="-84" charset="0"/>
              </a:rPr>
              <a:pPr/>
              <a:t>35</a:t>
            </a:fld>
            <a:endParaRPr lang="en-US" dirty="0">
              <a:latin typeface="Arial Narrow" pitchFamily="-84" charset="0"/>
            </a:endParaRPr>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4277"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1969EC02-B465-1F46-95EF-CE1AC1643C7B}" type="slidenum">
              <a:rPr lang="en-US" sz="1400" b="1">
                <a:solidFill>
                  <a:srgbClr val="A50021"/>
                </a:solidFill>
                <a:latin typeface="Arial Narrow" pitchFamily="-84" charset="0"/>
              </a:rPr>
              <a:pPr algn="r"/>
              <a:t>35</a:t>
            </a:fld>
            <a:endParaRPr lang="en-US" sz="1400" b="1">
              <a:solidFill>
                <a:srgbClr val="A50021"/>
              </a:solidFill>
              <a:latin typeface="Arial Narrow" pitchFamily="-84" charset="0"/>
            </a:endParaRPr>
          </a:p>
        </p:txBody>
      </p:sp>
      <p:sp>
        <p:nvSpPr>
          <p:cNvPr id="54278" name="Rectangle 2"/>
          <p:cNvSpPr>
            <a:spLocks noGrp="1" noChangeArrowheads="1"/>
          </p:cNvSpPr>
          <p:nvPr>
            <p:ph type="title"/>
          </p:nvPr>
        </p:nvSpPr>
        <p:spPr>
          <a:xfrm>
            <a:off x="685800" y="76200"/>
            <a:ext cx="7772400" cy="685800"/>
          </a:xfrm>
        </p:spPr>
        <p:txBody>
          <a:bodyPr/>
          <a:lstStyle/>
          <a:p>
            <a:pPr eaLnBrk="1" hangingPunct="1"/>
            <a:r>
              <a:rPr lang="en-US">
                <a:ea typeface="ＭＳ Ｐゴシック" pitchFamily="-84" charset="-128"/>
                <a:cs typeface="ＭＳ Ｐゴシック" pitchFamily="-84" charset="-128"/>
              </a:rPr>
              <a:t>Brief History of Physics</a:t>
            </a:r>
          </a:p>
        </p:txBody>
      </p:sp>
      <p:sp>
        <p:nvSpPr>
          <p:cNvPr id="150531" name="Rectangle 3"/>
          <p:cNvSpPr>
            <a:spLocks noGrp="1" noChangeArrowheads="1"/>
          </p:cNvSpPr>
          <p:nvPr>
            <p:ph type="body" idx="1"/>
          </p:nvPr>
        </p:nvSpPr>
        <p:spPr>
          <a:xfrm>
            <a:off x="457200" y="838200"/>
            <a:ext cx="8229600" cy="5181600"/>
          </a:xfrm>
        </p:spPr>
        <p:txBody>
          <a:bodyPr/>
          <a:lstStyle/>
          <a:p>
            <a:pPr eaLnBrk="1" hangingPunct="1">
              <a:lnSpc>
                <a:spcPct val="90000"/>
              </a:lnSpc>
            </a:pPr>
            <a:r>
              <a:rPr lang="en-US" sz="2400" dirty="0">
                <a:ea typeface="ＭＳ Ｐゴシック" pitchFamily="-84" charset="-128"/>
                <a:cs typeface="ＭＳ Ｐゴシック" pitchFamily="-84" charset="-128"/>
              </a:rPr>
              <a:t>AD 18</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Newton’s Classical Mechanics: A theory of mechanics based on observations and </a:t>
            </a:r>
            <a:r>
              <a:rPr lang="en-US" sz="2000" dirty="0" smtClean="0"/>
              <a:t>measurements, concepts of many kinematic parameters, including forces</a:t>
            </a:r>
          </a:p>
          <a:p>
            <a:pPr lvl="2" eaLnBrk="1" hangingPunct="1">
              <a:lnSpc>
                <a:spcPct val="90000"/>
              </a:lnSpc>
            </a:pPr>
            <a:r>
              <a:rPr lang="en-US" sz="1600" dirty="0" smtClean="0"/>
              <a:t>First unification of forces – planetary forces and forces on the Earth</a:t>
            </a:r>
            <a:endParaRPr lang="en-US" sz="1600" dirty="0"/>
          </a:p>
          <a:p>
            <a:pPr eaLnBrk="1" hangingPunct="1">
              <a:lnSpc>
                <a:spcPct val="90000"/>
              </a:lnSpc>
            </a:pPr>
            <a:r>
              <a:rPr lang="en-US" sz="2400" dirty="0">
                <a:ea typeface="ＭＳ Ｐゴシック" pitchFamily="-84" charset="-128"/>
                <a:cs typeface="ＭＳ Ｐゴシック" pitchFamily="-84" charset="-128"/>
              </a:rPr>
              <a:t>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Electricity, Magnetism, and Thermodynamics</a:t>
            </a:r>
          </a:p>
          <a:p>
            <a:pPr eaLnBrk="1" hangingPunct="1">
              <a:lnSpc>
                <a:spcPct val="90000"/>
              </a:lnSpc>
            </a:pPr>
            <a:r>
              <a:rPr lang="en-US" sz="2400" dirty="0">
                <a:ea typeface="ＭＳ Ｐゴシック" pitchFamily="-84" charset="-128"/>
                <a:cs typeface="ＭＳ Ｐゴシック" pitchFamily="-84" charset="-128"/>
              </a:rPr>
              <a:t>Late 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and early 20</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r>
              <a:rPr lang="en-US" sz="2800" dirty="0">
                <a:ea typeface="ＭＳ Ｐゴシック" pitchFamily="-84" charset="-128"/>
                <a:cs typeface="ＭＳ Ｐゴシック" pitchFamily="-84" charset="-128"/>
              </a:rPr>
              <a:t> (</a:t>
            </a:r>
            <a:r>
              <a:rPr lang="en-US" sz="2400" dirty="0">
                <a:solidFill>
                  <a:srgbClr val="A50021"/>
                </a:solidFill>
                <a:ea typeface="ＭＳ Ｐゴシック" pitchFamily="-84" charset="-128"/>
                <a:cs typeface="ＭＳ Ｐゴシック" pitchFamily="-84" charset="-128"/>
              </a:rPr>
              <a:t>Modern Physics </a:t>
            </a:r>
            <a:r>
              <a:rPr lang="en-US" sz="2400" dirty="0" smtClean="0">
                <a:solidFill>
                  <a:srgbClr val="A50021"/>
                </a:solidFill>
                <a:ea typeface="ＭＳ Ｐゴシック" pitchFamily="-84" charset="-128"/>
                <a:cs typeface="ＭＳ Ｐゴシック" pitchFamily="-84" charset="-128"/>
              </a:rPr>
              <a:t>Era, after 1895</a:t>
            </a:r>
            <a:r>
              <a:rPr lang="en-US" sz="2800" dirty="0" smtClean="0">
                <a:ea typeface="ＭＳ Ｐゴシック" pitchFamily="-84" charset="-128"/>
                <a:cs typeface="ＭＳ Ｐゴシック" pitchFamily="-84" charset="-128"/>
              </a:rPr>
              <a:t>)</a:t>
            </a:r>
          </a:p>
          <a:p>
            <a:pPr lvl="1" eaLnBrk="1" hangingPunct="1">
              <a:lnSpc>
                <a:spcPct val="90000"/>
              </a:lnSpc>
            </a:pPr>
            <a:r>
              <a:rPr lang="en-US" sz="2000" dirty="0" smtClean="0"/>
              <a:t>Physicists thought everything was done and nothing new could be discovered</a:t>
            </a:r>
          </a:p>
        </p:txBody>
      </p:sp>
    </p:spTree>
    <p:extLst>
      <p:ext uri="{BB962C8B-B14F-4D97-AF65-F5344CB8AC3E}">
        <p14:creationId xmlns:p14="http://schemas.microsoft.com/office/powerpoint/2010/main" val="2852381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0"/>
            <a:ext cx="8610600" cy="1066800"/>
          </a:xfrm>
        </p:spPr>
        <p:txBody>
          <a:bodyPr/>
          <a:lstStyle/>
          <a:p>
            <a:pPr eaLnBrk="1" hangingPunct="1">
              <a:defRPr/>
            </a:pPr>
            <a:r>
              <a:rPr lang="en-US" sz="4800" b="1" dirty="0" smtClean="0">
                <a:cs typeface="+mj-cs"/>
              </a:rPr>
              <a:t>State of Minds in late 19</a:t>
            </a:r>
            <a:r>
              <a:rPr lang="en-US" sz="4800" b="1" baseline="30000" dirty="0" smtClean="0">
                <a:cs typeface="+mj-cs"/>
              </a:rPr>
              <a:t>th</a:t>
            </a:r>
            <a:r>
              <a:rPr lang="en-US" sz="4800" b="1" dirty="0" smtClean="0">
                <a:cs typeface="+mj-cs"/>
              </a:rPr>
              <a:t> Century</a:t>
            </a:r>
          </a:p>
        </p:txBody>
      </p:sp>
      <p:sp>
        <p:nvSpPr>
          <p:cNvPr id="72707" name="Rectangle 3"/>
          <p:cNvSpPr>
            <a:spLocks noGrp="1" noChangeArrowheads="1"/>
          </p:cNvSpPr>
          <p:nvPr>
            <p:ph type="body" idx="1"/>
          </p:nvPr>
        </p:nvSpPr>
        <p:spPr>
          <a:xfrm>
            <a:off x="381000" y="838200"/>
            <a:ext cx="8458200" cy="5257800"/>
          </a:xfrm>
        </p:spPr>
        <p:txBody>
          <a:bodyPr/>
          <a:lstStyle/>
          <a:p>
            <a:pPr eaLnBrk="1" hangingPunct="1">
              <a:lnSpc>
                <a:spcPct val="80000"/>
              </a:lnSpc>
              <a:buFont typeface="Arial"/>
              <a:buChar char="•"/>
              <a:defRPr/>
            </a:pPr>
            <a:r>
              <a:rPr lang="en-US" sz="3600" b="1" dirty="0" smtClean="0">
                <a:cs typeface="+mn-cs"/>
              </a:rPr>
              <a:t>Albert A. Michelson, 1894</a:t>
            </a:r>
          </a:p>
          <a:p>
            <a:pPr marL="457200" lvl="1" indent="0" eaLnBrk="1" hangingPunct="1">
              <a:lnSpc>
                <a:spcPct val="80000"/>
              </a:lnSpc>
              <a:buNone/>
              <a:defRPr/>
            </a:pPr>
            <a:r>
              <a:rPr lang="en-US" sz="3200" dirty="0" smtClean="0">
                <a:cs typeface="+mn-cs"/>
              </a:rPr>
              <a:t>The more important fundamental laws and facts of physical science have all been discovered, and these are now so firmly established that the possibility of their ever being supplanted in consequence of new discoveries is exceedingly remote.   Our future discoveries must be looked for in the sixth place of decimals!</a:t>
            </a:r>
          </a:p>
          <a:p>
            <a:pPr eaLnBrk="1" hangingPunct="1">
              <a:lnSpc>
                <a:spcPct val="80000"/>
              </a:lnSpc>
              <a:buFont typeface="Arial"/>
              <a:buChar char="•"/>
              <a:defRPr/>
            </a:pPr>
            <a:r>
              <a:rPr lang="en-US" sz="3600" b="1" dirty="0" smtClean="0">
                <a:cs typeface="+mn-cs"/>
              </a:rPr>
              <a:t>William Thompson (Lord Kelvin), 1900</a:t>
            </a:r>
          </a:p>
          <a:p>
            <a:pPr marL="457200" lvl="1" indent="0" eaLnBrk="1" hangingPunct="1">
              <a:lnSpc>
                <a:spcPct val="80000"/>
              </a:lnSpc>
              <a:buNone/>
              <a:defRPr/>
            </a:pPr>
            <a:r>
              <a:rPr lang="en-US" sz="3200" dirty="0" smtClean="0">
                <a:cs typeface="+mn-cs"/>
              </a:rPr>
              <a:t>There is nothing new to be discovered in physics now.  All that remains is more and more precise measurement.</a:t>
            </a:r>
          </a:p>
        </p:txBody>
      </p:sp>
      <p:sp>
        <p:nvSpPr>
          <p:cNvPr id="4" name="Date Placeholder 3"/>
          <p:cNvSpPr>
            <a:spLocks noGrp="1"/>
          </p:cNvSpPr>
          <p:nvPr>
            <p:ph type="dt" sz="half" idx="10"/>
          </p:nvPr>
        </p:nvSpPr>
        <p:spPr/>
        <p:txBody>
          <a:bodyPr/>
          <a:lstStyle/>
          <a:p>
            <a:pPr>
              <a:defRPr/>
            </a:pPr>
            <a:r>
              <a:rPr lang="en-US" smtClean="0"/>
              <a:t>Monday, Jan. 23, 2017</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36</a:t>
            </a:fld>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81440627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dt" sz="quarter" idx="10"/>
          </p:nvPr>
        </p:nvSpPr>
        <p:spPr/>
        <p:txBody>
          <a:bodyPr/>
          <a:lstStyle/>
          <a:p>
            <a:pPr>
              <a:defRPr/>
            </a:pPr>
            <a:r>
              <a:rPr lang="en-US" smtClean="0"/>
              <a:t>Monday, Jan. 23, 2017</a:t>
            </a:r>
          </a:p>
        </p:txBody>
      </p:sp>
      <p:sp>
        <p:nvSpPr>
          <p:cNvPr id="54275" name="Rectangle 6"/>
          <p:cNvSpPr>
            <a:spLocks noGrp="1" noChangeArrowheads="1"/>
          </p:cNvSpPr>
          <p:nvPr>
            <p:ph type="sldNum" sz="quarter" idx="12"/>
          </p:nvPr>
        </p:nvSpPr>
        <p:spPr>
          <a:noFill/>
        </p:spPr>
        <p:txBody>
          <a:bodyPr/>
          <a:lstStyle/>
          <a:p>
            <a:fld id="{98CC9227-5877-134E-99CC-F1153F04D645}" type="slidenum">
              <a:rPr lang="en-US">
                <a:latin typeface="Arial Narrow" pitchFamily="-84" charset="0"/>
              </a:rPr>
              <a:pPr/>
              <a:t>37</a:t>
            </a:fld>
            <a:endParaRPr lang="en-US" dirty="0">
              <a:latin typeface="Arial Narrow" pitchFamily="-84" charset="0"/>
            </a:endParaRPr>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54277"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1969EC02-B465-1F46-95EF-CE1AC1643C7B}" type="slidenum">
              <a:rPr lang="en-US" sz="1400" b="1">
                <a:solidFill>
                  <a:srgbClr val="A50021"/>
                </a:solidFill>
                <a:latin typeface="Arial Narrow" pitchFamily="-84" charset="0"/>
              </a:rPr>
              <a:pPr algn="r"/>
              <a:t>37</a:t>
            </a:fld>
            <a:endParaRPr lang="en-US" sz="1400" b="1">
              <a:solidFill>
                <a:srgbClr val="A50021"/>
              </a:solidFill>
              <a:latin typeface="Arial Narrow" pitchFamily="-84" charset="0"/>
            </a:endParaRPr>
          </a:p>
        </p:txBody>
      </p:sp>
      <p:sp>
        <p:nvSpPr>
          <p:cNvPr id="54278" name="Rectangle 2"/>
          <p:cNvSpPr>
            <a:spLocks noGrp="1" noChangeArrowheads="1"/>
          </p:cNvSpPr>
          <p:nvPr>
            <p:ph type="title"/>
          </p:nvPr>
        </p:nvSpPr>
        <p:spPr>
          <a:xfrm>
            <a:off x="685800" y="76200"/>
            <a:ext cx="7772400" cy="685800"/>
          </a:xfrm>
        </p:spPr>
        <p:txBody>
          <a:bodyPr/>
          <a:lstStyle/>
          <a:p>
            <a:pPr eaLnBrk="1" hangingPunct="1"/>
            <a:r>
              <a:rPr lang="en-US">
                <a:ea typeface="ＭＳ Ｐゴシック" pitchFamily="-84" charset="-128"/>
                <a:cs typeface="ＭＳ Ｐゴシック" pitchFamily="-84" charset="-128"/>
              </a:rPr>
              <a:t>Brief History of Physics</a:t>
            </a:r>
          </a:p>
        </p:txBody>
      </p:sp>
      <p:sp>
        <p:nvSpPr>
          <p:cNvPr id="150531" name="Rectangle 3"/>
          <p:cNvSpPr>
            <a:spLocks noGrp="1" noChangeArrowheads="1"/>
          </p:cNvSpPr>
          <p:nvPr>
            <p:ph type="body" idx="1"/>
          </p:nvPr>
        </p:nvSpPr>
        <p:spPr>
          <a:xfrm>
            <a:off x="457200" y="838200"/>
            <a:ext cx="8229600" cy="5181600"/>
          </a:xfrm>
        </p:spPr>
        <p:txBody>
          <a:bodyPr/>
          <a:lstStyle/>
          <a:p>
            <a:pPr eaLnBrk="1" hangingPunct="1">
              <a:lnSpc>
                <a:spcPct val="90000"/>
              </a:lnSpc>
            </a:pPr>
            <a:r>
              <a:rPr lang="en-US" sz="2400" dirty="0">
                <a:ea typeface="ＭＳ Ｐゴシック" pitchFamily="-84" charset="-128"/>
                <a:cs typeface="ＭＳ Ｐゴシック" pitchFamily="-84" charset="-128"/>
              </a:rPr>
              <a:t>AD 18</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Newton’s Classical Mechanics: A theory of mechanics based on observations and </a:t>
            </a:r>
            <a:r>
              <a:rPr lang="en-US" sz="2000" dirty="0" smtClean="0"/>
              <a:t>measurements, concepts of many kinematic parameters, including forces</a:t>
            </a:r>
          </a:p>
          <a:p>
            <a:pPr lvl="2" eaLnBrk="1" hangingPunct="1">
              <a:lnSpc>
                <a:spcPct val="90000"/>
              </a:lnSpc>
            </a:pPr>
            <a:r>
              <a:rPr lang="en-US" sz="1600" dirty="0" smtClean="0"/>
              <a:t>First unification of forces – planetary forces and forces on the Earth</a:t>
            </a:r>
            <a:endParaRPr lang="en-US" sz="1600" dirty="0"/>
          </a:p>
          <a:p>
            <a:pPr eaLnBrk="1" hangingPunct="1">
              <a:lnSpc>
                <a:spcPct val="90000"/>
              </a:lnSpc>
            </a:pPr>
            <a:r>
              <a:rPr lang="en-US" sz="2400" dirty="0">
                <a:ea typeface="ＭＳ Ｐゴシック" pitchFamily="-84" charset="-128"/>
                <a:cs typeface="ＭＳ Ｐゴシック" pitchFamily="-84" charset="-128"/>
              </a:rPr>
              <a:t>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Electricity, Magnetism, and Thermodynamics</a:t>
            </a:r>
          </a:p>
          <a:p>
            <a:pPr eaLnBrk="1" hangingPunct="1">
              <a:lnSpc>
                <a:spcPct val="90000"/>
              </a:lnSpc>
            </a:pPr>
            <a:r>
              <a:rPr lang="en-US" sz="2400" dirty="0">
                <a:ea typeface="ＭＳ Ｐゴシック" pitchFamily="-84" charset="-128"/>
                <a:cs typeface="ＭＳ Ｐゴシック" pitchFamily="-84" charset="-128"/>
              </a:rPr>
              <a:t>Late 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and early 20</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r>
              <a:rPr lang="en-US" sz="2800" dirty="0">
                <a:ea typeface="ＭＳ Ｐゴシック" pitchFamily="-84" charset="-128"/>
                <a:cs typeface="ＭＳ Ｐゴシック" pitchFamily="-84" charset="-128"/>
              </a:rPr>
              <a:t> (</a:t>
            </a:r>
            <a:r>
              <a:rPr lang="en-US" sz="2400" dirty="0">
                <a:solidFill>
                  <a:srgbClr val="A50021"/>
                </a:solidFill>
                <a:ea typeface="ＭＳ Ｐゴシック" pitchFamily="-84" charset="-128"/>
                <a:cs typeface="ＭＳ Ｐゴシック" pitchFamily="-84" charset="-128"/>
              </a:rPr>
              <a:t>Modern Physics </a:t>
            </a:r>
            <a:r>
              <a:rPr lang="en-US" sz="2400" dirty="0" smtClean="0">
                <a:solidFill>
                  <a:srgbClr val="A50021"/>
                </a:solidFill>
                <a:ea typeface="ＭＳ Ｐゴシック" pitchFamily="-84" charset="-128"/>
                <a:cs typeface="ＭＳ Ｐゴシック" pitchFamily="-84" charset="-128"/>
              </a:rPr>
              <a:t>Era, after 1895</a:t>
            </a:r>
            <a:r>
              <a:rPr lang="en-US" sz="2800" dirty="0" smtClean="0">
                <a:ea typeface="ＭＳ Ｐゴシック" pitchFamily="-84" charset="-128"/>
                <a:cs typeface="ＭＳ Ｐゴシック" pitchFamily="-84" charset="-128"/>
              </a:rPr>
              <a:t>)</a:t>
            </a:r>
          </a:p>
          <a:p>
            <a:pPr lvl="1" eaLnBrk="1" hangingPunct="1">
              <a:lnSpc>
                <a:spcPct val="90000"/>
              </a:lnSpc>
            </a:pPr>
            <a:r>
              <a:rPr lang="en-US" sz="2000" dirty="0" smtClean="0"/>
              <a:t>Physicists thought everything was done and nothing new could be discovered</a:t>
            </a:r>
          </a:p>
          <a:p>
            <a:pPr lvl="1" eaLnBrk="1" hangingPunct="1">
              <a:lnSpc>
                <a:spcPct val="90000"/>
              </a:lnSpc>
            </a:pPr>
            <a:r>
              <a:rPr lang="en-US" sz="2000" dirty="0" smtClean="0"/>
              <a:t>Concept of atoms did not quite exist</a:t>
            </a:r>
          </a:p>
          <a:p>
            <a:pPr lvl="1" eaLnBrk="1" hangingPunct="1">
              <a:lnSpc>
                <a:spcPct val="90000"/>
              </a:lnSpc>
            </a:pPr>
            <a:r>
              <a:rPr lang="en-US" sz="2000" dirty="0" smtClean="0"/>
              <a:t>There were only handful of problems not well understood late 19</a:t>
            </a:r>
            <a:r>
              <a:rPr lang="en-US" sz="2000" baseline="30000" dirty="0" smtClean="0"/>
              <a:t>th</a:t>
            </a:r>
            <a:r>
              <a:rPr lang="en-US" sz="2000" dirty="0" smtClean="0"/>
              <a:t> century became the basis for new discoveries in 20</a:t>
            </a:r>
            <a:r>
              <a:rPr lang="en-US" sz="2000" baseline="30000" dirty="0" smtClean="0"/>
              <a:t>th</a:t>
            </a:r>
            <a:r>
              <a:rPr lang="en-US" sz="2000" dirty="0" smtClean="0"/>
              <a:t> century</a:t>
            </a:r>
          </a:p>
          <a:p>
            <a:pPr lvl="1" eaLnBrk="1" hangingPunct="1">
              <a:lnSpc>
                <a:spcPct val="90000"/>
              </a:lnSpc>
            </a:pPr>
            <a:r>
              <a:rPr lang="en-US" sz="2000" dirty="0" smtClean="0"/>
              <a:t>That culminates in understanding of phenomena in microscopic scale and extremely high speed approaching the speed of light (3x10</a:t>
            </a:r>
            <a:r>
              <a:rPr lang="en-US" sz="2000" baseline="30000" dirty="0" smtClean="0"/>
              <a:t>8</a:t>
            </a:r>
            <a:r>
              <a:rPr lang="en-US" sz="2000" dirty="0" smtClean="0"/>
              <a:t>m/s)</a:t>
            </a:r>
          </a:p>
          <a:p>
            <a:pPr lvl="1" eaLnBrk="1" hangingPunct="1">
              <a:lnSpc>
                <a:spcPct val="90000"/>
              </a:lnSpc>
            </a:pPr>
            <a:r>
              <a:rPr lang="en-US" sz="2000" dirty="0" smtClean="0"/>
              <a:t>Einstein’s </a:t>
            </a:r>
            <a:r>
              <a:rPr lang="en-US" sz="2000" dirty="0"/>
              <a:t>theory of relativity: Generalized theory of space, time, and energy (mechanics</a:t>
            </a:r>
            <a:r>
              <a:rPr lang="en-US" sz="2000" dirty="0" smtClean="0"/>
              <a:t>)</a:t>
            </a:r>
            <a:endParaRPr lang="en-US" sz="2000" dirty="0"/>
          </a:p>
          <a:p>
            <a:pPr lvl="1" eaLnBrk="1" hangingPunct="1">
              <a:lnSpc>
                <a:spcPct val="90000"/>
              </a:lnSpc>
            </a:pPr>
            <a:r>
              <a:rPr lang="en-US" sz="2000" dirty="0"/>
              <a:t>Quantum Mechanics: Theory of atomic </a:t>
            </a:r>
            <a:r>
              <a:rPr lang="en-US" sz="2000" dirty="0" smtClean="0"/>
              <a:t>phenomena</a:t>
            </a:r>
            <a:endParaRPr lang="en-US" sz="2000" dirty="0"/>
          </a:p>
        </p:txBody>
      </p:sp>
    </p:spTree>
    <p:extLst>
      <p:ext uri="{BB962C8B-B14F-4D97-AF65-F5344CB8AC3E}">
        <p14:creationId xmlns:p14="http://schemas.microsoft.com/office/powerpoint/2010/main" val="1813048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4800" y="685800"/>
            <a:ext cx="8839199" cy="4724400"/>
          </a:xfrm>
          <a:prstGeom prst="rect">
            <a:avLst/>
          </a:prstGeom>
        </p:spPr>
      </p:pic>
      <p:grpSp>
        <p:nvGrpSpPr>
          <p:cNvPr id="12" name="Group 11"/>
          <p:cNvGrpSpPr/>
          <p:nvPr/>
        </p:nvGrpSpPr>
        <p:grpSpPr>
          <a:xfrm>
            <a:off x="5203747" y="1219200"/>
            <a:ext cx="2568654" cy="1792043"/>
            <a:chOff x="5148964" y="457200"/>
            <a:chExt cx="2488178" cy="2067742"/>
          </a:xfrm>
        </p:grpSpPr>
        <p:sp>
          <p:nvSpPr>
            <p:cNvPr id="8" name="Oval 11"/>
            <p:cNvSpPr>
              <a:spLocks noChangeArrowheads="1"/>
            </p:cNvSpPr>
            <p:nvPr/>
          </p:nvSpPr>
          <p:spPr bwMode="auto">
            <a:xfrm>
              <a:off x="5148964" y="457200"/>
              <a:ext cx="947036" cy="685800"/>
            </a:xfrm>
            <a:prstGeom prst="ellipse">
              <a:avLst/>
            </a:prstGeom>
            <a:noFill/>
            <a:ln w="57150">
              <a:solidFill>
                <a:srgbClr val="FF3300"/>
              </a:solidFill>
              <a:round/>
              <a:headEnd type="none" w="sm" len="sm"/>
              <a:tailEnd type="none" w="sm" len="sm"/>
            </a:ln>
          </p:spPr>
          <p:txBody>
            <a:bodyPr wrap="none" anchor="ctr">
              <a:prstTxWarp prst="textNoShape">
                <a:avLst/>
              </a:prstTxWarp>
            </a:bodyPr>
            <a:lstStyle/>
            <a:p>
              <a:endParaRPr lang="en-US"/>
            </a:p>
          </p:txBody>
        </p:sp>
        <p:sp>
          <p:nvSpPr>
            <p:cNvPr id="9" name="Text Box 12"/>
            <p:cNvSpPr txBox="1">
              <a:spLocks noChangeArrowheads="1"/>
            </p:cNvSpPr>
            <p:nvPr/>
          </p:nvSpPr>
          <p:spPr bwMode="auto">
            <a:xfrm>
              <a:off x="6172200" y="1708151"/>
              <a:ext cx="1464942" cy="816791"/>
            </a:xfrm>
            <a:prstGeom prst="rect">
              <a:avLst/>
            </a:prstGeom>
            <a:solidFill>
              <a:srgbClr val="FFFF99"/>
            </a:solidFill>
            <a:ln w="28575">
              <a:solidFill>
                <a:srgbClr val="FF0000"/>
              </a:solidFill>
              <a:miter lim="800000"/>
              <a:headEnd/>
              <a:tailEnd/>
            </a:ln>
          </p:spPr>
          <p:txBody>
            <a:bodyPr wrap="square">
              <a:prstTxWarp prst="textNoShape">
                <a:avLst/>
              </a:prstTxWarp>
              <a:spAutoFit/>
            </a:bodyPr>
            <a:lstStyle/>
            <a:p>
              <a:r>
                <a:rPr lang="en-US" sz="2000" dirty="0">
                  <a:solidFill>
                    <a:srgbClr val="FF0000"/>
                  </a:solidFill>
                  <a:latin typeface="Arial Narrow" charset="0"/>
                </a:rPr>
                <a:t>Discovered in 1995, ~</a:t>
              </a:r>
              <a:r>
                <a:rPr lang="en-US" sz="2000" dirty="0" smtClean="0">
                  <a:solidFill>
                    <a:srgbClr val="FF0000"/>
                  </a:solidFill>
                  <a:latin typeface="Arial Narrow" charset="0"/>
                </a:rPr>
                <a:t>175m</a:t>
              </a:r>
              <a:r>
                <a:rPr lang="en-US" sz="2000" baseline="-25000" dirty="0" smtClean="0">
                  <a:solidFill>
                    <a:srgbClr val="FF0000"/>
                  </a:solidFill>
                  <a:latin typeface="Arial Narrow" charset="0"/>
                </a:rPr>
                <a:t>p</a:t>
              </a:r>
              <a:endParaRPr lang="en-US" sz="2000" baseline="-25000" dirty="0">
                <a:solidFill>
                  <a:srgbClr val="FF0000"/>
                </a:solidFill>
                <a:latin typeface="Arial Narrow" charset="0"/>
              </a:endParaRPr>
            </a:p>
          </p:txBody>
        </p:sp>
        <p:cxnSp>
          <p:nvCxnSpPr>
            <p:cNvPr id="10" name="AutoShape 13"/>
            <p:cNvCxnSpPr>
              <a:cxnSpLocks noChangeShapeType="1"/>
              <a:stCxn id="8" idx="5"/>
              <a:endCxn id="9" idx="0"/>
            </p:cNvCxnSpPr>
            <p:nvPr/>
          </p:nvCxnSpPr>
          <p:spPr bwMode="auto">
            <a:xfrm>
              <a:off x="5957309" y="1042567"/>
              <a:ext cx="947362" cy="665583"/>
            </a:xfrm>
            <a:prstGeom prst="straightConnector1">
              <a:avLst/>
            </a:prstGeom>
            <a:noFill/>
            <a:ln w="38100">
              <a:solidFill>
                <a:srgbClr val="FF3300"/>
              </a:solidFill>
              <a:round/>
              <a:headEnd type="triangle" w="med" len="med"/>
              <a:tailEnd type="none" w="sm" len="sm"/>
            </a:ln>
          </p:spPr>
        </p:cxnSp>
      </p:grpSp>
      <p:sp>
        <p:nvSpPr>
          <p:cNvPr id="13" name="Rectangle 3"/>
          <p:cNvSpPr txBox="1">
            <a:spLocks noChangeArrowheads="1"/>
          </p:cNvSpPr>
          <p:nvPr/>
        </p:nvSpPr>
        <p:spPr bwMode="auto">
          <a:xfrm>
            <a:off x="457200" y="5410200"/>
            <a:ext cx="8305800" cy="12192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chemeClr val="accent2"/>
                </a:solidFill>
                <a:latin typeface="+mn-lt"/>
                <a:ea typeface="ＭＳ Ｐゴシック" charset="-128"/>
                <a:cs typeface="ＭＳ Ｐゴシック" charset="-128"/>
                <a:sym typeface="Wingdings" charset="2"/>
              </a:rPr>
              <a:t>Total of 16 particles (12+4 force mediators) make up all the visible matter in the universe! </a:t>
            </a:r>
            <a:r>
              <a:rPr lang="en-US" sz="2000" kern="0" dirty="0" err="1" smtClean="0">
                <a:solidFill>
                  <a:schemeClr val="accent2"/>
                </a:solidFill>
                <a:latin typeface="+mn-lt"/>
                <a:ea typeface="ＭＳ Ｐゴシック" charset="-128"/>
                <a:cs typeface="ＭＳ Ｐゴシック" charset="-128"/>
                <a:sym typeface="Wingdings"/>
              </a:rPr>
              <a:t></a:t>
            </a:r>
            <a:r>
              <a:rPr lang="en-US" sz="2000" kern="0" dirty="0" smtClean="0">
                <a:solidFill>
                  <a:schemeClr val="accent2"/>
                </a:solidFill>
                <a:latin typeface="+mn-lt"/>
                <a:ea typeface="ＭＳ Ｐゴシック" charset="-128"/>
                <a:cs typeface="ＭＳ Ｐゴシック" charset="-128"/>
                <a:sym typeface="Wingdings"/>
              </a:rPr>
              <a:t> </a:t>
            </a:r>
            <a:r>
              <a:rPr kumimoji="0" lang="en-US" sz="2000" b="0" i="0" u="none" strike="noStrike" kern="0" cap="none" spc="0" normalizeH="0" baseline="0" noProof="0" dirty="0" smtClean="0">
                <a:ln>
                  <a:noFill/>
                </a:ln>
                <a:solidFill>
                  <a:schemeClr val="accent2"/>
                </a:solidFill>
                <a:effectLst/>
                <a:uLnTx/>
                <a:uFillTx/>
                <a:latin typeface="+mn-lt"/>
                <a:ea typeface="ＭＳ Ｐゴシック" charset="-128"/>
                <a:cs typeface="ＭＳ Ｐゴシック" charset="-128"/>
                <a:sym typeface="Wingdings" charset="2"/>
              </a:rPr>
              <a:t>Simple and elegant!!!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charset="-128"/>
                <a:cs typeface="ＭＳ Ｐゴシック" charset="-128"/>
                <a:sym typeface="Wingdings" charset="2"/>
              </a:rPr>
              <a:t>Tested to a precision of 1 part per million!</a:t>
            </a:r>
            <a:endParaRPr kumimoji="0" lang="en-US" sz="2000" b="0" i="0" u="none" strike="noStrike" kern="0" cap="none" spc="0" normalizeH="0" baseline="0" noProof="0" dirty="0">
              <a:ln>
                <a:noFill/>
              </a:ln>
              <a:solidFill>
                <a:schemeClr val="accent2"/>
              </a:solidFill>
              <a:effectLst/>
              <a:uLnTx/>
              <a:uFillTx/>
              <a:latin typeface="+mn-lt"/>
              <a:ea typeface="ＭＳ Ｐゴシック" charset="-128"/>
              <a:cs typeface="ＭＳ Ｐゴシック" charset="-128"/>
              <a:sym typeface="Wingdings" charset="2"/>
            </a:endParaRPr>
          </a:p>
        </p:txBody>
      </p:sp>
      <p:grpSp>
        <p:nvGrpSpPr>
          <p:cNvPr id="21" name="Group 20"/>
          <p:cNvGrpSpPr/>
          <p:nvPr/>
        </p:nvGrpSpPr>
        <p:grpSpPr>
          <a:xfrm>
            <a:off x="1752600" y="2971800"/>
            <a:ext cx="3657601" cy="1168063"/>
            <a:chOff x="1600200" y="3200400"/>
            <a:chExt cx="2963918" cy="1168063"/>
          </a:xfrm>
        </p:grpSpPr>
        <p:sp>
          <p:nvSpPr>
            <p:cNvPr id="16" name="Oval 19"/>
            <p:cNvSpPr>
              <a:spLocks noChangeArrowheads="1"/>
            </p:cNvSpPr>
            <p:nvPr/>
          </p:nvSpPr>
          <p:spPr bwMode="auto">
            <a:xfrm>
              <a:off x="1600200" y="3200400"/>
              <a:ext cx="838200" cy="1143000"/>
            </a:xfrm>
            <a:prstGeom prst="ellipse">
              <a:avLst/>
            </a:prstGeom>
            <a:solidFill>
              <a:srgbClr val="00FF00">
                <a:alpha val="20000"/>
              </a:srgbClr>
            </a:solidFill>
            <a:ln w="38100">
              <a:solidFill>
                <a:srgbClr val="00FF00"/>
              </a:solidFill>
              <a:round/>
              <a:headEnd/>
              <a:tailEnd/>
            </a:ln>
          </p:spPr>
          <p:txBody>
            <a:bodyPr wrap="none" anchor="ctr">
              <a:prstTxWarp prst="textNoShape">
                <a:avLst/>
              </a:prstTxWarp>
            </a:bodyPr>
            <a:lstStyle/>
            <a:p>
              <a:endParaRPr lang="en-US"/>
            </a:p>
          </p:txBody>
        </p:sp>
        <p:sp>
          <p:nvSpPr>
            <p:cNvPr id="17" name="Text Box 12"/>
            <p:cNvSpPr txBox="1">
              <a:spLocks noChangeArrowheads="1"/>
            </p:cNvSpPr>
            <p:nvPr/>
          </p:nvSpPr>
          <p:spPr bwMode="auto">
            <a:xfrm>
              <a:off x="3200400" y="3352800"/>
              <a:ext cx="1363718" cy="1015663"/>
            </a:xfrm>
            <a:prstGeom prst="rect">
              <a:avLst/>
            </a:prstGeom>
            <a:solidFill>
              <a:srgbClr val="FFFF99"/>
            </a:solidFill>
            <a:ln w="28575">
              <a:solidFill>
                <a:srgbClr val="FF0000"/>
              </a:solidFill>
              <a:miter lim="800000"/>
              <a:headEnd/>
              <a:tailEnd/>
            </a:ln>
          </p:spPr>
          <p:txBody>
            <a:bodyPr wrap="square">
              <a:prstTxWarp prst="textNoShape">
                <a:avLst/>
              </a:prstTxWarp>
              <a:spAutoFit/>
            </a:bodyPr>
            <a:lstStyle/>
            <a:p>
              <a:r>
                <a:rPr lang="en-US" sz="2000" dirty="0" smtClean="0">
                  <a:solidFill>
                    <a:srgbClr val="FF0000"/>
                  </a:solidFill>
                  <a:latin typeface="Arial Narrow" charset="0"/>
                </a:rPr>
                <a:t>Make up most ordinary matters ~0.1m</a:t>
              </a:r>
              <a:r>
                <a:rPr lang="en-US" sz="2000" baseline="-25000" dirty="0" smtClean="0">
                  <a:solidFill>
                    <a:srgbClr val="FF0000"/>
                  </a:solidFill>
                  <a:latin typeface="Arial Narrow" charset="0"/>
                </a:rPr>
                <a:t>p</a:t>
              </a:r>
              <a:endParaRPr lang="en-US" sz="2000" baseline="-25000" dirty="0">
                <a:solidFill>
                  <a:srgbClr val="FF0000"/>
                </a:solidFill>
                <a:latin typeface="Arial Narrow" charset="0"/>
              </a:endParaRPr>
            </a:p>
          </p:txBody>
        </p:sp>
        <p:cxnSp>
          <p:nvCxnSpPr>
            <p:cNvPr id="18" name="AutoShape 13"/>
            <p:cNvCxnSpPr>
              <a:cxnSpLocks noChangeShapeType="1"/>
              <a:stCxn id="16" idx="6"/>
              <a:endCxn id="17" idx="1"/>
            </p:cNvCxnSpPr>
            <p:nvPr/>
          </p:nvCxnSpPr>
          <p:spPr bwMode="auto">
            <a:xfrm>
              <a:off x="2438400" y="3771900"/>
              <a:ext cx="762000" cy="88732"/>
            </a:xfrm>
            <a:prstGeom prst="straightConnector1">
              <a:avLst/>
            </a:prstGeom>
            <a:noFill/>
            <a:ln w="38100">
              <a:solidFill>
                <a:srgbClr val="FF3300"/>
              </a:solidFill>
              <a:round/>
              <a:headEnd type="triangle" w="med" len="med"/>
              <a:tailEnd type="none" w="sm" len="sm"/>
            </a:ln>
          </p:spPr>
        </p:cxnSp>
      </p:grpSp>
      <p:sp>
        <p:nvSpPr>
          <p:cNvPr id="22" name="Oval 11"/>
          <p:cNvSpPr>
            <a:spLocks noChangeArrowheads="1"/>
          </p:cNvSpPr>
          <p:nvPr/>
        </p:nvSpPr>
        <p:spPr bwMode="auto">
          <a:xfrm>
            <a:off x="7594317" y="1143000"/>
            <a:ext cx="1168683" cy="685800"/>
          </a:xfrm>
          <a:prstGeom prst="ellipse">
            <a:avLst/>
          </a:prstGeom>
          <a:solidFill>
            <a:srgbClr val="CC00CC">
              <a:alpha val="18000"/>
            </a:srgbClr>
          </a:solidFill>
          <a:ln w="57150">
            <a:solidFill>
              <a:srgbClr val="FF3300"/>
            </a:solidFill>
            <a:round/>
            <a:headEnd type="none" w="sm" len="sm"/>
            <a:tailEnd type="none" w="sm" len="sm"/>
          </a:ln>
        </p:spPr>
        <p:txBody>
          <a:bodyPr wrap="none" anchor="ctr">
            <a:prstTxWarp prst="textNoShape">
              <a:avLst/>
            </a:prstTxWarp>
          </a:bodyPr>
          <a:lstStyle/>
          <a:p>
            <a:endParaRPr lang="en-US"/>
          </a:p>
        </p:txBody>
      </p:sp>
      <p:sp>
        <p:nvSpPr>
          <p:cNvPr id="2" name="Title 1"/>
          <p:cNvSpPr>
            <a:spLocks noGrp="1"/>
          </p:cNvSpPr>
          <p:nvPr>
            <p:ph type="title"/>
          </p:nvPr>
        </p:nvSpPr>
        <p:spPr>
          <a:xfrm>
            <a:off x="609600" y="0"/>
            <a:ext cx="7772400" cy="762000"/>
          </a:xfrm>
        </p:spPr>
        <p:txBody>
          <a:bodyPr/>
          <a:lstStyle/>
          <a:p>
            <a:r>
              <a:rPr lang="en-US" dirty="0" smtClean="0"/>
              <a:t>HEP and the Standard Model</a:t>
            </a:r>
            <a:endParaRPr lang="en-US" dirty="0"/>
          </a:p>
        </p:txBody>
      </p:sp>
      <p:sp>
        <p:nvSpPr>
          <p:cNvPr id="14" name="Slide Number Placeholder 13"/>
          <p:cNvSpPr>
            <a:spLocks noGrp="1"/>
          </p:cNvSpPr>
          <p:nvPr>
            <p:ph type="sldNum" sz="quarter" idx="12"/>
          </p:nvPr>
        </p:nvSpPr>
        <p:spPr/>
        <p:txBody>
          <a:bodyPr/>
          <a:lstStyle/>
          <a:p>
            <a:pPr>
              <a:defRPr/>
            </a:pPr>
            <a:fld id="{A57A58E5-F186-8448-8915-9CBFB02328D9}" type="slidenum">
              <a:rPr lang="en-US" smtClean="0"/>
              <a:pPr>
                <a:defRPr/>
              </a:pPr>
              <a:t>4</a:t>
            </a:fld>
            <a:endParaRPr lang="en-US"/>
          </a:p>
        </p:txBody>
      </p:sp>
      <p:sp>
        <p:nvSpPr>
          <p:cNvPr id="3" name="Date Placeholder 2"/>
          <p:cNvSpPr>
            <a:spLocks noGrp="1"/>
          </p:cNvSpPr>
          <p:nvPr>
            <p:ph type="dt" sz="half" idx="10"/>
          </p:nvPr>
        </p:nvSpPr>
        <p:spPr/>
        <p:txBody>
          <a:bodyPr/>
          <a:lstStyle/>
          <a:p>
            <a:pPr>
              <a:defRPr/>
            </a:pPr>
            <a:r>
              <a:rPr lang="en-US" altLang="en-US" smtClean="0"/>
              <a:t>Wednesday, Jan. 18, 2017</a:t>
            </a:r>
            <a:endParaRPr lang="en-US" altLang="en-US"/>
          </a:p>
        </p:txBody>
      </p:sp>
      <p:sp>
        <p:nvSpPr>
          <p:cNvPr id="4" name="Footer Placeholder 3"/>
          <p:cNvSpPr>
            <a:spLocks noGrp="1"/>
          </p:cNvSpPr>
          <p:nvPr>
            <p:ph type="ftr" sz="quarter" idx="11"/>
          </p:nvPr>
        </p:nvSpPr>
        <p:spPr/>
        <p:txBody>
          <a:bodyPr/>
          <a:lstStyle/>
          <a:p>
            <a:pPr>
              <a:defRPr/>
            </a:pPr>
            <a:r>
              <a:rPr lang="mr-IN" altLang="en-US" smtClean="0"/>
              <a:t>PHYS 3313-001, Spring 2017                      Dr. Jaehoon Yu</a:t>
            </a:r>
            <a:endParaRPr lang="en-US" altLang="en-US"/>
          </a:p>
        </p:txBody>
      </p:sp>
    </p:spTree>
    <p:extLst>
      <p:ext uri="{BB962C8B-B14F-4D97-AF65-F5344CB8AC3E}">
        <p14:creationId xmlns:p14="http://schemas.microsoft.com/office/powerpoint/2010/main" val="1531446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r>
              <a:rPr lang="en-US" smtClean="0"/>
              <a:t>Monday, Jan. 23, 2017</a:t>
            </a:r>
            <a:endParaRPr lang="en-US"/>
          </a:p>
        </p:txBody>
      </p:sp>
      <p:sp>
        <p:nvSpPr>
          <p:cNvPr id="12" name="Footer Placeholder 5"/>
          <p:cNvSpPr>
            <a:spLocks noGrp="1"/>
          </p:cNvSpPr>
          <p:nvPr>
            <p:ph type="ftr" sz="quarter" idx="11"/>
          </p:nvPr>
        </p:nvSpPr>
        <p:spPr/>
        <p:txBody>
          <a:bodyPr/>
          <a:lstStyle/>
          <a:p>
            <a:r>
              <a:rPr lang="mr-IN" smtClean="0"/>
              <a:t>PHYS 3313-001, Spring 2017                      Dr. Jaehoon Yu</a:t>
            </a:r>
            <a:endParaRPr lang="en-US" dirty="0">
              <a:latin typeface="Monotype Corsiva" pitchFamily="1" charset="0"/>
            </a:endParaRPr>
          </a:p>
        </p:txBody>
      </p:sp>
      <p:sp>
        <p:nvSpPr>
          <p:cNvPr id="13" name="Slide Number Placeholder 6"/>
          <p:cNvSpPr>
            <a:spLocks noGrp="1"/>
          </p:cNvSpPr>
          <p:nvPr>
            <p:ph type="sldNum" sz="quarter" idx="12"/>
          </p:nvPr>
        </p:nvSpPr>
        <p:spPr/>
        <p:txBody>
          <a:bodyPr/>
          <a:lstStyle/>
          <a:p>
            <a:fld id="{026BF20A-43F4-2344-AE78-56F82B7C2D37}" type="slidenum">
              <a:rPr lang="en-US"/>
              <a:pPr/>
              <a:t>5</a:t>
            </a:fld>
            <a:endParaRPr lang="en-US"/>
          </a:p>
        </p:txBody>
      </p:sp>
      <p:sp>
        <p:nvSpPr>
          <p:cNvPr id="221189" name="Rectangle 5"/>
          <p:cNvSpPr>
            <a:spLocks noGrp="1" noChangeArrowheads="1"/>
          </p:cNvSpPr>
          <p:nvPr>
            <p:ph type="title"/>
          </p:nvPr>
        </p:nvSpPr>
        <p:spPr>
          <a:xfrm>
            <a:off x="381000" y="152400"/>
            <a:ext cx="8458200" cy="838200"/>
          </a:xfrm>
        </p:spPr>
        <p:txBody>
          <a:bodyPr/>
          <a:lstStyle/>
          <a:p>
            <a:r>
              <a:rPr lang="en-US" dirty="0" smtClean="0"/>
              <a:t>What is the Higgs and What does it do?</a:t>
            </a:r>
            <a:endParaRPr lang="en-US" dirty="0"/>
          </a:p>
        </p:txBody>
      </p:sp>
      <p:sp>
        <p:nvSpPr>
          <p:cNvPr id="221190" name="Rectangle 6"/>
          <p:cNvSpPr>
            <a:spLocks noGrp="1" noChangeArrowheads="1"/>
          </p:cNvSpPr>
          <p:nvPr>
            <p:ph type="body" sz="half" idx="2"/>
          </p:nvPr>
        </p:nvSpPr>
        <p:spPr>
          <a:xfrm>
            <a:off x="304800" y="914400"/>
            <a:ext cx="8534400" cy="5257800"/>
          </a:xfrm>
        </p:spPr>
        <p:txBody>
          <a:bodyPr/>
          <a:lstStyle/>
          <a:p>
            <a:r>
              <a:rPr lang="en-US" altLang="ko-KR" sz="3200" dirty="0" smtClean="0">
                <a:sym typeface="Wingdings"/>
              </a:rPr>
              <a:t>When there is perfect symmetry, one cannot tell directions!</a:t>
            </a:r>
          </a:p>
          <a:p>
            <a:pPr lvl="1"/>
            <a:endParaRPr lang="en-US" altLang="ko-KR" sz="2800" dirty="0" smtClean="0">
              <a:solidFill>
                <a:srgbClr val="996633"/>
              </a:solidFill>
              <a:latin typeface="Symbol" charset="2"/>
              <a:ea typeface="굴림" pitchFamily="1" charset="-127"/>
              <a:cs typeface="Symbol" charset="2"/>
            </a:endParaRPr>
          </a:p>
        </p:txBody>
      </p:sp>
    </p:spTree>
    <p:extLst>
      <p:ext uri="{BB962C8B-B14F-4D97-AF65-F5344CB8AC3E}">
        <p14:creationId xmlns:p14="http://schemas.microsoft.com/office/powerpoint/2010/main" val="1660489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smtClean="0"/>
              <a:t>What’s the symmetry?</a:t>
            </a:r>
            <a:endParaRPr lang="en-US" dirty="0"/>
          </a:p>
        </p:txBody>
      </p:sp>
      <p:pic>
        <p:nvPicPr>
          <p:cNvPr id="8" name="Content Placeholder 7" descr="round-table.jpg"/>
          <p:cNvPicPr>
            <a:picLocks noGrp="1" noChangeAspect="1"/>
          </p:cNvPicPr>
          <p:nvPr>
            <p:ph sz="half" idx="2"/>
          </p:nvPr>
        </p:nvPicPr>
        <p:blipFill>
          <a:blip r:embed="rId3">
            <a:extLst>
              <a:ext uri="{28A0092B-C50C-407E-A947-70E740481C1C}">
                <a14:useLocalDpi xmlns:a14="http://schemas.microsoft.com/office/drawing/2010/main" val="0"/>
              </a:ext>
            </a:extLst>
          </a:blip>
          <a:srcRect l="9829" r="9829"/>
          <a:stretch>
            <a:fillRect/>
          </a:stretch>
        </p:blipFill>
        <p:spPr>
          <a:xfrm>
            <a:off x="2286000" y="1752600"/>
            <a:ext cx="4648200" cy="4953000"/>
          </a:xfrm>
        </p:spPr>
      </p:pic>
      <p:sp>
        <p:nvSpPr>
          <p:cNvPr id="3" name="Content Placeholder 2"/>
          <p:cNvSpPr>
            <a:spLocks noGrp="1"/>
          </p:cNvSpPr>
          <p:nvPr>
            <p:ph sz="half" idx="1"/>
          </p:nvPr>
        </p:nvSpPr>
        <p:spPr>
          <a:xfrm>
            <a:off x="381000" y="762000"/>
            <a:ext cx="7620000" cy="4953000"/>
          </a:xfrm>
        </p:spPr>
        <p:txBody>
          <a:bodyPr/>
          <a:lstStyle/>
          <a:p>
            <a:r>
              <a:rPr lang="en-US" sz="2800" dirty="0" smtClean="0"/>
              <a:t>Where is the head of the table?</a:t>
            </a:r>
          </a:p>
          <a:p>
            <a:r>
              <a:rPr lang="en-US" sz="2800" dirty="0" smtClean="0"/>
              <a:t>Without a broken symmetry, one cannot tell directional information!!</a:t>
            </a:r>
            <a:endParaRPr lang="en-US" sz="2800" dirty="0"/>
          </a:p>
        </p:txBody>
      </p:sp>
      <p:sp>
        <p:nvSpPr>
          <p:cNvPr id="7" name="Date Placeholder 6"/>
          <p:cNvSpPr>
            <a:spLocks noGrp="1"/>
          </p:cNvSpPr>
          <p:nvPr>
            <p:ph type="dt" sz="half" idx="10"/>
          </p:nvPr>
        </p:nvSpPr>
        <p:spPr/>
        <p:txBody>
          <a:bodyPr/>
          <a:lstStyle/>
          <a:p>
            <a:pPr>
              <a:defRPr/>
            </a:pPr>
            <a:r>
              <a:rPr lang="en-US" smtClean="0"/>
              <a:t>Monday, Jan. 23, 2017</a:t>
            </a:r>
            <a:endParaRPr lang="en-US"/>
          </a:p>
        </p:txBody>
      </p:sp>
      <p:sp>
        <p:nvSpPr>
          <p:cNvPr id="9" name="Footer Placeholder 8"/>
          <p:cNvSpPr>
            <a:spLocks noGrp="1"/>
          </p:cNvSpPr>
          <p:nvPr>
            <p:ph type="ftr" sz="quarter" idx="11"/>
          </p:nvPr>
        </p:nvSpPr>
        <p:spPr/>
        <p:txBody>
          <a:bodyPr/>
          <a:lstStyle/>
          <a:p>
            <a:pPr>
              <a:defRPr/>
            </a:pPr>
            <a:r>
              <a:rPr lang="mr-IN" smtClean="0"/>
              <a:t>PHYS 3313-001, Spring 2017                      Dr. Jaehoon Yu</a:t>
            </a:r>
            <a:endParaRPr lang="en-US"/>
          </a:p>
        </p:txBody>
      </p:sp>
      <p:sp>
        <p:nvSpPr>
          <p:cNvPr id="10" name="Slide Number Placeholder 9"/>
          <p:cNvSpPr>
            <a:spLocks noGrp="1"/>
          </p:cNvSpPr>
          <p:nvPr>
            <p:ph type="sldNum" sz="quarter" idx="12"/>
          </p:nvPr>
        </p:nvSpPr>
        <p:spPr/>
        <p:txBody>
          <a:bodyPr/>
          <a:lstStyle/>
          <a:p>
            <a:pPr>
              <a:defRPr/>
            </a:pPr>
            <a:fld id="{77C416A3-8464-454A-B151-4EF4C5B39289}" type="slidenum">
              <a:rPr lang="en-US" smtClean="0"/>
              <a:pPr>
                <a:defRPr/>
              </a:pPr>
              <a:t>6</a:t>
            </a:fld>
            <a:endParaRPr lang="en-US"/>
          </a:p>
        </p:txBody>
      </p:sp>
    </p:spTree>
    <p:extLst>
      <p:ext uri="{BB962C8B-B14F-4D97-AF65-F5344CB8AC3E}">
        <p14:creationId xmlns:p14="http://schemas.microsoft.com/office/powerpoint/2010/main" val="2116309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09-19 at 5.1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6858000"/>
          </a:xfrm>
          <a:prstGeom prst="rect">
            <a:avLst/>
          </a:prstGeom>
        </p:spPr>
      </p:pic>
      <p:sp>
        <p:nvSpPr>
          <p:cNvPr id="2" name="Title 1"/>
          <p:cNvSpPr>
            <a:spLocks noGrp="1"/>
          </p:cNvSpPr>
          <p:nvPr>
            <p:ph type="title"/>
          </p:nvPr>
        </p:nvSpPr>
        <p:spPr>
          <a:xfrm>
            <a:off x="-609600" y="228600"/>
            <a:ext cx="3886200" cy="838200"/>
          </a:xfrm>
        </p:spPr>
        <p:txBody>
          <a:bodyPr/>
          <a:lstStyle/>
          <a:p>
            <a:r>
              <a:rPr lang="en-US" dirty="0" smtClean="0">
                <a:solidFill>
                  <a:srgbClr val="FFFFFF"/>
                </a:solidFill>
              </a:rPr>
              <a:t>A broken symmetry</a:t>
            </a:r>
            <a:endParaRPr lang="en-US" dirty="0">
              <a:solidFill>
                <a:srgbClr val="FFFFFF"/>
              </a:solidFill>
            </a:endParaRPr>
          </a:p>
        </p:txBody>
      </p:sp>
      <p:sp>
        <p:nvSpPr>
          <p:cNvPr id="6" name="Date Placeholder 5"/>
          <p:cNvSpPr>
            <a:spLocks noGrp="1"/>
          </p:cNvSpPr>
          <p:nvPr>
            <p:ph type="dt" sz="half" idx="10"/>
          </p:nvPr>
        </p:nvSpPr>
        <p:spPr/>
        <p:txBody>
          <a:bodyPr/>
          <a:lstStyle/>
          <a:p>
            <a:pPr>
              <a:defRPr/>
            </a:pPr>
            <a:r>
              <a:rPr lang="en-US" smtClean="0"/>
              <a:t>Monday, Jan. 23, 2017</a:t>
            </a:r>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sp>
        <p:nvSpPr>
          <p:cNvPr id="8" name="Slide Number Placeholder 7"/>
          <p:cNvSpPr>
            <a:spLocks noGrp="1"/>
          </p:cNvSpPr>
          <p:nvPr>
            <p:ph type="sldNum" sz="quarter" idx="12"/>
          </p:nvPr>
        </p:nvSpPr>
        <p:spPr/>
        <p:txBody>
          <a:bodyPr/>
          <a:lstStyle/>
          <a:p>
            <a:pPr>
              <a:defRPr/>
            </a:pPr>
            <a:fld id="{77C416A3-8464-454A-B151-4EF4C5B39289}" type="slidenum">
              <a:rPr lang="en-US" smtClean="0"/>
              <a:pPr>
                <a:defRPr/>
              </a:pPr>
              <a:t>7</a:t>
            </a:fld>
            <a:endParaRPr lang="en-US"/>
          </a:p>
        </p:txBody>
      </p:sp>
    </p:spTree>
    <p:extLst>
      <p:ext uri="{BB962C8B-B14F-4D97-AF65-F5344CB8AC3E}">
        <p14:creationId xmlns:p14="http://schemas.microsoft.com/office/powerpoint/2010/main" val="45734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a:xfrm>
            <a:off x="381000" y="76200"/>
            <a:ext cx="8534400" cy="838200"/>
          </a:xfrm>
        </p:spPr>
        <p:txBody>
          <a:bodyPr/>
          <a:lstStyle/>
          <a:p>
            <a:r>
              <a:rPr lang="en-US" dirty="0" smtClean="0"/>
              <a:t>What is the Higgs and What does it do?</a:t>
            </a:r>
            <a:endParaRPr lang="en-US" dirty="0"/>
          </a:p>
        </p:txBody>
      </p:sp>
      <p:sp>
        <p:nvSpPr>
          <p:cNvPr id="221190" name="Rectangle 6"/>
          <p:cNvSpPr>
            <a:spLocks noGrp="1" noChangeArrowheads="1"/>
          </p:cNvSpPr>
          <p:nvPr>
            <p:ph type="body" sz="half" idx="2"/>
          </p:nvPr>
        </p:nvSpPr>
        <p:spPr>
          <a:xfrm>
            <a:off x="304800" y="914400"/>
            <a:ext cx="8534400" cy="5257800"/>
          </a:xfrm>
        </p:spPr>
        <p:txBody>
          <a:bodyPr/>
          <a:lstStyle/>
          <a:p>
            <a:r>
              <a:rPr lang="en-US" altLang="ko-KR" sz="3200" dirty="0" smtClean="0">
                <a:sym typeface="Wingdings"/>
              </a:rPr>
              <a:t>When there is perfect symmetry, one cannot tell directions!</a:t>
            </a:r>
          </a:p>
          <a:p>
            <a:r>
              <a:rPr lang="en-US" altLang="ko-KR" sz="3200" dirty="0" smtClean="0">
                <a:sym typeface="Wingdings"/>
              </a:rPr>
              <a:t>Only when symmetry is broken, can one tell directions </a:t>
            </a:r>
          </a:p>
          <a:p>
            <a:r>
              <a:rPr lang="en-US" altLang="ko-KR" sz="3200" dirty="0" smtClean="0">
                <a:sym typeface="Wingdings"/>
              </a:rPr>
              <a:t>Higgs field works to break the perfect symmetry and gives mass to all fundamental particles</a:t>
            </a:r>
          </a:p>
          <a:p>
            <a:r>
              <a:rPr lang="en-US" altLang="ko-KR" sz="3200" dirty="0" smtClean="0">
                <a:latin typeface="+mj-lt"/>
                <a:ea typeface="굴림" pitchFamily="1" charset="-127"/>
                <a:cs typeface="Symbol" charset="2"/>
                <a:sym typeface="Wingdings"/>
              </a:rPr>
              <a:t>Sometimes, this field spontaneously generates a particle, the Higgs particle</a:t>
            </a:r>
          </a:p>
          <a:p>
            <a:r>
              <a:rPr lang="en-US" altLang="ko-KR" sz="3200" dirty="0" smtClean="0">
                <a:latin typeface="+mj-lt"/>
                <a:ea typeface="굴림" pitchFamily="1" charset="-127"/>
                <a:cs typeface="Symbol" charset="2"/>
                <a:sym typeface="Wingdings"/>
              </a:rPr>
              <a:t>So the Higgs particle is the evidence of the existence of the Higgs field! </a:t>
            </a:r>
            <a:endParaRPr lang="en-US" altLang="ko-KR" sz="2800" dirty="0" smtClean="0">
              <a:latin typeface="+mj-lt"/>
              <a:ea typeface="굴림" pitchFamily="1" charset="-127"/>
              <a:cs typeface="Symbol" charset="2"/>
              <a:sym typeface="Wingdings"/>
            </a:endParaRPr>
          </a:p>
          <a:p>
            <a:pPr lvl="1"/>
            <a:endParaRPr lang="en-US" altLang="ko-KR" sz="2800" dirty="0" smtClean="0">
              <a:solidFill>
                <a:srgbClr val="996633"/>
              </a:solidFill>
              <a:latin typeface="Symbol" charset="2"/>
              <a:ea typeface="굴림" pitchFamily="1" charset="-127"/>
              <a:cs typeface="Symbol" charset="2"/>
            </a:endParaRPr>
          </a:p>
        </p:txBody>
      </p:sp>
      <p:sp>
        <p:nvSpPr>
          <p:cNvPr id="5" name="Date Placeholder 4"/>
          <p:cNvSpPr>
            <a:spLocks noGrp="1"/>
          </p:cNvSpPr>
          <p:nvPr>
            <p:ph type="dt" sz="half" idx="10"/>
          </p:nvPr>
        </p:nvSpPr>
        <p:spPr/>
        <p:txBody>
          <a:bodyPr/>
          <a:lstStyle/>
          <a:p>
            <a:pPr>
              <a:defRPr/>
            </a:pPr>
            <a:r>
              <a:rPr lang="en-US" smtClean="0"/>
              <a:t>Monday, Jan. 23, 2017</a:t>
            </a:r>
            <a:endParaRPr lang="en-US"/>
          </a:p>
        </p:txBody>
      </p:sp>
      <p:sp>
        <p:nvSpPr>
          <p:cNvPr id="6" name="Footer Placeholder 5"/>
          <p:cNvSpPr>
            <a:spLocks noGrp="1"/>
          </p:cNvSpPr>
          <p:nvPr>
            <p:ph type="ftr" sz="quarter" idx="11"/>
          </p:nvPr>
        </p:nvSpPr>
        <p:spPr/>
        <p:txBody>
          <a:bodyPr/>
          <a:lstStyle/>
          <a:p>
            <a:pPr>
              <a:defRPr/>
            </a:pPr>
            <a:r>
              <a:rPr lang="mr-IN" smtClean="0"/>
              <a:t>PHYS 3313-001, Spring 2017                      Dr. Jaehoon Yu</a:t>
            </a:r>
            <a:endParaRPr lang="en-US"/>
          </a:p>
        </p:txBody>
      </p:sp>
      <p:sp>
        <p:nvSpPr>
          <p:cNvPr id="7" name="Slide Number Placeholder 6"/>
          <p:cNvSpPr>
            <a:spLocks noGrp="1"/>
          </p:cNvSpPr>
          <p:nvPr>
            <p:ph type="sldNum" sz="quarter" idx="12"/>
          </p:nvPr>
        </p:nvSpPr>
        <p:spPr/>
        <p:txBody>
          <a:bodyPr/>
          <a:lstStyle/>
          <a:p>
            <a:pPr>
              <a:defRPr/>
            </a:pPr>
            <a:fld id="{77C416A3-8464-454A-B151-4EF4C5B39289}" type="slidenum">
              <a:rPr lang="en-US" smtClean="0"/>
              <a:pPr>
                <a:defRPr/>
              </a:pPr>
              <a:t>8</a:t>
            </a:fld>
            <a:endParaRPr lang="en-US"/>
          </a:p>
        </p:txBody>
      </p:sp>
    </p:spTree>
    <p:extLst>
      <p:ext uri="{BB962C8B-B14F-4D97-AF65-F5344CB8AC3E}">
        <p14:creationId xmlns:p14="http://schemas.microsoft.com/office/powerpoint/2010/main" val="2012180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lking_in_pla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066800"/>
            <a:ext cx="5334000" cy="5486400"/>
          </a:xfrm>
          <a:prstGeom prst="rect">
            <a:avLst/>
          </a:prstGeom>
        </p:spPr>
      </p:pic>
      <p:sp>
        <p:nvSpPr>
          <p:cNvPr id="2" name="Title 1"/>
          <p:cNvSpPr>
            <a:spLocks noGrp="1"/>
          </p:cNvSpPr>
          <p:nvPr>
            <p:ph type="title"/>
          </p:nvPr>
        </p:nvSpPr>
        <p:spPr>
          <a:xfrm>
            <a:off x="533400" y="0"/>
            <a:ext cx="8077200" cy="914400"/>
          </a:xfrm>
        </p:spPr>
        <p:txBody>
          <a:bodyPr/>
          <a:lstStyle/>
          <a:p>
            <a:r>
              <a:rPr lang="en-US" dirty="0" smtClean="0"/>
              <a:t>So how does Higgs Field work again?</a:t>
            </a:r>
            <a:endParaRPr lang="en-US" dirty="0"/>
          </a:p>
        </p:txBody>
      </p:sp>
      <p:sp>
        <p:nvSpPr>
          <p:cNvPr id="3" name="Content Placeholder 2"/>
          <p:cNvSpPr>
            <a:spLocks noGrp="1"/>
          </p:cNvSpPr>
          <p:nvPr>
            <p:ph sz="half" idx="1"/>
          </p:nvPr>
        </p:nvSpPr>
        <p:spPr>
          <a:xfrm>
            <a:off x="533400" y="838200"/>
            <a:ext cx="3962400" cy="5257800"/>
          </a:xfrm>
        </p:spPr>
        <p:txBody>
          <a:bodyPr/>
          <a:lstStyle/>
          <a:p>
            <a:r>
              <a:rPr lang="en-US" dirty="0" smtClean="0"/>
              <a:t>Person in space </a:t>
            </a:r>
            <a:r>
              <a:rPr lang="en-US" dirty="0" smtClean="0">
                <a:sym typeface="Wingdings"/>
              </a:rPr>
              <a:t> no symmetry breaking</a:t>
            </a:r>
            <a:endParaRPr lang="en-US" dirty="0"/>
          </a:p>
        </p:txBody>
      </p:sp>
      <p:pic>
        <p:nvPicPr>
          <p:cNvPr id="10" name="Content Placeholder 9" descr="Screen Shot 2013-04-26 at 5.53.18 PM.png"/>
          <p:cNvPicPr>
            <a:picLocks noGrp="1" noChangeAspect="1"/>
          </p:cNvPicPr>
          <p:nvPr>
            <p:ph sz="half" idx="2"/>
          </p:nvPr>
        </p:nvPicPr>
        <p:blipFill>
          <a:blip r:embed="rId3">
            <a:extLst>
              <a:ext uri="{28A0092B-C50C-407E-A947-70E740481C1C}">
                <a14:useLocalDpi xmlns:a14="http://schemas.microsoft.com/office/drawing/2010/main" val="0"/>
              </a:ext>
            </a:extLst>
          </a:blip>
          <a:srcRect l="3416" r="3416"/>
          <a:stretch>
            <a:fillRect/>
          </a:stretch>
        </p:blipFill>
        <p:spPr>
          <a:xfrm>
            <a:off x="228600" y="1828800"/>
            <a:ext cx="3810000" cy="4114800"/>
          </a:xfrm>
        </p:spPr>
      </p:pic>
      <p:sp>
        <p:nvSpPr>
          <p:cNvPr id="11" name="Content Placeholder 2"/>
          <p:cNvSpPr txBox="1">
            <a:spLocks/>
          </p:cNvSpPr>
          <p:nvPr/>
        </p:nvSpPr>
        <p:spPr bwMode="auto">
          <a:xfrm>
            <a:off x="4800600" y="914400"/>
            <a:ext cx="396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18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1800">
                <a:solidFill>
                  <a:srgbClr val="FF0066"/>
                </a:solidFill>
                <a:latin typeface="+mn-lt"/>
                <a:ea typeface="ＭＳ Ｐゴシック" charset="-128"/>
              </a:defRPr>
            </a:lvl5pPr>
            <a:lvl6pPr marL="2514600" indent="-228600" algn="l" rtl="0" fontAlgn="base">
              <a:spcBef>
                <a:spcPct val="20000"/>
              </a:spcBef>
              <a:spcAft>
                <a:spcPct val="0"/>
              </a:spcAft>
              <a:buChar char="»"/>
              <a:defRPr sz="1800">
                <a:solidFill>
                  <a:srgbClr val="FF0066"/>
                </a:solidFill>
                <a:latin typeface="+mn-lt"/>
              </a:defRPr>
            </a:lvl6pPr>
            <a:lvl7pPr marL="2971800" indent="-228600" algn="l" rtl="0" fontAlgn="base">
              <a:spcBef>
                <a:spcPct val="20000"/>
              </a:spcBef>
              <a:spcAft>
                <a:spcPct val="0"/>
              </a:spcAft>
              <a:buChar char="»"/>
              <a:defRPr sz="1800">
                <a:solidFill>
                  <a:srgbClr val="FF0066"/>
                </a:solidFill>
                <a:latin typeface="+mn-lt"/>
              </a:defRPr>
            </a:lvl7pPr>
            <a:lvl8pPr marL="3429000" indent="-228600" algn="l" rtl="0" fontAlgn="base">
              <a:spcBef>
                <a:spcPct val="20000"/>
              </a:spcBef>
              <a:spcAft>
                <a:spcPct val="0"/>
              </a:spcAft>
              <a:buChar char="»"/>
              <a:defRPr sz="1800">
                <a:solidFill>
                  <a:srgbClr val="FF0066"/>
                </a:solidFill>
                <a:latin typeface="+mn-lt"/>
              </a:defRPr>
            </a:lvl8pPr>
            <a:lvl9pPr marL="3886200" indent="-228600" algn="l" rtl="0" fontAlgn="base">
              <a:spcBef>
                <a:spcPct val="20000"/>
              </a:spcBef>
              <a:spcAft>
                <a:spcPct val="0"/>
              </a:spcAft>
              <a:buChar char="»"/>
              <a:defRPr sz="1800">
                <a:solidFill>
                  <a:srgbClr val="FF0066"/>
                </a:solidFill>
                <a:latin typeface="+mn-lt"/>
              </a:defRPr>
            </a:lvl9pPr>
          </a:lstStyle>
          <a:p>
            <a:r>
              <a:rPr lang="en-US" dirty="0" smtClean="0"/>
              <a:t>Person in air </a:t>
            </a:r>
            <a:r>
              <a:rPr lang="en-US" dirty="0" smtClean="0">
                <a:sym typeface="Wingdings"/>
              </a:rPr>
              <a:t> symmetry can be broken</a:t>
            </a:r>
          </a:p>
          <a:p>
            <a:r>
              <a:rPr lang="en-US" dirty="0" smtClean="0">
                <a:sym typeface="Wingdings"/>
              </a:rPr>
              <a:t>Sometimes, you get</a:t>
            </a:r>
          </a:p>
        </p:txBody>
      </p:sp>
      <p:sp>
        <p:nvSpPr>
          <p:cNvPr id="13" name="Rectangle 12"/>
          <p:cNvSpPr/>
          <p:nvPr/>
        </p:nvSpPr>
        <p:spPr bwMode="auto">
          <a:xfrm>
            <a:off x="6934200" y="1981200"/>
            <a:ext cx="762000" cy="6858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8" name="Picture 17" descr="Taz-Tornad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4419600"/>
            <a:ext cx="1219200" cy="1946656"/>
          </a:xfrm>
          <a:prstGeom prst="rect">
            <a:avLst/>
          </a:prstGeom>
        </p:spPr>
      </p:pic>
      <p:cxnSp>
        <p:nvCxnSpPr>
          <p:cNvPr id="20" name="Straight Connector 19"/>
          <p:cNvCxnSpPr/>
          <p:nvPr/>
        </p:nvCxnSpPr>
        <p:spPr bwMode="auto">
          <a:xfrm flipV="1">
            <a:off x="7162800" y="2590800"/>
            <a:ext cx="914400" cy="228600"/>
          </a:xfrm>
          <a:prstGeom prst="line">
            <a:avLst/>
          </a:prstGeom>
          <a:noFill/>
          <a:ln w="381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V="1">
            <a:off x="7162800" y="2895600"/>
            <a:ext cx="914400" cy="228600"/>
          </a:xfrm>
          <a:prstGeom prst="line">
            <a:avLst/>
          </a:prstGeom>
          <a:no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7162800" y="3200400"/>
            <a:ext cx="914400" cy="228600"/>
          </a:xfrm>
          <a:prstGeom prst="line">
            <a:avLst/>
          </a:prstGeom>
          <a:noFill/>
          <a:ln w="38100" cap="flat" cmpd="sng" algn="ctr">
            <a:solidFill>
              <a:schemeClr val="tx1"/>
            </a:solidFill>
            <a:prstDash val="solid"/>
            <a:round/>
            <a:headEnd type="none" w="med" len="med"/>
            <a:tailEnd type="none" w="med" len="med"/>
          </a:ln>
          <a:effectLst/>
        </p:spPr>
      </p:cxnSp>
      <p:sp>
        <p:nvSpPr>
          <p:cNvPr id="15" name="Content Placeholder 2"/>
          <p:cNvSpPr txBox="1">
            <a:spLocks/>
          </p:cNvSpPr>
          <p:nvPr/>
        </p:nvSpPr>
        <p:spPr bwMode="auto">
          <a:xfrm>
            <a:off x="2438400" y="4953000"/>
            <a:ext cx="5715000" cy="274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18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1800">
                <a:solidFill>
                  <a:srgbClr val="FF0066"/>
                </a:solidFill>
                <a:latin typeface="+mn-lt"/>
                <a:ea typeface="ＭＳ Ｐゴシック" charset="-128"/>
              </a:defRPr>
            </a:lvl5pPr>
            <a:lvl6pPr marL="2514600" indent="-228600" algn="l" rtl="0" fontAlgn="base">
              <a:spcBef>
                <a:spcPct val="20000"/>
              </a:spcBef>
              <a:spcAft>
                <a:spcPct val="0"/>
              </a:spcAft>
              <a:buChar char="»"/>
              <a:defRPr sz="1800">
                <a:solidFill>
                  <a:srgbClr val="FF0066"/>
                </a:solidFill>
                <a:latin typeface="+mn-lt"/>
              </a:defRPr>
            </a:lvl6pPr>
            <a:lvl7pPr marL="2971800" indent="-228600" algn="l" rtl="0" fontAlgn="base">
              <a:spcBef>
                <a:spcPct val="20000"/>
              </a:spcBef>
              <a:spcAft>
                <a:spcPct val="0"/>
              </a:spcAft>
              <a:buChar char="»"/>
              <a:defRPr sz="1800">
                <a:solidFill>
                  <a:srgbClr val="FF0066"/>
                </a:solidFill>
                <a:latin typeface="+mn-lt"/>
              </a:defRPr>
            </a:lvl7pPr>
            <a:lvl8pPr marL="3429000" indent="-228600" algn="l" rtl="0" fontAlgn="base">
              <a:spcBef>
                <a:spcPct val="20000"/>
              </a:spcBef>
              <a:spcAft>
                <a:spcPct val="0"/>
              </a:spcAft>
              <a:buChar char="»"/>
              <a:defRPr sz="1800">
                <a:solidFill>
                  <a:srgbClr val="FF0066"/>
                </a:solidFill>
                <a:latin typeface="+mn-lt"/>
              </a:defRPr>
            </a:lvl8pPr>
            <a:lvl9pPr marL="3886200" indent="-228600" algn="l" rtl="0" fontAlgn="base">
              <a:spcBef>
                <a:spcPct val="20000"/>
              </a:spcBef>
              <a:spcAft>
                <a:spcPct val="0"/>
              </a:spcAft>
              <a:buChar char="»"/>
              <a:defRPr sz="1800">
                <a:solidFill>
                  <a:srgbClr val="FF0066"/>
                </a:solidFill>
                <a:latin typeface="+mn-lt"/>
              </a:defRPr>
            </a:lvl9pPr>
          </a:lstStyle>
          <a:p>
            <a:pPr marL="0" indent="0">
              <a:buNone/>
            </a:pPr>
            <a:r>
              <a:rPr lang="en-US" dirty="0" smtClean="0">
                <a:sym typeface="Wingdings"/>
              </a:rPr>
              <a:t>Just like the tornado is a piece of evidence of the existence of air, Higgs particle is a piece of evidence of Higgs mechanism </a:t>
            </a:r>
            <a:endParaRPr lang="en-US" dirty="0"/>
          </a:p>
        </p:txBody>
      </p:sp>
      <p:sp>
        <p:nvSpPr>
          <p:cNvPr id="7" name="Date Placeholder 6"/>
          <p:cNvSpPr>
            <a:spLocks noGrp="1"/>
          </p:cNvSpPr>
          <p:nvPr>
            <p:ph type="dt" sz="half" idx="10"/>
          </p:nvPr>
        </p:nvSpPr>
        <p:spPr/>
        <p:txBody>
          <a:bodyPr/>
          <a:lstStyle/>
          <a:p>
            <a:pPr>
              <a:defRPr/>
            </a:pPr>
            <a:r>
              <a:rPr lang="en-US" smtClean="0"/>
              <a:t>Monday, Jan. 23, 2017</a:t>
            </a:r>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
        <p:nvSpPr>
          <p:cNvPr id="9" name="Slide Number Placeholder 8"/>
          <p:cNvSpPr>
            <a:spLocks noGrp="1"/>
          </p:cNvSpPr>
          <p:nvPr>
            <p:ph type="sldNum" sz="quarter" idx="12"/>
          </p:nvPr>
        </p:nvSpPr>
        <p:spPr/>
        <p:txBody>
          <a:bodyPr/>
          <a:lstStyle/>
          <a:p>
            <a:pPr>
              <a:defRPr/>
            </a:pPr>
            <a:fld id="{77C416A3-8464-454A-B151-4EF4C5B39289}" type="slidenum">
              <a:rPr lang="en-US" smtClean="0"/>
              <a:pPr>
                <a:defRPr/>
              </a:pPr>
              <a:t>9</a:t>
            </a:fld>
            <a:endParaRPr lang="en-US"/>
          </a:p>
        </p:txBody>
      </p:sp>
    </p:spTree>
    <p:extLst>
      <p:ext uri="{BB962C8B-B14F-4D97-AF65-F5344CB8AC3E}">
        <p14:creationId xmlns:p14="http://schemas.microsoft.com/office/powerpoint/2010/main" val="1439972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2|47.7|27|13.4"/>
</p:tagLst>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13402</TotalTime>
  <Words>2475</Words>
  <Application>Microsoft Macintosh PowerPoint</Application>
  <PresentationFormat>On-screen Show (4:3)</PresentationFormat>
  <Paragraphs>339</Paragraphs>
  <Slides>37</Slides>
  <Notes>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 Black</vt:lpstr>
      <vt:lpstr>Arial Narrow</vt:lpstr>
      <vt:lpstr>Gill Sans</vt:lpstr>
      <vt:lpstr>Monotype Corsiva</vt:lpstr>
      <vt:lpstr>MS Mincho</vt:lpstr>
      <vt:lpstr>ＭＳ Ｐゴシック</vt:lpstr>
      <vt:lpstr>Symbol</vt:lpstr>
      <vt:lpstr>Times New Roman</vt:lpstr>
      <vt:lpstr>Wingdings</vt:lpstr>
      <vt:lpstr>굴림</vt:lpstr>
      <vt:lpstr>Arial</vt:lpstr>
      <vt:lpstr>phys1443-spring02</vt:lpstr>
      <vt:lpstr>PHYS 3313 – Section 001 Lecture #2</vt:lpstr>
      <vt:lpstr>Announcements</vt:lpstr>
      <vt:lpstr>Special Project #1</vt:lpstr>
      <vt:lpstr>HEP and the Standard Model</vt:lpstr>
      <vt:lpstr>What is the Higgs and What does it do?</vt:lpstr>
      <vt:lpstr>What’s the symmetry?</vt:lpstr>
      <vt:lpstr>A broken symmetry</vt:lpstr>
      <vt:lpstr>What is the Higgs and What does it do?</vt:lpstr>
      <vt:lpstr>So how does Higgs Field work again?</vt:lpstr>
      <vt:lpstr>How do we look for the Higgs?</vt:lpstr>
      <vt:lpstr>What did statistics do for Higgs?</vt:lpstr>
      <vt:lpstr>How about this?</vt:lpstr>
      <vt:lpstr>So have we seen the Higgs particle?</vt:lpstr>
      <vt:lpstr>Statistical Significance Table</vt:lpstr>
      <vt:lpstr>So have we seen the Higgs particle?</vt:lpstr>
      <vt:lpstr>A hint of something new?</vt:lpstr>
      <vt:lpstr>Statistical Significance Table</vt:lpstr>
      <vt:lpstr>Disappeared after x4 data!!</vt:lpstr>
      <vt:lpstr>GEM Application Potential</vt:lpstr>
      <vt:lpstr>Bi-product of High Energy Physics Research</vt:lpstr>
      <vt:lpstr>And in not too distant future, we could do …</vt:lpstr>
      <vt:lpstr>Discovery of the God Particle in 2012</vt:lpstr>
      <vt:lpstr>Dark Metter Search Motivation</vt:lpstr>
      <vt:lpstr>Light DM Production at High Intensity Accelerator </vt:lpstr>
      <vt:lpstr>Search for Dark Matter at an Accelerator</vt:lpstr>
      <vt:lpstr>PowerPoint Presentation</vt:lpstr>
      <vt:lpstr>PowerPoint Presentation</vt:lpstr>
      <vt:lpstr>Dark Matter Searches at Fermilab</vt:lpstr>
      <vt:lpstr>PowerPoint Presentation</vt:lpstr>
      <vt:lpstr>How BIG?</vt:lpstr>
      <vt:lpstr>So what?</vt:lpstr>
      <vt:lpstr>What do we want to learn in this class?</vt:lpstr>
      <vt:lpstr>In this course, you will learn…</vt:lpstr>
      <vt:lpstr>Why do Physics?</vt:lpstr>
      <vt:lpstr>Brief History of Physics</vt:lpstr>
      <vt:lpstr>State of Minds in late 19th Century</vt:lpstr>
      <vt:lpstr>Brief History of Physics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Microsoft Office User</cp:lastModifiedBy>
  <cp:revision>579</cp:revision>
  <cp:lastPrinted>2013-08-26T21:25:15Z</cp:lastPrinted>
  <dcterms:created xsi:type="dcterms:W3CDTF">2012-08-27T21:13:02Z</dcterms:created>
  <dcterms:modified xsi:type="dcterms:W3CDTF">2017-01-23T20:41:16Z</dcterms:modified>
</cp:coreProperties>
</file>