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525" r:id="rId3"/>
    <p:sldId id="576" r:id="rId4"/>
    <p:sldId id="574" r:id="rId5"/>
    <p:sldId id="530" r:id="rId6"/>
    <p:sldId id="531" r:id="rId7"/>
    <p:sldId id="532" r:id="rId8"/>
    <p:sldId id="533" r:id="rId9"/>
    <p:sldId id="534" r:id="rId10"/>
    <p:sldId id="535" r:id="rId11"/>
    <p:sldId id="536" r:id="rId12"/>
    <p:sldId id="537" r:id="rId13"/>
    <p:sldId id="538" r:id="rId14"/>
    <p:sldId id="539" r:id="rId15"/>
    <p:sldId id="540" r:id="rId16"/>
    <p:sldId id="575" r:id="rId17"/>
    <p:sldId id="541" r:id="rId18"/>
    <p:sldId id="542" r:id="rId19"/>
    <p:sldId id="543" r:id="rId20"/>
    <p:sldId id="544" r:id="rId21"/>
    <p:sldId id="545" r:id="rId2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CEEF"/>
    <a:srgbClr val="8EDBEF"/>
    <a:srgbClr val="7FC4D6"/>
    <a:srgbClr val="99FFCC"/>
    <a:srgbClr val="FFFFCC"/>
    <a:srgbClr val="CC6600"/>
    <a:srgbClr val="FF0066"/>
    <a:srgbClr val="CC00CC"/>
    <a:srgbClr val="0033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0"/>
  </p:normalViewPr>
  <p:slideViewPr>
    <p:cSldViewPr>
      <p:cViewPr varScale="1">
        <p:scale>
          <a:sx n="114" d="100"/>
          <a:sy n="114" d="100"/>
        </p:scale>
        <p:origin x="15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1" Type="http://schemas.openxmlformats.org/officeDocument/2006/relationships/image" Target="../media/image6.wmf"/><Relationship Id="rId2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4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70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34483E-5B5B-BD45-A08D-10B8C52212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16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34483E-5B5B-BD45-A08D-10B8C52212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62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34483E-5B5B-BD45-A08D-10B8C52212D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40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1498024-9E21-A645-BC69-99E1FCBC5742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24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5DC3376-2EDA-884B-BE6A-9AD6F83B055B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4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E713CC-FDDE-4648-9763-781A48A9474B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95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D431145-92D6-7048-8E1B-BB59E1CC3F2B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00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14DEF0-2CA8-7942-9BBC-C2096326015C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45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309C4-BE5D-3F41-A6AF-E569444AEA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9767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B2E083-8E3A-1B42-A68A-F85B4CD88E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3484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DAF44D-5BDC-464D-BFC2-357404B9B0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694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1" r:id="rId13"/>
    <p:sldLayoutId id="2147483722" r:id="rId14"/>
    <p:sldLayoutId id="2147483723" r:id="rId1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.emf"/><Relationship Id="rId12" Type="http://schemas.openxmlformats.org/officeDocument/2006/relationships/oleObject" Target="../embeddings/oleObject11.bin"/><Relationship Id="rId13" Type="http://schemas.openxmlformats.org/officeDocument/2006/relationships/image" Target="../media/image9.emf"/><Relationship Id="rId14" Type="http://schemas.openxmlformats.org/officeDocument/2006/relationships/oleObject" Target="../embeddings/oleObject12.bin"/><Relationship Id="rId15" Type="http://schemas.openxmlformats.org/officeDocument/2006/relationships/image" Target="../media/image10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6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8" Type="http://schemas.openxmlformats.org/officeDocument/2006/relationships/oleObject" Target="../embeddings/oleObject9.bin"/><Relationship Id="rId9" Type="http://schemas.openxmlformats.org/officeDocument/2006/relationships/image" Target="../media/image7.emf"/><Relationship Id="rId10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302603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#3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02213" y="1683603"/>
            <a:ext cx="303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Jan. 25, 2017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71600" y="2743200"/>
            <a:ext cx="6934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9pPr>
          </a:lstStyle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Classical Physics</a:t>
            </a:r>
          </a:p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Concept of Waves and Particles</a:t>
            </a:r>
          </a:p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Conservation Laws and Fundamental Forces</a:t>
            </a:r>
          </a:p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Atomic Theory of Matter</a:t>
            </a:r>
          </a:p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Unsolved Questions of 1895 and the New Horizon</a:t>
            </a:r>
            <a:endParaRPr lang="en-US" sz="2800" dirty="0"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D1C87-4041-1F41-9CF1-7EA0DD0FA307}" type="slidenum">
              <a:rPr lang="en-US"/>
              <a:pPr/>
              <a:t>10</a:t>
            </a:fld>
            <a:endParaRPr lang="en-US"/>
          </a:p>
        </p:txBody>
      </p:sp>
      <p:sp>
        <p:nvSpPr>
          <p:cNvPr id="353285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 dirty="0" smtClean="0"/>
              <a:t>Culminates in Maxwell’s </a:t>
            </a:r>
            <a:r>
              <a:rPr lang="en-US" dirty="0"/>
              <a:t>Equations</a:t>
            </a:r>
          </a:p>
        </p:txBody>
      </p:sp>
      <p:graphicFrame>
        <p:nvGraphicFramePr>
          <p:cNvPr id="353286" name="Object 6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287" name="Object 7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3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28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4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328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763000" cy="5486400"/>
          </a:xfrm>
        </p:spPr>
        <p:txBody>
          <a:bodyPr/>
          <a:lstStyle/>
          <a:p>
            <a:r>
              <a:rPr lang="en-US" dirty="0"/>
              <a:t>In the absence of dielectric or magnetic materials, the four equations developed by Maxwell are:</a:t>
            </a:r>
          </a:p>
        </p:txBody>
      </p:sp>
      <p:graphicFrame>
        <p:nvGraphicFramePr>
          <p:cNvPr id="353290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5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30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1265646"/>
              </p:ext>
            </p:extLst>
          </p:nvPr>
        </p:nvGraphicFramePr>
        <p:xfrm>
          <a:off x="690562" y="1639888"/>
          <a:ext cx="2576512" cy="124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6" name="Equation" r:id="rId8" imgW="901700" imgH="431800" progId="Equation.DSMT4">
                  <p:embed/>
                </p:oleObj>
              </mc:Choice>
              <mc:Fallback>
                <p:oleObj name="Equation" r:id="rId8" imgW="9017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" y="1639888"/>
                        <a:ext cx="2576512" cy="1246187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307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092938"/>
              </p:ext>
            </p:extLst>
          </p:nvPr>
        </p:nvGraphicFramePr>
        <p:xfrm>
          <a:off x="690562" y="3000375"/>
          <a:ext cx="1960562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7" name="Equation" r:id="rId10" imgW="685800" imgH="304800" progId="Equation.DSMT4">
                  <p:embed/>
                </p:oleObj>
              </mc:Choice>
              <mc:Fallback>
                <p:oleObj name="Equation" r:id="rId10" imgW="685800" imgH="304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" y="3000375"/>
                        <a:ext cx="1960562" cy="87947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30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917432"/>
              </p:ext>
            </p:extLst>
          </p:nvPr>
        </p:nvGraphicFramePr>
        <p:xfrm>
          <a:off x="690562" y="3992563"/>
          <a:ext cx="2832100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" name="Equation" r:id="rId12" imgW="990600" imgH="393700" progId="Equation.DSMT4">
                  <p:embed/>
                </p:oleObj>
              </mc:Choice>
              <mc:Fallback>
                <p:oleObj name="Equation" r:id="rId12" imgW="990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" y="3992563"/>
                        <a:ext cx="2832100" cy="11366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309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534000"/>
              </p:ext>
            </p:extLst>
          </p:nvPr>
        </p:nvGraphicFramePr>
        <p:xfrm>
          <a:off x="690562" y="5224463"/>
          <a:ext cx="4719638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" name="Equation" r:id="rId14" imgW="1651000" imgH="393700" progId="Equation.DSMT4">
                  <p:embed/>
                </p:oleObj>
              </mc:Choice>
              <mc:Fallback>
                <p:oleObj name="Equation" r:id="rId14" imgW="16510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" y="5224463"/>
                        <a:ext cx="4719638" cy="11366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3310" name="Text Box 30"/>
          <p:cNvSpPr txBox="1">
            <a:spLocks noChangeArrowheads="1"/>
          </p:cNvSpPr>
          <p:nvPr/>
        </p:nvSpPr>
        <p:spPr bwMode="auto">
          <a:xfrm>
            <a:off x="5105400" y="1676400"/>
            <a:ext cx="3429000" cy="48577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CC0000"/>
                </a:solidFill>
                <a:latin typeface="Arial Narrow" charset="0"/>
              </a:rPr>
              <a:t>Gauss’ Law for electricity</a:t>
            </a:r>
          </a:p>
        </p:txBody>
      </p:sp>
      <p:sp>
        <p:nvSpPr>
          <p:cNvPr id="353311" name="Text Box 31"/>
          <p:cNvSpPr txBox="1">
            <a:spLocks noChangeArrowheads="1"/>
          </p:cNvSpPr>
          <p:nvPr/>
        </p:nvSpPr>
        <p:spPr bwMode="auto">
          <a:xfrm>
            <a:off x="5029200" y="2819400"/>
            <a:ext cx="3505200" cy="48577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CC0000"/>
                </a:solidFill>
                <a:latin typeface="Arial Narrow" charset="0"/>
              </a:rPr>
              <a:t>Gauss’ Law for magnetism</a:t>
            </a:r>
          </a:p>
        </p:txBody>
      </p:sp>
      <p:sp>
        <p:nvSpPr>
          <p:cNvPr id="353312" name="Text Box 32"/>
          <p:cNvSpPr txBox="1">
            <a:spLocks noChangeArrowheads="1"/>
          </p:cNvSpPr>
          <p:nvPr/>
        </p:nvSpPr>
        <p:spPr bwMode="auto">
          <a:xfrm>
            <a:off x="6477000" y="4086225"/>
            <a:ext cx="2057400" cy="48577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CC0000"/>
                </a:solidFill>
                <a:latin typeface="Arial Narrow" charset="0"/>
              </a:rPr>
              <a:t>Faraday’s Law</a:t>
            </a:r>
          </a:p>
        </p:txBody>
      </p:sp>
      <p:sp>
        <p:nvSpPr>
          <p:cNvPr id="353313" name="Text Box 33"/>
          <p:cNvSpPr txBox="1">
            <a:spLocks noChangeArrowheads="1"/>
          </p:cNvSpPr>
          <p:nvPr/>
        </p:nvSpPr>
        <p:spPr bwMode="auto">
          <a:xfrm>
            <a:off x="5719762" y="5105400"/>
            <a:ext cx="3424238" cy="46166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solidFill>
                  <a:srgbClr val="CC0000"/>
                </a:solidFill>
                <a:latin typeface="Arial Narrow" charset="0"/>
              </a:rPr>
              <a:t>Generalized </a:t>
            </a:r>
            <a:r>
              <a:rPr lang="en-US" b="1" dirty="0" err="1" smtClean="0">
                <a:solidFill>
                  <a:srgbClr val="CC0000"/>
                </a:solidFill>
                <a:latin typeface="Arial Narrow" charset="0"/>
              </a:rPr>
              <a:t>Ampére’s</a:t>
            </a:r>
            <a:r>
              <a:rPr lang="en-US" b="1" dirty="0" smtClean="0">
                <a:solidFill>
                  <a:srgbClr val="CC0000"/>
                </a:solidFill>
                <a:latin typeface="Arial Narrow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Arial Narrow" charset="0"/>
              </a:rPr>
              <a:t>Law</a:t>
            </a:r>
          </a:p>
        </p:txBody>
      </p:sp>
      <p:sp>
        <p:nvSpPr>
          <p:cNvPr id="353314" name="Text Box 34"/>
          <p:cNvSpPr txBox="1">
            <a:spLocks noChangeArrowheads="1"/>
          </p:cNvSpPr>
          <p:nvPr/>
        </p:nvSpPr>
        <p:spPr bwMode="auto">
          <a:xfrm>
            <a:off x="5029200" y="2209800"/>
            <a:ext cx="3581400" cy="5810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Arial Narrow" charset="0"/>
              </a:rPr>
              <a:t>A generalized form of Coulomb’s law relating electric field to its sources, the electric charge</a:t>
            </a:r>
          </a:p>
        </p:txBody>
      </p:sp>
      <p:sp>
        <p:nvSpPr>
          <p:cNvPr id="353315" name="Text Box 35"/>
          <p:cNvSpPr txBox="1">
            <a:spLocks noChangeArrowheads="1"/>
          </p:cNvSpPr>
          <p:nvPr/>
        </p:nvSpPr>
        <p:spPr bwMode="auto">
          <a:xfrm>
            <a:off x="4267200" y="3381375"/>
            <a:ext cx="4876800" cy="5810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  <a:latin typeface="Arial Narrow" charset="0"/>
              </a:rPr>
              <a:t>A magnetic equivalent</a:t>
            </a:r>
            <a:r>
              <a:rPr lang="en-US" sz="1600" dirty="0" smtClean="0">
                <a:solidFill>
                  <a:schemeClr val="accent2"/>
                </a:solidFill>
                <a:latin typeface="Arial Narrow" charset="0"/>
              </a:rPr>
              <a:t> of </a:t>
            </a:r>
            <a:r>
              <a:rPr lang="en-US" sz="1600" dirty="0">
                <a:solidFill>
                  <a:schemeClr val="accent2"/>
                </a:solidFill>
                <a:latin typeface="Arial Narrow" charset="0"/>
              </a:rPr>
              <a:t>Coulomb’s law relating magnetic field to its sources. This says there are no magnetic monopoles.</a:t>
            </a:r>
          </a:p>
        </p:txBody>
      </p:sp>
      <p:sp>
        <p:nvSpPr>
          <p:cNvPr id="353316" name="Text Box 36"/>
          <p:cNvSpPr txBox="1">
            <a:spLocks noChangeArrowheads="1"/>
          </p:cNvSpPr>
          <p:nvPr/>
        </p:nvSpPr>
        <p:spPr bwMode="auto">
          <a:xfrm>
            <a:off x="4419600" y="4572000"/>
            <a:ext cx="44196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Arial Narrow" charset="0"/>
              </a:rPr>
              <a:t>An electric field is produced by a changing magnetic field</a:t>
            </a:r>
          </a:p>
        </p:txBody>
      </p:sp>
      <p:sp>
        <p:nvSpPr>
          <p:cNvPr id="353317" name="Text Box 37"/>
          <p:cNvSpPr txBox="1">
            <a:spLocks noChangeArrowheads="1"/>
          </p:cNvSpPr>
          <p:nvPr/>
        </p:nvSpPr>
        <p:spPr bwMode="auto">
          <a:xfrm>
            <a:off x="6096000" y="5638800"/>
            <a:ext cx="2743200" cy="8255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Arial Narrow" charset="0"/>
              </a:rPr>
              <a:t>A magnetic field is produced by an electric current or by a  changing electric field</a:t>
            </a:r>
          </a:p>
        </p:txBody>
      </p:sp>
    </p:spTree>
    <p:extLst>
      <p:ext uri="{BB962C8B-B14F-4D97-AF65-F5344CB8AC3E}">
        <p14:creationId xmlns:p14="http://schemas.microsoft.com/office/powerpoint/2010/main" val="357377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3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3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3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33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53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3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33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53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3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3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33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3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5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5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53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3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3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33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5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5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5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9" grpId="0" build="p"/>
      <p:bldP spid="353310" grpId="0" animBg="1"/>
      <p:bldP spid="353311" grpId="0" animBg="1"/>
      <p:bldP spid="353312" grpId="0" animBg="1"/>
      <p:bldP spid="353313" grpId="0" animBg="1"/>
      <p:bldP spid="353314" grpId="0"/>
      <p:bldP spid="353315" grpId="0"/>
      <p:bldP spid="353316" grpId="0"/>
      <p:bldP spid="3533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946150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dirty="0" smtClean="0">
                <a:cs typeface="+mj-cs"/>
              </a:rPr>
              <a:t>Thermodynamics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3333CC"/>
                </a:solidFill>
                <a:cs typeface="ＭＳ Ｐゴシック" pitchFamily="-84" charset="-128"/>
              </a:rPr>
              <a:t>Deals with temperature (T), heat (Q), work (W), and the internal energy (U) of systems</a:t>
            </a:r>
          </a:p>
          <a:p>
            <a:pPr eaLnBrk="1" hangingPunct="1">
              <a:defRPr/>
            </a:pPr>
            <a:r>
              <a:rPr lang="en-US" sz="3600" dirty="0" smtClean="0">
                <a:cs typeface="+mn-cs"/>
              </a:rPr>
              <a:t>Contributions made by:</a:t>
            </a:r>
          </a:p>
          <a:p>
            <a:pPr lvl="1" eaLnBrk="1" hangingPunct="1">
              <a:defRPr/>
            </a:pPr>
            <a:r>
              <a:rPr lang="en-US" sz="3200" dirty="0" smtClean="0">
                <a:cs typeface="+mn-cs"/>
              </a:rPr>
              <a:t>Benjamin Thompson (1753-1814)</a:t>
            </a:r>
          </a:p>
          <a:p>
            <a:pPr lvl="1" eaLnBrk="1" hangingPunct="1">
              <a:defRPr/>
            </a:pPr>
            <a:r>
              <a:rPr lang="en-US" sz="3200" dirty="0" err="1" smtClean="0">
                <a:cs typeface="+mn-cs"/>
              </a:rPr>
              <a:t>Sadi</a:t>
            </a:r>
            <a:r>
              <a:rPr lang="en-US" sz="3200" dirty="0" smtClean="0">
                <a:cs typeface="+mn-cs"/>
              </a:rPr>
              <a:t> Carnot (1796-1832)</a:t>
            </a:r>
          </a:p>
          <a:p>
            <a:pPr lvl="1" eaLnBrk="1" hangingPunct="1">
              <a:defRPr/>
            </a:pPr>
            <a:r>
              <a:rPr lang="en-US" sz="3200" dirty="0" smtClean="0">
                <a:cs typeface="+mn-cs"/>
              </a:rPr>
              <a:t>James Joule (1818-1889)</a:t>
            </a:r>
          </a:p>
          <a:p>
            <a:pPr lvl="1" eaLnBrk="1" hangingPunct="1">
              <a:defRPr/>
            </a:pPr>
            <a:r>
              <a:rPr lang="en-US" sz="3200" dirty="0" smtClean="0">
                <a:cs typeface="+mn-cs"/>
              </a:rPr>
              <a:t>Rudolf </a:t>
            </a:r>
            <a:r>
              <a:rPr lang="en-US" sz="3200" dirty="0" err="1" smtClean="0">
                <a:cs typeface="+mn-cs"/>
              </a:rPr>
              <a:t>Clausius</a:t>
            </a:r>
            <a:r>
              <a:rPr lang="en-US" sz="3200" dirty="0" smtClean="0">
                <a:cs typeface="+mn-cs"/>
              </a:rPr>
              <a:t> (1822-1888)</a:t>
            </a:r>
          </a:p>
          <a:p>
            <a:pPr lvl="1" eaLnBrk="1" hangingPunct="1">
              <a:defRPr/>
            </a:pPr>
            <a:r>
              <a:rPr lang="en-US" sz="3200" dirty="0" smtClean="0">
                <a:cs typeface="+mn-cs"/>
              </a:rPr>
              <a:t>William Thompson (1824-1907)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076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5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45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8" y="152400"/>
            <a:ext cx="8229600" cy="68421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The Kinetic Theory of Gases 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dirty="0" smtClean="0">
                <a:cs typeface="ＭＳ Ｐゴシック" pitchFamily="-84" charset="-128"/>
              </a:rPr>
              <a:t>Contributions </a:t>
            </a:r>
            <a:r>
              <a:rPr lang="en-US" dirty="0">
                <a:cs typeface="ＭＳ Ｐゴシック" pitchFamily="-84" charset="-128"/>
              </a:rPr>
              <a:t>made by: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cs typeface="ＭＳ Ｐゴシック" pitchFamily="-84" charset="-128"/>
              </a:rPr>
              <a:t>Robert Boyle (1627-1691</a:t>
            </a:r>
            <a:r>
              <a:rPr lang="en-US" dirty="0" smtClean="0">
                <a:cs typeface="ＭＳ Ｐゴシック" pitchFamily="-84" charset="-128"/>
              </a:rPr>
              <a:t>) </a:t>
            </a:r>
            <a:r>
              <a:rPr lang="en-US" dirty="0" err="1" smtClean="0">
                <a:cs typeface="ＭＳ Ｐゴシック" pitchFamily="-84" charset="-128"/>
                <a:sym typeface="Wingdings"/>
              </a:rPr>
              <a:t></a:t>
            </a:r>
            <a:r>
              <a:rPr lang="en-US" dirty="0" smtClean="0">
                <a:cs typeface="ＭＳ Ｐゴシック" pitchFamily="-84" charset="-128"/>
                <a:sym typeface="Wingdings"/>
              </a:rPr>
              <a:t> PV = constant (fixed T)</a:t>
            </a:r>
            <a:endParaRPr lang="en-US" dirty="0" smtClean="0"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3333CC"/>
                </a:solidFill>
                <a:cs typeface="ＭＳ Ｐゴシック" pitchFamily="-84" charset="-128"/>
              </a:rPr>
              <a:t>Jacques Charles (1746-1823</a:t>
            </a:r>
            <a:r>
              <a:rPr lang="en-US" dirty="0" smtClean="0">
                <a:solidFill>
                  <a:srgbClr val="3333CC"/>
                </a:solidFill>
                <a:cs typeface="ＭＳ Ｐゴシック" pitchFamily="-84" charset="-128"/>
              </a:rPr>
              <a:t>) &amp; Joseph </a:t>
            </a:r>
            <a:r>
              <a:rPr lang="en-US" dirty="0">
                <a:solidFill>
                  <a:srgbClr val="3333CC"/>
                </a:solidFill>
                <a:cs typeface="ＭＳ Ｐゴシック" pitchFamily="-84" charset="-128"/>
              </a:rPr>
              <a:t>Louis Gay-</a:t>
            </a:r>
            <a:r>
              <a:rPr lang="en-US" dirty="0">
                <a:cs typeface="ＭＳ Ｐゴシック" pitchFamily="-84" charset="-128"/>
              </a:rPr>
              <a:t>Lussac (1778-1823</a:t>
            </a:r>
            <a:r>
              <a:rPr lang="en-US" dirty="0" smtClean="0">
                <a:cs typeface="ＭＳ Ｐゴシック" pitchFamily="-84" charset="-128"/>
              </a:rPr>
              <a:t>) </a:t>
            </a:r>
            <a:r>
              <a:rPr lang="en-US" dirty="0" err="1" smtClean="0">
                <a:solidFill>
                  <a:srgbClr val="3333CC"/>
                </a:solidFill>
                <a:cs typeface="ＭＳ Ｐゴシック" pitchFamily="-84" charset="-128"/>
                <a:sym typeface="Wingdings"/>
              </a:rPr>
              <a:t></a:t>
            </a:r>
            <a:r>
              <a:rPr lang="en-US" dirty="0" smtClean="0">
                <a:solidFill>
                  <a:srgbClr val="3333CC"/>
                </a:solidFill>
                <a:cs typeface="ＭＳ Ｐゴシック" pitchFamily="-84" charset="-128"/>
                <a:sym typeface="Wingdings"/>
              </a:rPr>
              <a:t> V/T=constant (fixed P)</a:t>
            </a:r>
            <a:endParaRPr lang="en-US" dirty="0" smtClean="0"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cs typeface="ＭＳ Ｐゴシック" pitchFamily="-84" charset="-128"/>
              </a:rPr>
              <a:t>Culminates in the </a:t>
            </a:r>
            <a:r>
              <a:rPr lang="en-US" b="1" dirty="0">
                <a:cs typeface="ＭＳ Ｐゴシック" pitchFamily="-84" charset="-128"/>
              </a:rPr>
              <a:t>ideal gas equation</a:t>
            </a:r>
            <a:r>
              <a:rPr lang="en-US" dirty="0">
                <a:cs typeface="ＭＳ Ｐゴシック" pitchFamily="-84" charset="-128"/>
              </a:rPr>
              <a:t> for </a:t>
            </a:r>
            <a:r>
              <a:rPr lang="en-US" i="1" dirty="0" err="1">
                <a:cs typeface="ＭＳ Ｐゴシック" pitchFamily="-84" charset="-128"/>
              </a:rPr>
              <a:t>n</a:t>
            </a:r>
            <a:r>
              <a:rPr lang="en-US" dirty="0">
                <a:cs typeface="ＭＳ Ｐゴシック" pitchFamily="-84" charset="-128"/>
              </a:rPr>
              <a:t> moles of a </a:t>
            </a:r>
            <a:r>
              <a:rPr lang="ja-JP" altLang="en-US" dirty="0">
                <a:cs typeface="ＭＳ Ｐゴシック" pitchFamily="-84" charset="-128"/>
              </a:rPr>
              <a:t>“</a:t>
            </a:r>
            <a:r>
              <a:rPr lang="en-US" altLang="ja-JP" dirty="0">
                <a:cs typeface="ＭＳ Ｐゴシック" pitchFamily="-84" charset="-128"/>
              </a:rPr>
              <a:t>simple</a:t>
            </a:r>
            <a:r>
              <a:rPr lang="ja-JP" altLang="en-US" dirty="0">
                <a:cs typeface="ＭＳ Ｐゴシック" pitchFamily="-84" charset="-128"/>
              </a:rPr>
              <a:t>”</a:t>
            </a:r>
            <a:r>
              <a:rPr lang="en-US" altLang="ja-JP" dirty="0">
                <a:cs typeface="ＭＳ Ｐゴシック" pitchFamily="-84" charset="-128"/>
              </a:rPr>
              <a:t> gas:</a:t>
            </a:r>
          </a:p>
          <a:p>
            <a:pPr algn="ctr" eaLnBrk="1" hangingPunct="1">
              <a:buFont typeface="Wingdings" pitchFamily="-84" charset="2"/>
              <a:buNone/>
            </a:pPr>
            <a:endParaRPr lang="en-US" sz="2400" dirty="0"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r>
              <a:rPr lang="en-US" sz="2400" dirty="0" smtClean="0">
                <a:cs typeface="ＭＳ Ｐゴシック" pitchFamily="-84" charset="-128"/>
              </a:rPr>
              <a:t>(</a:t>
            </a:r>
            <a:r>
              <a:rPr lang="en-US" sz="2400" dirty="0">
                <a:cs typeface="ＭＳ Ｐゴシック" pitchFamily="-84" charset="-128"/>
              </a:rPr>
              <a:t>where </a:t>
            </a:r>
            <a:r>
              <a:rPr lang="en-US" sz="2400" i="1" dirty="0">
                <a:cs typeface="ＭＳ Ｐゴシック" pitchFamily="-84" charset="-128"/>
              </a:rPr>
              <a:t>R</a:t>
            </a:r>
            <a:r>
              <a:rPr lang="en-US" sz="2400" dirty="0">
                <a:cs typeface="ＭＳ Ｐゴシック" pitchFamily="-84" charset="-128"/>
              </a:rPr>
              <a:t> is the ideal gas constant, 8.31 J/mol </a:t>
            </a:r>
            <a:r>
              <a:rPr lang="en-US" sz="2400" dirty="0">
                <a:ea typeface="Arial" pitchFamily="-84" charset="0"/>
                <a:cs typeface="Arial" pitchFamily="-84" charset="0"/>
              </a:rPr>
              <a:t>· K</a:t>
            </a:r>
            <a:r>
              <a:rPr lang="en-US" sz="2400" dirty="0" smtClean="0">
                <a:cs typeface="ＭＳ Ｐゴシック" pitchFamily="-84" charset="-128"/>
              </a:rPr>
              <a:t>)</a:t>
            </a:r>
          </a:p>
          <a:p>
            <a:pPr eaLnBrk="1" hangingPunct="1"/>
            <a:r>
              <a:rPr lang="en-US" dirty="0" smtClean="0">
                <a:cs typeface="ＭＳ Ｐゴシック" pitchFamily="-84" charset="-128"/>
              </a:rPr>
              <a:t>We now know that gas consists of rapidly moving molecules bouncing off each other and the wall!!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508036"/>
              </p:ext>
            </p:extLst>
          </p:nvPr>
        </p:nvGraphicFramePr>
        <p:xfrm>
          <a:off x="3276600" y="3429000"/>
          <a:ext cx="29146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Equation" r:id="rId3" imgW="685800" imgH="152400" progId="Equation.DSMT4">
                  <p:embed/>
                </p:oleObj>
              </mc:Choice>
              <mc:Fallback>
                <p:oleObj name="Equation" r:id="rId3" imgW="685800" imgH="15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6600" y="3429000"/>
                        <a:ext cx="2914650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25476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684212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cs typeface="+mj-cs"/>
              </a:rPr>
              <a:t>Additional Contributions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410200"/>
          </a:xfrm>
        </p:spPr>
        <p:txBody>
          <a:bodyPr/>
          <a:lstStyle/>
          <a:p>
            <a:pPr eaLnBrk="1" hangingPunct="1"/>
            <a:r>
              <a:rPr lang="en-US" sz="2800" dirty="0" err="1" smtClean="0">
                <a:cs typeface="ＭＳ Ｐゴシック" pitchFamily="-84" charset="-128"/>
              </a:rPr>
              <a:t>Amedeo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>
                <a:cs typeface="ＭＳ Ｐゴシック" pitchFamily="-84" charset="-128"/>
              </a:rPr>
              <a:t>Avogadro (1776-1856</a:t>
            </a:r>
            <a:r>
              <a:rPr lang="en-US" sz="2800" dirty="0" smtClean="0">
                <a:cs typeface="ＭＳ Ｐゴシック" pitchFamily="-84" charset="-128"/>
              </a:rPr>
              <a:t>) </a:t>
            </a:r>
            <a:r>
              <a:rPr lang="en-US" sz="2800" dirty="0" err="1" smtClean="0">
                <a:cs typeface="ＭＳ Ｐゴシック" pitchFamily="-84" charset="-128"/>
                <a:sym typeface="Wingdings"/>
              </a:rPr>
              <a:t></a:t>
            </a:r>
            <a:r>
              <a:rPr lang="en-US" sz="2800" dirty="0" smtClean="0">
                <a:cs typeface="ＭＳ Ｐゴシック" pitchFamily="-84" charset="-128"/>
                <a:sym typeface="Wingdings"/>
              </a:rPr>
              <a:t> Hypothesized in 1811 that the equal V of gases at the same T and P contain equal number of molecules (N</a:t>
            </a:r>
            <a:r>
              <a:rPr lang="en-US" sz="2800" baseline="-25000" dirty="0" smtClean="0">
                <a:cs typeface="ＭＳ Ｐゴシック" pitchFamily="-84" charset="-128"/>
                <a:sym typeface="Wingdings"/>
              </a:rPr>
              <a:t>A</a:t>
            </a:r>
            <a:r>
              <a:rPr lang="en-US" sz="2800" dirty="0" smtClean="0">
                <a:cs typeface="ＭＳ Ｐゴシック" pitchFamily="-84" charset="-128"/>
                <a:sym typeface="Wingdings"/>
              </a:rPr>
              <a:t>=6.023x10</a:t>
            </a:r>
            <a:r>
              <a:rPr lang="en-US" sz="2800" baseline="30000" dirty="0" smtClean="0">
                <a:cs typeface="ＭＳ Ｐゴシック" pitchFamily="-84" charset="-128"/>
                <a:sym typeface="Wingdings"/>
              </a:rPr>
              <a:t>23</a:t>
            </a:r>
            <a:r>
              <a:rPr lang="en-US" sz="2800" dirty="0" smtClean="0">
                <a:cs typeface="ＭＳ Ｐゴシック" pitchFamily="-84" charset="-128"/>
                <a:sym typeface="Wingdings"/>
              </a:rPr>
              <a:t> molecules/mol)</a:t>
            </a:r>
          </a:p>
          <a:p>
            <a:pPr lvl="1" eaLnBrk="1" hangingPunct="1"/>
            <a:r>
              <a:rPr lang="en-US" sz="2400" dirty="0" smtClean="0">
                <a:cs typeface="ＭＳ Ｐゴシック" pitchFamily="-84" charset="-128"/>
                <a:sym typeface="Wingdings"/>
              </a:rPr>
              <a:t>1 mole of Hydrogen molecule is 2g &amp; 1 mole of carbon is 12g.</a:t>
            </a:r>
            <a:endParaRPr lang="en-US" sz="2400" dirty="0" smtClean="0">
              <a:cs typeface="ＭＳ Ｐゴシック" pitchFamily="-84" charset="-128"/>
            </a:endParaRPr>
          </a:p>
          <a:p>
            <a:pPr eaLnBrk="1" hangingPunct="1"/>
            <a:r>
              <a:rPr lang="en-US" sz="2800" dirty="0">
                <a:solidFill>
                  <a:srgbClr val="3333CC"/>
                </a:solidFill>
                <a:cs typeface="ＭＳ Ｐゴシック" pitchFamily="-84" charset="-128"/>
              </a:rPr>
              <a:t>John Dalton (1766-1844</a:t>
            </a:r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) opposed due to confusion between his own atomic model and the molecules</a:t>
            </a:r>
          </a:p>
          <a:p>
            <a:pPr eaLnBrk="1" hangingPunct="1"/>
            <a:r>
              <a:rPr lang="en-US" sz="2800" dirty="0">
                <a:solidFill>
                  <a:srgbClr val="3333CC"/>
                </a:solidFill>
                <a:cs typeface="ＭＳ Ｐゴシック" pitchFamily="-84" charset="-128"/>
              </a:rPr>
              <a:t>Daniel Bernoulli (1700-1782</a:t>
            </a:r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) </a:t>
            </a:r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  <a:sym typeface="Wingdings"/>
              </a:rPr>
              <a:t> Kinetic theory of gas in 1738</a:t>
            </a:r>
            <a:endParaRPr lang="en-US" sz="2800" dirty="0" smtClean="0">
              <a:solidFill>
                <a:srgbClr val="3333CC"/>
              </a:solidFill>
              <a:cs typeface="ＭＳ Ｐゴシック" pitchFamily="-84" charset="-128"/>
            </a:endParaRPr>
          </a:p>
          <a:p>
            <a:pPr eaLnBrk="1" hangingPunct="1"/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By 1895, the kinetic theory of gases are widely accepted </a:t>
            </a:r>
          </a:p>
          <a:p>
            <a:pPr eaLnBrk="1" hangingPunct="1"/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Ludwig </a:t>
            </a:r>
            <a:r>
              <a:rPr lang="en-US" sz="2800" dirty="0">
                <a:solidFill>
                  <a:srgbClr val="3333CC"/>
                </a:solidFill>
                <a:cs typeface="ＭＳ Ｐゴシック" pitchFamily="-84" charset="-128"/>
              </a:rPr>
              <a:t>Boltzmann (1844-1906</a:t>
            </a:r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), James </a:t>
            </a:r>
            <a:r>
              <a:rPr lang="en-US" sz="2800" dirty="0">
                <a:solidFill>
                  <a:srgbClr val="3333CC"/>
                </a:solidFill>
                <a:cs typeface="ＭＳ Ｐゴシック" pitchFamily="-84" charset="-128"/>
              </a:rPr>
              <a:t>Clerk Maxwell (1831-1879</a:t>
            </a:r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) &amp; J</a:t>
            </a:r>
            <a:r>
              <a:rPr lang="en-US" sz="2800" dirty="0">
                <a:solidFill>
                  <a:srgbClr val="3333CC"/>
                </a:solidFill>
                <a:cs typeface="ＭＳ Ｐゴシック" pitchFamily="-84" charset="-128"/>
              </a:rPr>
              <a:t>. Willard Gibbs (1939-1903</a:t>
            </a:r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) made statistical interpretation of thermodynamics bottom half of 19</a:t>
            </a:r>
            <a:r>
              <a:rPr lang="en-US" sz="2800" baseline="30000" dirty="0" smtClean="0">
                <a:solidFill>
                  <a:srgbClr val="3333CC"/>
                </a:solidFill>
                <a:cs typeface="ＭＳ Ｐゴシック" pitchFamily="-84" charset="-128"/>
              </a:rPr>
              <a:t>th</a:t>
            </a:r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 century</a:t>
            </a:r>
          </a:p>
          <a:p>
            <a:pPr eaLnBrk="1" hangingPunct="1"/>
            <a:endParaRPr lang="en-US" sz="2800" dirty="0"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155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Primary Results of Statistical Interpretation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85800"/>
            <a:ext cx="8229600" cy="5181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  <a:cs typeface="ＭＳ Ｐゴシック" pitchFamily="-84" charset="-128"/>
              </a:rPr>
              <a:t>Average molecular kinetic energy </a:t>
            </a:r>
            <a:r>
              <a:rPr lang="en-US" dirty="0" smtClean="0">
                <a:solidFill>
                  <a:srgbClr val="FF0000"/>
                </a:solidFill>
                <a:cs typeface="ＭＳ Ｐゴシック" pitchFamily="-84" charset="-128"/>
              </a:rPr>
              <a:t>is directly </a:t>
            </a:r>
            <a:r>
              <a:rPr lang="en-US" dirty="0">
                <a:solidFill>
                  <a:srgbClr val="FF0000"/>
                </a:solidFill>
                <a:cs typeface="ＭＳ Ｐゴシック" pitchFamily="-84" charset="-128"/>
              </a:rPr>
              <a:t>related to </a:t>
            </a:r>
            <a:r>
              <a:rPr lang="en-US" dirty="0" smtClean="0">
                <a:solidFill>
                  <a:srgbClr val="FF0000"/>
                </a:solidFill>
                <a:cs typeface="ＭＳ Ｐゴシック" pitchFamily="-84" charset="-128"/>
              </a:rPr>
              <a:t>the absolute </a:t>
            </a:r>
            <a:r>
              <a:rPr lang="en-US" dirty="0">
                <a:solidFill>
                  <a:srgbClr val="FF0000"/>
                </a:solidFill>
                <a:cs typeface="ＭＳ Ｐゴシック" pitchFamily="-84" charset="-128"/>
              </a:rPr>
              <a:t>temperature</a:t>
            </a:r>
          </a:p>
          <a:p>
            <a:pPr eaLnBrk="1" hangingPunct="1"/>
            <a:r>
              <a:rPr lang="en-US" b="1" dirty="0">
                <a:solidFill>
                  <a:srgbClr val="FF0000"/>
                </a:solidFill>
                <a:cs typeface="ＭＳ Ｐゴシック" pitchFamily="-84" charset="-128"/>
              </a:rPr>
              <a:t>Internal energy</a:t>
            </a:r>
            <a:r>
              <a:rPr lang="en-US" dirty="0">
                <a:solidFill>
                  <a:srgbClr val="FF0000"/>
                </a:solidFill>
                <a:cs typeface="ＭＳ Ｐゴシック" pitchFamily="-84" charset="-128"/>
              </a:rPr>
              <a:t> </a:t>
            </a:r>
            <a:r>
              <a:rPr lang="en-US" i="1" dirty="0">
                <a:solidFill>
                  <a:srgbClr val="FF0000"/>
                </a:solidFill>
                <a:cs typeface="ＭＳ Ｐゴシック" pitchFamily="-84" charset="-128"/>
              </a:rPr>
              <a:t>U</a:t>
            </a:r>
            <a:r>
              <a:rPr lang="en-US" dirty="0">
                <a:solidFill>
                  <a:srgbClr val="FF0000"/>
                </a:solidFill>
                <a:cs typeface="ＭＳ Ｐゴシック" pitchFamily="-84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ＭＳ Ｐゴシック" pitchFamily="-84" charset="-128"/>
              </a:rPr>
              <a:t>is directly proportional </a:t>
            </a:r>
            <a:r>
              <a:rPr lang="en-US" dirty="0">
                <a:solidFill>
                  <a:srgbClr val="FF0000"/>
                </a:solidFill>
                <a:cs typeface="ＭＳ Ｐゴシック" pitchFamily="-84" charset="-128"/>
              </a:rPr>
              <a:t>to the average molecular kinetic energy</a:t>
            </a:r>
          </a:p>
          <a:p>
            <a:pPr eaLnBrk="1" hangingPunct="1"/>
            <a:r>
              <a:rPr lang="en-US" dirty="0">
                <a:cs typeface="ＭＳ Ｐゴシック" pitchFamily="-84" charset="-128"/>
              </a:rPr>
              <a:t>Internal energy </a:t>
            </a:r>
            <a:r>
              <a:rPr lang="en-US" dirty="0" smtClean="0">
                <a:cs typeface="ＭＳ Ｐゴシック" pitchFamily="-84" charset="-128"/>
              </a:rPr>
              <a:t>is equally </a:t>
            </a:r>
            <a:r>
              <a:rPr lang="en-US" dirty="0">
                <a:cs typeface="ＭＳ Ｐゴシック" pitchFamily="-84" charset="-128"/>
              </a:rPr>
              <a:t>distributed among the number of degrees of freedom (</a:t>
            </a:r>
            <a:r>
              <a:rPr lang="en-US" dirty="0">
                <a:latin typeface="Apple Chancery"/>
                <a:cs typeface="Apple Chancery"/>
              </a:rPr>
              <a:t>f</a:t>
            </a:r>
            <a:r>
              <a:rPr lang="en-US" baseline="-25000" dirty="0">
                <a:latin typeface="Apple Chancery"/>
                <a:cs typeface="Apple Chancery"/>
              </a:rPr>
              <a:t> </a:t>
            </a:r>
            <a:r>
              <a:rPr lang="en-US" dirty="0">
                <a:cs typeface="ＭＳ Ｐゴシック" pitchFamily="-84" charset="-128"/>
              </a:rPr>
              <a:t>) of the </a:t>
            </a:r>
            <a:r>
              <a:rPr lang="en-US" dirty="0" smtClean="0">
                <a:cs typeface="ＭＳ Ｐゴシック" pitchFamily="-84" charset="-128"/>
              </a:rPr>
              <a:t>system</a:t>
            </a:r>
          </a:p>
          <a:p>
            <a:pPr algn="ctr" eaLnBrk="1" hangingPunct="1">
              <a:buFont typeface="Wingdings" pitchFamily="-84" charset="2"/>
              <a:buNone/>
            </a:pPr>
            <a:endParaRPr lang="en-US" dirty="0" smtClean="0"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dirty="0" smtClean="0"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r>
              <a:rPr lang="en-US" dirty="0">
                <a:cs typeface="ＭＳ Ｐゴシック" pitchFamily="-84" charset="-128"/>
              </a:rPr>
              <a:t>(</a:t>
            </a:r>
            <a:r>
              <a:rPr lang="en-US" i="1" dirty="0">
                <a:cs typeface="ＭＳ Ｐゴシック" pitchFamily="-84" charset="-128"/>
              </a:rPr>
              <a:t>N</a:t>
            </a:r>
            <a:r>
              <a:rPr lang="en-US" i="1" baseline="-25000" dirty="0">
                <a:cs typeface="ＭＳ Ｐゴシック" pitchFamily="-84" charset="-128"/>
              </a:rPr>
              <a:t>A</a:t>
            </a:r>
            <a:r>
              <a:rPr lang="en-US" dirty="0">
                <a:cs typeface="ＭＳ Ｐゴシック" pitchFamily="-84" charset="-128"/>
              </a:rPr>
              <a:t> = </a:t>
            </a:r>
            <a:r>
              <a:rPr lang="en-US" dirty="0" smtClean="0">
                <a:cs typeface="ＭＳ Ｐゴシック" pitchFamily="-84" charset="-128"/>
              </a:rPr>
              <a:t>Avogadro’</a:t>
            </a:r>
            <a:r>
              <a:rPr lang="en-US" altLang="ja-JP" dirty="0" smtClean="0">
                <a:cs typeface="ＭＳ Ｐゴシック" pitchFamily="-84" charset="-128"/>
              </a:rPr>
              <a:t>s </a:t>
            </a:r>
            <a:r>
              <a:rPr lang="en-US" altLang="ja-JP" dirty="0">
                <a:cs typeface="ＭＳ Ｐゴシック" pitchFamily="-84" charset="-128"/>
              </a:rPr>
              <a:t>Number</a:t>
            </a:r>
            <a:r>
              <a:rPr lang="en-US" altLang="ja-JP" dirty="0" smtClean="0">
                <a:cs typeface="ＭＳ Ｐゴシック" pitchFamily="-84" charset="-128"/>
              </a:rPr>
              <a:t>)</a:t>
            </a:r>
          </a:p>
          <a:p>
            <a:pPr eaLnBrk="1" hangingPunct="1"/>
            <a:r>
              <a:rPr lang="en-US" dirty="0" smtClean="0">
                <a:cs typeface="ＭＳ Ｐゴシック" pitchFamily="-84" charset="-128"/>
              </a:rPr>
              <a:t>And many others</a:t>
            </a:r>
            <a:endParaRPr lang="en-US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84D5-84B3-7C44-9FA7-F640A0B6EDE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250064"/>
              </p:ext>
            </p:extLst>
          </p:nvPr>
        </p:nvGraphicFramePr>
        <p:xfrm>
          <a:off x="2286000" y="3956756"/>
          <a:ext cx="4267200" cy="1224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Equation" r:id="rId3" imgW="1371600" imgH="393700" progId="Equation.DSMT4">
                  <p:embed/>
                </p:oleObj>
              </mc:Choice>
              <mc:Fallback>
                <p:oleObj name="Equation" r:id="rId3" imgW="1371600" imgH="393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0" y="3956756"/>
                        <a:ext cx="4267200" cy="12248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23906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r>
              <a:rPr lang="en-US" dirty="0" smtClean="0"/>
              <a:t>Experimental Demonstration of </a:t>
            </a:r>
            <a:r>
              <a:rPr lang="en-US" dirty="0" err="1" smtClean="0"/>
              <a:t>Equi</a:t>
            </a:r>
            <a:r>
              <a:rPr lang="en-US" dirty="0" smtClean="0"/>
              <a:t>-partition Principle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84D5-84B3-7C44-9FA7-F640A0B6EDEF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524000"/>
            <a:ext cx="8636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2438400" y="2590800"/>
            <a:ext cx="2819400" cy="1752600"/>
          </a:xfrm>
          <a:prstGeom prst="rect">
            <a:avLst/>
          </a:prstGeom>
          <a:solidFill>
            <a:srgbClr val="81CEE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257800" y="3276600"/>
            <a:ext cx="1905000" cy="1066800"/>
          </a:xfrm>
          <a:prstGeom prst="rect">
            <a:avLst/>
          </a:prstGeom>
          <a:solidFill>
            <a:srgbClr val="81CEE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257800" y="1981200"/>
            <a:ext cx="3124200" cy="1219200"/>
          </a:xfrm>
          <a:prstGeom prst="rect">
            <a:avLst/>
          </a:prstGeom>
          <a:solidFill>
            <a:srgbClr val="81CEE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6200000">
            <a:off x="105352" y="297180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=f/2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035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9" grpId="0" animBg="1"/>
      <p:bldP spid="9" grpId="1" animBg="1"/>
      <p:bldP spid="10" grpId="0" animBg="1"/>
      <p:bldP spid="10" grpId="1" animBg="1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Primary Results of Thermodynamics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8006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cs typeface="ＭＳ Ｐゴシック" pitchFamily="-84" charset="-128"/>
              </a:rPr>
              <a:t>Introduced </a:t>
            </a:r>
            <a:r>
              <a:rPr lang="en-US" sz="4000" dirty="0">
                <a:cs typeface="ＭＳ Ｐゴシック" pitchFamily="-84" charset="-128"/>
              </a:rPr>
              <a:t>thermal equilibrium</a:t>
            </a:r>
          </a:p>
          <a:p>
            <a:pPr eaLnBrk="1" hangingPunct="1"/>
            <a:r>
              <a:rPr lang="en-US" sz="4000" dirty="0">
                <a:cs typeface="ＭＳ Ｐゴシック" pitchFamily="-84" charset="-128"/>
              </a:rPr>
              <a:t>The first law establishes heat as energy</a:t>
            </a:r>
          </a:p>
          <a:p>
            <a:pPr eaLnBrk="1" hangingPunct="1"/>
            <a:r>
              <a:rPr lang="en-US" sz="4000" dirty="0">
                <a:cs typeface="ＭＳ Ｐゴシック" pitchFamily="-84" charset="-128"/>
              </a:rPr>
              <a:t>Introduces the concept of internal energy</a:t>
            </a:r>
            <a:endParaRPr lang="en-US" sz="4000" dirty="0" smtClean="0">
              <a:cs typeface="ＭＳ Ｐゴシック" pitchFamily="-84" charset="-128"/>
            </a:endParaRPr>
          </a:p>
          <a:p>
            <a:pPr eaLnBrk="1" hangingPunct="1"/>
            <a:r>
              <a:rPr lang="en-US" sz="4000" dirty="0" smtClean="0">
                <a:cs typeface="ＭＳ Ｐゴシック" pitchFamily="-84" charset="-128"/>
              </a:rPr>
              <a:t>Interprets </a:t>
            </a:r>
            <a:r>
              <a:rPr lang="en-US" sz="4000" dirty="0">
                <a:cs typeface="ＭＳ Ｐゴシック" pitchFamily="-84" charset="-128"/>
              </a:rPr>
              <a:t>temperature as a measure of </a:t>
            </a:r>
            <a:r>
              <a:rPr lang="en-US" sz="4000" dirty="0" smtClean="0">
                <a:cs typeface="ＭＳ Ｐゴシック" pitchFamily="-84" charset="-128"/>
              </a:rPr>
              <a:t>the internal </a:t>
            </a:r>
            <a:r>
              <a:rPr lang="en-US" sz="4000" dirty="0">
                <a:cs typeface="ＭＳ Ｐゴシック" pitchFamily="-84" charset="-128"/>
              </a:rPr>
              <a:t>energy</a:t>
            </a:r>
          </a:p>
          <a:p>
            <a:pPr eaLnBrk="1" hangingPunct="1"/>
            <a:r>
              <a:rPr lang="en-US" sz="4000" dirty="0">
                <a:cs typeface="ＭＳ Ｐゴシック" pitchFamily="-84" charset="-128"/>
              </a:rPr>
              <a:t>Generates limitations of the energy processes that cannot take place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529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sz="5400" dirty="0" smtClean="0"/>
              <a:t>Concept of Waves </a:t>
            </a:r>
            <a:r>
              <a:rPr lang="en-US" sz="5400" dirty="0"/>
              <a:t>and Particles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10600" cy="4876800"/>
          </a:xfrm>
        </p:spPr>
        <p:txBody>
          <a:bodyPr/>
          <a:lstStyle/>
          <a:p>
            <a:pPr marL="571500" indent="-571500" eaLnBrk="1" hangingPunct="1">
              <a:buSzPct val="70000"/>
              <a:buFont typeface="Wingdings" pitchFamily="-84" charset="2"/>
              <a:buNone/>
            </a:pPr>
            <a:r>
              <a:rPr lang="en-US" sz="4400" dirty="0"/>
              <a:t>Two ways in which energy is transported</a:t>
            </a:r>
            <a:r>
              <a:rPr lang="en-US" sz="4400" dirty="0" smtClean="0"/>
              <a:t>:</a:t>
            </a:r>
          </a:p>
          <a:p>
            <a:pPr marL="571500" indent="-571500" eaLnBrk="1" hangingPunct="1">
              <a:buClr>
                <a:schemeClr val="tx1"/>
              </a:buClr>
              <a:buSzPct val="70000"/>
            </a:pPr>
            <a:r>
              <a:rPr lang="en-US" sz="4000" dirty="0">
                <a:solidFill>
                  <a:srgbClr val="660066"/>
                </a:solidFill>
              </a:rPr>
              <a:t>Point mass interaction: transfers of momentum and kinetic energy: </a:t>
            </a:r>
            <a:r>
              <a:rPr lang="en-US" sz="4000" i="1" dirty="0" smtClean="0">
                <a:solidFill>
                  <a:srgbClr val="660066"/>
                </a:solidFill>
              </a:rPr>
              <a:t>particles</a:t>
            </a:r>
            <a:endParaRPr lang="en-US" sz="4000" dirty="0" smtClean="0">
              <a:solidFill>
                <a:srgbClr val="660066"/>
              </a:solidFill>
            </a:endParaRPr>
          </a:p>
          <a:p>
            <a:pPr marL="571500" indent="-571500" eaLnBrk="1" hangingPunct="1">
              <a:buClr>
                <a:schemeClr val="tx1"/>
              </a:buClr>
              <a:buSzPct val="70000"/>
            </a:pPr>
            <a:r>
              <a:rPr lang="en-US" sz="4000" dirty="0">
                <a:solidFill>
                  <a:srgbClr val="660066"/>
                </a:solidFill>
              </a:rPr>
              <a:t>Extended regions wherein energy transfers by way of vibrations and rotations are observed: </a:t>
            </a:r>
            <a:r>
              <a:rPr lang="en-US" sz="4000" i="1" dirty="0" smtClean="0">
                <a:solidFill>
                  <a:srgbClr val="660066"/>
                </a:solidFill>
              </a:rPr>
              <a:t>waves</a:t>
            </a:r>
            <a:endParaRPr lang="en-US" sz="4000" i="1" dirty="0">
              <a:solidFill>
                <a:srgbClr val="660066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286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Particles vs. Waves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458200" cy="5105400"/>
          </a:xfrm>
        </p:spPr>
        <p:txBody>
          <a:bodyPr/>
          <a:lstStyle/>
          <a:p>
            <a:pPr eaLnBrk="1" hangingPunct="1"/>
            <a:r>
              <a:rPr lang="en-US" dirty="0"/>
              <a:t>Two distinct phenomena describing physical interactions</a:t>
            </a:r>
          </a:p>
          <a:p>
            <a:pPr lvl="1" eaLnBrk="1" hangingPunct="1"/>
            <a:r>
              <a:rPr lang="en-US" dirty="0"/>
              <a:t>Both required Newtonian mass</a:t>
            </a:r>
          </a:p>
          <a:p>
            <a:pPr lvl="1" eaLnBrk="1" hangingPunct="1"/>
            <a:r>
              <a:rPr lang="en-US" dirty="0"/>
              <a:t>Particles in the form of point masses and waves in the form of perturbation in a mass distribution, i.e., a material medium</a:t>
            </a:r>
          </a:p>
          <a:p>
            <a:pPr lvl="1" eaLnBrk="1" hangingPunct="1"/>
            <a:r>
              <a:rPr lang="en-US" dirty="0"/>
              <a:t>The distinctions are observationally quite </a:t>
            </a:r>
            <a:r>
              <a:rPr lang="en-US" dirty="0" smtClean="0"/>
              <a:t>clear</a:t>
            </a:r>
            <a:endParaRPr lang="en-US" dirty="0"/>
          </a:p>
          <a:p>
            <a:pPr lvl="2" eaLnBrk="1" hangingPunct="1"/>
            <a:r>
              <a:rPr lang="en-US" dirty="0"/>
              <a:t>H</a:t>
            </a:r>
            <a:r>
              <a:rPr lang="en-US" dirty="0" smtClean="0"/>
              <a:t>owever</a:t>
            </a:r>
            <a:r>
              <a:rPr lang="en-US" dirty="0"/>
              <a:t>, not so </a:t>
            </a:r>
            <a:r>
              <a:rPr lang="en-US" dirty="0" smtClean="0"/>
              <a:t>obvious for </a:t>
            </a:r>
            <a:r>
              <a:rPr lang="en-US" dirty="0"/>
              <a:t>the case of visible light</a:t>
            </a:r>
          </a:p>
          <a:p>
            <a:pPr lvl="1" eaLnBrk="1" hangingPunct="1"/>
            <a:r>
              <a:rPr lang="en-US" dirty="0"/>
              <a:t>Thus </a:t>
            </a:r>
            <a:r>
              <a:rPr lang="en-US" dirty="0" smtClean="0"/>
              <a:t>as </a:t>
            </a:r>
            <a:r>
              <a:rPr lang="en-US" dirty="0"/>
              <a:t>the 17</a:t>
            </a:r>
            <a:r>
              <a:rPr lang="en-US" baseline="30000" dirty="0"/>
              <a:t>th</a:t>
            </a:r>
            <a:r>
              <a:rPr lang="en-US" dirty="0"/>
              <a:t> century begins the major disagreement </a:t>
            </a:r>
            <a:r>
              <a:rPr lang="en-US" dirty="0" smtClean="0"/>
              <a:t>arose concerning </a:t>
            </a:r>
            <a:r>
              <a:rPr lang="en-US" dirty="0"/>
              <a:t>the nature of light</a:t>
            </a:r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910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/>
              <a:t>The Nature of Light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534400" cy="5562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Isaac </a:t>
            </a:r>
            <a:r>
              <a:rPr lang="en-US" sz="2400" dirty="0"/>
              <a:t>Newton</a:t>
            </a:r>
            <a:r>
              <a:rPr lang="en-US" sz="2400" dirty="0" smtClean="0"/>
              <a:t> promoted the corpuscular (particle) theory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Published a book “</a:t>
            </a:r>
            <a:r>
              <a:rPr lang="en-US" sz="2000" dirty="0" err="1" smtClean="0"/>
              <a:t>Optiks</a:t>
            </a:r>
            <a:r>
              <a:rPr lang="en-US" sz="2000" dirty="0" smtClean="0"/>
              <a:t>” in 1704</a:t>
            </a:r>
          </a:p>
          <a:p>
            <a:pPr lvl="1" eaLnBrk="1" hangingPunct="1"/>
            <a:r>
              <a:rPr lang="en-US" sz="2000" dirty="0" smtClean="0"/>
              <a:t>Particles of light travel in straight lines or rays</a:t>
            </a:r>
          </a:p>
          <a:p>
            <a:pPr lvl="1" eaLnBrk="1" hangingPunct="1"/>
            <a:r>
              <a:rPr lang="en-US" sz="2000" dirty="0" smtClean="0"/>
              <a:t>Explained sharp shadows</a:t>
            </a:r>
          </a:p>
          <a:p>
            <a:pPr lvl="1" eaLnBrk="1" hangingPunct="1"/>
            <a:r>
              <a:rPr lang="en-US" sz="2000" dirty="0" smtClean="0"/>
              <a:t>Explained reflection and refraction</a:t>
            </a:r>
            <a:endParaRPr lang="en-US" dirty="0" smtClean="0"/>
          </a:p>
          <a:p>
            <a:pPr eaLnBrk="1" hangingPunct="1"/>
            <a:r>
              <a:rPr lang="en-US" sz="2400" dirty="0"/>
              <a:t>Christian Huygens (1629 -1695</a:t>
            </a:r>
            <a:r>
              <a:rPr lang="en-US" sz="2400" dirty="0" smtClean="0"/>
              <a:t>) promoted the wave theory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Presented the theory in 1678</a:t>
            </a:r>
          </a:p>
          <a:p>
            <a:pPr lvl="1" eaLnBrk="1" hangingPunct="1"/>
            <a:r>
              <a:rPr lang="en-US" sz="2000" dirty="0" smtClean="0"/>
              <a:t>Light propagates as a wave of concentric circles from the point of origin</a:t>
            </a:r>
          </a:p>
          <a:p>
            <a:pPr lvl="1" eaLnBrk="1" hangingPunct="1"/>
            <a:r>
              <a:rPr lang="en-US" sz="2000" dirty="0" smtClean="0"/>
              <a:t>Explained reflection and refraction</a:t>
            </a:r>
          </a:p>
          <a:p>
            <a:pPr lvl="1" eaLnBrk="1" hangingPunct="1"/>
            <a:r>
              <a:rPr lang="en-US" sz="2000" dirty="0" smtClean="0"/>
              <a:t>Could not explain “sharp” edges of the shadow</a:t>
            </a:r>
            <a:endParaRPr lang="en-US" sz="3200" dirty="0" smtClean="0"/>
          </a:p>
          <a:p>
            <a:pPr eaLnBrk="1" hangingPunct="1"/>
            <a:r>
              <a:rPr lang="en-US" sz="2400" dirty="0"/>
              <a:t>Thomas Young (1773 -1829</a:t>
            </a:r>
            <a:r>
              <a:rPr lang="en-US" sz="2400" dirty="0" smtClean="0"/>
              <a:t>) &amp; </a:t>
            </a:r>
            <a:r>
              <a:rPr lang="en-US" sz="2400" dirty="0" err="1" smtClean="0"/>
              <a:t>Augustin</a:t>
            </a:r>
            <a:r>
              <a:rPr lang="en-US" sz="2400" dirty="0" smtClean="0"/>
              <a:t> </a:t>
            </a:r>
            <a:r>
              <a:rPr lang="en-US" sz="2400" dirty="0"/>
              <a:t>Fresnel (1788 – 1829</a:t>
            </a:r>
            <a:r>
              <a:rPr lang="en-US" sz="2400" dirty="0" smtClean="0"/>
              <a:t>) </a:t>
            </a:r>
            <a:r>
              <a:rPr lang="en-US" sz="2400" dirty="0" err="1" smtClean="0">
                <a:sym typeface="Wingdings"/>
              </a:rPr>
              <a:t></a:t>
            </a:r>
            <a:r>
              <a:rPr lang="en-US" sz="2400" dirty="0" smtClean="0">
                <a:sym typeface="Wingdings"/>
              </a:rPr>
              <a:t> Showed in 1802 and afterward that light clearly behaves as wave through two slit interference and other experiments </a:t>
            </a:r>
          </a:p>
          <a:p>
            <a:pPr eaLnBrk="1" hangingPunct="1"/>
            <a:r>
              <a:rPr lang="en-US" sz="2400" dirty="0" smtClean="0">
                <a:sym typeface="Wingdings"/>
              </a:rPr>
              <a:t>In 1850 Foucault showed that light travel slowly in water than air, the final blow to the corpuscular theory in explaining refraction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072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Reminder: Special Project #1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1816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Compute the electric force between the two protons separate the farthest in an intact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nucleus.  Use the actual size of the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nucleus. (10 points)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Compute the gravitational force between the two protons separate the farthest in an intact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nucleus. (10 points)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Express the electric force in #1 above in terms of the gravitational force in #2. (5 points)</a:t>
            </a: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You must look up the mass of the proton, actual size of the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nucleus, etc, and clearly write them on your project report</a:t>
            </a: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You MUST have your own, independent answers to the above three questions even if you worked together with others.  All those who share the answers will get 0 credit if copied.  Must be handwritten!</a:t>
            </a: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Due for the submission is Monday, Jan. 30!</a:t>
            </a:r>
          </a:p>
        </p:txBody>
      </p:sp>
    </p:spTree>
    <p:extLst>
      <p:ext uri="{BB962C8B-B14F-4D97-AF65-F5344CB8AC3E}">
        <p14:creationId xmlns:p14="http://schemas.microsoft.com/office/powerpoint/2010/main" val="332777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90600"/>
          </a:xfrm>
        </p:spPr>
        <p:txBody>
          <a:bodyPr/>
          <a:lstStyle/>
          <a:p>
            <a:pPr eaLnBrk="1" hangingPunct="1"/>
            <a:r>
              <a:rPr lang="en-US" dirty="0"/>
              <a:t>The Wave Theory Advances…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5257800" cy="5562600"/>
          </a:xfrm>
        </p:spPr>
        <p:txBody>
          <a:bodyPr/>
          <a:lstStyle/>
          <a:p>
            <a:pPr eaLnBrk="1" hangingPunct="1"/>
            <a:r>
              <a:rPr lang="en-US" sz="2800" dirty="0"/>
              <a:t>Contributions by Huygens, Young, Fresnel and Maxwell</a:t>
            </a:r>
          </a:p>
          <a:p>
            <a:pPr eaLnBrk="1" hangingPunct="1"/>
            <a:r>
              <a:rPr lang="en-US" sz="2800" dirty="0"/>
              <a:t>Double-slit interference patterns</a:t>
            </a:r>
          </a:p>
          <a:p>
            <a:pPr eaLnBrk="1" hangingPunct="1"/>
            <a:r>
              <a:rPr lang="en-US" sz="2800" dirty="0"/>
              <a:t>Refraction of light from </a:t>
            </a:r>
            <a:r>
              <a:rPr lang="en-US" sz="2800" dirty="0" smtClean="0"/>
              <a:t>the </a:t>
            </a:r>
            <a:r>
              <a:rPr lang="en-US" sz="2800" dirty="0"/>
              <a:t>vacuum to a</a:t>
            </a:r>
            <a:r>
              <a:rPr lang="en-US" sz="2800" dirty="0" smtClean="0"/>
              <a:t> medium</a:t>
            </a:r>
            <a:endParaRPr lang="en-US" sz="2800" dirty="0"/>
          </a:p>
          <a:p>
            <a:pPr eaLnBrk="1" hangingPunct="1"/>
            <a:r>
              <a:rPr lang="en-US" sz="2800" dirty="0"/>
              <a:t>Light was an electromagnetic </a:t>
            </a:r>
            <a:r>
              <a:rPr lang="en-US" sz="2800" dirty="0" smtClean="0"/>
              <a:t>phenomenon</a:t>
            </a:r>
          </a:p>
          <a:p>
            <a:pPr eaLnBrk="1" hangingPunct="1"/>
            <a:r>
              <a:rPr lang="en-US" sz="2800" dirty="0" smtClean="0"/>
              <a:t>Shadows are not as sharp as once thought with the </a:t>
            </a:r>
            <a:r>
              <a:rPr lang="en-US" sz="2800" b="1" u="sng" dirty="0" smtClean="0">
                <a:solidFill>
                  <a:srgbClr val="800000"/>
                </a:solidFill>
              </a:rPr>
              <a:t>advancement of experimental precision</a:t>
            </a:r>
          </a:p>
          <a:p>
            <a:pPr eaLnBrk="1" hangingPunct="1"/>
            <a:r>
              <a:rPr lang="en-US" sz="2800" i="1" dirty="0"/>
              <a:t>Establishes </a:t>
            </a:r>
            <a:r>
              <a:rPr lang="en-US" sz="2800" i="1" dirty="0" smtClean="0"/>
              <a:t>the idea that </a:t>
            </a:r>
            <a:r>
              <a:rPr lang="en-US" sz="2800" i="1" dirty="0"/>
              <a:t>light propagates as a wave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410200" y="990600"/>
            <a:ext cx="3581400" cy="3124200"/>
            <a:chOff x="5410200" y="990600"/>
            <a:chExt cx="3581400" cy="3124200"/>
          </a:xfrm>
        </p:grpSpPr>
        <p:pic>
          <p:nvPicPr>
            <p:cNvPr id="7" name="Picture 1"/>
            <p:cNvPicPr>
              <a:picLocks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10200" y="990600"/>
              <a:ext cx="3581400" cy="304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9"/>
            <p:cNvSpPr/>
            <p:nvPr/>
          </p:nvSpPr>
          <p:spPr bwMode="auto">
            <a:xfrm>
              <a:off x="7010400" y="3810000"/>
              <a:ext cx="457200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410200" y="3886200"/>
            <a:ext cx="3581400" cy="2743200"/>
            <a:chOff x="5562600" y="2514600"/>
            <a:chExt cx="3581400" cy="2743200"/>
          </a:xfrm>
        </p:grpSpPr>
        <p:pic>
          <p:nvPicPr>
            <p:cNvPr id="8" name="Picture 1"/>
            <p:cNvPicPr>
              <a:picLocks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562600" y="2514600"/>
              <a:ext cx="3581400" cy="269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 bwMode="auto">
            <a:xfrm>
              <a:off x="7086600" y="4953000"/>
              <a:ext cx="457200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70197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/>
              <a:t>The Electromagnetic Spectrum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8383587" cy="5029200"/>
          </a:xfrm>
        </p:spPr>
        <p:txBody>
          <a:bodyPr/>
          <a:lstStyle/>
          <a:p>
            <a:pPr eaLnBrk="1" hangingPunct="1"/>
            <a:r>
              <a:rPr lang="en-US" sz="3600" dirty="0"/>
              <a:t>Visible light covers only a small range of the total electromagnetic spectrum</a:t>
            </a:r>
          </a:p>
          <a:p>
            <a:pPr eaLnBrk="1" hangingPunct="1"/>
            <a:r>
              <a:rPr lang="en-US" sz="3600" dirty="0"/>
              <a:t>All electromagnetic waves travel </a:t>
            </a:r>
            <a:r>
              <a:rPr lang="en-US" sz="3600" dirty="0" smtClean="0"/>
              <a:t>in vacuum </a:t>
            </a:r>
            <a:r>
              <a:rPr lang="en-US" sz="3600" dirty="0"/>
              <a:t>with </a:t>
            </a:r>
            <a:r>
              <a:rPr lang="en-US" sz="3600" dirty="0" smtClean="0"/>
              <a:t>the </a:t>
            </a:r>
            <a:r>
              <a:rPr lang="en-US" sz="3600" dirty="0"/>
              <a:t>speed </a:t>
            </a:r>
            <a:r>
              <a:rPr lang="en-US" sz="3600" i="1" dirty="0"/>
              <a:t>c</a:t>
            </a:r>
            <a:r>
              <a:rPr lang="en-US" sz="3600" dirty="0"/>
              <a:t> given by</a:t>
            </a:r>
            <a:r>
              <a:rPr lang="en-US" sz="3600" dirty="0" smtClean="0"/>
              <a:t>:</a:t>
            </a:r>
          </a:p>
          <a:p>
            <a:pPr eaLnBrk="1" hangingPunct="1"/>
            <a:endParaRPr lang="en-US" sz="3600" dirty="0"/>
          </a:p>
          <a:p>
            <a:pPr eaLnBrk="1" hangingPunct="1">
              <a:buFont typeface="Wingdings" pitchFamily="-84" charset="2"/>
              <a:buNone/>
            </a:pPr>
            <a:endParaRPr lang="en-US" sz="3600" dirty="0"/>
          </a:p>
          <a:p>
            <a:pPr algn="ctr" eaLnBrk="1" hangingPunct="1">
              <a:buFont typeface="Wingdings" pitchFamily="-84" charset="2"/>
              <a:buNone/>
            </a:pPr>
            <a:r>
              <a:rPr lang="en-US" sz="3600" dirty="0"/>
              <a:t>(where </a:t>
            </a:r>
            <a:r>
              <a:rPr lang="el-GR" sz="3600" i="1" dirty="0">
                <a:latin typeface="Symbol" charset="2"/>
                <a:ea typeface="Arial" pitchFamily="-84" charset="0"/>
                <a:cs typeface="Symbol" charset="2"/>
              </a:rPr>
              <a:t>μ</a:t>
            </a:r>
            <a:r>
              <a:rPr lang="en-US" sz="3600" baseline="-25000" dirty="0">
                <a:ea typeface="Times New Roman" pitchFamily="-84" charset="0"/>
                <a:cs typeface="Times New Roman" pitchFamily="-84" charset="0"/>
              </a:rPr>
              <a:t>0</a:t>
            </a:r>
            <a:r>
              <a:rPr lang="en-US" sz="3600" dirty="0"/>
              <a:t> and </a:t>
            </a:r>
            <a:r>
              <a:rPr lang="el-GR" sz="3600" i="1" dirty="0">
                <a:latin typeface="Symbol" charset="2"/>
                <a:ea typeface="Arial" pitchFamily="-84" charset="0"/>
                <a:cs typeface="Symbol" charset="2"/>
              </a:rPr>
              <a:t>ε</a:t>
            </a:r>
            <a:r>
              <a:rPr lang="en-US" sz="3600" baseline="-25000" dirty="0">
                <a:ea typeface="Times New Roman" pitchFamily="-84" charset="0"/>
                <a:cs typeface="Times New Roman" pitchFamily="-84" charset="0"/>
              </a:rPr>
              <a:t>0</a:t>
            </a:r>
            <a:r>
              <a:rPr lang="en-US" sz="3600" dirty="0"/>
              <a:t> are the respective permeability  and permittivity of “free” space) </a:t>
            </a:r>
          </a:p>
          <a:p>
            <a:pPr eaLnBrk="1" hangingPunct="1">
              <a:buFont typeface="Wingdings" pitchFamily="-84" charset="2"/>
              <a:buNone/>
            </a:pPr>
            <a:endParaRPr lang="en-US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E083-8E3A-1B42-A68A-F85B4CD88EA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graphicFrame>
        <p:nvGraphicFramePr>
          <p:cNvPr id="8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081850"/>
              </p:ext>
            </p:extLst>
          </p:nvPr>
        </p:nvGraphicFramePr>
        <p:xfrm>
          <a:off x="3276600" y="3352800"/>
          <a:ext cx="2759075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Equation" r:id="rId4" imgW="965200" imgH="457200" progId="Equation.DSMT4">
                  <p:embed/>
                </p:oleObj>
              </mc:Choice>
              <mc:Fallback>
                <p:oleObj name="Equation" r:id="rId4" imgW="965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352800"/>
                        <a:ext cx="2759075" cy="1319212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53145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Special Project #2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1816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Compute the value of the speed of light using the formula (5 points):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Derive the unit of speed from the units specified in the back-side of the front cover of the text book. (5 points)</a:t>
            </a: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Be sure to write down the values and units taken from the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back-side of the front cover of the text book. </a:t>
            </a: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You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MUST have your own, independent answers to the above three questions even if you worked together with others.  All those who share the answers will get 0 credit if copied.  Must be handwritten!</a:t>
            </a: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Due for the submission is Monday, Jan. 30!</a:t>
            </a:r>
          </a:p>
        </p:txBody>
      </p:sp>
      <p:graphicFrame>
        <p:nvGraphicFramePr>
          <p:cNvPr id="7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902545"/>
              </p:ext>
            </p:extLst>
          </p:nvPr>
        </p:nvGraphicFramePr>
        <p:xfrm>
          <a:off x="2514600" y="1097280"/>
          <a:ext cx="2759075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4" imgW="965200" imgH="457200" progId="Equation.DSMT4">
                  <p:embed/>
                </p:oleObj>
              </mc:Choice>
              <mc:Fallback>
                <p:oleObj name="Equation" r:id="rId4" imgW="965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097280"/>
                        <a:ext cx="2759075" cy="1319212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56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CC9227-5877-134E-99CC-F1153F04D645}" type="slidenum">
              <a:rPr lang="en-US">
                <a:latin typeface="Arial Narrow" pitchFamily="-84" charset="0"/>
              </a:rPr>
              <a:pPr/>
              <a:t>4</a:t>
            </a:fld>
            <a:endParaRPr lang="en-US" dirty="0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5427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969EC02-B465-1F46-95EF-CE1AC1643C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Brief History of Physics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18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Newton’s Classical Mechanics: A theory of mechanics based on observations and </a:t>
            </a:r>
            <a:r>
              <a:rPr lang="en-US" sz="2000" dirty="0" smtClean="0"/>
              <a:t>measurements, concepts of many kinematic parameters, including forces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First unification of forces – planetary forces and forces on the Earth</a:t>
            </a:r>
            <a:endParaRPr lang="en-US" sz="1600" dirty="0"/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Electricity, Magnetism, and Thermodynamics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Late 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and early 20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400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Modern Physics </a:t>
            </a:r>
            <a:r>
              <a:rPr lang="en-US" sz="2400" dirty="0" smtClean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Era, after 1895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Physicists thought everything was done and nothing new could be discovered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Concept of atoms did not quite exist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There were only handful of problems not well understood late 19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century became the basis for new discoveries in 20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century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That culminates in understanding of phenomena in microscopic scale and extremely high speed approaching the speed of light (3x10</a:t>
            </a:r>
            <a:r>
              <a:rPr lang="en-US" sz="2000" baseline="30000" dirty="0" smtClean="0"/>
              <a:t>8</a:t>
            </a:r>
            <a:r>
              <a:rPr lang="en-US" sz="2000" dirty="0" smtClean="0"/>
              <a:t>m/s)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Einstein’s </a:t>
            </a:r>
            <a:r>
              <a:rPr lang="en-US" sz="2000" dirty="0"/>
              <a:t>theory of relativity: Generalized theory of space, time, and energy (mechanics</a:t>
            </a:r>
            <a:r>
              <a:rPr lang="en-US" sz="2000" dirty="0" smtClean="0"/>
              <a:t>)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Quantum Mechanics: Theory of atomic </a:t>
            </a:r>
            <a:r>
              <a:rPr lang="en-US" sz="2000" dirty="0" smtClean="0"/>
              <a:t>phenomena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 bwMode="auto">
          <a:xfrm>
            <a:off x="6172200" y="4953000"/>
            <a:ext cx="1066800" cy="304800"/>
          </a:xfrm>
          <a:prstGeom prst="round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75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0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0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 noGrp="1" noChangeAspect="1"/>
          </p:cNvGrpSpPr>
          <p:nvPr/>
        </p:nvGrpSpPr>
        <p:grpSpPr bwMode="auto">
          <a:xfrm>
            <a:off x="914400" y="228600"/>
            <a:ext cx="7010400" cy="6211888"/>
            <a:chOff x="816" y="118"/>
            <a:chExt cx="4416" cy="3913"/>
          </a:xfrm>
        </p:grpSpPr>
        <p:sp>
          <p:nvSpPr>
            <p:cNvPr id="19458" name="AutoShape 5"/>
            <p:cNvSpPr>
              <a:spLocks noChangeAspect="1" noChangeArrowheads="1" noTextEdit="1"/>
            </p:cNvSpPr>
            <p:nvPr/>
          </p:nvSpPr>
          <p:spPr bwMode="auto">
            <a:xfrm>
              <a:off x="816" y="118"/>
              <a:ext cx="4416" cy="3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59" name="_s48147"/>
            <p:cNvSpPr>
              <a:spLocks noChangeShapeType="1"/>
            </p:cNvSpPr>
            <p:nvPr/>
          </p:nvSpPr>
          <p:spPr bwMode="auto">
            <a:xfrm flipH="1">
              <a:off x="2219" y="2305"/>
              <a:ext cx="403" cy="234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0" name="_s48139"/>
            <p:cNvSpPr>
              <a:spLocks noChangeArrowheads="1"/>
            </p:cNvSpPr>
            <p:nvPr/>
          </p:nvSpPr>
          <p:spPr bwMode="auto">
            <a:xfrm>
              <a:off x="1353" y="2307"/>
              <a:ext cx="929" cy="92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BD799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ELECTRICITY </a:t>
              </a:r>
            </a:p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AND</a:t>
              </a:r>
            </a:p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MAGNETISM</a:t>
              </a:r>
            </a:p>
          </p:txBody>
        </p:sp>
        <p:sp>
          <p:nvSpPr>
            <p:cNvPr id="19461" name="_s48155"/>
            <p:cNvSpPr>
              <a:spLocks noChangeShapeType="1"/>
            </p:cNvSpPr>
            <p:nvPr/>
          </p:nvSpPr>
          <p:spPr bwMode="auto">
            <a:xfrm>
              <a:off x="3425" y="2306"/>
              <a:ext cx="404" cy="23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2" name="_s48154"/>
            <p:cNvSpPr>
              <a:spLocks noChangeArrowheads="1"/>
            </p:cNvSpPr>
            <p:nvPr/>
          </p:nvSpPr>
          <p:spPr bwMode="auto">
            <a:xfrm>
              <a:off x="3767" y="2306"/>
              <a:ext cx="929" cy="92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BD799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THERMODYNAMICS</a:t>
              </a:r>
            </a:p>
            <a:p>
              <a:pPr algn="ctr" eaLnBrk="0" hangingPunct="0"/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463" name="_s48153"/>
            <p:cNvSpPr>
              <a:spLocks noChangeShapeType="1"/>
            </p:cNvSpPr>
            <p:nvPr/>
          </p:nvSpPr>
          <p:spPr bwMode="auto">
            <a:xfrm flipV="1">
              <a:off x="3024" y="1144"/>
              <a:ext cx="0" cy="46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4" name="_s48152"/>
            <p:cNvSpPr>
              <a:spLocks noChangeArrowheads="1"/>
            </p:cNvSpPr>
            <p:nvPr/>
          </p:nvSpPr>
          <p:spPr bwMode="auto">
            <a:xfrm>
              <a:off x="2560" y="216"/>
              <a:ext cx="929" cy="92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BD799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200" dirty="0"/>
                <a:t>  </a:t>
              </a:r>
              <a:r>
                <a:rPr lang="en-US" sz="1200" b="1" dirty="0">
                  <a:solidFill>
                    <a:srgbClr val="000000"/>
                  </a:solidFill>
                </a:rPr>
                <a:t>MECHANICS</a:t>
              </a:r>
            </a:p>
            <a:p>
              <a:pPr algn="ctr" eaLnBrk="0" hangingPunct="0"/>
              <a:r>
                <a:rPr lang="en-US" sz="1200" b="1" dirty="0">
                  <a:solidFill>
                    <a:srgbClr val="000000"/>
                  </a:solidFill>
                </a:rPr>
                <a:t>      </a:t>
              </a:r>
              <a:r>
                <a:rPr lang="en-US" sz="1200" dirty="0">
                  <a:solidFill>
                    <a:srgbClr val="FF3300"/>
                  </a:solidFill>
                </a:rPr>
                <a:t>	</a:t>
              </a:r>
            </a:p>
          </p:txBody>
        </p:sp>
        <p:sp>
          <p:nvSpPr>
            <p:cNvPr id="19465" name="_s48135"/>
            <p:cNvSpPr>
              <a:spLocks noChangeArrowheads="1"/>
            </p:cNvSpPr>
            <p:nvPr/>
          </p:nvSpPr>
          <p:spPr bwMode="auto">
            <a:xfrm>
              <a:off x="2560" y="1610"/>
              <a:ext cx="929" cy="92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BD799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200" b="1" dirty="0">
                <a:solidFill>
                  <a:srgbClr val="000000"/>
                </a:solidFill>
              </a:endParaRPr>
            </a:p>
            <a:p>
              <a:pPr algn="ctr" eaLnBrk="0" hangingPunct="0"/>
              <a:r>
                <a:rPr lang="en-US" sz="1200" b="1" dirty="0">
                  <a:solidFill>
                    <a:srgbClr val="000000"/>
                  </a:solidFill>
                </a:rPr>
                <a:t>CLASSICAL</a:t>
              </a:r>
            </a:p>
            <a:p>
              <a:pPr algn="ctr" eaLnBrk="0" hangingPunct="0"/>
              <a:r>
                <a:rPr lang="en-US" sz="1200" b="1" dirty="0">
                  <a:solidFill>
                    <a:srgbClr val="000000"/>
                  </a:solidFill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</a:rPr>
                <a:t>PHYSICS</a:t>
              </a:r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48159" name="Text Box 31"/>
            <p:cNvSpPr txBox="1">
              <a:spLocks noChangeArrowheads="1"/>
            </p:cNvSpPr>
            <p:nvPr/>
          </p:nvSpPr>
          <p:spPr bwMode="auto">
            <a:xfrm>
              <a:off x="1287" y="3513"/>
              <a:ext cx="3037" cy="231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1800">
                  <a:latin typeface="Arial" charset="0"/>
                  <a:ea typeface="ＭＳ Ｐゴシック" charset="0"/>
                  <a:cs typeface="+mn-cs"/>
                </a:rPr>
                <a:t>                      </a:t>
              </a:r>
              <a:r>
                <a:rPr lang="en-US" sz="1800" b="1">
                  <a:latin typeface="Arial" charset="0"/>
                  <a:ea typeface="ＭＳ Ｐゴシック" charset="0"/>
                  <a:cs typeface="+mn-cs"/>
                </a:rPr>
                <a:t>CONSERVATION LAWS</a:t>
              </a:r>
              <a:r>
                <a:rPr lang="en-US" sz="1800">
                  <a:latin typeface="Arial" charset="0"/>
                  <a:ea typeface="ＭＳ Ｐゴシック" charset="0"/>
                  <a:cs typeface="+mn-cs"/>
                </a:rPr>
                <a:t>     </a:t>
              </a:r>
            </a:p>
          </p:txBody>
        </p:sp>
        <p:sp>
          <p:nvSpPr>
            <p:cNvPr id="48160" name="AutoShape 32"/>
            <p:cNvSpPr>
              <a:spLocks noChangeArrowheads="1"/>
            </p:cNvSpPr>
            <p:nvPr/>
          </p:nvSpPr>
          <p:spPr bwMode="auto">
            <a:xfrm>
              <a:off x="2861" y="2832"/>
              <a:ext cx="307" cy="615"/>
            </a:xfrm>
            <a:prstGeom prst="downArrow">
              <a:avLst>
                <a:gd name="adj1" fmla="val 50000"/>
                <a:gd name="adj2" fmla="val 50081"/>
              </a:avLst>
            </a:prstGeom>
            <a:solidFill>
              <a:srgbClr val="0033CC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/>
          </p:spPr>
          <p:txBody>
            <a:bodyPr vert="eaVert" wrap="none" anchor="ctr"/>
            <a:lstStyle/>
            <a:p>
              <a:pPr algn="ctr" eaLnBrk="0" hangingPunct="0">
                <a:defRPr/>
              </a:pPr>
              <a:endParaRPr lang="en-US" sz="1800" b="1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09C4-BE5D-3F41-A6AF-E569444AEA1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638800" y="2510135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+mj-lt"/>
              </a:rPr>
              <a:t>All these in just 300 years!!</a:t>
            </a:r>
            <a:endParaRPr lang="en-US" dirty="0">
              <a:solidFill>
                <a:srgbClr val="8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33185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10600" cy="140335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Triumph of Classical Physics: </a:t>
            </a:r>
            <a:br>
              <a:rPr lang="en-US" sz="4000" dirty="0" smtClean="0">
                <a:cs typeface="+mj-cs"/>
              </a:rPr>
            </a:br>
            <a:r>
              <a:rPr lang="en-US" sz="4000" dirty="0" smtClean="0">
                <a:cs typeface="+mj-cs"/>
              </a:rPr>
              <a:t>The Conservation Laws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Pct val="130000"/>
              <a:buFont typeface="Arial" charset="0"/>
              <a:buChar char="•"/>
              <a:defRPr/>
            </a:pPr>
            <a:r>
              <a:rPr lang="en-US" b="1" dirty="0" smtClean="0">
                <a:cs typeface="+mn-cs"/>
              </a:rPr>
              <a:t>Conservation of energy</a:t>
            </a:r>
            <a:r>
              <a:rPr lang="en-US" dirty="0" smtClean="0">
                <a:cs typeface="+mn-cs"/>
              </a:rPr>
              <a:t>: The total sum of energy (in all its forms) is conserved in all interactions. </a:t>
            </a:r>
          </a:p>
          <a:p>
            <a:pPr eaLnBrk="1" hangingPunct="1">
              <a:lnSpc>
                <a:spcPct val="80000"/>
              </a:lnSpc>
              <a:buSzPct val="130000"/>
              <a:buFont typeface="Arial" charset="0"/>
              <a:buChar char="•"/>
              <a:defRPr/>
            </a:pPr>
            <a:r>
              <a:rPr lang="en-US" b="1" dirty="0" smtClean="0">
                <a:cs typeface="+mn-cs"/>
              </a:rPr>
              <a:t>Conservation of linear momentum</a:t>
            </a:r>
            <a:r>
              <a:rPr lang="en-US" dirty="0" smtClean="0">
                <a:cs typeface="+mn-cs"/>
              </a:rPr>
              <a:t>: In the absence of external forces, linear momentum is conserved in all interactions.</a:t>
            </a:r>
          </a:p>
          <a:p>
            <a:pPr eaLnBrk="1" hangingPunct="1">
              <a:lnSpc>
                <a:spcPct val="80000"/>
              </a:lnSpc>
              <a:buSzPct val="130000"/>
              <a:buFont typeface="Arial" charset="0"/>
              <a:buChar char="•"/>
              <a:defRPr/>
            </a:pPr>
            <a:r>
              <a:rPr lang="en-US" b="1" dirty="0" smtClean="0">
                <a:cs typeface="+mn-cs"/>
              </a:rPr>
              <a:t>Conservation of angular momentum</a:t>
            </a:r>
            <a:r>
              <a:rPr lang="en-US" dirty="0" smtClean="0">
                <a:cs typeface="+mn-cs"/>
              </a:rPr>
              <a:t>: In the absence of external torque, angular momentum is conserved in all interactions.</a:t>
            </a:r>
          </a:p>
          <a:p>
            <a:pPr eaLnBrk="1" hangingPunct="1">
              <a:lnSpc>
                <a:spcPct val="80000"/>
              </a:lnSpc>
              <a:buSzPct val="130000"/>
              <a:buFont typeface="Arial" charset="0"/>
              <a:buChar char="•"/>
              <a:defRPr/>
            </a:pPr>
            <a:r>
              <a:rPr lang="en-US" b="1" dirty="0" smtClean="0">
                <a:cs typeface="+mn-cs"/>
              </a:rPr>
              <a:t>Conservation of charge</a:t>
            </a:r>
            <a:r>
              <a:rPr lang="en-US" dirty="0" smtClean="0">
                <a:cs typeface="+mn-cs"/>
              </a:rPr>
              <a:t>: Electric charge is conserved in all interactions.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363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cs typeface="+mj-cs"/>
              </a:rPr>
              <a:t>Mechanics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pPr marL="609600" indent="-609600" eaLnBrk="1" hangingPunct="1"/>
            <a:r>
              <a:rPr lang="en-US" sz="3600" dirty="0">
                <a:cs typeface="ＭＳ Ｐゴシック" pitchFamily="-84" charset="-128"/>
              </a:rPr>
              <a:t>Galileo (1564-1642)</a:t>
            </a:r>
            <a:endParaRPr lang="en-US" sz="3600" dirty="0" smtClean="0">
              <a:cs typeface="ＭＳ Ｐゴシック" pitchFamily="-84" charset="-128"/>
            </a:endParaRPr>
          </a:p>
          <a:p>
            <a:pPr marL="990600" lvl="1" indent="-646113" eaLnBrk="1" hangingPunct="1"/>
            <a:r>
              <a:rPr lang="en-US" sz="3600" dirty="0" smtClean="0"/>
              <a:t>First great experimentalist</a:t>
            </a:r>
            <a:endParaRPr lang="en-US" sz="3600" dirty="0"/>
          </a:p>
          <a:p>
            <a:pPr marL="990600" lvl="1" indent="-646113" eaLnBrk="1" hangingPunct="1"/>
            <a:r>
              <a:rPr lang="en-US" sz="3600" dirty="0"/>
              <a:t>Principle of inertia</a:t>
            </a:r>
          </a:p>
          <a:p>
            <a:pPr marL="990600" lvl="1" indent="-646113" eaLnBrk="1" hangingPunct="1"/>
            <a:r>
              <a:rPr lang="en-US" sz="3600" dirty="0"/>
              <a:t>Established experimental </a:t>
            </a:r>
            <a:r>
              <a:rPr lang="en-US" sz="3600" dirty="0" smtClean="0"/>
              <a:t>foundations </a:t>
            </a:r>
          </a:p>
          <a:p>
            <a:pPr marL="609600" indent="-609600" eaLnBrk="1" hangingPunct="1">
              <a:buFont typeface="Wingdings" pitchFamily="-84" charset="2"/>
              <a:buNone/>
            </a:pPr>
            <a:endParaRPr lang="en-US" sz="3600" dirty="0"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143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86868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-84" charset="2"/>
              <a:buNone/>
            </a:pPr>
            <a:r>
              <a:rPr lang="en-US" sz="2800" dirty="0">
                <a:cs typeface="ＭＳ Ｐゴシック" pitchFamily="-84" charset="-128"/>
              </a:rPr>
              <a:t>Three laws describing the relationship between mass and </a:t>
            </a:r>
            <a:r>
              <a:rPr lang="en-US" sz="2800" dirty="0" smtClean="0">
                <a:cs typeface="ＭＳ Ｐゴシック" pitchFamily="-84" charset="-128"/>
              </a:rPr>
              <a:t>acceleration, concept </a:t>
            </a:r>
            <a:r>
              <a:rPr lang="en-US" sz="2800" smtClean="0">
                <a:cs typeface="ＭＳ Ｐゴシック" pitchFamily="-84" charset="-128"/>
              </a:rPr>
              <a:t>of forces </a:t>
            </a:r>
            <a:r>
              <a:rPr lang="en-US" sz="2800" dirty="0" smtClean="0">
                <a:cs typeface="ＭＳ Ｐゴシック" pitchFamily="-84" charset="-128"/>
                <a:sym typeface="Wingdings"/>
              </a:rPr>
              <a:t> First unification of forces!!</a:t>
            </a:r>
            <a:endParaRPr lang="en-US" sz="2800" dirty="0" smtClean="0"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SzTx/>
              <a:buFont typeface="Wingdings" pitchFamily="-84" charset="2"/>
              <a:buChar char="§"/>
            </a:pPr>
            <a:r>
              <a:rPr lang="en-US" sz="2800" b="1" dirty="0" smtClean="0">
                <a:cs typeface="ＭＳ Ｐゴシック" pitchFamily="-84" charset="-128"/>
              </a:rPr>
              <a:t>Newton’</a:t>
            </a:r>
            <a:r>
              <a:rPr lang="en-US" altLang="ja-JP" sz="2800" b="1" dirty="0" smtClean="0">
                <a:cs typeface="ＭＳ Ｐゴシック" pitchFamily="-84" charset="-128"/>
              </a:rPr>
              <a:t>s </a:t>
            </a:r>
            <a:r>
              <a:rPr lang="en-US" altLang="ja-JP" sz="2800" b="1" dirty="0">
                <a:cs typeface="ＭＳ Ｐゴシック" pitchFamily="-84" charset="-128"/>
              </a:rPr>
              <a:t>first law</a:t>
            </a:r>
            <a:r>
              <a:rPr lang="en-US" altLang="ja-JP" sz="2800" dirty="0">
                <a:cs typeface="ＭＳ Ｐゴシック" pitchFamily="-84" charset="-128"/>
              </a:rPr>
              <a:t> (</a:t>
            </a:r>
            <a:r>
              <a:rPr lang="en-US" altLang="ja-JP" sz="2800" i="1" dirty="0">
                <a:cs typeface="ＭＳ Ｐゴシック" pitchFamily="-84" charset="-128"/>
              </a:rPr>
              <a:t>law of inertia</a:t>
            </a:r>
            <a:r>
              <a:rPr lang="en-US" altLang="ja-JP" sz="2800" dirty="0">
                <a:cs typeface="ＭＳ Ｐゴシック" pitchFamily="-84" charset="-128"/>
              </a:rPr>
              <a:t>): An object in motion with a constant velocity will continue in motion unless acted upon by some net external force</a:t>
            </a:r>
            <a:r>
              <a:rPr lang="en-US" altLang="ja-JP" sz="2800" dirty="0" smtClean="0">
                <a:cs typeface="ＭＳ Ｐゴシック" pitchFamily="-84" charset="-128"/>
              </a:rPr>
              <a:t>.</a:t>
            </a:r>
            <a:endParaRPr lang="en-US" sz="2800" dirty="0" smtClean="0"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SzTx/>
              <a:buFont typeface="Wingdings" pitchFamily="-84" charset="2"/>
              <a:buChar char="§"/>
            </a:pPr>
            <a:r>
              <a:rPr lang="en-US" sz="2800" b="1" dirty="0" smtClean="0">
                <a:cs typeface="ＭＳ Ｐゴシック" pitchFamily="-84" charset="-128"/>
              </a:rPr>
              <a:t>Newton’</a:t>
            </a:r>
            <a:r>
              <a:rPr lang="en-US" altLang="ja-JP" sz="2800" b="1" dirty="0" smtClean="0">
                <a:cs typeface="ＭＳ Ｐゴシック" pitchFamily="-84" charset="-128"/>
              </a:rPr>
              <a:t>s </a:t>
            </a:r>
            <a:r>
              <a:rPr lang="en-US" altLang="ja-JP" sz="2800" b="1" dirty="0">
                <a:cs typeface="ＭＳ Ｐゴシック" pitchFamily="-84" charset="-128"/>
              </a:rPr>
              <a:t>second law</a:t>
            </a:r>
            <a:r>
              <a:rPr lang="en-US" altLang="ja-JP" sz="2800" dirty="0">
                <a:cs typeface="ＭＳ Ｐゴシック" pitchFamily="-84" charset="-128"/>
              </a:rPr>
              <a:t>: Introduces force (F) as responsible for the  the change in </a:t>
            </a:r>
            <a:r>
              <a:rPr lang="en-US" altLang="ja-JP" sz="2800" dirty="0" smtClean="0">
                <a:cs typeface="ＭＳ Ｐゴシック" pitchFamily="-84" charset="-128"/>
              </a:rPr>
              <a:t>linear </a:t>
            </a:r>
            <a:r>
              <a:rPr lang="en-US" altLang="ja-JP" sz="2800" dirty="0">
                <a:cs typeface="ＭＳ Ｐゴシック" pitchFamily="-84" charset="-128"/>
              </a:rPr>
              <a:t>momentum (</a:t>
            </a:r>
            <a:r>
              <a:rPr lang="en-US" altLang="ja-JP" sz="2800" b="1" dirty="0">
                <a:cs typeface="ＭＳ Ｐゴシック" pitchFamily="-84" charset="-128"/>
              </a:rPr>
              <a:t>p</a:t>
            </a:r>
            <a:r>
              <a:rPr lang="en-US" altLang="ja-JP" sz="2800" dirty="0">
                <a:cs typeface="ＭＳ Ｐゴシック" pitchFamily="-84" charset="-128"/>
              </a:rPr>
              <a:t>)</a:t>
            </a:r>
            <a:r>
              <a:rPr lang="en-US" altLang="ja-JP" sz="2800" dirty="0" smtClean="0">
                <a:cs typeface="ＭＳ Ｐゴシック" pitchFamily="-84" charset="-128"/>
              </a:rPr>
              <a:t>:</a:t>
            </a:r>
          </a:p>
          <a:p>
            <a:pPr eaLnBrk="1" hangingPunct="1">
              <a:lnSpc>
                <a:spcPct val="90000"/>
              </a:lnSpc>
              <a:buSzTx/>
              <a:buFont typeface="Wingdings" pitchFamily="-84" charset="2"/>
              <a:buChar char="§"/>
            </a:pPr>
            <a:r>
              <a:rPr lang="en-US" sz="2400" b="1" dirty="0" smtClean="0">
                <a:cs typeface="ＭＳ Ｐゴシック" pitchFamily="-84" charset="-128"/>
              </a:rPr>
              <a:t>                                      or</a:t>
            </a:r>
          </a:p>
          <a:p>
            <a:pPr eaLnBrk="1" hangingPunct="1">
              <a:lnSpc>
                <a:spcPct val="90000"/>
              </a:lnSpc>
              <a:buSzTx/>
              <a:buFont typeface="Wingdings" pitchFamily="-84" charset="2"/>
              <a:buChar char="§"/>
            </a:pPr>
            <a:r>
              <a:rPr lang="en-US" sz="2800" b="1" dirty="0" smtClean="0">
                <a:cs typeface="ＭＳ Ｐゴシック" pitchFamily="-84" charset="-128"/>
                <a:sym typeface="Wingdings" pitchFamily="-84" charset="2"/>
              </a:rPr>
              <a:t>Newton’</a:t>
            </a:r>
            <a:r>
              <a:rPr lang="en-US" altLang="ja-JP" sz="2800" b="1" dirty="0" smtClean="0">
                <a:cs typeface="ＭＳ Ｐゴシック" pitchFamily="-84" charset="-128"/>
                <a:sym typeface="Wingdings" pitchFamily="-84" charset="2"/>
              </a:rPr>
              <a:t>s </a:t>
            </a:r>
            <a:r>
              <a:rPr lang="en-US" altLang="ja-JP" sz="2800" b="1" dirty="0">
                <a:cs typeface="ＭＳ Ｐゴシック" pitchFamily="-84" charset="-128"/>
                <a:sym typeface="Wingdings" pitchFamily="-84" charset="2"/>
              </a:rPr>
              <a:t>third law</a:t>
            </a:r>
            <a:r>
              <a:rPr lang="en-US" altLang="ja-JP" sz="2800" dirty="0">
                <a:cs typeface="ＭＳ Ｐゴシック" pitchFamily="-84" charset="-128"/>
                <a:sym typeface="Wingdings" pitchFamily="-84" charset="2"/>
              </a:rPr>
              <a:t> (</a:t>
            </a:r>
            <a:r>
              <a:rPr lang="en-US" altLang="ja-JP" sz="2800" i="1" dirty="0">
                <a:cs typeface="ＭＳ Ｐゴシック" pitchFamily="-84" charset="-128"/>
                <a:sym typeface="Wingdings" pitchFamily="-84" charset="2"/>
              </a:rPr>
              <a:t>law of action and reaction</a:t>
            </a:r>
            <a:r>
              <a:rPr lang="en-US" altLang="ja-JP" sz="2800" dirty="0">
                <a:cs typeface="ＭＳ Ｐゴシック" pitchFamily="-84" charset="-128"/>
                <a:sym typeface="Wingdings" pitchFamily="-84" charset="2"/>
              </a:rPr>
              <a:t>):</a:t>
            </a:r>
            <a:r>
              <a:rPr lang="en-US" altLang="ja-JP" sz="2800" b="1" dirty="0">
                <a:cs typeface="ＭＳ Ｐゴシック" pitchFamily="-84" charset="-128"/>
              </a:rPr>
              <a:t> </a:t>
            </a:r>
            <a:r>
              <a:rPr lang="en-US" altLang="ja-JP" sz="2800" dirty="0">
                <a:cs typeface="ＭＳ Ｐゴシック" pitchFamily="-84" charset="-128"/>
              </a:rPr>
              <a:t>The force exerted by body 1 on body 2 is equal in magnitude and opposite in direction to the force that body 2 exerts on body 1.</a:t>
            </a:r>
            <a:r>
              <a:rPr lang="en-US" altLang="ja-JP" sz="2400" dirty="0">
                <a:cs typeface="ＭＳ Ｐゴシック" pitchFamily="-84" charset="-128"/>
              </a:rPr>
              <a:t> </a:t>
            </a:r>
            <a:endParaRPr lang="en-US" sz="2400" dirty="0">
              <a:cs typeface="ＭＳ Ｐゴシック" pitchFamily="-84" charset="-128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Isaac Newton (1642-1727)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E083-8E3A-1B42-A68A-F85B4CD88EA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761499"/>
              </p:ext>
            </p:extLst>
          </p:nvPr>
        </p:nvGraphicFramePr>
        <p:xfrm>
          <a:off x="2219325" y="3733800"/>
          <a:ext cx="10572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Equation" r:id="rId3" imgW="469900" imgH="203200" progId="Equation.DSMT4">
                  <p:embed/>
                </p:oleObj>
              </mc:Choice>
              <mc:Fallback>
                <p:oleObj name="Equation" r:id="rId3" imgW="469900" imgH="203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19325" y="3733800"/>
                        <a:ext cx="1057275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1527465"/>
              </p:ext>
            </p:extLst>
          </p:nvPr>
        </p:nvGraphicFramePr>
        <p:xfrm>
          <a:off x="4114800" y="3657600"/>
          <a:ext cx="86931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name="Equation" r:id="rId5" imgW="469900" imgH="381000" progId="Equation.DSMT4">
                  <p:embed/>
                </p:oleObj>
              </mc:Choice>
              <mc:Fallback>
                <p:oleObj name="Equation" r:id="rId5" imgW="469900" imgH="38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4800" y="3657600"/>
                        <a:ext cx="869315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448013"/>
              </p:ext>
            </p:extLst>
          </p:nvPr>
        </p:nvGraphicFramePr>
        <p:xfrm>
          <a:off x="3505200" y="5486400"/>
          <a:ext cx="13716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" name="Equation" r:id="rId7" imgW="609600" imgH="228600" progId="Equation.DSMT4">
                  <p:embed/>
                </p:oleObj>
              </mc:Choice>
              <mc:Fallback>
                <p:oleObj name="Equation" r:id="rId7" imgW="609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05200" y="5486400"/>
                        <a:ext cx="1371600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95337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5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 smtClean="0">
                <a:cs typeface="+mj-cs"/>
              </a:rPr>
              <a:t>Electromagnetism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0"/>
            <a:ext cx="6321425" cy="5334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cs typeface="+mn-cs"/>
              </a:rPr>
              <a:t>Contributions made by:</a:t>
            </a:r>
            <a:endParaRPr lang="en-US" dirty="0" smtClean="0">
              <a:cs typeface="+mn-cs"/>
            </a:endParaRP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Coulomb (1736-1806)</a:t>
            </a:r>
          </a:p>
          <a:p>
            <a:pPr lvl="1" eaLnBrk="1" hangingPunct="1">
              <a:defRPr/>
            </a:pPr>
            <a:r>
              <a:rPr lang="en-US" dirty="0" err="1" smtClean="0">
                <a:cs typeface="+mn-cs"/>
              </a:rPr>
              <a:t>Oersted</a:t>
            </a:r>
            <a:r>
              <a:rPr lang="en-US" dirty="0" smtClean="0">
                <a:cs typeface="+mn-cs"/>
              </a:rPr>
              <a:t> (1777-1851)</a:t>
            </a: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Young (1773-1829)</a:t>
            </a: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Amp</a:t>
            </a:r>
            <a:r>
              <a:rPr lang="en-US" dirty="0" smtClean="0">
                <a:cs typeface="Arial" charset="0"/>
              </a:rPr>
              <a:t>è</a:t>
            </a:r>
            <a:r>
              <a:rPr lang="en-US" dirty="0" smtClean="0">
                <a:cs typeface="+mn-cs"/>
              </a:rPr>
              <a:t>re (1775-1836)</a:t>
            </a: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Faraday (1791-1867)</a:t>
            </a: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Henry (1797-1878)</a:t>
            </a: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Maxwell (1831-1879)</a:t>
            </a: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Hertz (1857-1894)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184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5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25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12399</TotalTime>
  <Words>1894</Words>
  <Application>Microsoft Macintosh PowerPoint</Application>
  <PresentationFormat>On-screen Show (4:3)</PresentationFormat>
  <Paragraphs>232</Paragraphs>
  <Slides>21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Apple Chancery</vt:lpstr>
      <vt:lpstr>Arial Narrow</vt:lpstr>
      <vt:lpstr>Monotype Corsiva</vt:lpstr>
      <vt:lpstr>ＭＳ Ｐゴシック</vt:lpstr>
      <vt:lpstr>Symbol</vt:lpstr>
      <vt:lpstr>Times New Roman</vt:lpstr>
      <vt:lpstr>Wingdings</vt:lpstr>
      <vt:lpstr>Arial</vt:lpstr>
      <vt:lpstr>phys1443-spring02</vt:lpstr>
      <vt:lpstr>Equation</vt:lpstr>
      <vt:lpstr>PHYS 3313 – Section 001 Lecture #3</vt:lpstr>
      <vt:lpstr>Reminder: Special Project #1</vt:lpstr>
      <vt:lpstr>Special Project #2</vt:lpstr>
      <vt:lpstr>Brief History of Physics</vt:lpstr>
      <vt:lpstr>PowerPoint Presentation</vt:lpstr>
      <vt:lpstr>Triumph of Classical Physics:  The Conservation Laws</vt:lpstr>
      <vt:lpstr>Mechanics</vt:lpstr>
      <vt:lpstr>Isaac Newton (1642-1727)</vt:lpstr>
      <vt:lpstr>Electromagnetism</vt:lpstr>
      <vt:lpstr>Culminates in Maxwell’s Equations</vt:lpstr>
      <vt:lpstr>Thermodynamics</vt:lpstr>
      <vt:lpstr>The Kinetic Theory of Gases </vt:lpstr>
      <vt:lpstr>Additional Contributions</vt:lpstr>
      <vt:lpstr>Primary Results of Statistical Interpretation</vt:lpstr>
      <vt:lpstr>Experimental Demonstration of Equi-partition Principle</vt:lpstr>
      <vt:lpstr>Primary Results of Thermodynamics</vt:lpstr>
      <vt:lpstr>Concept of Waves and Particles</vt:lpstr>
      <vt:lpstr>Particles vs. Waves</vt:lpstr>
      <vt:lpstr>The Nature of Light</vt:lpstr>
      <vt:lpstr>The Wave Theory Advances…</vt:lpstr>
      <vt:lpstr>The Electromagnetic Spectrum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523</cp:revision>
  <cp:lastPrinted>2013-08-26T21:25:15Z</cp:lastPrinted>
  <dcterms:created xsi:type="dcterms:W3CDTF">2012-08-27T21:13:02Z</dcterms:created>
  <dcterms:modified xsi:type="dcterms:W3CDTF">2017-01-25T20:44:26Z</dcterms:modified>
</cp:coreProperties>
</file>