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56" r:id="rId2"/>
    <p:sldId id="574" r:id="rId3"/>
    <p:sldId id="621" r:id="rId4"/>
    <p:sldId id="623" r:id="rId5"/>
    <p:sldId id="624" r:id="rId6"/>
    <p:sldId id="625" r:id="rId7"/>
    <p:sldId id="628" r:id="rId8"/>
    <p:sldId id="626" r:id="rId9"/>
    <p:sldId id="546" r:id="rId10"/>
    <p:sldId id="547" r:id="rId11"/>
    <p:sldId id="548" r:id="rId12"/>
    <p:sldId id="549" r:id="rId13"/>
    <p:sldId id="550" r:id="rId14"/>
    <p:sldId id="551" r:id="rId15"/>
    <p:sldId id="552" r:id="rId16"/>
    <p:sldId id="553" r:id="rId17"/>
    <p:sldId id="554" r:id="rId18"/>
    <p:sldId id="555" r:id="rId19"/>
    <p:sldId id="556" r:id="rId20"/>
    <p:sldId id="557" r:id="rId21"/>
    <p:sldId id="558" r:id="rId22"/>
    <p:sldId id="629" r:id="rId23"/>
    <p:sldId id="630" r:id="rId24"/>
  </p:sldIdLst>
  <p:sldSz cx="9144000" cy="6858000" type="screen4x3"/>
  <p:notesSz cx="6877050" cy="9163050"/>
  <p:defaultTextStyle>
    <a:defPPr>
      <a:defRPr lang="en-US"/>
    </a:defPPr>
    <a:lvl1pPr algn="l" rtl="0" fontAlgn="base">
      <a:spcBef>
        <a:spcPct val="0"/>
      </a:spcBef>
      <a:spcAft>
        <a:spcPct val="0"/>
      </a:spcAft>
      <a:defRPr sz="2400" kern="1200">
        <a:solidFill>
          <a:schemeClr val="tx1"/>
        </a:solidFill>
        <a:latin typeface="Times New Roman" pitchFamily="-84" charset="0"/>
        <a:ea typeface="+mn-ea"/>
        <a:cs typeface="+mn-cs"/>
      </a:defRPr>
    </a:lvl1pPr>
    <a:lvl2pPr marL="457200" algn="l" rtl="0" fontAlgn="base">
      <a:spcBef>
        <a:spcPct val="0"/>
      </a:spcBef>
      <a:spcAft>
        <a:spcPct val="0"/>
      </a:spcAft>
      <a:defRPr sz="2400" kern="1200">
        <a:solidFill>
          <a:schemeClr val="tx1"/>
        </a:solidFill>
        <a:latin typeface="Times New Roman" pitchFamily="-84" charset="0"/>
        <a:ea typeface="+mn-ea"/>
        <a:cs typeface="+mn-cs"/>
      </a:defRPr>
    </a:lvl2pPr>
    <a:lvl3pPr marL="914400" algn="l" rtl="0" fontAlgn="base">
      <a:spcBef>
        <a:spcPct val="0"/>
      </a:spcBef>
      <a:spcAft>
        <a:spcPct val="0"/>
      </a:spcAft>
      <a:defRPr sz="2400" kern="1200">
        <a:solidFill>
          <a:schemeClr val="tx1"/>
        </a:solidFill>
        <a:latin typeface="Times New Roman" pitchFamily="-84" charset="0"/>
        <a:ea typeface="+mn-ea"/>
        <a:cs typeface="+mn-cs"/>
      </a:defRPr>
    </a:lvl3pPr>
    <a:lvl4pPr marL="1371600" algn="l" rtl="0" fontAlgn="base">
      <a:spcBef>
        <a:spcPct val="0"/>
      </a:spcBef>
      <a:spcAft>
        <a:spcPct val="0"/>
      </a:spcAft>
      <a:defRPr sz="2400" kern="1200">
        <a:solidFill>
          <a:schemeClr val="tx1"/>
        </a:solidFill>
        <a:latin typeface="Times New Roman" pitchFamily="-84" charset="0"/>
        <a:ea typeface="+mn-ea"/>
        <a:cs typeface="+mn-cs"/>
      </a:defRPr>
    </a:lvl4pPr>
    <a:lvl5pPr marL="1828800" algn="l" rtl="0" fontAlgn="base">
      <a:spcBef>
        <a:spcPct val="0"/>
      </a:spcBef>
      <a:spcAft>
        <a:spcPct val="0"/>
      </a:spcAft>
      <a:defRPr sz="2400" kern="1200">
        <a:solidFill>
          <a:schemeClr val="tx1"/>
        </a:solidFill>
        <a:latin typeface="Times New Roman" pitchFamily="-84" charset="0"/>
        <a:ea typeface="+mn-ea"/>
        <a:cs typeface="+mn-cs"/>
      </a:defRPr>
    </a:lvl5pPr>
    <a:lvl6pPr marL="2286000" algn="l" defTabSz="457200" rtl="0" eaLnBrk="1" latinLnBrk="0" hangingPunct="1">
      <a:defRPr sz="2400" kern="1200">
        <a:solidFill>
          <a:schemeClr val="tx1"/>
        </a:solidFill>
        <a:latin typeface="Times New Roman" pitchFamily="-84" charset="0"/>
        <a:ea typeface="+mn-ea"/>
        <a:cs typeface="+mn-cs"/>
      </a:defRPr>
    </a:lvl6pPr>
    <a:lvl7pPr marL="2743200" algn="l" defTabSz="457200" rtl="0" eaLnBrk="1" latinLnBrk="0" hangingPunct="1">
      <a:defRPr sz="2400" kern="1200">
        <a:solidFill>
          <a:schemeClr val="tx1"/>
        </a:solidFill>
        <a:latin typeface="Times New Roman" pitchFamily="-84" charset="0"/>
        <a:ea typeface="+mn-ea"/>
        <a:cs typeface="+mn-cs"/>
      </a:defRPr>
    </a:lvl7pPr>
    <a:lvl8pPr marL="3200400" algn="l" defTabSz="457200" rtl="0" eaLnBrk="1" latinLnBrk="0" hangingPunct="1">
      <a:defRPr sz="2400" kern="1200">
        <a:solidFill>
          <a:schemeClr val="tx1"/>
        </a:solidFill>
        <a:latin typeface="Times New Roman" pitchFamily="-84" charset="0"/>
        <a:ea typeface="+mn-ea"/>
        <a:cs typeface="+mn-cs"/>
      </a:defRPr>
    </a:lvl8pPr>
    <a:lvl9pPr marL="3657600" algn="l" defTabSz="457200" rtl="0" eaLnBrk="1" latinLnBrk="0" hangingPunct="1">
      <a:defRPr sz="2400" kern="1200">
        <a:solidFill>
          <a:schemeClr val="tx1"/>
        </a:solidFill>
        <a:latin typeface="Times New Roman" pitchFamily="-8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0033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81CEEF"/>
    <a:srgbClr val="8EDBEF"/>
    <a:srgbClr val="7FC4D6"/>
    <a:srgbClr val="99FFCC"/>
    <a:srgbClr val="FFFFCC"/>
    <a:srgbClr val="CC6600"/>
    <a:srgbClr val="FF0066"/>
    <a:srgbClr val="CC00CC"/>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1"/>
    <p:restoredTop sz="94660"/>
  </p:normalViewPr>
  <p:slideViewPr>
    <p:cSldViewPr>
      <p:cViewPr varScale="1">
        <p:scale>
          <a:sx n="87" d="100"/>
          <a:sy n="87" d="100"/>
        </p:scale>
        <p:origin x="200" y="6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58"/>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 Id="rId2"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9738"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defTabSz="915988">
              <a:defRPr sz="1200">
                <a:latin typeface="Times New Roman" charset="0"/>
              </a:defRPr>
            </a:lvl1pPr>
          </a:lstStyle>
          <a:p>
            <a:pPr>
              <a:defRPr/>
            </a:pPr>
            <a:endParaRPr lang="en-US"/>
          </a:p>
        </p:txBody>
      </p:sp>
      <p:sp>
        <p:nvSpPr>
          <p:cNvPr id="33795" name="Rectangle 3"/>
          <p:cNvSpPr>
            <a:spLocks noGrp="1" noChangeArrowheads="1"/>
          </p:cNvSpPr>
          <p:nvPr>
            <p:ph type="dt" sz="quarter" idx="1"/>
          </p:nvPr>
        </p:nvSpPr>
        <p:spPr bwMode="auto">
          <a:xfrm>
            <a:off x="3897313" y="0"/>
            <a:ext cx="2979737"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defTabSz="915988">
              <a:defRPr sz="1200">
                <a:latin typeface="Times New Roman" charset="0"/>
              </a:defRPr>
            </a:lvl1pPr>
          </a:lstStyle>
          <a:p>
            <a:pPr>
              <a:defRPr/>
            </a:pPr>
            <a:endParaRPr lang="en-US"/>
          </a:p>
        </p:txBody>
      </p:sp>
      <p:sp>
        <p:nvSpPr>
          <p:cNvPr id="33796" name="Rectangle 4"/>
          <p:cNvSpPr>
            <a:spLocks noGrp="1" noChangeArrowheads="1"/>
          </p:cNvSpPr>
          <p:nvPr>
            <p:ph type="ftr" sz="quarter" idx="2"/>
          </p:nvPr>
        </p:nvSpPr>
        <p:spPr bwMode="auto">
          <a:xfrm>
            <a:off x="0" y="8704263"/>
            <a:ext cx="2979738"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defTabSz="915988">
              <a:defRPr sz="1200">
                <a:latin typeface="Times New Roman" charset="0"/>
              </a:defRPr>
            </a:lvl1pPr>
          </a:lstStyle>
          <a:p>
            <a:pPr>
              <a:defRPr/>
            </a:pPr>
            <a:endParaRPr lang="en-US"/>
          </a:p>
        </p:txBody>
      </p:sp>
      <p:sp>
        <p:nvSpPr>
          <p:cNvPr id="33797" name="Rectangle 5"/>
          <p:cNvSpPr>
            <a:spLocks noGrp="1" noChangeArrowheads="1"/>
          </p:cNvSpPr>
          <p:nvPr>
            <p:ph type="sldNum" sz="quarter" idx="3"/>
          </p:nvPr>
        </p:nvSpPr>
        <p:spPr bwMode="auto">
          <a:xfrm>
            <a:off x="3897313" y="8704263"/>
            <a:ext cx="2979737"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defTabSz="915988">
              <a:defRPr sz="1200">
                <a:latin typeface="Times New Roman" charset="0"/>
              </a:defRPr>
            </a:lvl1pPr>
          </a:lstStyle>
          <a:p>
            <a:pPr>
              <a:defRPr/>
            </a:pPr>
            <a:fld id="{383069AB-0B70-3E4B-9CBA-A7E1F3E0FC3E}" type="slidenum">
              <a:rPr lang="en-US"/>
              <a:pPr>
                <a:defRPr/>
              </a:pPr>
              <a:t>‹#›</a:t>
            </a:fld>
            <a:endParaRPr lang="en-US"/>
          </a:p>
        </p:txBody>
      </p:sp>
    </p:spTree>
    <p:extLst>
      <p:ext uri="{BB962C8B-B14F-4D97-AF65-F5344CB8AC3E}">
        <p14:creationId xmlns:p14="http://schemas.microsoft.com/office/powerpoint/2010/main" val="981245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9738"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defTabSz="915988">
              <a:defRPr sz="1200">
                <a:latin typeface="Times New Roman" charset="0"/>
              </a:defRPr>
            </a:lvl1pPr>
          </a:lstStyle>
          <a:p>
            <a:pPr>
              <a:defRPr/>
            </a:pPr>
            <a:endParaRPr lang="en-US"/>
          </a:p>
        </p:txBody>
      </p:sp>
      <p:sp>
        <p:nvSpPr>
          <p:cNvPr id="6147" name="Rectangle 3"/>
          <p:cNvSpPr>
            <a:spLocks noGrp="1" noChangeArrowheads="1"/>
          </p:cNvSpPr>
          <p:nvPr>
            <p:ph type="dt" idx="1"/>
          </p:nvPr>
        </p:nvSpPr>
        <p:spPr bwMode="auto">
          <a:xfrm>
            <a:off x="3897313" y="0"/>
            <a:ext cx="2979737"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defTabSz="915988">
              <a:defRPr sz="1200">
                <a:latin typeface="Times New Roman" charset="0"/>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9350" y="687388"/>
            <a:ext cx="4579938" cy="34353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7575" y="4352925"/>
            <a:ext cx="5041900" cy="412273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704263"/>
            <a:ext cx="2979738"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defTabSz="915988">
              <a:defRPr sz="1200">
                <a:latin typeface="Times New Roman" charset="0"/>
              </a:defRPr>
            </a:lvl1pPr>
          </a:lstStyle>
          <a:p>
            <a:pPr>
              <a:defRPr/>
            </a:pPr>
            <a:endParaRPr lang="en-US"/>
          </a:p>
        </p:txBody>
      </p:sp>
      <p:sp>
        <p:nvSpPr>
          <p:cNvPr id="6151" name="Rectangle 7"/>
          <p:cNvSpPr>
            <a:spLocks noGrp="1" noChangeArrowheads="1"/>
          </p:cNvSpPr>
          <p:nvPr>
            <p:ph type="sldNum" sz="quarter" idx="5"/>
          </p:nvPr>
        </p:nvSpPr>
        <p:spPr bwMode="auto">
          <a:xfrm>
            <a:off x="3897313" y="8704263"/>
            <a:ext cx="2979737"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defTabSz="915988">
              <a:defRPr sz="1200">
                <a:latin typeface="Times New Roman" charset="0"/>
              </a:defRPr>
            </a:lvl1pPr>
          </a:lstStyle>
          <a:p>
            <a:pPr>
              <a:defRPr/>
            </a:pPr>
            <a:fld id="{1E34483E-5B5B-BD45-A08D-10B8C52212D4}" type="slidenum">
              <a:rPr lang="en-US"/>
              <a:pPr>
                <a:defRPr/>
              </a:pPr>
              <a:t>‹#›</a:t>
            </a:fld>
            <a:endParaRPr lang="en-US"/>
          </a:p>
        </p:txBody>
      </p:sp>
    </p:spTree>
    <p:extLst>
      <p:ext uri="{BB962C8B-B14F-4D97-AF65-F5344CB8AC3E}">
        <p14:creationId xmlns:p14="http://schemas.microsoft.com/office/powerpoint/2010/main" val="250437021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pitchFamily="-1" charset="-128"/>
        <a:cs typeface="ＭＳ Ｐゴシック" pitchFamily="-1"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E34483E-5B5B-BD45-A08D-10B8C52212D4}" type="slidenum">
              <a:rPr lang="en-US" smtClean="0"/>
              <a:pPr>
                <a:defRPr/>
              </a:pPr>
              <a:t>2</a:t>
            </a:fld>
            <a:endParaRPr lang="en-US"/>
          </a:p>
        </p:txBody>
      </p:sp>
    </p:spTree>
    <p:extLst>
      <p:ext uri="{BB962C8B-B14F-4D97-AF65-F5344CB8AC3E}">
        <p14:creationId xmlns:p14="http://schemas.microsoft.com/office/powerpoint/2010/main" val="2064164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7828" name="Slide Number Placeholder 3"/>
          <p:cNvSpPr>
            <a:spLocks noGrp="1"/>
          </p:cNvSpPr>
          <p:nvPr>
            <p:ph type="sldNum" sz="quarter" idx="5"/>
          </p:nvPr>
        </p:nvSpPr>
        <p:spPr bwMode="auto">
          <a:noFill/>
          <a:ln>
            <a:miter lim="800000"/>
            <a:headEnd/>
            <a:tailEnd/>
          </a:ln>
        </p:spPr>
        <p:txBody>
          <a:bodyPr/>
          <a:lstStyle/>
          <a:p>
            <a:fld id="{E157C414-96A7-6046-88E3-E4C9530F0E0A}" type="slidenum">
              <a:rPr lang="en-US"/>
              <a:pPr/>
              <a:t>18</a:t>
            </a:fld>
            <a:endParaRPr lang="en-US"/>
          </a:p>
        </p:txBody>
      </p:sp>
    </p:spTree>
    <p:extLst>
      <p:ext uri="{BB962C8B-B14F-4D97-AF65-F5344CB8AC3E}">
        <p14:creationId xmlns:p14="http://schemas.microsoft.com/office/powerpoint/2010/main" val="597403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8852" name="Slide Number Placeholder 3"/>
          <p:cNvSpPr>
            <a:spLocks noGrp="1"/>
          </p:cNvSpPr>
          <p:nvPr>
            <p:ph type="sldNum" sz="quarter" idx="5"/>
          </p:nvPr>
        </p:nvSpPr>
        <p:spPr bwMode="auto">
          <a:noFill/>
          <a:ln>
            <a:miter lim="800000"/>
            <a:headEnd/>
            <a:tailEnd/>
          </a:ln>
        </p:spPr>
        <p:txBody>
          <a:bodyPr/>
          <a:lstStyle/>
          <a:p>
            <a:fld id="{6CB8DCE6-1D2C-2845-9EF2-0152D931A4C9}" type="slidenum">
              <a:rPr lang="en-US"/>
              <a:pPr/>
              <a:t>19</a:t>
            </a:fld>
            <a:endParaRPr lang="en-US"/>
          </a:p>
        </p:txBody>
      </p:sp>
    </p:spTree>
    <p:extLst>
      <p:ext uri="{BB962C8B-B14F-4D97-AF65-F5344CB8AC3E}">
        <p14:creationId xmlns:p14="http://schemas.microsoft.com/office/powerpoint/2010/main" val="1214337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9876" name="Slide Number Placeholder 3"/>
          <p:cNvSpPr>
            <a:spLocks noGrp="1"/>
          </p:cNvSpPr>
          <p:nvPr>
            <p:ph type="sldNum" sz="quarter" idx="5"/>
          </p:nvPr>
        </p:nvSpPr>
        <p:spPr bwMode="auto">
          <a:noFill/>
          <a:ln>
            <a:miter lim="800000"/>
            <a:headEnd/>
            <a:tailEnd/>
          </a:ln>
        </p:spPr>
        <p:txBody>
          <a:bodyPr/>
          <a:lstStyle/>
          <a:p>
            <a:fld id="{4F632A59-6E35-1F4D-A52D-97AB57094B93}" type="slidenum">
              <a:rPr lang="en-US"/>
              <a:pPr/>
              <a:t>20</a:t>
            </a:fld>
            <a:endParaRPr lang="en-US"/>
          </a:p>
        </p:txBody>
      </p:sp>
    </p:spTree>
    <p:extLst>
      <p:ext uri="{BB962C8B-B14F-4D97-AF65-F5344CB8AC3E}">
        <p14:creationId xmlns:p14="http://schemas.microsoft.com/office/powerpoint/2010/main" val="747250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0900" name="Slide Number Placeholder 3"/>
          <p:cNvSpPr>
            <a:spLocks noGrp="1"/>
          </p:cNvSpPr>
          <p:nvPr>
            <p:ph type="sldNum" sz="quarter" idx="5"/>
          </p:nvPr>
        </p:nvSpPr>
        <p:spPr bwMode="auto">
          <a:noFill/>
          <a:ln>
            <a:miter lim="800000"/>
            <a:headEnd/>
            <a:tailEnd/>
          </a:ln>
        </p:spPr>
        <p:txBody>
          <a:bodyPr/>
          <a:lstStyle/>
          <a:p>
            <a:fld id="{81762D6F-2FE1-494C-AF70-C76292738F11}" type="slidenum">
              <a:rPr lang="en-US"/>
              <a:pPr/>
              <a:t>21</a:t>
            </a:fld>
            <a:endParaRPr lang="en-US"/>
          </a:p>
        </p:txBody>
      </p:sp>
    </p:spTree>
    <p:extLst>
      <p:ext uri="{BB962C8B-B14F-4D97-AF65-F5344CB8AC3E}">
        <p14:creationId xmlns:p14="http://schemas.microsoft.com/office/powerpoint/2010/main" val="2103571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E34483E-5B5B-BD45-A08D-10B8C52212D4}" type="slidenum">
              <a:rPr lang="en-US" smtClean="0"/>
              <a:pPr>
                <a:defRPr/>
              </a:pPr>
              <a:t>23</a:t>
            </a:fld>
            <a:endParaRPr lang="en-US"/>
          </a:p>
        </p:txBody>
      </p:sp>
    </p:spTree>
    <p:extLst>
      <p:ext uri="{BB962C8B-B14F-4D97-AF65-F5344CB8AC3E}">
        <p14:creationId xmlns:p14="http://schemas.microsoft.com/office/powerpoint/2010/main" val="447256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7588" name="Slide Number Placeholder 3"/>
          <p:cNvSpPr>
            <a:spLocks noGrp="1"/>
          </p:cNvSpPr>
          <p:nvPr>
            <p:ph type="sldNum" sz="quarter" idx="5"/>
          </p:nvPr>
        </p:nvSpPr>
        <p:spPr bwMode="auto">
          <a:noFill/>
          <a:ln>
            <a:miter lim="800000"/>
            <a:headEnd/>
            <a:tailEnd/>
          </a:ln>
        </p:spPr>
        <p:txBody>
          <a:bodyPr/>
          <a:lstStyle/>
          <a:p>
            <a:fld id="{C9EBF6F8-EE62-1246-B6EA-3E365F5A4440}" type="slidenum">
              <a:rPr lang="en-US"/>
              <a:pPr/>
              <a:t>9</a:t>
            </a:fld>
            <a:endParaRPr lang="en-US"/>
          </a:p>
        </p:txBody>
      </p:sp>
    </p:spTree>
    <p:extLst>
      <p:ext uri="{BB962C8B-B14F-4D97-AF65-F5344CB8AC3E}">
        <p14:creationId xmlns:p14="http://schemas.microsoft.com/office/powerpoint/2010/main" val="563934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9636" name="Slide Number Placeholder 3"/>
          <p:cNvSpPr>
            <a:spLocks noGrp="1"/>
          </p:cNvSpPr>
          <p:nvPr>
            <p:ph type="sldNum" sz="quarter" idx="5"/>
          </p:nvPr>
        </p:nvSpPr>
        <p:spPr bwMode="auto">
          <a:noFill/>
          <a:ln>
            <a:miter lim="800000"/>
            <a:headEnd/>
            <a:tailEnd/>
          </a:ln>
        </p:spPr>
        <p:txBody>
          <a:bodyPr/>
          <a:lstStyle/>
          <a:p>
            <a:fld id="{0F49966C-AE7E-F348-9575-17FC5443B31E}" type="slidenum">
              <a:rPr lang="en-US"/>
              <a:pPr/>
              <a:t>10</a:t>
            </a:fld>
            <a:endParaRPr lang="en-US"/>
          </a:p>
        </p:txBody>
      </p:sp>
    </p:spTree>
    <p:extLst>
      <p:ext uri="{BB962C8B-B14F-4D97-AF65-F5344CB8AC3E}">
        <p14:creationId xmlns:p14="http://schemas.microsoft.com/office/powerpoint/2010/main" val="1197756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1684" name="Slide Number Placeholder 3"/>
          <p:cNvSpPr>
            <a:spLocks noGrp="1"/>
          </p:cNvSpPr>
          <p:nvPr>
            <p:ph type="sldNum" sz="quarter" idx="5"/>
          </p:nvPr>
        </p:nvSpPr>
        <p:spPr bwMode="auto">
          <a:noFill/>
          <a:ln>
            <a:miter lim="800000"/>
            <a:headEnd/>
            <a:tailEnd/>
          </a:ln>
        </p:spPr>
        <p:txBody>
          <a:bodyPr/>
          <a:lstStyle/>
          <a:p>
            <a:fld id="{F11922B4-9F31-EB4D-8F6D-DA1AA0BE5BA2}" type="slidenum">
              <a:rPr lang="en-US"/>
              <a:pPr/>
              <a:t>11</a:t>
            </a:fld>
            <a:endParaRPr lang="en-US"/>
          </a:p>
        </p:txBody>
      </p:sp>
    </p:spTree>
    <p:extLst>
      <p:ext uri="{BB962C8B-B14F-4D97-AF65-F5344CB8AC3E}">
        <p14:creationId xmlns:p14="http://schemas.microsoft.com/office/powerpoint/2010/main" val="186864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1684" name="Slide Number Placeholder 3"/>
          <p:cNvSpPr>
            <a:spLocks noGrp="1"/>
          </p:cNvSpPr>
          <p:nvPr>
            <p:ph type="sldNum" sz="quarter" idx="5"/>
          </p:nvPr>
        </p:nvSpPr>
        <p:spPr bwMode="auto">
          <a:noFill/>
          <a:ln>
            <a:miter lim="800000"/>
            <a:headEnd/>
            <a:tailEnd/>
          </a:ln>
        </p:spPr>
        <p:txBody>
          <a:bodyPr/>
          <a:lstStyle/>
          <a:p>
            <a:fld id="{F11922B4-9F31-EB4D-8F6D-DA1AA0BE5BA2}" type="slidenum">
              <a:rPr lang="en-US"/>
              <a:pPr/>
              <a:t>12</a:t>
            </a:fld>
            <a:endParaRPr lang="en-US"/>
          </a:p>
        </p:txBody>
      </p:sp>
    </p:spTree>
    <p:extLst>
      <p:ext uri="{BB962C8B-B14F-4D97-AF65-F5344CB8AC3E}">
        <p14:creationId xmlns:p14="http://schemas.microsoft.com/office/powerpoint/2010/main" val="615259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3732" name="Slide Number Placeholder 3"/>
          <p:cNvSpPr>
            <a:spLocks noGrp="1"/>
          </p:cNvSpPr>
          <p:nvPr>
            <p:ph type="sldNum" sz="quarter" idx="5"/>
          </p:nvPr>
        </p:nvSpPr>
        <p:spPr bwMode="auto">
          <a:noFill/>
          <a:ln>
            <a:miter lim="800000"/>
            <a:headEnd/>
            <a:tailEnd/>
          </a:ln>
        </p:spPr>
        <p:txBody>
          <a:bodyPr/>
          <a:lstStyle/>
          <a:p>
            <a:fld id="{A82E5E0D-40BD-3744-9EB7-073711CD9811}" type="slidenum">
              <a:rPr lang="en-US"/>
              <a:pPr/>
              <a:t>14</a:t>
            </a:fld>
            <a:endParaRPr lang="en-US"/>
          </a:p>
        </p:txBody>
      </p:sp>
    </p:spTree>
    <p:extLst>
      <p:ext uri="{BB962C8B-B14F-4D97-AF65-F5344CB8AC3E}">
        <p14:creationId xmlns:p14="http://schemas.microsoft.com/office/powerpoint/2010/main" val="622589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4756" name="Slide Number Placeholder 3"/>
          <p:cNvSpPr>
            <a:spLocks noGrp="1"/>
          </p:cNvSpPr>
          <p:nvPr>
            <p:ph type="sldNum" sz="quarter" idx="5"/>
          </p:nvPr>
        </p:nvSpPr>
        <p:spPr bwMode="auto">
          <a:noFill/>
          <a:ln>
            <a:miter lim="800000"/>
            <a:headEnd/>
            <a:tailEnd/>
          </a:ln>
        </p:spPr>
        <p:txBody>
          <a:bodyPr/>
          <a:lstStyle/>
          <a:p>
            <a:fld id="{86050D68-7ECC-B84A-8116-605B3B96B837}" type="slidenum">
              <a:rPr lang="en-US"/>
              <a:pPr/>
              <a:t>15</a:t>
            </a:fld>
            <a:endParaRPr lang="en-US"/>
          </a:p>
        </p:txBody>
      </p:sp>
    </p:spTree>
    <p:extLst>
      <p:ext uri="{BB962C8B-B14F-4D97-AF65-F5344CB8AC3E}">
        <p14:creationId xmlns:p14="http://schemas.microsoft.com/office/powerpoint/2010/main" val="1120165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5780" name="Slide Number Placeholder 3"/>
          <p:cNvSpPr>
            <a:spLocks noGrp="1"/>
          </p:cNvSpPr>
          <p:nvPr>
            <p:ph type="sldNum" sz="quarter" idx="5"/>
          </p:nvPr>
        </p:nvSpPr>
        <p:spPr bwMode="auto">
          <a:noFill/>
          <a:ln>
            <a:miter lim="800000"/>
            <a:headEnd/>
            <a:tailEnd/>
          </a:ln>
        </p:spPr>
        <p:txBody>
          <a:bodyPr/>
          <a:lstStyle/>
          <a:p>
            <a:fld id="{8AD06F50-DF70-8843-A523-DAE0946DAD3C}" type="slidenum">
              <a:rPr lang="en-US"/>
              <a:pPr/>
              <a:t>16</a:t>
            </a:fld>
            <a:endParaRPr lang="en-US"/>
          </a:p>
        </p:txBody>
      </p:sp>
    </p:spTree>
    <p:extLst>
      <p:ext uri="{BB962C8B-B14F-4D97-AF65-F5344CB8AC3E}">
        <p14:creationId xmlns:p14="http://schemas.microsoft.com/office/powerpoint/2010/main" val="441340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6804" name="Slide Number Placeholder 3"/>
          <p:cNvSpPr>
            <a:spLocks noGrp="1"/>
          </p:cNvSpPr>
          <p:nvPr>
            <p:ph type="sldNum" sz="quarter" idx="5"/>
          </p:nvPr>
        </p:nvSpPr>
        <p:spPr bwMode="auto">
          <a:noFill/>
          <a:ln>
            <a:miter lim="800000"/>
            <a:headEnd/>
            <a:tailEnd/>
          </a:ln>
        </p:spPr>
        <p:txBody>
          <a:bodyPr/>
          <a:lstStyle/>
          <a:p>
            <a:fld id="{0C34C533-6A43-8C4D-BC9E-082257718CD7}" type="slidenum">
              <a:rPr lang="en-US"/>
              <a:pPr/>
              <a:t>17</a:t>
            </a:fld>
            <a:endParaRPr lang="en-US"/>
          </a:p>
        </p:txBody>
      </p:sp>
    </p:spTree>
    <p:extLst>
      <p:ext uri="{BB962C8B-B14F-4D97-AF65-F5344CB8AC3E}">
        <p14:creationId xmlns:p14="http://schemas.microsoft.com/office/powerpoint/2010/main" val="1064199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UTA_color_seal"/>
          <p:cNvPicPr>
            <a:picLocks noChangeAspect="1" noChangeArrowheads="1"/>
          </p:cNvPicPr>
          <p:nvPr/>
        </p:nvPicPr>
        <p:blipFill>
          <a:blip r:embed="rId2"/>
          <a:srcRect/>
          <a:stretch>
            <a:fillRect/>
          </a:stretch>
        </p:blipFill>
        <p:spPr bwMode="auto">
          <a:xfrm>
            <a:off x="3124200" y="6253163"/>
            <a:ext cx="457200" cy="452437"/>
          </a:xfrm>
          <a:prstGeom prst="rect">
            <a:avLst/>
          </a:prstGeom>
          <a:noFill/>
          <a:ln w="9525">
            <a:noFill/>
            <a:miter lim="800000"/>
            <a:headEnd/>
            <a:tailEnd/>
          </a:ln>
        </p:spPr>
      </p:pic>
      <p:sp>
        <p:nvSpPr>
          <p:cNvPr id="3074" name="Rectangle 2"/>
          <p:cNvSpPr>
            <a:spLocks noGrp="1" noChangeArrowheads="1"/>
          </p:cNvSpPr>
          <p:nvPr>
            <p:ph type="ctrTitle"/>
          </p:nvPr>
        </p:nvSpPr>
        <p:spPr>
          <a:xfrm>
            <a:off x="685800" y="1219200"/>
            <a:ext cx="7772400" cy="1143000"/>
          </a:xfrm>
        </p:spPr>
        <p:txBody>
          <a:bodyPr/>
          <a:lstStyle>
            <a:lvl1pPr>
              <a:defRPr/>
            </a:lvl1pPr>
          </a:lstStyle>
          <a:p>
            <a:r>
              <a:rPr lang="en-US"/>
              <a:t>Click to edit Master</a:t>
            </a:r>
          </a:p>
        </p:txBody>
      </p:sp>
      <p:sp>
        <p:nvSpPr>
          <p:cNvPr id="3075" name="Rectangle 3"/>
          <p:cNvSpPr>
            <a:spLocks noGrp="1" noChangeArrowheads="1"/>
          </p:cNvSpPr>
          <p:nvPr>
            <p:ph type="subTitle" idx="1"/>
          </p:nvPr>
        </p:nvSpPr>
        <p:spPr>
          <a:xfrm>
            <a:off x="1371600" y="2971800"/>
            <a:ext cx="6400800" cy="2590800"/>
          </a:xfrm>
        </p:spPr>
        <p:txBody>
          <a:bodyPr/>
          <a:lstStyle>
            <a:lvl1pPr marL="0" indent="0" algn="ctr">
              <a:defRPr/>
            </a:lvl1pPr>
          </a:lstStyle>
          <a:p>
            <a:r>
              <a:rPr lang="en-US"/>
              <a:t>Click to edit Master subtitle style</a:t>
            </a:r>
          </a:p>
        </p:txBody>
      </p:sp>
      <p:sp>
        <p:nvSpPr>
          <p:cNvPr id="5" name="Rectangle 4"/>
          <p:cNvSpPr>
            <a:spLocks noGrp="1" noChangeArrowheads="1"/>
          </p:cNvSpPr>
          <p:nvPr>
            <p:ph type="dt" sz="half" idx="10"/>
          </p:nvPr>
        </p:nvSpPr>
        <p:spPr/>
        <p:txBody>
          <a:bodyPr/>
          <a:lstStyle>
            <a:lvl1pPr>
              <a:defRPr/>
            </a:lvl1pPr>
          </a:lstStyle>
          <a:p>
            <a:pPr>
              <a:defRPr/>
            </a:pPr>
            <a:r>
              <a:rPr lang="en-US" smtClean="0"/>
              <a:t>Monday, Jan. 30, 2017</a:t>
            </a: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mr-IN" smtClean="0"/>
              <a:t>PHYS 3313-001, Spring 2017                      Dr. Jaehoon Yu</a:t>
            </a:r>
            <a:endParaRPr lang="en-US"/>
          </a:p>
        </p:txBody>
      </p:sp>
      <p:sp>
        <p:nvSpPr>
          <p:cNvPr id="7" name="Rectangle 6"/>
          <p:cNvSpPr>
            <a:spLocks noGrp="1" noChangeArrowheads="1"/>
          </p:cNvSpPr>
          <p:nvPr>
            <p:ph type="sldNum" sz="quarter" idx="12"/>
          </p:nvPr>
        </p:nvSpPr>
        <p:spPr/>
        <p:txBody>
          <a:bodyPr/>
          <a:lstStyle>
            <a:lvl1pPr>
              <a:defRPr/>
            </a:lvl1pPr>
          </a:lstStyle>
          <a:p>
            <a:pPr>
              <a:defRPr/>
            </a:pPr>
            <a:fld id="{3DD774B2-BEFC-0F4C-8EFB-A9A3D81A594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Jan. 30, 2017</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28B57A-27A1-3D4C-A6D4-801C028D880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Jan. 30, 2017</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59B54-6614-314D-82E3-D63DF83F53D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Monday, Jan. 30, 2017</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33D2C0A-C00C-6D49-85C5-A00CF6C3B05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smtClean="0"/>
              <a:t>Monday, Jan. 30, 2017</a:t>
            </a:r>
            <a:endParaRPr lang="en-US"/>
          </a:p>
        </p:txBody>
      </p:sp>
      <p:sp>
        <p:nvSpPr>
          <p:cNvPr id="7"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8" name="Rectangle 6"/>
          <p:cNvSpPr>
            <a:spLocks noGrp="1" noChangeArrowheads="1"/>
          </p:cNvSpPr>
          <p:nvPr>
            <p:ph type="sldNum" sz="quarter" idx="12"/>
          </p:nvPr>
        </p:nvSpPr>
        <p:spPr>
          <a:ln/>
        </p:spPr>
        <p:txBody>
          <a:bodyPr/>
          <a:lstStyle>
            <a:lvl1pPr>
              <a:defRPr/>
            </a:lvl1pPr>
          </a:lstStyle>
          <a:p>
            <a:fld id="{ADB2E083-8E3A-1B42-A68A-F85B4CD88EAD}" type="slidenum">
              <a:rPr lang="en-US"/>
              <a:pPr/>
              <a:t>‹#›</a:t>
            </a:fld>
            <a:endParaRPr lang="en-US"/>
          </a:p>
        </p:txBody>
      </p:sp>
    </p:spTree>
    <p:extLst>
      <p:ext uri="{BB962C8B-B14F-4D97-AF65-F5344CB8AC3E}">
        <p14:creationId xmlns:p14="http://schemas.microsoft.com/office/powerpoint/2010/main" val="345113484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Jan. 30, 2017</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3D45CD-16A2-224C-B70A-0D1B0489626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Jan. 30, 2017</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3CED5A-781C-B54B-9DCC-46150F17B7D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Jan. 30, 2017</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000C52-892A-734C-9735-DFA415D8DA4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Monday, Jan. 30, 2017</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608EF3-45E5-0542-9CB7-247C5541AE2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Monday, Jan. 30, 2017</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92F9CF5-C078-EB47-929F-B0A3FA3F950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t>Monday, Jan. 30, 2017</a:t>
            </a: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DCCF901-3B1D-5D4E-8AD7-5D66FB4A0B1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Jan. 30, 2017</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B26439-A107-B54D-9685-245DFB0AD8D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Jan. 30, 2017</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2880F3-5039-AD40-B51A-C61F35823AB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0066"/>
                </a:solidFill>
                <a:latin typeface="+mn-lt"/>
              </a:defRPr>
            </a:lvl1pPr>
          </a:lstStyle>
          <a:p>
            <a:pPr>
              <a:defRPr/>
            </a:pPr>
            <a:r>
              <a:rPr lang="en-US" smtClean="0"/>
              <a:t>Monday, Jan. 30, 2017</a:t>
            </a: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3300"/>
                </a:solidFill>
                <a:latin typeface="+mn-lt"/>
              </a:defRPr>
            </a:lvl1pPr>
          </a:lstStyle>
          <a:p>
            <a:pPr>
              <a:defRPr/>
            </a:pPr>
            <a:r>
              <a:rPr lang="mr-IN" smtClean="0"/>
              <a:t>PHYS 3313-001, Spring 2017                      Dr. Jaehoon Yu</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A50021"/>
                </a:solidFill>
                <a:latin typeface="Arial Narrow" charset="0"/>
              </a:defRPr>
            </a:lvl1pPr>
          </a:lstStyle>
          <a:p>
            <a:pPr>
              <a:defRPr/>
            </a:pPr>
            <a:fld id="{940792B5-4286-5042-9E96-9D0E8EB76CF0}" type="slidenum">
              <a:rPr lang="en-US"/>
              <a:pPr>
                <a:defRPr/>
              </a:pPr>
              <a:t>‹#›</a:t>
            </a:fld>
            <a:endParaRPr lang="en-US"/>
          </a:p>
        </p:txBody>
      </p:sp>
      <p:pic>
        <p:nvPicPr>
          <p:cNvPr id="1031" name="Picture 7" descr="UTA_color_seal"/>
          <p:cNvPicPr>
            <a:picLocks noChangeAspect="1" noChangeArrowheads="1"/>
          </p:cNvPicPr>
          <p:nvPr/>
        </p:nvPicPr>
        <p:blipFill>
          <a:blip r:embed="rId15"/>
          <a:srcRect/>
          <a:stretch>
            <a:fillRect/>
          </a:stretch>
        </p:blipFill>
        <p:spPr bwMode="auto">
          <a:xfrm>
            <a:off x="3124200" y="6253163"/>
            <a:ext cx="457200" cy="4524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9"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22" r:id="rId13"/>
  </p:sldLayoutIdLst>
  <p:timing>
    <p:tnLst>
      <p:par>
        <p:cTn id="1" dur="indefinite" restart="never" nodeType="tmRoot"/>
      </p:par>
    </p:tnLst>
  </p:timing>
  <p:hf hdr="0"/>
  <p:txStyles>
    <p:titleStyle>
      <a:lvl1pPr algn="ctr" rtl="0" eaLnBrk="0" fontAlgn="base" hangingPunct="0">
        <a:spcBef>
          <a:spcPct val="0"/>
        </a:spcBef>
        <a:spcAft>
          <a:spcPct val="0"/>
        </a:spcAft>
        <a:defRPr sz="4400">
          <a:solidFill>
            <a:srgbClr val="A50021"/>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5pPr>
      <a:lvl6pPr marL="457200" algn="ctr" rtl="0" fontAlgn="base">
        <a:spcBef>
          <a:spcPct val="0"/>
        </a:spcBef>
        <a:spcAft>
          <a:spcPct val="0"/>
        </a:spcAft>
        <a:defRPr sz="4400">
          <a:solidFill>
            <a:srgbClr val="A50021"/>
          </a:solidFill>
          <a:latin typeface="Arial Narrow" pitchFamily="34" charset="0"/>
        </a:defRPr>
      </a:lvl6pPr>
      <a:lvl7pPr marL="914400" algn="ctr" rtl="0" fontAlgn="base">
        <a:spcBef>
          <a:spcPct val="0"/>
        </a:spcBef>
        <a:spcAft>
          <a:spcPct val="0"/>
        </a:spcAft>
        <a:defRPr sz="4400">
          <a:solidFill>
            <a:srgbClr val="A50021"/>
          </a:solidFill>
          <a:latin typeface="Arial Narrow" pitchFamily="34" charset="0"/>
        </a:defRPr>
      </a:lvl7pPr>
      <a:lvl8pPr marL="1371600" algn="ctr" rtl="0" fontAlgn="base">
        <a:spcBef>
          <a:spcPct val="0"/>
        </a:spcBef>
        <a:spcAft>
          <a:spcPct val="0"/>
        </a:spcAft>
        <a:defRPr sz="4400">
          <a:solidFill>
            <a:srgbClr val="A50021"/>
          </a:solidFill>
          <a:latin typeface="Arial Narrow" pitchFamily="34" charset="0"/>
        </a:defRPr>
      </a:lvl8pPr>
      <a:lvl9pPr marL="1828800" algn="ctr" rtl="0" fontAlgn="base">
        <a:spcBef>
          <a:spcPct val="0"/>
        </a:spcBef>
        <a:spcAft>
          <a:spcPct val="0"/>
        </a:spcAft>
        <a:defRPr sz="4400">
          <a:solidFill>
            <a:srgbClr val="A5002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defRPr>
      </a:lvl6pPr>
      <a:lvl7pPr marL="2971800" indent="-228600" algn="l" rtl="0" fontAlgn="base">
        <a:spcBef>
          <a:spcPct val="20000"/>
        </a:spcBef>
        <a:spcAft>
          <a:spcPct val="0"/>
        </a:spcAft>
        <a:buChar char="»"/>
        <a:defRPr sz="2000">
          <a:solidFill>
            <a:srgbClr val="FF0066"/>
          </a:solidFill>
          <a:latin typeface="+mn-lt"/>
        </a:defRPr>
      </a:lvl7pPr>
      <a:lvl8pPr marL="3429000" indent="-228600" algn="l" rtl="0" fontAlgn="base">
        <a:spcBef>
          <a:spcPct val="20000"/>
        </a:spcBef>
        <a:spcAft>
          <a:spcPct val="0"/>
        </a:spcAft>
        <a:buChar char="»"/>
        <a:defRPr sz="2000">
          <a:solidFill>
            <a:srgbClr val="FF0066"/>
          </a:solidFill>
          <a:latin typeface="+mn-lt"/>
        </a:defRPr>
      </a:lvl8pPr>
      <a:lvl9pPr marL="3886200" indent="-228600" algn="l" rtl="0" fontAlgn="base">
        <a:spcBef>
          <a:spcPct val="20000"/>
        </a:spcBef>
        <a:spcAft>
          <a:spcPct val="0"/>
        </a:spcAft>
        <a:buChar char="»"/>
        <a:defRPr sz="2000">
          <a:solidFill>
            <a:srgbClr val="FF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1.bin"/><Relationship Id="rId5" Type="http://schemas.openxmlformats.org/officeDocument/2006/relationships/image" Target="../media/image3.emf"/><Relationship Id="rId6" Type="http://schemas.openxmlformats.org/officeDocument/2006/relationships/oleObject" Target="../embeddings/oleObject2.bin"/><Relationship Id="rId7" Type="http://schemas.openxmlformats.org/officeDocument/2006/relationships/image" Target="../media/image4.emf"/><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www.youtube.com/watch?v=hy-clLi8gH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p:txBody>
          <a:bodyPr/>
          <a:lstStyle/>
          <a:p>
            <a:pPr>
              <a:defRPr/>
            </a:pPr>
            <a:r>
              <a:rPr lang="en-US" smtClean="0"/>
              <a:t>Monday, Jan. 30, 2017</a:t>
            </a:r>
            <a:endParaRPr lang="en-US"/>
          </a:p>
        </p:txBody>
      </p:sp>
      <p:sp>
        <p:nvSpPr>
          <p:cNvPr id="7" name="Rectangle 5"/>
          <p:cNvSpPr>
            <a:spLocks noGrp="1" noChangeArrowheads="1"/>
          </p:cNvSpPr>
          <p:nvPr>
            <p:ph type="ftr" sz="quarter" idx="11"/>
          </p:nvPr>
        </p:nvSpPr>
        <p:spPr/>
        <p:txBody>
          <a:bodyPr/>
          <a:lstStyle/>
          <a:p>
            <a:pPr>
              <a:defRPr/>
            </a:pPr>
            <a:r>
              <a:rPr lang="mr-IN" smtClean="0"/>
              <a:t>PHYS 3313-001, Spring 2017                      Dr. Jaehoon Yu</a:t>
            </a:r>
            <a:endParaRPr lang="en-US"/>
          </a:p>
        </p:txBody>
      </p:sp>
      <p:sp>
        <p:nvSpPr>
          <p:cNvPr id="18436" name="Rectangle 6"/>
          <p:cNvSpPr>
            <a:spLocks noGrp="1" noChangeArrowheads="1"/>
          </p:cNvSpPr>
          <p:nvPr>
            <p:ph type="sldNum" sz="quarter" idx="12"/>
          </p:nvPr>
        </p:nvSpPr>
        <p:spPr>
          <a:noFill/>
        </p:spPr>
        <p:txBody>
          <a:bodyPr/>
          <a:lstStyle/>
          <a:p>
            <a:fld id="{395A3770-54C9-3149-A664-D038CC3CB949}" type="slidenum">
              <a:rPr lang="en-US">
                <a:latin typeface="Arial Narrow" pitchFamily="-84" charset="0"/>
              </a:rPr>
              <a:pPr/>
              <a:t>1</a:t>
            </a:fld>
            <a:endParaRPr lang="en-US">
              <a:latin typeface="Arial Narrow" pitchFamily="-84" charset="0"/>
            </a:endParaRPr>
          </a:p>
        </p:txBody>
      </p:sp>
      <p:sp>
        <p:nvSpPr>
          <p:cNvPr id="18437" name="Rectangle 2"/>
          <p:cNvSpPr>
            <a:spLocks noGrp="1" noChangeArrowheads="1"/>
          </p:cNvSpPr>
          <p:nvPr>
            <p:ph type="ctrTitle"/>
          </p:nvPr>
        </p:nvSpPr>
        <p:spPr>
          <a:xfrm>
            <a:off x="685800" y="228600"/>
            <a:ext cx="7772400" cy="1302603"/>
          </a:xfrm>
        </p:spPr>
        <p:txBody>
          <a:bodyPr/>
          <a:lstStyle/>
          <a:p>
            <a:pPr eaLnBrk="1" hangingPunct="1"/>
            <a:r>
              <a:rPr lang="en-US" dirty="0">
                <a:ea typeface="ＭＳ Ｐゴシック" pitchFamily="-84" charset="-128"/>
                <a:cs typeface="ＭＳ Ｐゴシック" pitchFamily="-84" charset="-128"/>
              </a:rPr>
              <a:t>PHYS</a:t>
            </a:r>
            <a:r>
              <a:rPr lang="en-US" dirty="0" smtClean="0">
                <a:ea typeface="ＭＳ Ｐゴシック" pitchFamily="-84" charset="-128"/>
                <a:cs typeface="ＭＳ Ｐゴシック" pitchFamily="-84" charset="-128"/>
              </a:rPr>
              <a:t> 3313 </a:t>
            </a:r>
            <a:r>
              <a:rPr lang="en-US" dirty="0">
                <a:ea typeface="ＭＳ Ｐゴシック" pitchFamily="-84" charset="-128"/>
                <a:cs typeface="ＭＳ Ｐゴシック" pitchFamily="-84" charset="-128"/>
              </a:rPr>
              <a:t>– Section 001</a:t>
            </a:r>
            <a:br>
              <a:rPr lang="en-US" dirty="0">
                <a:ea typeface="ＭＳ Ｐゴシック" pitchFamily="-84" charset="-128"/>
                <a:cs typeface="ＭＳ Ｐゴシック" pitchFamily="-84" charset="-128"/>
              </a:rPr>
            </a:br>
            <a:r>
              <a:rPr lang="en-US" dirty="0">
                <a:ea typeface="ＭＳ Ｐゴシック" pitchFamily="-84" charset="-128"/>
                <a:cs typeface="ＭＳ Ｐゴシック" pitchFamily="-84" charset="-128"/>
              </a:rPr>
              <a:t>Lecture </a:t>
            </a:r>
            <a:r>
              <a:rPr lang="en-US" dirty="0" smtClean="0">
                <a:ea typeface="ＭＳ Ｐゴシック" pitchFamily="-84" charset="-128"/>
                <a:cs typeface="ＭＳ Ｐゴシック" pitchFamily="-84" charset="-128"/>
              </a:rPr>
              <a:t>#4</a:t>
            </a:r>
            <a:endParaRPr lang="en-US" dirty="0">
              <a:ea typeface="ＭＳ Ｐゴシック" pitchFamily="-84" charset="-128"/>
              <a:cs typeface="ＭＳ Ｐゴシック" pitchFamily="-84" charset="-128"/>
            </a:endParaRPr>
          </a:p>
        </p:txBody>
      </p:sp>
      <p:sp>
        <p:nvSpPr>
          <p:cNvPr id="18438" name="Text Box 4"/>
          <p:cNvSpPr txBox="1">
            <a:spLocks noChangeArrowheads="1"/>
          </p:cNvSpPr>
          <p:nvPr/>
        </p:nvSpPr>
        <p:spPr bwMode="auto">
          <a:xfrm>
            <a:off x="3067322" y="1683603"/>
            <a:ext cx="2701381" cy="830997"/>
          </a:xfrm>
          <a:prstGeom prst="rect">
            <a:avLst/>
          </a:prstGeom>
          <a:noFill/>
          <a:ln w="9525">
            <a:noFill/>
            <a:miter lim="800000"/>
            <a:headEnd/>
            <a:tailEnd/>
          </a:ln>
        </p:spPr>
        <p:txBody>
          <a:bodyPr wrap="none">
            <a:prstTxWarp prst="textNoShape">
              <a:avLst/>
            </a:prstTxWarp>
            <a:spAutoFit/>
          </a:bodyPr>
          <a:lstStyle/>
          <a:p>
            <a:pPr algn="ctr"/>
            <a:r>
              <a:rPr lang="en-US" dirty="0" smtClean="0">
                <a:solidFill>
                  <a:schemeClr val="accent2"/>
                </a:solidFill>
                <a:latin typeface="Monotype Corsiva" pitchFamily="-84" charset="0"/>
              </a:rPr>
              <a:t>Monday</a:t>
            </a:r>
            <a:r>
              <a:rPr lang="en-US" dirty="0">
                <a:solidFill>
                  <a:schemeClr val="accent2"/>
                </a:solidFill>
                <a:latin typeface="Monotype Corsiva" pitchFamily="-84" charset="0"/>
              </a:rPr>
              <a:t>,</a:t>
            </a:r>
            <a:r>
              <a:rPr lang="en-US" dirty="0" smtClean="0">
                <a:solidFill>
                  <a:schemeClr val="accent2"/>
                </a:solidFill>
                <a:latin typeface="Monotype Corsiva" pitchFamily="-84" charset="0"/>
              </a:rPr>
              <a:t> Jan. 30, 2017</a:t>
            </a:r>
            <a:endParaRPr lang="en-US" dirty="0">
              <a:solidFill>
                <a:schemeClr val="accent2"/>
              </a:solidFill>
              <a:latin typeface="Monotype Corsiva" pitchFamily="-84" charset="0"/>
            </a:endParaRPr>
          </a:p>
          <a:p>
            <a:pPr algn="ctr"/>
            <a:r>
              <a:rPr lang="en-US" dirty="0">
                <a:solidFill>
                  <a:schemeClr val="accent2"/>
                </a:solidFill>
                <a:latin typeface="Monotype Corsiva" pitchFamily="-84" charset="0"/>
              </a:rPr>
              <a:t>Dr. </a:t>
            </a:r>
            <a:r>
              <a:rPr lang="en-US" b="1" dirty="0">
                <a:solidFill>
                  <a:srgbClr val="FF0066"/>
                </a:solidFill>
                <a:latin typeface="Monotype Corsiva" pitchFamily="-84" charset="0"/>
              </a:rPr>
              <a:t>Jae</a:t>
            </a:r>
            <a:r>
              <a:rPr lang="en-US" dirty="0">
                <a:solidFill>
                  <a:schemeClr val="accent2"/>
                </a:solidFill>
                <a:latin typeface="Monotype Corsiva" pitchFamily="-84" charset="0"/>
              </a:rPr>
              <a:t>hoon </a:t>
            </a:r>
            <a:r>
              <a:rPr lang="en-US" b="1" dirty="0">
                <a:solidFill>
                  <a:srgbClr val="FF0066"/>
                </a:solidFill>
                <a:latin typeface="Monotype Corsiva" pitchFamily="-84" charset="0"/>
              </a:rPr>
              <a:t>Yu</a:t>
            </a:r>
          </a:p>
        </p:txBody>
      </p:sp>
      <p:sp>
        <p:nvSpPr>
          <p:cNvPr id="8" name="Rectangle 3"/>
          <p:cNvSpPr txBox="1">
            <a:spLocks noChangeArrowheads="1"/>
          </p:cNvSpPr>
          <p:nvPr/>
        </p:nvSpPr>
        <p:spPr bwMode="auto">
          <a:xfrm>
            <a:off x="1371600" y="2590800"/>
            <a:ext cx="69342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har char="•"/>
              <a:defRPr sz="3200">
                <a:solidFill>
                  <a:schemeClr val="accent2"/>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defRPr>
            </a:lvl6pPr>
            <a:lvl7pPr marL="2971800" indent="-228600" algn="l" rtl="0" fontAlgn="base">
              <a:spcBef>
                <a:spcPct val="20000"/>
              </a:spcBef>
              <a:spcAft>
                <a:spcPct val="0"/>
              </a:spcAft>
              <a:buChar char="»"/>
              <a:defRPr sz="2000">
                <a:solidFill>
                  <a:srgbClr val="FF0066"/>
                </a:solidFill>
                <a:latin typeface="+mn-lt"/>
              </a:defRPr>
            </a:lvl7pPr>
            <a:lvl8pPr marL="3429000" indent="-228600" algn="l" rtl="0" fontAlgn="base">
              <a:spcBef>
                <a:spcPct val="20000"/>
              </a:spcBef>
              <a:spcAft>
                <a:spcPct val="0"/>
              </a:spcAft>
              <a:buChar char="»"/>
              <a:defRPr sz="2000">
                <a:solidFill>
                  <a:srgbClr val="FF0066"/>
                </a:solidFill>
                <a:latin typeface="+mn-lt"/>
              </a:defRPr>
            </a:lvl8pPr>
            <a:lvl9pPr marL="3886200" indent="-228600" algn="l" rtl="0" fontAlgn="base">
              <a:spcBef>
                <a:spcPct val="20000"/>
              </a:spcBef>
              <a:spcAft>
                <a:spcPct val="0"/>
              </a:spcAft>
              <a:buChar char="»"/>
              <a:defRPr sz="2000">
                <a:solidFill>
                  <a:srgbClr val="FF0066"/>
                </a:solidFill>
                <a:latin typeface="+mn-lt"/>
              </a:defRPr>
            </a:lvl9pPr>
          </a:lstStyle>
          <a:p>
            <a:pPr marL="609600" indent="-609600" algn="l"/>
            <a:r>
              <a:rPr lang="en-US" sz="2800" dirty="0" smtClean="0">
                <a:latin typeface="Arial Narrow" pitchFamily="-84" charset="0"/>
              </a:rPr>
              <a:t>Conservation Laws and Fundamental Forces</a:t>
            </a:r>
          </a:p>
          <a:p>
            <a:pPr marL="609600" indent="-609600" algn="l"/>
            <a:r>
              <a:rPr lang="en-US" sz="2800" dirty="0" smtClean="0">
                <a:latin typeface="Arial Narrow" pitchFamily="-84" charset="0"/>
              </a:rPr>
              <a:t>Atomic Theory of Matter</a:t>
            </a:r>
          </a:p>
          <a:p>
            <a:pPr marL="609600" indent="-609600" algn="l"/>
            <a:r>
              <a:rPr lang="en-US" sz="2800" dirty="0" smtClean="0">
                <a:latin typeface="Arial Narrow" pitchFamily="-84" charset="0"/>
              </a:rPr>
              <a:t>Unsolved Questions of 1895 and the New Horizon</a:t>
            </a:r>
          </a:p>
          <a:p>
            <a:pPr marL="609600" indent="-609600" algn="l"/>
            <a:r>
              <a:rPr lang="en-US" sz="2800" dirty="0">
                <a:latin typeface="Arial Narrow" pitchFamily="-84" charset="0"/>
              </a:rPr>
              <a:t>Unsolved Questions Today! </a:t>
            </a:r>
          </a:p>
          <a:p>
            <a:pPr marL="609600" indent="-609600" algn="l"/>
            <a:r>
              <a:rPr lang="en-US" sz="2800" dirty="0">
                <a:latin typeface="Arial Narrow" pitchFamily="-84" charset="0"/>
              </a:rPr>
              <a:t>Galilean Transformation</a:t>
            </a:r>
          </a:p>
          <a:p>
            <a:pPr marL="609600" indent="-609600" algn="l"/>
            <a:r>
              <a:rPr lang="en-US" sz="2800" dirty="0">
                <a:latin typeface="Arial Narrow" pitchFamily="-84" charset="0"/>
              </a:rPr>
              <a:t>Do we need Ether</a:t>
            </a:r>
            <a:r>
              <a:rPr lang="en-US" sz="2800" dirty="0" smtClean="0">
                <a:latin typeface="Arial Narrow" pitchFamily="-84" charset="0"/>
              </a:rPr>
              <a:t>?</a:t>
            </a:r>
            <a:endParaRPr lang="en-US" sz="2800" dirty="0">
              <a:latin typeface="Arial Narrow" pitchFamily="-8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3"/>
          <p:cNvSpPr>
            <a:spLocks noGrp="1" noChangeArrowheads="1"/>
          </p:cNvSpPr>
          <p:nvPr>
            <p:ph type="body" sz="half" idx="1"/>
          </p:nvPr>
        </p:nvSpPr>
        <p:spPr>
          <a:xfrm>
            <a:off x="304800" y="685800"/>
            <a:ext cx="8229600" cy="5715000"/>
          </a:xfrm>
        </p:spPr>
        <p:txBody>
          <a:bodyPr/>
          <a:lstStyle/>
          <a:p>
            <a:pPr eaLnBrk="1" hangingPunct="1"/>
            <a:r>
              <a:rPr lang="en-US" sz="2800" dirty="0"/>
              <a:t>The three fundamental forces are </a:t>
            </a:r>
            <a:r>
              <a:rPr lang="en-US" sz="2800" dirty="0" smtClean="0"/>
              <a:t>introduced</a:t>
            </a:r>
          </a:p>
          <a:p>
            <a:pPr lvl="1" eaLnBrk="1" hangingPunct="1"/>
            <a:r>
              <a:rPr lang="en-US" sz="2400" b="1" dirty="0"/>
              <a:t>Gravitational</a:t>
            </a:r>
            <a:r>
              <a:rPr lang="en-US" sz="2400" dirty="0"/>
              <a:t>: </a:t>
            </a:r>
            <a:endParaRPr lang="en-US" sz="2400" dirty="0" smtClean="0"/>
          </a:p>
          <a:p>
            <a:pPr lvl="1" eaLnBrk="1" hangingPunct="1"/>
            <a:endParaRPr lang="en-US" sz="2400" dirty="0" smtClean="0"/>
          </a:p>
          <a:p>
            <a:pPr lvl="2" eaLnBrk="1" hangingPunct="1"/>
            <a:r>
              <a:rPr lang="en-US" sz="2000" dirty="0" smtClean="0"/>
              <a:t>Responsible for planetary motions, holding things on the ground, etc</a:t>
            </a:r>
          </a:p>
          <a:p>
            <a:pPr lvl="1" eaLnBrk="1" hangingPunct="1"/>
            <a:r>
              <a:rPr lang="en-US" sz="2400" b="1" dirty="0" smtClean="0"/>
              <a:t>Electroweak (unified at high energies)</a:t>
            </a:r>
            <a:endParaRPr lang="en-US" sz="2400" b="1" dirty="0"/>
          </a:p>
          <a:p>
            <a:pPr lvl="2" eaLnBrk="1" hangingPunct="1"/>
            <a:r>
              <a:rPr lang="en-US" b="1" dirty="0"/>
              <a:t>Weak</a:t>
            </a:r>
            <a:r>
              <a:rPr lang="en-US" dirty="0"/>
              <a:t>: Responsible for </a:t>
            </a:r>
            <a:r>
              <a:rPr lang="en-US" dirty="0" smtClean="0"/>
              <a:t>the nuclear </a:t>
            </a:r>
            <a:r>
              <a:rPr lang="en-US" dirty="0"/>
              <a:t>beta decay and effective only over distances of ~10</a:t>
            </a:r>
            <a:r>
              <a:rPr lang="en-US" baseline="30000" dirty="0">
                <a:ea typeface="Arial" pitchFamily="-84" charset="0"/>
                <a:cs typeface="Arial" pitchFamily="-84" charset="0"/>
              </a:rPr>
              <a:t>−</a:t>
            </a:r>
            <a:r>
              <a:rPr lang="en-US" baseline="30000" dirty="0"/>
              <a:t>15</a:t>
            </a:r>
            <a:r>
              <a:rPr lang="en-US" dirty="0"/>
              <a:t> m</a:t>
            </a:r>
          </a:p>
          <a:p>
            <a:pPr lvl="2" eaLnBrk="1" hangingPunct="1"/>
            <a:r>
              <a:rPr lang="en-US" b="1" dirty="0"/>
              <a:t>Electromagnetic</a:t>
            </a:r>
            <a:r>
              <a:rPr lang="en-US" dirty="0" smtClean="0"/>
              <a:t>: Responsible for all non-gravitational interactions, such as all chemical reactions, friction, tension….</a:t>
            </a:r>
          </a:p>
          <a:p>
            <a:pPr lvl="2" eaLnBrk="1" hangingPunct="1"/>
            <a:endParaRPr lang="en-US" dirty="0" smtClean="0"/>
          </a:p>
          <a:p>
            <a:pPr lvl="2" eaLnBrk="1" hangingPunct="1"/>
            <a:r>
              <a:rPr lang="en-US" dirty="0" smtClean="0"/>
              <a:t>	</a:t>
            </a:r>
            <a:r>
              <a:rPr lang="en-US" dirty="0"/>
              <a:t> 	         </a:t>
            </a:r>
            <a:r>
              <a:rPr lang="en-US" dirty="0" smtClean="0"/>
              <a:t> 	(</a:t>
            </a:r>
            <a:r>
              <a:rPr lang="en-US" dirty="0"/>
              <a:t>Coulomb force</a:t>
            </a:r>
            <a:r>
              <a:rPr lang="en-US" dirty="0" smtClean="0"/>
              <a:t>)</a:t>
            </a:r>
          </a:p>
          <a:p>
            <a:pPr lvl="1" eaLnBrk="1" hangingPunct="1"/>
            <a:r>
              <a:rPr lang="en-US" sz="2800" b="1" dirty="0" smtClean="0"/>
              <a:t>Strong</a:t>
            </a:r>
            <a:r>
              <a:rPr lang="en-US" sz="2800" dirty="0"/>
              <a:t>: Responsible for “holding” the nucleus together and effective </a:t>
            </a:r>
            <a:r>
              <a:rPr lang="en-US" sz="2800" dirty="0" smtClean="0"/>
              <a:t>in the distance less </a:t>
            </a:r>
            <a:r>
              <a:rPr lang="en-US" sz="2800" dirty="0"/>
              <a:t>than ~10</a:t>
            </a:r>
            <a:r>
              <a:rPr lang="en-US" sz="2800" baseline="30000" dirty="0">
                <a:ea typeface="Arial" pitchFamily="-84" charset="0"/>
                <a:cs typeface="Arial" pitchFamily="-84" charset="0"/>
              </a:rPr>
              <a:t>−</a:t>
            </a:r>
            <a:r>
              <a:rPr lang="en-US" sz="2800" baseline="30000" dirty="0"/>
              <a:t>15</a:t>
            </a:r>
            <a:r>
              <a:rPr lang="en-US" sz="2800" baseline="-25000" dirty="0"/>
              <a:t> </a:t>
            </a:r>
            <a:r>
              <a:rPr lang="en-US" sz="2800" dirty="0"/>
              <a:t>m</a:t>
            </a:r>
          </a:p>
        </p:txBody>
      </p:sp>
      <p:sp>
        <p:nvSpPr>
          <p:cNvPr id="29699" name="Rectangle 2"/>
          <p:cNvSpPr>
            <a:spLocks noGrp="1" noChangeArrowheads="1"/>
          </p:cNvSpPr>
          <p:nvPr>
            <p:ph type="title"/>
          </p:nvPr>
        </p:nvSpPr>
        <p:spPr>
          <a:xfrm>
            <a:off x="457200" y="1"/>
            <a:ext cx="8229600" cy="838200"/>
          </a:xfrm>
        </p:spPr>
        <p:txBody>
          <a:bodyPr/>
          <a:lstStyle/>
          <a:p>
            <a:pPr eaLnBrk="1" hangingPunct="1"/>
            <a:r>
              <a:rPr lang="en-US" dirty="0"/>
              <a:t>Also in the Modern Context…</a:t>
            </a:r>
          </a:p>
        </p:txBody>
      </p:sp>
      <p:sp>
        <p:nvSpPr>
          <p:cNvPr id="6" name="Date Placeholder 5"/>
          <p:cNvSpPr>
            <a:spLocks noGrp="1"/>
          </p:cNvSpPr>
          <p:nvPr>
            <p:ph type="dt" sz="half" idx="10"/>
          </p:nvPr>
        </p:nvSpPr>
        <p:spPr/>
        <p:txBody>
          <a:bodyPr/>
          <a:lstStyle/>
          <a:p>
            <a:pPr>
              <a:defRPr/>
            </a:pPr>
            <a:r>
              <a:rPr lang="en-US" smtClean="0"/>
              <a:t>Monday, Jan. 30, 2017</a:t>
            </a:r>
            <a:endParaRPr lang="en-US"/>
          </a:p>
        </p:txBody>
      </p:sp>
      <p:sp>
        <p:nvSpPr>
          <p:cNvPr id="7" name="Slide Number Placeholder 6"/>
          <p:cNvSpPr>
            <a:spLocks noGrp="1"/>
          </p:cNvSpPr>
          <p:nvPr>
            <p:ph type="sldNum" sz="quarter" idx="12"/>
          </p:nvPr>
        </p:nvSpPr>
        <p:spPr/>
        <p:txBody>
          <a:bodyPr/>
          <a:lstStyle/>
          <a:p>
            <a:fld id="{ADB2E083-8E3A-1B42-A68A-F85B4CD88EAD}" type="slidenum">
              <a:rPr lang="en-US" smtClean="0"/>
              <a:pPr/>
              <a:t>10</a:t>
            </a:fld>
            <a:endParaRPr lang="en-US"/>
          </a:p>
        </p:txBody>
      </p:sp>
      <p:sp>
        <p:nvSpPr>
          <p:cNvPr id="8" name="Footer Placeholder 7"/>
          <p:cNvSpPr>
            <a:spLocks noGrp="1"/>
          </p:cNvSpPr>
          <p:nvPr>
            <p:ph type="ftr" sz="quarter" idx="11"/>
          </p:nvPr>
        </p:nvSpPr>
        <p:spPr/>
        <p:txBody>
          <a:bodyPr/>
          <a:lstStyle/>
          <a:p>
            <a:pPr>
              <a:defRPr/>
            </a:pPr>
            <a:r>
              <a:rPr lang="mr-IN" smtClean="0"/>
              <a:t>PHYS 3313-001, Spring 2017                      Dr. Jaehoon Yu</a:t>
            </a:r>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2824288104"/>
              </p:ext>
            </p:extLst>
          </p:nvPr>
        </p:nvGraphicFramePr>
        <p:xfrm>
          <a:off x="3200400" y="1143000"/>
          <a:ext cx="2143126" cy="914400"/>
        </p:xfrm>
        <a:graphic>
          <a:graphicData uri="http://schemas.openxmlformats.org/presentationml/2006/ole">
            <mc:AlternateContent xmlns:mc="http://schemas.openxmlformats.org/markup-compatibility/2006">
              <mc:Choice xmlns:v="urn:schemas-microsoft-com:vml" Requires="v">
                <p:oleObj spid="_x0000_s6422" name="Equation" r:id="rId4" imgW="952500" imgH="406400" progId="Equation.DSMT4">
                  <p:embed/>
                </p:oleObj>
              </mc:Choice>
              <mc:Fallback>
                <p:oleObj name="Equation" r:id="rId4" imgW="952500" imgH="406400" progId="Equation.DSMT4">
                  <p:embed/>
                  <p:pic>
                    <p:nvPicPr>
                      <p:cNvPr id="0" name=""/>
                      <p:cNvPicPr/>
                      <p:nvPr/>
                    </p:nvPicPr>
                    <p:blipFill>
                      <a:blip r:embed="rId5"/>
                      <a:stretch>
                        <a:fillRect/>
                      </a:stretch>
                    </p:blipFill>
                    <p:spPr>
                      <a:xfrm>
                        <a:off x="3200400" y="1143000"/>
                        <a:ext cx="2143126" cy="9144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173151606"/>
              </p:ext>
            </p:extLst>
          </p:nvPr>
        </p:nvGraphicFramePr>
        <p:xfrm>
          <a:off x="1600200" y="4495800"/>
          <a:ext cx="2286000" cy="971550"/>
        </p:xfrm>
        <a:graphic>
          <a:graphicData uri="http://schemas.openxmlformats.org/presentationml/2006/ole">
            <mc:AlternateContent xmlns:mc="http://schemas.openxmlformats.org/markup-compatibility/2006">
              <mc:Choice xmlns:v="urn:schemas-microsoft-com:vml" Requires="v">
                <p:oleObj spid="_x0000_s6423" name="Equation" r:id="rId6" imgW="1016000" imgH="431800" progId="Equation.DSMT4">
                  <p:embed/>
                </p:oleObj>
              </mc:Choice>
              <mc:Fallback>
                <p:oleObj name="Equation" r:id="rId6" imgW="1016000" imgH="431800" progId="Equation.DSMT4">
                  <p:embed/>
                  <p:pic>
                    <p:nvPicPr>
                      <p:cNvPr id="0" name=""/>
                      <p:cNvPicPr/>
                      <p:nvPr/>
                    </p:nvPicPr>
                    <p:blipFill>
                      <a:blip r:embed="rId7"/>
                      <a:stretch>
                        <a:fillRect/>
                      </a:stretch>
                    </p:blipFill>
                    <p:spPr>
                      <a:xfrm>
                        <a:off x="1600200" y="4495800"/>
                        <a:ext cx="2286000" cy="971550"/>
                      </a:xfrm>
                      <a:prstGeom prst="rect">
                        <a:avLst/>
                      </a:prstGeom>
                    </p:spPr>
                  </p:pic>
                </p:oleObj>
              </mc:Fallback>
            </mc:AlternateContent>
          </a:graphicData>
        </a:graphic>
      </p:graphicFrame>
    </p:spTree>
    <p:extLst>
      <p:ext uri="{BB962C8B-B14F-4D97-AF65-F5344CB8AC3E}">
        <p14:creationId xmlns:p14="http://schemas.microsoft.com/office/powerpoint/2010/main" val="46208660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09600" y="152400"/>
            <a:ext cx="7772400" cy="838200"/>
          </a:xfrm>
        </p:spPr>
        <p:txBody>
          <a:bodyPr/>
          <a:lstStyle/>
          <a:p>
            <a:pPr eaLnBrk="1" hangingPunct="1"/>
            <a:r>
              <a:rPr lang="en-US" sz="3600" dirty="0" smtClean="0"/>
              <a:t>Relative Strength of Fundamental Forces</a:t>
            </a:r>
            <a:endParaRPr lang="en-US" sz="3600" dirty="0"/>
          </a:p>
        </p:txBody>
      </p:sp>
      <p:sp>
        <p:nvSpPr>
          <p:cNvPr id="5" name="Date Placeholder 4"/>
          <p:cNvSpPr>
            <a:spLocks noGrp="1"/>
          </p:cNvSpPr>
          <p:nvPr>
            <p:ph type="dt" sz="half" idx="10"/>
          </p:nvPr>
        </p:nvSpPr>
        <p:spPr/>
        <p:txBody>
          <a:bodyPr/>
          <a:lstStyle/>
          <a:p>
            <a:pPr>
              <a:defRPr/>
            </a:pPr>
            <a:r>
              <a:rPr lang="en-US" smtClean="0"/>
              <a:t>Monday, Jan. 30, 2017</a:t>
            </a:r>
            <a:endParaRPr lang="en-US"/>
          </a:p>
        </p:txBody>
      </p:sp>
      <p:sp>
        <p:nvSpPr>
          <p:cNvPr id="6" name="Slide Number Placeholder 5"/>
          <p:cNvSpPr>
            <a:spLocks noGrp="1"/>
          </p:cNvSpPr>
          <p:nvPr>
            <p:ph type="sldNum" sz="quarter" idx="12"/>
          </p:nvPr>
        </p:nvSpPr>
        <p:spPr/>
        <p:txBody>
          <a:bodyPr/>
          <a:lstStyle/>
          <a:p>
            <a:pPr>
              <a:defRPr/>
            </a:pPr>
            <a:fld id="{623D45CD-16A2-224C-B70A-0D1B04896262}" type="slidenum">
              <a:rPr lang="en-US" smtClean="0"/>
              <a:pPr>
                <a:defRPr/>
              </a:pPr>
              <a:t>11</a:t>
            </a:fld>
            <a:endParaRPr lang="en-US"/>
          </a:p>
        </p:txBody>
      </p:sp>
      <p:sp>
        <p:nvSpPr>
          <p:cNvPr id="7" name="Footer Placeholder 6"/>
          <p:cNvSpPr>
            <a:spLocks noGrp="1"/>
          </p:cNvSpPr>
          <p:nvPr>
            <p:ph type="ftr" sz="quarter" idx="11"/>
          </p:nvPr>
        </p:nvSpPr>
        <p:spPr/>
        <p:txBody>
          <a:bodyPr/>
          <a:lstStyle/>
          <a:p>
            <a:pPr>
              <a:defRPr/>
            </a:pPr>
            <a:r>
              <a:rPr lang="mr-IN" smtClean="0"/>
              <a:t>PHYS 3313-001, Spring 2017                      Dr. Jaehoon Yu</a:t>
            </a:r>
            <a:endParaRPr lang="en-US"/>
          </a:p>
        </p:txBody>
      </p:sp>
      <p:pic>
        <p:nvPicPr>
          <p:cNvPr id="9" name="Picture 1"/>
          <p:cNvPicPr>
            <a:picLocks/>
          </p:cNvPicPr>
          <p:nvPr/>
        </p:nvPicPr>
        <p:blipFill>
          <a:blip r:embed="rId3"/>
          <a:srcRect/>
          <a:stretch>
            <a:fillRect/>
          </a:stretch>
        </p:blipFill>
        <p:spPr bwMode="auto">
          <a:xfrm>
            <a:off x="304800" y="1219200"/>
            <a:ext cx="8636000" cy="4572000"/>
          </a:xfrm>
          <a:prstGeom prst="rect">
            <a:avLst/>
          </a:prstGeom>
          <a:noFill/>
          <a:ln w="9525">
            <a:noFill/>
            <a:miter lim="800000"/>
            <a:headEnd/>
            <a:tailEnd/>
          </a:ln>
        </p:spPr>
      </p:pic>
    </p:spTree>
    <p:extLst>
      <p:ext uri="{BB962C8B-B14F-4D97-AF65-F5344CB8AC3E}">
        <p14:creationId xmlns:p14="http://schemas.microsoft.com/office/powerpoint/2010/main" val="371819169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09600" y="76200"/>
            <a:ext cx="7772400" cy="838200"/>
          </a:xfrm>
        </p:spPr>
        <p:txBody>
          <a:bodyPr/>
          <a:lstStyle/>
          <a:p>
            <a:pPr eaLnBrk="1" hangingPunct="1"/>
            <a:r>
              <a:rPr lang="en-US" sz="5400" dirty="0"/>
              <a:t>Unification of Forces</a:t>
            </a:r>
          </a:p>
        </p:txBody>
      </p:sp>
      <p:sp>
        <p:nvSpPr>
          <p:cNvPr id="5" name="Date Placeholder 4"/>
          <p:cNvSpPr>
            <a:spLocks noGrp="1"/>
          </p:cNvSpPr>
          <p:nvPr>
            <p:ph type="dt" sz="half" idx="10"/>
          </p:nvPr>
        </p:nvSpPr>
        <p:spPr/>
        <p:txBody>
          <a:bodyPr/>
          <a:lstStyle/>
          <a:p>
            <a:pPr>
              <a:defRPr/>
            </a:pPr>
            <a:r>
              <a:rPr lang="en-US" smtClean="0"/>
              <a:t>Monday, Jan. 30, 2017</a:t>
            </a:r>
            <a:endParaRPr lang="en-US"/>
          </a:p>
        </p:txBody>
      </p:sp>
      <p:sp>
        <p:nvSpPr>
          <p:cNvPr id="6" name="Slide Number Placeholder 5"/>
          <p:cNvSpPr>
            <a:spLocks noGrp="1"/>
          </p:cNvSpPr>
          <p:nvPr>
            <p:ph type="sldNum" sz="quarter" idx="12"/>
          </p:nvPr>
        </p:nvSpPr>
        <p:spPr/>
        <p:txBody>
          <a:bodyPr/>
          <a:lstStyle/>
          <a:p>
            <a:pPr>
              <a:defRPr/>
            </a:pPr>
            <a:fld id="{623D45CD-16A2-224C-B70A-0D1B04896262}" type="slidenum">
              <a:rPr lang="en-US" smtClean="0"/>
              <a:pPr>
                <a:defRPr/>
              </a:pPr>
              <a:t>12</a:t>
            </a:fld>
            <a:endParaRPr lang="en-US"/>
          </a:p>
        </p:txBody>
      </p:sp>
      <p:sp>
        <p:nvSpPr>
          <p:cNvPr id="7" name="Footer Placeholder 6"/>
          <p:cNvSpPr>
            <a:spLocks noGrp="1"/>
          </p:cNvSpPr>
          <p:nvPr>
            <p:ph type="ftr" sz="quarter" idx="11"/>
          </p:nvPr>
        </p:nvSpPr>
        <p:spPr/>
        <p:txBody>
          <a:bodyPr/>
          <a:lstStyle/>
          <a:p>
            <a:pPr>
              <a:defRPr/>
            </a:pPr>
            <a:r>
              <a:rPr lang="mr-IN" smtClean="0"/>
              <a:t>PHYS 3313-001, Spring 2017                      Dr. Jaehoon Yu</a:t>
            </a:r>
            <a:endParaRPr lang="en-US"/>
          </a:p>
        </p:txBody>
      </p:sp>
      <p:pic>
        <p:nvPicPr>
          <p:cNvPr id="9" name="Picture 1"/>
          <p:cNvPicPr>
            <a:picLocks/>
          </p:cNvPicPr>
          <p:nvPr/>
        </p:nvPicPr>
        <p:blipFill>
          <a:blip r:embed="rId3"/>
          <a:srcRect/>
          <a:stretch>
            <a:fillRect/>
          </a:stretch>
        </p:blipFill>
        <p:spPr bwMode="auto">
          <a:xfrm>
            <a:off x="241300" y="1066800"/>
            <a:ext cx="8597900" cy="4699000"/>
          </a:xfrm>
          <a:prstGeom prst="rect">
            <a:avLst/>
          </a:prstGeom>
          <a:noFill/>
          <a:ln w="9525">
            <a:noFill/>
            <a:miter lim="800000"/>
            <a:headEnd/>
            <a:tailEnd/>
          </a:ln>
        </p:spPr>
      </p:pic>
      <p:sp>
        <p:nvSpPr>
          <p:cNvPr id="10" name="Rectangle 9"/>
          <p:cNvSpPr/>
          <p:nvPr/>
        </p:nvSpPr>
        <p:spPr bwMode="auto">
          <a:xfrm>
            <a:off x="2667000" y="1447800"/>
            <a:ext cx="1143000" cy="2286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8" name="TextBox 27"/>
          <p:cNvSpPr txBox="1"/>
          <p:nvPr/>
        </p:nvSpPr>
        <p:spPr>
          <a:xfrm>
            <a:off x="5257800" y="4572000"/>
            <a:ext cx="3657600" cy="1200328"/>
          </a:xfrm>
          <a:prstGeom prst="rect">
            <a:avLst/>
          </a:prstGeom>
          <a:noFill/>
        </p:spPr>
        <p:txBody>
          <a:bodyPr wrap="square" rtlCol="0">
            <a:spAutoFit/>
          </a:bodyPr>
          <a:lstStyle/>
          <a:p>
            <a:pPr algn="r"/>
            <a:r>
              <a:rPr lang="en-US" dirty="0" smtClean="0">
                <a:latin typeface="+mn-lt"/>
              </a:rPr>
              <a:t>GUT, String theory</a:t>
            </a:r>
          </a:p>
          <a:p>
            <a:pPr algn="r"/>
            <a:r>
              <a:rPr lang="en-US" dirty="0" smtClean="0">
                <a:latin typeface="+mn-lt"/>
              </a:rPr>
              <a:t>Not yet experimentally verified: </a:t>
            </a:r>
            <a:r>
              <a:rPr lang="en-US" dirty="0" err="1" smtClean="0">
                <a:latin typeface="+mn-lt"/>
              </a:rPr>
              <a:t>p</a:t>
            </a:r>
            <a:r>
              <a:rPr lang="en-US" dirty="0" smtClean="0">
                <a:latin typeface="+mn-lt"/>
              </a:rPr>
              <a:t> decays, magnetic monopole </a:t>
            </a:r>
            <a:endParaRPr lang="en-US" dirty="0">
              <a:latin typeface="+mn-lt"/>
            </a:endParaRPr>
          </a:p>
        </p:txBody>
      </p:sp>
    </p:spTree>
    <p:extLst>
      <p:ext uri="{BB962C8B-B14F-4D97-AF65-F5344CB8AC3E}">
        <p14:creationId xmlns:p14="http://schemas.microsoft.com/office/powerpoint/2010/main" val="319636218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81000" y="77788"/>
            <a:ext cx="8382000" cy="684212"/>
          </a:xfrm>
        </p:spPr>
        <p:txBody>
          <a:bodyPr/>
          <a:lstStyle/>
          <a:p>
            <a:pPr eaLnBrk="1" hangingPunct="1">
              <a:defRPr/>
            </a:pPr>
            <a:r>
              <a:rPr lang="en-US" sz="4800" dirty="0" smtClean="0">
                <a:cs typeface="+mj-cs"/>
              </a:rPr>
              <a:t>Relevance of Gas Concept to Atoms</a:t>
            </a:r>
          </a:p>
        </p:txBody>
      </p:sp>
      <p:sp>
        <p:nvSpPr>
          <p:cNvPr id="4" name="Date Placeholder 3"/>
          <p:cNvSpPr>
            <a:spLocks noGrp="1"/>
          </p:cNvSpPr>
          <p:nvPr>
            <p:ph type="dt" sz="half" idx="10"/>
          </p:nvPr>
        </p:nvSpPr>
        <p:spPr/>
        <p:txBody>
          <a:bodyPr/>
          <a:lstStyle/>
          <a:p>
            <a:pPr>
              <a:defRPr/>
            </a:pPr>
            <a:r>
              <a:rPr lang="en-US" smtClean="0"/>
              <a:t>Monday, Jan. 30, 2017</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13</a:t>
            </a:fld>
            <a:endParaRPr lang="en-US"/>
          </a:p>
        </p:txBody>
      </p:sp>
      <p:sp>
        <p:nvSpPr>
          <p:cNvPr id="6" name="Footer Placeholder 5"/>
          <p:cNvSpPr>
            <a:spLocks noGrp="1"/>
          </p:cNvSpPr>
          <p:nvPr>
            <p:ph type="ftr" sz="quarter" idx="11"/>
          </p:nvPr>
        </p:nvSpPr>
        <p:spPr/>
        <p:txBody>
          <a:bodyPr/>
          <a:lstStyle/>
          <a:p>
            <a:pPr>
              <a:defRPr/>
            </a:pPr>
            <a:r>
              <a:rPr lang="mr-IN" smtClean="0"/>
              <a:t>PHYS 3313-001, Spring 2017                      Dr. Jaehoon Yu</a:t>
            </a:r>
            <a:endParaRPr lang="en-US"/>
          </a:p>
        </p:txBody>
      </p:sp>
      <p:sp>
        <p:nvSpPr>
          <p:cNvPr id="7" name="Content Placeholder 6"/>
          <p:cNvSpPr>
            <a:spLocks noGrp="1"/>
          </p:cNvSpPr>
          <p:nvPr>
            <p:ph idx="1"/>
          </p:nvPr>
        </p:nvSpPr>
        <p:spPr>
          <a:xfrm>
            <a:off x="304800" y="990600"/>
            <a:ext cx="4267200" cy="5181600"/>
          </a:xfrm>
        </p:spPr>
        <p:txBody>
          <a:bodyPr/>
          <a:lstStyle/>
          <a:p>
            <a:r>
              <a:rPr lang="en-US" sz="2800" dirty="0" smtClean="0"/>
              <a:t>The idea of gas (17</a:t>
            </a:r>
            <a:r>
              <a:rPr lang="en-US" sz="2800" baseline="30000" dirty="0" smtClean="0"/>
              <a:t>th</a:t>
            </a:r>
            <a:r>
              <a:rPr lang="en-US" sz="2800" dirty="0" smtClean="0"/>
              <a:t> century) as a collection of small particles bouncing around with kinetic energy enabled the concept of small, unseen objects</a:t>
            </a:r>
          </a:p>
          <a:p>
            <a:r>
              <a:rPr lang="en-US" sz="2800" dirty="0" smtClean="0"/>
              <a:t>This concept formed the bases of existence of something small that makes up matter </a:t>
            </a:r>
            <a:endParaRPr lang="en-US" sz="2800" dirty="0"/>
          </a:p>
        </p:txBody>
      </p:sp>
      <p:pic>
        <p:nvPicPr>
          <p:cNvPr id="8" name="Picture 1"/>
          <p:cNvPicPr>
            <a:picLocks/>
          </p:cNvPicPr>
          <p:nvPr/>
        </p:nvPicPr>
        <p:blipFill>
          <a:blip r:embed="rId2"/>
          <a:srcRect/>
          <a:stretch>
            <a:fillRect/>
          </a:stretch>
        </p:blipFill>
        <p:spPr bwMode="auto">
          <a:xfrm>
            <a:off x="4508500" y="914400"/>
            <a:ext cx="4406900" cy="4927600"/>
          </a:xfrm>
          <a:prstGeom prst="rect">
            <a:avLst/>
          </a:prstGeom>
          <a:noFill/>
          <a:ln w="9525">
            <a:noFill/>
            <a:miter lim="800000"/>
            <a:headEnd/>
            <a:tailEnd/>
          </a:ln>
        </p:spPr>
      </p:pic>
    </p:spTree>
    <p:extLst>
      <p:ext uri="{BB962C8B-B14F-4D97-AF65-F5344CB8AC3E}">
        <p14:creationId xmlns:p14="http://schemas.microsoft.com/office/powerpoint/2010/main" val="26424656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81000" y="76200"/>
            <a:ext cx="8226425" cy="533400"/>
          </a:xfrm>
        </p:spPr>
        <p:txBody>
          <a:bodyPr/>
          <a:lstStyle/>
          <a:p>
            <a:pPr eaLnBrk="1" hangingPunct="1"/>
            <a:r>
              <a:rPr lang="en-US" dirty="0" smtClean="0"/>
              <a:t>The </a:t>
            </a:r>
            <a:r>
              <a:rPr lang="en-US" dirty="0"/>
              <a:t>Atomic Theory of Matter</a:t>
            </a:r>
          </a:p>
        </p:txBody>
      </p:sp>
      <p:sp>
        <p:nvSpPr>
          <p:cNvPr id="33795" name="Rectangle 3"/>
          <p:cNvSpPr>
            <a:spLocks noGrp="1" noChangeArrowheads="1"/>
          </p:cNvSpPr>
          <p:nvPr>
            <p:ph type="body" idx="1"/>
          </p:nvPr>
        </p:nvSpPr>
        <p:spPr>
          <a:xfrm>
            <a:off x="152400" y="609600"/>
            <a:ext cx="8839200" cy="5715000"/>
          </a:xfrm>
        </p:spPr>
        <p:txBody>
          <a:bodyPr/>
          <a:lstStyle/>
          <a:p>
            <a:pPr eaLnBrk="1" hangingPunct="1">
              <a:spcBef>
                <a:spcPct val="0"/>
              </a:spcBef>
            </a:pPr>
            <a:r>
              <a:rPr lang="en-US" sz="2800" dirty="0" smtClean="0"/>
              <a:t>Concept initiated </a:t>
            </a:r>
            <a:r>
              <a:rPr lang="en-US" sz="2800" dirty="0"/>
              <a:t>by Democritus and Leucippus (~450 B.C.</a:t>
            </a:r>
            <a:r>
              <a:rPr lang="en-US" sz="2800" dirty="0" smtClean="0"/>
              <a:t>) (</a:t>
            </a:r>
            <a:r>
              <a:rPr lang="en-US" sz="2800" dirty="0"/>
              <a:t>first to </a:t>
            </a:r>
            <a:r>
              <a:rPr lang="en-US" sz="2800" dirty="0" smtClean="0"/>
              <a:t>use </a:t>
            </a:r>
            <a:r>
              <a:rPr lang="en-US" sz="2800" dirty="0"/>
              <a:t>the Greek </a:t>
            </a:r>
            <a:r>
              <a:rPr lang="en-US" sz="2800" i="1" dirty="0" err="1"/>
              <a:t>atomos</a:t>
            </a:r>
            <a:r>
              <a:rPr lang="en-US" sz="2800" dirty="0"/>
              <a:t>,</a:t>
            </a:r>
            <a:r>
              <a:rPr lang="en-US" sz="2800" dirty="0">
                <a:solidFill>
                  <a:srgbClr val="FFFF66"/>
                </a:solidFill>
              </a:rPr>
              <a:t> </a:t>
            </a:r>
            <a:r>
              <a:rPr lang="en-US" sz="2800" dirty="0"/>
              <a:t>meaning “indivisible”</a:t>
            </a:r>
            <a:r>
              <a:rPr lang="en-US" sz="2800" i="1" dirty="0"/>
              <a:t>)</a:t>
            </a:r>
          </a:p>
          <a:p>
            <a:pPr eaLnBrk="1" hangingPunct="1">
              <a:spcBef>
                <a:spcPct val="0"/>
              </a:spcBef>
            </a:pPr>
            <a:r>
              <a:rPr lang="en-US" sz="2800" dirty="0"/>
              <a:t>In addition to fundamental contributions by Boyle, Charles, and Gay-Lussac, Proust (1754 – 1826) proposes the </a:t>
            </a:r>
            <a:r>
              <a:rPr lang="en-US" sz="2800" b="1" dirty="0"/>
              <a:t>law of definite </a:t>
            </a:r>
            <a:r>
              <a:rPr lang="en-US" sz="2800" b="1" dirty="0" smtClean="0"/>
              <a:t>proportions</a:t>
            </a:r>
            <a:r>
              <a:rPr lang="en-US" sz="2800" b="1" dirty="0" smtClean="0">
                <a:sym typeface="Wingdings"/>
              </a:rPr>
              <a:t> </a:t>
            </a:r>
            <a:r>
              <a:rPr lang="en-US" sz="2400" dirty="0" smtClean="0">
                <a:sym typeface="Wingdings"/>
              </a:rPr>
              <a:t>For a</a:t>
            </a:r>
            <a:r>
              <a:rPr lang="en-US" sz="2400" dirty="0" smtClean="0"/>
              <a:t> compound of 2 or more elements, the weight proportion of the elements is always the same</a:t>
            </a:r>
            <a:endParaRPr lang="en-US" sz="2400" dirty="0"/>
          </a:p>
          <a:p>
            <a:pPr eaLnBrk="1" hangingPunct="1">
              <a:spcBef>
                <a:spcPct val="0"/>
              </a:spcBef>
            </a:pPr>
            <a:r>
              <a:rPr lang="en-US" sz="2800" dirty="0"/>
              <a:t>Dalton advances the </a:t>
            </a:r>
            <a:r>
              <a:rPr lang="en-US" sz="2800" b="1" dirty="0"/>
              <a:t>atomic theory of matter</a:t>
            </a:r>
            <a:r>
              <a:rPr lang="en-US" sz="2800" dirty="0"/>
              <a:t> to explain the law of definite proportions</a:t>
            </a:r>
          </a:p>
          <a:p>
            <a:pPr eaLnBrk="1" hangingPunct="1">
              <a:spcBef>
                <a:spcPct val="0"/>
              </a:spcBef>
            </a:pPr>
            <a:r>
              <a:rPr lang="en-US" sz="2800" dirty="0"/>
              <a:t>Avogadro </a:t>
            </a:r>
            <a:r>
              <a:rPr lang="en-US" sz="2800" dirty="0" smtClean="0"/>
              <a:t>proposed </a:t>
            </a:r>
            <a:r>
              <a:rPr lang="en-US" sz="2800" dirty="0"/>
              <a:t>that all gases at the same temperature, pressure, and volume contain the </a:t>
            </a:r>
            <a:r>
              <a:rPr lang="en-US" sz="2800" b="1" i="1" dirty="0"/>
              <a:t>same number of molecules (atoms)</a:t>
            </a:r>
            <a:r>
              <a:rPr lang="en-US" sz="2800" dirty="0"/>
              <a:t>; viz. 6.02 </a:t>
            </a:r>
            <a:r>
              <a:rPr lang="en-US" sz="2800" dirty="0">
                <a:ea typeface="Arial" pitchFamily="-84" charset="0"/>
                <a:cs typeface="Arial" pitchFamily="-84" charset="0"/>
              </a:rPr>
              <a:t>×</a:t>
            </a:r>
            <a:r>
              <a:rPr lang="en-US" sz="2800" dirty="0"/>
              <a:t> 10</a:t>
            </a:r>
            <a:r>
              <a:rPr lang="en-US" sz="2800" baseline="30000" dirty="0"/>
              <a:t>23 </a:t>
            </a:r>
            <a:r>
              <a:rPr lang="en-US" sz="2800" dirty="0"/>
              <a:t>atoms</a:t>
            </a:r>
            <a:endParaRPr lang="en-US" sz="2800" dirty="0">
              <a:solidFill>
                <a:srgbClr val="FFFF66"/>
              </a:solidFill>
            </a:endParaRPr>
          </a:p>
          <a:p>
            <a:pPr eaLnBrk="1" hangingPunct="1">
              <a:spcBef>
                <a:spcPct val="0"/>
              </a:spcBef>
            </a:pPr>
            <a:r>
              <a:rPr lang="en-US" sz="2800" dirty="0" err="1"/>
              <a:t>Cannizzaro</a:t>
            </a:r>
            <a:r>
              <a:rPr lang="en-US" sz="2800" dirty="0"/>
              <a:t> (1826 – 1910) makes a</a:t>
            </a:r>
            <a:r>
              <a:rPr lang="en-US" sz="2800" dirty="0" smtClean="0"/>
              <a:t> </a:t>
            </a:r>
            <a:r>
              <a:rPr lang="en-US" sz="2800" dirty="0"/>
              <a:t>distinction between atoms and molecules advancing the ideas of Avogadro</a:t>
            </a:r>
            <a:r>
              <a:rPr lang="en-US" sz="1400" dirty="0"/>
              <a:t>.</a:t>
            </a:r>
          </a:p>
          <a:p>
            <a:pPr eaLnBrk="1" hangingPunct="1">
              <a:spcBef>
                <a:spcPct val="0"/>
              </a:spcBef>
            </a:pPr>
            <a:endParaRPr lang="en-US" sz="1400" i="1" dirty="0"/>
          </a:p>
        </p:txBody>
      </p:sp>
      <p:sp>
        <p:nvSpPr>
          <p:cNvPr id="4" name="Date Placeholder 3"/>
          <p:cNvSpPr>
            <a:spLocks noGrp="1"/>
          </p:cNvSpPr>
          <p:nvPr>
            <p:ph type="dt" sz="half" idx="10"/>
          </p:nvPr>
        </p:nvSpPr>
        <p:spPr/>
        <p:txBody>
          <a:bodyPr/>
          <a:lstStyle/>
          <a:p>
            <a:pPr>
              <a:defRPr/>
            </a:pPr>
            <a:r>
              <a:rPr lang="en-US" smtClean="0"/>
              <a:t>Monday, Jan. 30, 2017</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14</a:t>
            </a:fld>
            <a:endParaRPr lang="en-US"/>
          </a:p>
        </p:txBody>
      </p:sp>
      <p:sp>
        <p:nvSpPr>
          <p:cNvPr id="6" name="Footer Placeholder 5"/>
          <p:cNvSpPr>
            <a:spLocks noGrp="1"/>
          </p:cNvSpPr>
          <p:nvPr>
            <p:ph type="ftr" sz="quarter" idx="11"/>
          </p:nvPr>
        </p:nvSpPr>
        <p:spPr/>
        <p:txBody>
          <a:bodyPr/>
          <a:lstStyle/>
          <a:p>
            <a:pPr>
              <a:defRPr/>
            </a:pPr>
            <a:r>
              <a:rPr lang="mr-IN" smtClean="0"/>
              <a:t>PHYS 3313-001, Spring 2017                      Dr. Jaehoon Yu</a:t>
            </a:r>
            <a:endParaRPr lang="en-US"/>
          </a:p>
        </p:txBody>
      </p:sp>
    </p:spTree>
    <p:extLst>
      <p:ext uri="{BB962C8B-B14F-4D97-AF65-F5344CB8AC3E}">
        <p14:creationId xmlns:p14="http://schemas.microsoft.com/office/powerpoint/2010/main" val="19578553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304800"/>
            <a:ext cx="7772400" cy="685800"/>
          </a:xfrm>
        </p:spPr>
        <p:txBody>
          <a:bodyPr/>
          <a:lstStyle/>
          <a:p>
            <a:pPr eaLnBrk="1" hangingPunct="1"/>
            <a:r>
              <a:rPr lang="en-US" dirty="0"/>
              <a:t>Further Advances in Atomic Theory</a:t>
            </a:r>
          </a:p>
        </p:txBody>
      </p:sp>
      <p:sp>
        <p:nvSpPr>
          <p:cNvPr id="34819" name="Rectangle 3"/>
          <p:cNvSpPr>
            <a:spLocks noGrp="1" noChangeArrowheads="1"/>
          </p:cNvSpPr>
          <p:nvPr>
            <p:ph type="body" idx="1"/>
          </p:nvPr>
        </p:nvSpPr>
        <p:spPr>
          <a:xfrm>
            <a:off x="152400" y="1066800"/>
            <a:ext cx="8839200" cy="4953000"/>
          </a:xfrm>
        </p:spPr>
        <p:txBody>
          <a:bodyPr/>
          <a:lstStyle/>
          <a:p>
            <a:pPr eaLnBrk="1" hangingPunct="1"/>
            <a:r>
              <a:rPr lang="en-US" sz="3600" dirty="0"/>
              <a:t>Maxwell derives the speed distribution of atoms in a </a:t>
            </a:r>
            <a:r>
              <a:rPr lang="en-US" sz="3600" dirty="0" smtClean="0"/>
              <a:t>gas</a:t>
            </a:r>
            <a:endParaRPr lang="en-US" sz="2000" dirty="0" smtClean="0"/>
          </a:p>
          <a:p>
            <a:pPr eaLnBrk="1" hangingPunct="1"/>
            <a:r>
              <a:rPr lang="en-US" sz="3600" dirty="0"/>
              <a:t>Robert Brown (1753 – 1858</a:t>
            </a:r>
            <a:r>
              <a:rPr lang="en-US" sz="3600" dirty="0" smtClean="0"/>
              <a:t>), a botanist, </a:t>
            </a:r>
            <a:r>
              <a:rPr lang="en-US" sz="3600" dirty="0"/>
              <a:t>observes microscopic “random” motion of suspended grains of pollen in </a:t>
            </a:r>
            <a:r>
              <a:rPr lang="en-US" sz="3600" dirty="0" smtClean="0"/>
              <a:t>water in 1811 (</a:t>
            </a:r>
            <a:r>
              <a:rPr lang="en-US" sz="3600" dirty="0" smtClean="0">
                <a:hlinkClick r:id="rId3"/>
              </a:rPr>
              <a:t>Brownian motion</a:t>
            </a:r>
            <a:r>
              <a:rPr lang="en-US" sz="3600" dirty="0" smtClean="0"/>
              <a:t>)</a:t>
            </a:r>
            <a:endParaRPr lang="en-US" sz="2000" dirty="0" smtClean="0"/>
          </a:p>
          <a:p>
            <a:pPr eaLnBrk="1" hangingPunct="1"/>
            <a:r>
              <a:rPr lang="en-US" sz="3600" dirty="0"/>
              <a:t>Einstein in the 20</a:t>
            </a:r>
            <a:r>
              <a:rPr lang="en-US" sz="3600" baseline="30000" dirty="0"/>
              <a:t>th</a:t>
            </a:r>
            <a:r>
              <a:rPr lang="en-US" sz="3600" dirty="0"/>
              <a:t> century explains this random motion using atomic </a:t>
            </a:r>
            <a:r>
              <a:rPr lang="en-US" sz="3600" dirty="0" smtClean="0"/>
              <a:t>theory (~100 year later!)</a:t>
            </a:r>
            <a:endParaRPr lang="en-US" sz="3600" dirty="0"/>
          </a:p>
        </p:txBody>
      </p:sp>
      <p:sp>
        <p:nvSpPr>
          <p:cNvPr id="4" name="Date Placeholder 3"/>
          <p:cNvSpPr>
            <a:spLocks noGrp="1"/>
          </p:cNvSpPr>
          <p:nvPr>
            <p:ph type="dt" sz="half" idx="10"/>
          </p:nvPr>
        </p:nvSpPr>
        <p:spPr/>
        <p:txBody>
          <a:bodyPr/>
          <a:lstStyle/>
          <a:p>
            <a:pPr>
              <a:defRPr/>
            </a:pPr>
            <a:r>
              <a:rPr lang="en-US" smtClean="0"/>
              <a:t>Monday, Jan. 30, 2017</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15</a:t>
            </a:fld>
            <a:endParaRPr lang="en-US"/>
          </a:p>
        </p:txBody>
      </p:sp>
      <p:sp>
        <p:nvSpPr>
          <p:cNvPr id="6" name="Footer Placeholder 5"/>
          <p:cNvSpPr>
            <a:spLocks noGrp="1"/>
          </p:cNvSpPr>
          <p:nvPr>
            <p:ph type="ftr" sz="quarter" idx="11"/>
          </p:nvPr>
        </p:nvSpPr>
        <p:spPr/>
        <p:txBody>
          <a:bodyPr/>
          <a:lstStyle/>
          <a:p>
            <a:pPr>
              <a:defRPr/>
            </a:pPr>
            <a:r>
              <a:rPr lang="mr-IN" smtClean="0"/>
              <a:t>PHYS 3313-001, Spring 2017                      Dr. Jaehoon Yu</a:t>
            </a:r>
            <a:endParaRPr lang="en-US"/>
          </a:p>
        </p:txBody>
      </p:sp>
    </p:spTree>
    <p:extLst>
      <p:ext uri="{BB962C8B-B14F-4D97-AF65-F5344CB8AC3E}">
        <p14:creationId xmlns:p14="http://schemas.microsoft.com/office/powerpoint/2010/main" val="132916315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04800" y="0"/>
            <a:ext cx="8674100" cy="593725"/>
          </a:xfrm>
        </p:spPr>
        <p:txBody>
          <a:bodyPr/>
          <a:lstStyle/>
          <a:p>
            <a:pPr eaLnBrk="1" hangingPunct="1"/>
            <a:r>
              <a:rPr lang="en-US" sz="5400" dirty="0"/>
              <a:t>Opposition to</a:t>
            </a:r>
            <a:r>
              <a:rPr lang="en-US" sz="5400" dirty="0" smtClean="0"/>
              <a:t> the Atomic Theory</a:t>
            </a:r>
            <a:endParaRPr lang="en-US" sz="5400" dirty="0"/>
          </a:p>
        </p:txBody>
      </p:sp>
      <p:sp>
        <p:nvSpPr>
          <p:cNvPr id="35843" name="Rectangle 3"/>
          <p:cNvSpPr>
            <a:spLocks noGrp="1" noChangeArrowheads="1"/>
          </p:cNvSpPr>
          <p:nvPr>
            <p:ph type="body" idx="1"/>
          </p:nvPr>
        </p:nvSpPr>
        <p:spPr>
          <a:xfrm>
            <a:off x="76200" y="684212"/>
            <a:ext cx="8991600" cy="4497388"/>
          </a:xfrm>
        </p:spPr>
        <p:txBody>
          <a:bodyPr/>
          <a:lstStyle/>
          <a:p>
            <a:pPr eaLnBrk="1" hangingPunct="1"/>
            <a:r>
              <a:rPr lang="en-US" sz="4000" dirty="0"/>
              <a:t>Ernst Mach (1838 – 1916) opposes the theory on the basis of logical positivism, i.e., atoms being </a:t>
            </a:r>
            <a:r>
              <a:rPr lang="en-US" sz="4000" i="1" dirty="0"/>
              <a:t>“unseen” </a:t>
            </a:r>
            <a:r>
              <a:rPr lang="en-US" sz="4000" i="1" dirty="0" smtClean="0"/>
              <a:t>questions </a:t>
            </a:r>
            <a:r>
              <a:rPr lang="en-US" sz="4000" i="1" dirty="0"/>
              <a:t>their reality</a:t>
            </a:r>
          </a:p>
          <a:p>
            <a:pPr eaLnBrk="1" hangingPunct="1"/>
            <a:r>
              <a:rPr lang="en-US" sz="4000" dirty="0"/>
              <a:t>Wilhelm Ostwald (1853 – 1932) </a:t>
            </a:r>
            <a:r>
              <a:rPr lang="en-US" sz="4000" dirty="0" smtClean="0"/>
              <a:t>supports Mach’s premise and called atoms hypothetical structures for bookkeeping based on </a:t>
            </a:r>
            <a:r>
              <a:rPr lang="en-US" sz="4000" dirty="0"/>
              <a:t>experimental results of radioactivity, discrete spectral lines, and the formation of molecular </a:t>
            </a:r>
            <a:r>
              <a:rPr lang="en-US" sz="4000" dirty="0" smtClean="0"/>
              <a:t>structures</a:t>
            </a:r>
            <a:endParaRPr lang="en-US" sz="4000" dirty="0"/>
          </a:p>
        </p:txBody>
      </p:sp>
      <p:sp>
        <p:nvSpPr>
          <p:cNvPr id="4" name="Date Placeholder 3"/>
          <p:cNvSpPr>
            <a:spLocks noGrp="1"/>
          </p:cNvSpPr>
          <p:nvPr>
            <p:ph type="dt" sz="half" idx="10"/>
          </p:nvPr>
        </p:nvSpPr>
        <p:spPr/>
        <p:txBody>
          <a:bodyPr/>
          <a:lstStyle/>
          <a:p>
            <a:pPr>
              <a:defRPr/>
            </a:pPr>
            <a:r>
              <a:rPr lang="en-US" smtClean="0"/>
              <a:t>Monday, Jan. 30, 2017</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16</a:t>
            </a:fld>
            <a:endParaRPr lang="en-US"/>
          </a:p>
        </p:txBody>
      </p:sp>
      <p:sp>
        <p:nvSpPr>
          <p:cNvPr id="6" name="Footer Placeholder 5"/>
          <p:cNvSpPr>
            <a:spLocks noGrp="1"/>
          </p:cNvSpPr>
          <p:nvPr>
            <p:ph type="ftr" sz="quarter" idx="11"/>
          </p:nvPr>
        </p:nvSpPr>
        <p:spPr/>
        <p:txBody>
          <a:bodyPr/>
          <a:lstStyle/>
          <a:p>
            <a:pPr>
              <a:defRPr/>
            </a:pPr>
            <a:r>
              <a:rPr lang="mr-IN" smtClean="0"/>
              <a:t>PHYS 3313-001, Spring 2017                      Dr. Jaehoon Yu</a:t>
            </a:r>
            <a:endParaRPr lang="en-US"/>
          </a:p>
        </p:txBody>
      </p:sp>
    </p:spTree>
    <p:extLst>
      <p:ext uri="{BB962C8B-B14F-4D97-AF65-F5344CB8AC3E}">
        <p14:creationId xmlns:p14="http://schemas.microsoft.com/office/powerpoint/2010/main" val="178757289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152400"/>
            <a:ext cx="9144000" cy="715962"/>
          </a:xfrm>
        </p:spPr>
        <p:txBody>
          <a:bodyPr/>
          <a:lstStyle/>
          <a:p>
            <a:pPr eaLnBrk="1" hangingPunct="1"/>
            <a:r>
              <a:rPr lang="en-US" sz="4000" dirty="0"/>
              <a:t>Overwhelming Evidence for Existence of Atoms</a:t>
            </a:r>
          </a:p>
        </p:txBody>
      </p:sp>
      <p:sp>
        <p:nvSpPr>
          <p:cNvPr id="36867" name="Rectangle 3"/>
          <p:cNvSpPr>
            <a:spLocks noGrp="1" noChangeArrowheads="1"/>
          </p:cNvSpPr>
          <p:nvPr>
            <p:ph type="body" idx="1"/>
          </p:nvPr>
        </p:nvSpPr>
        <p:spPr>
          <a:xfrm>
            <a:off x="457200" y="990600"/>
            <a:ext cx="8458200" cy="4800600"/>
          </a:xfrm>
        </p:spPr>
        <p:txBody>
          <a:bodyPr/>
          <a:lstStyle/>
          <a:p>
            <a:pPr eaLnBrk="1" hangingPunct="1">
              <a:lnSpc>
                <a:spcPct val="80000"/>
              </a:lnSpc>
            </a:pPr>
            <a:r>
              <a:rPr lang="en-US" sz="3600" dirty="0"/>
              <a:t>Max Planck (1858 – 1947) advances the concept to explain blackbody </a:t>
            </a:r>
            <a:r>
              <a:rPr lang="en-US" sz="3600" dirty="0" smtClean="0"/>
              <a:t>radiation, using </a:t>
            </a:r>
            <a:r>
              <a:rPr lang="en-US" sz="3600" dirty="0"/>
              <a:t>submicroscopic “quanta”</a:t>
            </a:r>
          </a:p>
          <a:p>
            <a:pPr eaLnBrk="1" hangingPunct="1">
              <a:lnSpc>
                <a:spcPct val="80000"/>
              </a:lnSpc>
            </a:pPr>
            <a:r>
              <a:rPr lang="en-US" sz="3600" dirty="0"/>
              <a:t>Boltzmann requires existence of atoms </a:t>
            </a:r>
            <a:r>
              <a:rPr lang="en-US" sz="3600" dirty="0" smtClean="0"/>
              <a:t>for </a:t>
            </a:r>
            <a:r>
              <a:rPr lang="en-US" sz="3600" dirty="0"/>
              <a:t>advances in statistical mechanics</a:t>
            </a:r>
          </a:p>
          <a:p>
            <a:pPr eaLnBrk="1" hangingPunct="1">
              <a:lnSpc>
                <a:spcPct val="80000"/>
              </a:lnSpc>
            </a:pPr>
            <a:r>
              <a:rPr lang="en-US" sz="3600" dirty="0"/>
              <a:t>Albert Einstein (1879 – 1955) uses molecules to explain Brownian motion and determines the approximate value of their </a:t>
            </a:r>
            <a:r>
              <a:rPr lang="en-US" sz="3600" dirty="0" smtClean="0"/>
              <a:t>sizes </a:t>
            </a:r>
            <a:r>
              <a:rPr lang="en-US" sz="3600" dirty="0"/>
              <a:t>and </a:t>
            </a:r>
            <a:r>
              <a:rPr lang="en-US" sz="3600" dirty="0" smtClean="0"/>
              <a:t>masses</a:t>
            </a:r>
            <a:endParaRPr lang="en-US" sz="3600" dirty="0"/>
          </a:p>
          <a:p>
            <a:pPr eaLnBrk="1" hangingPunct="1">
              <a:lnSpc>
                <a:spcPct val="80000"/>
              </a:lnSpc>
            </a:pPr>
            <a:r>
              <a:rPr lang="en-US" sz="3600" dirty="0"/>
              <a:t>Jean Perrin (1870 – 1942) experimentally verifies Einstein’s predictions </a:t>
            </a:r>
          </a:p>
        </p:txBody>
      </p:sp>
      <p:sp>
        <p:nvSpPr>
          <p:cNvPr id="4" name="Date Placeholder 3"/>
          <p:cNvSpPr>
            <a:spLocks noGrp="1"/>
          </p:cNvSpPr>
          <p:nvPr>
            <p:ph type="dt" sz="half" idx="10"/>
          </p:nvPr>
        </p:nvSpPr>
        <p:spPr/>
        <p:txBody>
          <a:bodyPr/>
          <a:lstStyle/>
          <a:p>
            <a:pPr>
              <a:defRPr/>
            </a:pPr>
            <a:r>
              <a:rPr lang="en-US" smtClean="0"/>
              <a:t>Monday, Jan. 30, 2017</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17</a:t>
            </a:fld>
            <a:endParaRPr lang="en-US"/>
          </a:p>
        </p:txBody>
      </p:sp>
      <p:sp>
        <p:nvSpPr>
          <p:cNvPr id="6" name="Footer Placeholder 5"/>
          <p:cNvSpPr>
            <a:spLocks noGrp="1"/>
          </p:cNvSpPr>
          <p:nvPr>
            <p:ph type="ftr" sz="quarter" idx="11"/>
          </p:nvPr>
        </p:nvSpPr>
        <p:spPr/>
        <p:txBody>
          <a:bodyPr/>
          <a:lstStyle/>
          <a:p>
            <a:pPr>
              <a:defRPr/>
            </a:pPr>
            <a:r>
              <a:rPr lang="mr-IN" smtClean="0"/>
              <a:t>PHYS 3313-001, Spring 2017                      Dr. Jaehoon Yu</a:t>
            </a:r>
            <a:endParaRPr lang="en-US"/>
          </a:p>
        </p:txBody>
      </p:sp>
    </p:spTree>
    <p:extLst>
      <p:ext uri="{BB962C8B-B14F-4D97-AF65-F5344CB8AC3E}">
        <p14:creationId xmlns:p14="http://schemas.microsoft.com/office/powerpoint/2010/main" val="20462816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76200" y="76200"/>
            <a:ext cx="9067800" cy="762000"/>
          </a:xfrm>
        </p:spPr>
        <p:txBody>
          <a:bodyPr/>
          <a:lstStyle/>
          <a:p>
            <a:pPr eaLnBrk="1" hangingPunct="1"/>
            <a:r>
              <a:rPr lang="en-US" dirty="0" smtClean="0"/>
              <a:t>Unresolved </a:t>
            </a:r>
            <a:r>
              <a:rPr lang="en-US" dirty="0"/>
              <a:t>Questions</a:t>
            </a:r>
            <a:r>
              <a:rPr lang="en-US" dirty="0" smtClean="0"/>
              <a:t> and </a:t>
            </a:r>
            <a:r>
              <a:rPr lang="en-US" dirty="0"/>
              <a:t>New Horizons</a:t>
            </a:r>
          </a:p>
        </p:txBody>
      </p:sp>
      <p:sp>
        <p:nvSpPr>
          <p:cNvPr id="37891" name="Rectangle 3"/>
          <p:cNvSpPr>
            <a:spLocks noGrp="1" noChangeArrowheads="1"/>
          </p:cNvSpPr>
          <p:nvPr>
            <p:ph type="body" idx="1"/>
          </p:nvPr>
        </p:nvSpPr>
        <p:spPr>
          <a:xfrm>
            <a:off x="381000" y="762000"/>
            <a:ext cx="8229600" cy="4302125"/>
          </a:xfrm>
        </p:spPr>
        <p:txBody>
          <a:bodyPr/>
          <a:lstStyle/>
          <a:p>
            <a:pPr eaLnBrk="1" hangingPunct="1"/>
            <a:r>
              <a:rPr lang="en-US" dirty="0"/>
              <a:t>The atomic theory controversy raises fundamental questions</a:t>
            </a:r>
          </a:p>
          <a:p>
            <a:pPr lvl="1" eaLnBrk="1" hangingPunct="1"/>
            <a:r>
              <a:rPr lang="en-US" dirty="0"/>
              <a:t>It was not universally accepted</a:t>
            </a:r>
          </a:p>
          <a:p>
            <a:pPr lvl="1" eaLnBrk="1" hangingPunct="1"/>
            <a:r>
              <a:rPr lang="en-US" dirty="0"/>
              <a:t>The </a:t>
            </a:r>
            <a:r>
              <a:rPr lang="en-US" dirty="0" smtClean="0"/>
              <a:t>constituents </a:t>
            </a:r>
            <a:r>
              <a:rPr lang="en-US" dirty="0"/>
              <a:t>(if any) of atoms became a significant question</a:t>
            </a:r>
          </a:p>
          <a:p>
            <a:pPr lvl="1" eaLnBrk="1" hangingPunct="1"/>
            <a:r>
              <a:rPr lang="en-US" dirty="0"/>
              <a:t>The structure of matter remained unknown with </a:t>
            </a:r>
            <a:r>
              <a:rPr lang="en-US" dirty="0" smtClean="0"/>
              <a:t>certainty</a:t>
            </a:r>
          </a:p>
          <a:p>
            <a:pPr lvl="1" eaLnBrk="1" hangingPunct="1"/>
            <a:r>
              <a:rPr lang="en-US" dirty="0" smtClean="0"/>
              <a:t>Experimental precisions were insufficient to discern this level of small scale</a:t>
            </a:r>
            <a:endParaRPr lang="en-US" dirty="0"/>
          </a:p>
        </p:txBody>
      </p:sp>
      <p:sp>
        <p:nvSpPr>
          <p:cNvPr id="4" name="Date Placeholder 3"/>
          <p:cNvSpPr>
            <a:spLocks noGrp="1"/>
          </p:cNvSpPr>
          <p:nvPr>
            <p:ph type="dt" sz="half" idx="10"/>
          </p:nvPr>
        </p:nvSpPr>
        <p:spPr/>
        <p:txBody>
          <a:bodyPr/>
          <a:lstStyle/>
          <a:p>
            <a:pPr>
              <a:defRPr/>
            </a:pPr>
            <a:r>
              <a:rPr lang="en-US" smtClean="0"/>
              <a:t>Monday, Jan. 30, 2017</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18</a:t>
            </a:fld>
            <a:endParaRPr lang="en-US"/>
          </a:p>
        </p:txBody>
      </p:sp>
      <p:sp>
        <p:nvSpPr>
          <p:cNvPr id="6" name="Footer Placeholder 5"/>
          <p:cNvSpPr>
            <a:spLocks noGrp="1"/>
          </p:cNvSpPr>
          <p:nvPr>
            <p:ph type="ftr" sz="quarter" idx="11"/>
          </p:nvPr>
        </p:nvSpPr>
        <p:spPr/>
        <p:txBody>
          <a:bodyPr/>
          <a:lstStyle/>
          <a:p>
            <a:pPr>
              <a:defRPr/>
            </a:pPr>
            <a:r>
              <a:rPr lang="mr-IN" smtClean="0"/>
              <a:t>PHYS 3313-001, Spring 2017                      Dr. Jaehoon Yu</a:t>
            </a:r>
            <a:endParaRPr lang="en-US"/>
          </a:p>
        </p:txBody>
      </p:sp>
      <p:pic>
        <p:nvPicPr>
          <p:cNvPr id="7" name="Picture 1"/>
          <p:cNvPicPr>
            <a:picLocks/>
          </p:cNvPicPr>
          <p:nvPr/>
        </p:nvPicPr>
        <p:blipFill>
          <a:blip r:embed="rId3"/>
          <a:srcRect/>
          <a:stretch>
            <a:fillRect/>
          </a:stretch>
        </p:blipFill>
        <p:spPr bwMode="auto">
          <a:xfrm>
            <a:off x="3962400" y="4419600"/>
            <a:ext cx="4495800" cy="2286000"/>
          </a:xfrm>
          <a:prstGeom prst="rect">
            <a:avLst/>
          </a:prstGeom>
          <a:noFill/>
          <a:ln w="9525">
            <a:noFill/>
            <a:miter lim="800000"/>
            <a:headEnd/>
            <a:tailEnd/>
          </a:ln>
        </p:spPr>
      </p:pic>
    </p:spTree>
    <p:extLst>
      <p:ext uri="{BB962C8B-B14F-4D97-AF65-F5344CB8AC3E}">
        <p14:creationId xmlns:p14="http://schemas.microsoft.com/office/powerpoint/2010/main" val="176368859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0"/>
            <a:ext cx="8229600" cy="792162"/>
          </a:xfrm>
        </p:spPr>
        <p:txBody>
          <a:bodyPr/>
          <a:lstStyle/>
          <a:p>
            <a:pPr eaLnBrk="1" hangingPunct="1"/>
            <a:r>
              <a:rPr lang="en-US" sz="4800" dirty="0"/>
              <a:t>Further Complications</a:t>
            </a:r>
          </a:p>
        </p:txBody>
      </p:sp>
      <p:sp>
        <p:nvSpPr>
          <p:cNvPr id="38915" name="Rectangle 3"/>
          <p:cNvSpPr>
            <a:spLocks noGrp="1" noChangeArrowheads="1"/>
          </p:cNvSpPr>
          <p:nvPr>
            <p:ph type="body" idx="1"/>
          </p:nvPr>
        </p:nvSpPr>
        <p:spPr>
          <a:xfrm>
            <a:off x="304800" y="762000"/>
            <a:ext cx="8305799" cy="2514600"/>
          </a:xfrm>
        </p:spPr>
        <p:txBody>
          <a:bodyPr/>
          <a:lstStyle/>
          <a:p>
            <a:pPr eaLnBrk="1" hangingPunct="1">
              <a:buFont typeface="Wingdings" pitchFamily="-84" charset="2"/>
              <a:buNone/>
            </a:pPr>
            <a:r>
              <a:rPr lang="en-US" sz="2800" dirty="0"/>
              <a:t>Three fundamental problems</a:t>
            </a:r>
            <a:r>
              <a:rPr lang="en-US" sz="2800" dirty="0" smtClean="0"/>
              <a:t>:</a:t>
            </a:r>
            <a:endParaRPr lang="en-US" sz="1050" dirty="0" smtClean="0"/>
          </a:p>
          <a:p>
            <a:pPr eaLnBrk="1" hangingPunct="1"/>
            <a:r>
              <a:rPr lang="en-US" sz="2800" dirty="0" smtClean="0"/>
              <a:t>The (non) existence </a:t>
            </a:r>
            <a:r>
              <a:rPr lang="en-US" sz="2800" dirty="0"/>
              <a:t>of </a:t>
            </a:r>
            <a:r>
              <a:rPr lang="en-US" sz="2800" dirty="0" smtClean="0"/>
              <a:t>a </a:t>
            </a:r>
            <a:r>
              <a:rPr lang="en-US" sz="2800" dirty="0"/>
              <a:t>medium</a:t>
            </a:r>
            <a:r>
              <a:rPr lang="en-US" sz="2800" dirty="0" smtClean="0"/>
              <a:t> that transmits light waves from the sun </a:t>
            </a:r>
            <a:r>
              <a:rPr lang="mr-IN" sz="2800" dirty="0" smtClean="0"/>
              <a:t>–</a:t>
            </a:r>
            <a:r>
              <a:rPr lang="en-US" sz="2800" dirty="0" smtClean="0"/>
              <a:t> the electromagnetic medium</a:t>
            </a:r>
          </a:p>
          <a:p>
            <a:pPr eaLnBrk="1" hangingPunct="1"/>
            <a:r>
              <a:rPr lang="en-US" sz="2800" dirty="0"/>
              <a:t>The</a:t>
            </a:r>
            <a:r>
              <a:rPr lang="en-US" sz="2800" dirty="0" smtClean="0"/>
              <a:t> observed </a:t>
            </a:r>
            <a:r>
              <a:rPr lang="en-US" sz="2800" dirty="0"/>
              <a:t>differences in the electric and magnetic </a:t>
            </a:r>
            <a:r>
              <a:rPr lang="en-US" sz="2800" dirty="0" smtClean="0"/>
              <a:t>fields </a:t>
            </a:r>
            <a:r>
              <a:rPr lang="en-US" sz="2800" dirty="0"/>
              <a:t>between stationary and moving reference systems</a:t>
            </a:r>
            <a:r>
              <a:rPr lang="en-US" sz="2800" dirty="0" smtClean="0"/>
              <a:t> </a:t>
            </a:r>
            <a:endParaRPr lang="en-US" sz="2800" dirty="0"/>
          </a:p>
        </p:txBody>
      </p:sp>
      <p:sp>
        <p:nvSpPr>
          <p:cNvPr id="4" name="Date Placeholder 3"/>
          <p:cNvSpPr>
            <a:spLocks noGrp="1"/>
          </p:cNvSpPr>
          <p:nvPr>
            <p:ph type="dt" sz="half" idx="10"/>
          </p:nvPr>
        </p:nvSpPr>
        <p:spPr/>
        <p:txBody>
          <a:bodyPr/>
          <a:lstStyle/>
          <a:p>
            <a:pPr>
              <a:defRPr/>
            </a:pPr>
            <a:r>
              <a:rPr lang="en-US" smtClean="0"/>
              <a:t>Monday, Jan. 30, 2017</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19</a:t>
            </a:fld>
            <a:endParaRPr lang="en-US"/>
          </a:p>
        </p:txBody>
      </p:sp>
      <p:sp>
        <p:nvSpPr>
          <p:cNvPr id="6" name="Footer Placeholder 5"/>
          <p:cNvSpPr>
            <a:spLocks noGrp="1"/>
          </p:cNvSpPr>
          <p:nvPr>
            <p:ph type="ftr" sz="quarter" idx="11"/>
          </p:nvPr>
        </p:nvSpPr>
        <p:spPr/>
        <p:txBody>
          <a:bodyPr/>
          <a:lstStyle/>
          <a:p>
            <a:pPr>
              <a:defRPr/>
            </a:pPr>
            <a:r>
              <a:rPr lang="mr-IN" smtClean="0"/>
              <a:t>PHYS 3313-001, Spring 2017                      Dr. Jaehoon Yu</a:t>
            </a:r>
            <a:endParaRPr lang="en-US"/>
          </a:p>
        </p:txBody>
      </p:sp>
      <p:sp>
        <p:nvSpPr>
          <p:cNvPr id="7" name="Rectangle 3"/>
          <p:cNvSpPr txBox="1">
            <a:spLocks noChangeArrowheads="1"/>
          </p:cNvSpPr>
          <p:nvPr/>
        </p:nvSpPr>
        <p:spPr bwMode="auto">
          <a:xfrm>
            <a:off x="304800" y="3200400"/>
            <a:ext cx="5486400" cy="304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1" charset="-128"/>
              </a:rPr>
              <a:t>The failure of classical physics to explain blackbody radiation in which characteristic spectra of radiation that cover the entire EM wavelengths were observed depending on temperature not on the body itself!!</a:t>
            </a:r>
          </a:p>
          <a:p>
            <a:pPr marL="800100" lvl="1" indent="-342900">
              <a:spcBef>
                <a:spcPct val="20000"/>
              </a:spcBef>
              <a:buFontTx/>
              <a:buChar char="•"/>
              <a:defRPr/>
            </a:pPr>
            <a:r>
              <a:rPr lang="en-US" kern="0" dirty="0" smtClean="0">
                <a:solidFill>
                  <a:srgbClr val="660066"/>
                </a:solidFill>
                <a:latin typeface="+mn-lt"/>
                <a:ea typeface="ＭＳ Ｐゴシック" pitchFamily="-1" charset="-128"/>
                <a:cs typeface="ＭＳ Ｐゴシック" pitchFamily="-1" charset="-128"/>
              </a:rPr>
              <a:t>Max Planck energy quantization</a:t>
            </a:r>
            <a:endParaRPr kumimoji="0" lang="en-US" b="0" i="0" u="none" strike="noStrike" kern="0" cap="none" spc="0" normalizeH="0" baseline="0" noProof="0" dirty="0">
              <a:ln>
                <a:noFill/>
              </a:ln>
              <a:solidFill>
                <a:srgbClr val="660066"/>
              </a:solidFill>
              <a:effectLst/>
              <a:uLnTx/>
              <a:uFillTx/>
              <a:latin typeface="+mn-lt"/>
              <a:ea typeface="ＭＳ Ｐゴシック" pitchFamily="-1" charset="-128"/>
              <a:cs typeface="ＭＳ Ｐゴシック" pitchFamily="-1" charset="-128"/>
            </a:endParaRPr>
          </a:p>
        </p:txBody>
      </p:sp>
      <p:pic>
        <p:nvPicPr>
          <p:cNvPr id="9" name="Picture 1"/>
          <p:cNvPicPr>
            <a:picLocks/>
          </p:cNvPicPr>
          <p:nvPr/>
        </p:nvPicPr>
        <p:blipFill>
          <a:blip r:embed="rId3"/>
          <a:srcRect/>
          <a:stretch>
            <a:fillRect/>
          </a:stretch>
        </p:blipFill>
        <p:spPr bwMode="auto">
          <a:xfrm>
            <a:off x="5715000" y="3352800"/>
            <a:ext cx="3276600" cy="3352800"/>
          </a:xfrm>
          <a:prstGeom prst="rect">
            <a:avLst/>
          </a:prstGeom>
          <a:noFill/>
          <a:ln w="9525">
            <a:noFill/>
            <a:miter lim="800000"/>
            <a:headEnd/>
            <a:tailEnd/>
          </a:ln>
        </p:spPr>
      </p:pic>
    </p:spTree>
    <p:extLst>
      <p:ext uri="{BB962C8B-B14F-4D97-AF65-F5344CB8AC3E}">
        <p14:creationId xmlns:p14="http://schemas.microsoft.com/office/powerpoint/2010/main" val="106633934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Monday, Jan. 30, 2017</a:t>
            </a:r>
            <a:endParaRPr lang="en-US"/>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19460" name="Slide Number Placeholder 5"/>
          <p:cNvSpPr>
            <a:spLocks noGrp="1"/>
          </p:cNvSpPr>
          <p:nvPr>
            <p:ph type="sldNum" sz="quarter" idx="12"/>
          </p:nvPr>
        </p:nvSpPr>
        <p:spPr>
          <a:noFill/>
        </p:spPr>
        <p:txBody>
          <a:bodyPr/>
          <a:lstStyle/>
          <a:p>
            <a:fld id="{87350146-5D12-0E44-B4F6-28409F345D49}" type="slidenum">
              <a:rPr lang="en-US">
                <a:latin typeface="Arial Narrow" pitchFamily="-84" charset="0"/>
              </a:rPr>
              <a:pPr/>
              <a:t>2</a:t>
            </a:fld>
            <a:endParaRPr lang="en-US">
              <a:latin typeface="Arial Narrow" pitchFamily="-84" charset="0"/>
            </a:endParaRPr>
          </a:p>
        </p:txBody>
      </p:sp>
      <p:sp>
        <p:nvSpPr>
          <p:cNvPr id="19461" name="Rectangle 2"/>
          <p:cNvSpPr>
            <a:spLocks noGrp="1" noChangeArrowheads="1"/>
          </p:cNvSpPr>
          <p:nvPr>
            <p:ph type="title"/>
          </p:nvPr>
        </p:nvSpPr>
        <p:spPr>
          <a:xfrm>
            <a:off x="762000" y="152400"/>
            <a:ext cx="7772400" cy="685800"/>
          </a:xfrm>
        </p:spPr>
        <p:txBody>
          <a:bodyPr/>
          <a:lstStyle/>
          <a:p>
            <a:pPr eaLnBrk="1" hangingPunct="1"/>
            <a:r>
              <a:rPr lang="en-US" sz="4800" dirty="0">
                <a:ea typeface="ＭＳ Ｐゴシック" pitchFamily="-84" charset="-128"/>
                <a:cs typeface="ＭＳ Ｐゴシック" pitchFamily="-84" charset="-128"/>
              </a:rPr>
              <a:t>Announcements</a:t>
            </a:r>
          </a:p>
        </p:txBody>
      </p:sp>
      <p:sp>
        <p:nvSpPr>
          <p:cNvPr id="111619" name="Rectangle 3"/>
          <p:cNvSpPr>
            <a:spLocks noGrp="1" noChangeArrowheads="1"/>
          </p:cNvSpPr>
          <p:nvPr>
            <p:ph type="body" idx="1"/>
          </p:nvPr>
        </p:nvSpPr>
        <p:spPr>
          <a:xfrm>
            <a:off x="457200" y="914400"/>
            <a:ext cx="8458200" cy="5562600"/>
          </a:xfrm>
        </p:spPr>
        <p:txBody>
          <a:bodyPr/>
          <a:lstStyle/>
          <a:p>
            <a:pPr eaLnBrk="1" hangingPunct="1"/>
            <a:r>
              <a:rPr lang="en-US" sz="2800" dirty="0">
                <a:ea typeface="ＭＳ Ｐゴシック" pitchFamily="-84" charset="-128"/>
                <a:cs typeface="ＭＳ Ｐゴシック" pitchFamily="-84" charset="-128"/>
              </a:rPr>
              <a:t>Reading assignments: CH 2.10 (special topic), 2.13 and 2.14</a:t>
            </a:r>
          </a:p>
          <a:p>
            <a:pPr lvl="1" eaLnBrk="1" hangingPunct="1"/>
            <a:r>
              <a:rPr lang="en-US" sz="2400" dirty="0">
                <a:ea typeface="ＭＳ Ｐゴシック" pitchFamily="-84" charset="-128"/>
                <a:cs typeface="ＭＳ Ｐゴシック" pitchFamily="-84" charset="-128"/>
              </a:rPr>
              <a:t>Please go through eq. 2.45 through eq. 2.49 and example 2.9</a:t>
            </a:r>
          </a:p>
          <a:p>
            <a:pPr eaLnBrk="1" hangingPunct="1"/>
            <a:r>
              <a:rPr lang="en-US" sz="2800" dirty="0" smtClean="0"/>
              <a:t>Homework </a:t>
            </a:r>
            <a:r>
              <a:rPr lang="en-US" sz="2800" dirty="0"/>
              <a:t>#</a:t>
            </a:r>
            <a:r>
              <a:rPr lang="en-US" sz="2800" dirty="0" smtClean="0"/>
              <a:t>1</a:t>
            </a:r>
            <a:endParaRPr lang="en-US" sz="2800" dirty="0"/>
          </a:p>
          <a:p>
            <a:pPr lvl="1" eaLnBrk="1" hangingPunct="1"/>
            <a:r>
              <a:rPr lang="en-US" sz="2400" dirty="0"/>
              <a:t>chapter 2 end of the chapter problems</a:t>
            </a:r>
          </a:p>
          <a:p>
            <a:pPr lvl="1" eaLnBrk="1" hangingPunct="1"/>
            <a:r>
              <a:rPr lang="en-US" sz="2400" dirty="0"/>
              <a:t>17, 21, 23, 24, 32, 59, 61, 66, 68, 81 and 96</a:t>
            </a:r>
          </a:p>
          <a:p>
            <a:pPr lvl="1" eaLnBrk="1" hangingPunct="1"/>
            <a:r>
              <a:rPr lang="en-US" sz="2400" dirty="0"/>
              <a:t>Due is by the beginning of the class, </a:t>
            </a:r>
            <a:r>
              <a:rPr lang="en-US" sz="2400" dirty="0" smtClean="0"/>
              <a:t>Wednesday, Feb. </a:t>
            </a:r>
            <a:r>
              <a:rPr lang="en-US" sz="2400" dirty="0"/>
              <a:t>8</a:t>
            </a:r>
            <a:r>
              <a:rPr lang="en-US" sz="2400" dirty="0" smtClean="0"/>
              <a:t> </a:t>
            </a:r>
            <a:endParaRPr lang="en-US" sz="2400" dirty="0"/>
          </a:p>
          <a:p>
            <a:pPr lvl="1" eaLnBrk="1" hangingPunct="1"/>
            <a:r>
              <a:rPr lang="en-US" sz="2400" dirty="0"/>
              <a:t>Work in study groups together with other students but PLEASE do write your answer in your own way</a:t>
            </a:r>
            <a:r>
              <a:rPr lang="en-US" sz="2400" dirty="0" smtClean="0"/>
              <a:t>!</a:t>
            </a:r>
          </a:p>
          <a:p>
            <a:pPr eaLnBrk="1" hangingPunct="1"/>
            <a:r>
              <a:rPr lang="en-US" sz="2800" dirty="0" smtClean="0"/>
              <a:t>Quiz #1 results</a:t>
            </a:r>
          </a:p>
          <a:p>
            <a:pPr lvl="1" eaLnBrk="1" hangingPunct="1"/>
            <a:r>
              <a:rPr lang="en-US" sz="2400" dirty="0" smtClean="0"/>
              <a:t>Class average: 22/100</a:t>
            </a:r>
          </a:p>
          <a:p>
            <a:pPr lvl="1" eaLnBrk="1" hangingPunct="1"/>
            <a:r>
              <a:rPr lang="en-US" sz="2400" dirty="0" smtClean="0"/>
              <a:t>Top score: 73/100</a:t>
            </a:r>
            <a:endParaRPr lang="en-US" sz="2400" dirty="0"/>
          </a:p>
        </p:txBody>
      </p:sp>
    </p:spTree>
    <p:extLst>
      <p:ext uri="{BB962C8B-B14F-4D97-AF65-F5344CB8AC3E}">
        <p14:creationId xmlns:p14="http://schemas.microsoft.com/office/powerpoint/2010/main" val="1780578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304800"/>
            <a:ext cx="7772400" cy="1143000"/>
          </a:xfrm>
        </p:spPr>
        <p:txBody>
          <a:bodyPr/>
          <a:lstStyle/>
          <a:p>
            <a:pPr eaLnBrk="1" hangingPunct="1"/>
            <a:r>
              <a:rPr lang="en-US" dirty="0"/>
              <a:t>Additional </a:t>
            </a:r>
            <a:r>
              <a:rPr lang="en-US" dirty="0" smtClean="0"/>
              <a:t>Experimental Discoveries </a:t>
            </a:r>
            <a:r>
              <a:rPr lang="en-US" dirty="0"/>
              <a:t>Contribute to the Complications</a:t>
            </a:r>
          </a:p>
        </p:txBody>
      </p:sp>
      <p:sp>
        <p:nvSpPr>
          <p:cNvPr id="39939" name="Rectangle 3"/>
          <p:cNvSpPr>
            <a:spLocks noGrp="1" noChangeArrowheads="1"/>
          </p:cNvSpPr>
          <p:nvPr>
            <p:ph type="body" idx="1"/>
          </p:nvPr>
        </p:nvSpPr>
        <p:spPr>
          <a:xfrm>
            <a:off x="457200" y="1717675"/>
            <a:ext cx="8229600" cy="4225925"/>
          </a:xfrm>
        </p:spPr>
        <p:txBody>
          <a:bodyPr/>
          <a:lstStyle/>
          <a:p>
            <a:pPr eaLnBrk="1" hangingPunct="1"/>
            <a:r>
              <a:rPr lang="en-US" sz="3600" dirty="0"/>
              <a:t>Discovery of x-</a:t>
            </a:r>
            <a:r>
              <a:rPr lang="en-US" sz="3600" dirty="0" smtClean="0"/>
              <a:t>rays (1895, </a:t>
            </a:r>
            <a:r>
              <a:rPr lang="en-US" sz="3600" dirty="0" err="1" smtClean="0"/>
              <a:t>Röntgen</a:t>
            </a:r>
            <a:r>
              <a:rPr lang="en-US" sz="3600" dirty="0" smtClean="0"/>
              <a:t>)</a:t>
            </a:r>
          </a:p>
          <a:p>
            <a:pPr eaLnBrk="1" hangingPunct="1"/>
            <a:r>
              <a:rPr lang="en-US" sz="3600" dirty="0"/>
              <a:t>Discovery of </a:t>
            </a:r>
            <a:r>
              <a:rPr lang="en-US" sz="3600" dirty="0" smtClean="0"/>
              <a:t>radioactivity (1896, Becquerel)</a:t>
            </a:r>
          </a:p>
          <a:p>
            <a:pPr eaLnBrk="1" hangingPunct="1"/>
            <a:r>
              <a:rPr lang="en-US" sz="3600" dirty="0"/>
              <a:t>Discovery of the </a:t>
            </a:r>
            <a:r>
              <a:rPr lang="en-US" sz="3600" dirty="0" smtClean="0"/>
              <a:t>electron (1897, Thompson)</a:t>
            </a:r>
          </a:p>
          <a:p>
            <a:pPr eaLnBrk="1" hangingPunct="1"/>
            <a:r>
              <a:rPr lang="en-US" sz="3600" dirty="0"/>
              <a:t>Discovery of the Zeeman </a:t>
            </a:r>
            <a:r>
              <a:rPr lang="en-US" sz="3600" dirty="0" smtClean="0"/>
              <a:t>effect (1896, Zeeman), the dependence of spectral frequency on magnetic field</a:t>
            </a:r>
          </a:p>
          <a:p>
            <a:pPr algn="ctr" eaLnBrk="1" hangingPunct="1">
              <a:buFont typeface="Wingdings" pitchFamily="-84" charset="2"/>
              <a:buNone/>
            </a:pPr>
            <a:endParaRPr lang="en-US" sz="3600" dirty="0"/>
          </a:p>
          <a:p>
            <a:pPr eaLnBrk="1" hangingPunct="1"/>
            <a:endParaRPr lang="en-US" sz="3600" dirty="0">
              <a:solidFill>
                <a:srgbClr val="FFFF66"/>
              </a:solidFill>
            </a:endParaRPr>
          </a:p>
        </p:txBody>
      </p:sp>
      <p:sp>
        <p:nvSpPr>
          <p:cNvPr id="4" name="Date Placeholder 3"/>
          <p:cNvSpPr>
            <a:spLocks noGrp="1"/>
          </p:cNvSpPr>
          <p:nvPr>
            <p:ph type="dt" sz="half" idx="10"/>
          </p:nvPr>
        </p:nvSpPr>
        <p:spPr/>
        <p:txBody>
          <a:bodyPr/>
          <a:lstStyle/>
          <a:p>
            <a:pPr>
              <a:defRPr/>
            </a:pPr>
            <a:r>
              <a:rPr lang="en-US" smtClean="0"/>
              <a:t>Monday, Jan. 30, 2017</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20</a:t>
            </a:fld>
            <a:endParaRPr lang="en-US"/>
          </a:p>
        </p:txBody>
      </p:sp>
      <p:sp>
        <p:nvSpPr>
          <p:cNvPr id="6" name="Footer Placeholder 5"/>
          <p:cNvSpPr>
            <a:spLocks noGrp="1"/>
          </p:cNvSpPr>
          <p:nvPr>
            <p:ph type="ftr" sz="quarter" idx="11"/>
          </p:nvPr>
        </p:nvSpPr>
        <p:spPr/>
        <p:txBody>
          <a:bodyPr/>
          <a:lstStyle/>
          <a:p>
            <a:pPr>
              <a:defRPr/>
            </a:pPr>
            <a:r>
              <a:rPr lang="mr-IN" smtClean="0"/>
              <a:t>PHYS 3313-001, Spring 2017                      Dr. Jaehoon Yu</a:t>
            </a:r>
            <a:endParaRPr lang="en-US"/>
          </a:p>
        </p:txBody>
      </p:sp>
    </p:spTree>
    <p:extLst>
      <p:ext uri="{BB962C8B-B14F-4D97-AF65-F5344CB8AC3E}">
        <p14:creationId xmlns:p14="http://schemas.microsoft.com/office/powerpoint/2010/main" val="182822295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152400"/>
            <a:ext cx="8229600" cy="638175"/>
          </a:xfrm>
        </p:spPr>
        <p:txBody>
          <a:bodyPr/>
          <a:lstStyle/>
          <a:p>
            <a:pPr eaLnBrk="1" hangingPunct="1"/>
            <a:r>
              <a:rPr lang="en-US" dirty="0"/>
              <a:t>The Beginnings of Modern Physics</a:t>
            </a:r>
          </a:p>
        </p:txBody>
      </p:sp>
      <p:sp>
        <p:nvSpPr>
          <p:cNvPr id="40963" name="Rectangle 3"/>
          <p:cNvSpPr>
            <a:spLocks noGrp="1" noChangeArrowheads="1"/>
          </p:cNvSpPr>
          <p:nvPr>
            <p:ph type="body" idx="1"/>
          </p:nvPr>
        </p:nvSpPr>
        <p:spPr>
          <a:xfrm>
            <a:off x="152400" y="762000"/>
            <a:ext cx="8763000" cy="5410200"/>
          </a:xfrm>
        </p:spPr>
        <p:txBody>
          <a:bodyPr/>
          <a:lstStyle/>
          <a:p>
            <a:pPr eaLnBrk="1" hangingPunct="1"/>
            <a:r>
              <a:rPr lang="en-US" dirty="0"/>
              <a:t>These new discoveries and the many resulting complications required a revision of the fundamental physical </a:t>
            </a:r>
            <a:r>
              <a:rPr lang="en-US" dirty="0" smtClean="0"/>
              <a:t>assumptions culminated </a:t>
            </a:r>
            <a:r>
              <a:rPr lang="en-US" dirty="0"/>
              <a:t>o</a:t>
            </a:r>
            <a:r>
              <a:rPr lang="en-US" dirty="0" smtClean="0"/>
              <a:t>n the </a:t>
            </a:r>
            <a:r>
              <a:rPr lang="en-US" dirty="0"/>
              <a:t>successes of the classical foundations</a:t>
            </a:r>
          </a:p>
          <a:p>
            <a:pPr eaLnBrk="1" hangingPunct="1"/>
            <a:r>
              <a:rPr lang="en-US" dirty="0"/>
              <a:t>To this </a:t>
            </a:r>
            <a:r>
              <a:rPr lang="en-US" dirty="0" smtClean="0"/>
              <a:t>end, </a:t>
            </a:r>
            <a:r>
              <a:rPr lang="en-US" dirty="0"/>
              <a:t>the introduction of the modern theory of </a:t>
            </a:r>
            <a:r>
              <a:rPr lang="en-US" b="1" u="sng" dirty="0">
                <a:solidFill>
                  <a:srgbClr val="800000"/>
                </a:solidFill>
              </a:rPr>
              <a:t>relativity and quantum mechanics </a:t>
            </a:r>
            <a:r>
              <a:rPr lang="en-US" dirty="0" smtClean="0"/>
              <a:t>becomes </a:t>
            </a:r>
            <a:r>
              <a:rPr lang="en-US" dirty="0"/>
              <a:t>the starting point of this most fascinating </a:t>
            </a:r>
            <a:r>
              <a:rPr lang="en-US" dirty="0" smtClean="0"/>
              <a:t>revision</a:t>
            </a:r>
          </a:p>
          <a:p>
            <a:pPr lvl="1" eaLnBrk="1" hangingPunct="1"/>
            <a:r>
              <a:rPr lang="en-US" sz="2400" dirty="0" smtClean="0"/>
              <a:t>1900 Max Planck’s Radiation Law</a:t>
            </a:r>
          </a:p>
          <a:p>
            <a:pPr lvl="1" eaLnBrk="1" hangingPunct="1"/>
            <a:r>
              <a:rPr lang="en-US" sz="2400" dirty="0" smtClean="0"/>
              <a:t>1905 Einstein’s three papers: Brownian Motion, the Photo-electric effect, and the Special Relativity </a:t>
            </a:r>
          </a:p>
          <a:p>
            <a:pPr lvl="1" eaLnBrk="1" hangingPunct="1"/>
            <a:r>
              <a:rPr lang="en-US" sz="2400" dirty="0" smtClean="0"/>
              <a:t>Broadened the horizon of physics!!</a:t>
            </a:r>
            <a:endParaRPr lang="en-US" sz="2400" dirty="0"/>
          </a:p>
        </p:txBody>
      </p:sp>
      <p:sp>
        <p:nvSpPr>
          <p:cNvPr id="4" name="Date Placeholder 3"/>
          <p:cNvSpPr>
            <a:spLocks noGrp="1"/>
          </p:cNvSpPr>
          <p:nvPr>
            <p:ph type="dt" sz="half" idx="10"/>
          </p:nvPr>
        </p:nvSpPr>
        <p:spPr/>
        <p:txBody>
          <a:bodyPr/>
          <a:lstStyle/>
          <a:p>
            <a:pPr>
              <a:defRPr/>
            </a:pPr>
            <a:r>
              <a:rPr lang="en-US" smtClean="0"/>
              <a:t>Monday, Jan. 30, 2017</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21</a:t>
            </a:fld>
            <a:endParaRPr lang="en-US"/>
          </a:p>
        </p:txBody>
      </p:sp>
      <p:sp>
        <p:nvSpPr>
          <p:cNvPr id="6" name="Footer Placeholder 5"/>
          <p:cNvSpPr>
            <a:spLocks noGrp="1"/>
          </p:cNvSpPr>
          <p:nvPr>
            <p:ph type="ftr" sz="quarter" idx="11"/>
          </p:nvPr>
        </p:nvSpPr>
        <p:spPr/>
        <p:txBody>
          <a:bodyPr/>
          <a:lstStyle/>
          <a:p>
            <a:pPr>
              <a:defRPr/>
            </a:pPr>
            <a:r>
              <a:rPr lang="mr-IN" smtClean="0"/>
              <a:t>PHYS 3313-001, Spring 2017                      Dr. Jaehoon Yu</a:t>
            </a:r>
            <a:endParaRPr lang="en-US"/>
          </a:p>
        </p:txBody>
      </p:sp>
    </p:spTree>
    <p:extLst>
      <p:ext uri="{BB962C8B-B14F-4D97-AF65-F5344CB8AC3E}">
        <p14:creationId xmlns:p14="http://schemas.microsoft.com/office/powerpoint/2010/main" val="55708840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04800" y="685800"/>
            <a:ext cx="8839199" cy="4724400"/>
          </a:xfrm>
          <a:prstGeom prst="rect">
            <a:avLst/>
          </a:prstGeom>
        </p:spPr>
      </p:pic>
      <p:grpSp>
        <p:nvGrpSpPr>
          <p:cNvPr id="12" name="Group 11"/>
          <p:cNvGrpSpPr/>
          <p:nvPr/>
        </p:nvGrpSpPr>
        <p:grpSpPr>
          <a:xfrm>
            <a:off x="5203747" y="1219200"/>
            <a:ext cx="2568654" cy="1792043"/>
            <a:chOff x="5148964" y="457200"/>
            <a:chExt cx="2488178" cy="2067742"/>
          </a:xfrm>
        </p:grpSpPr>
        <p:sp>
          <p:nvSpPr>
            <p:cNvPr id="8" name="Oval 11"/>
            <p:cNvSpPr>
              <a:spLocks noChangeArrowheads="1"/>
            </p:cNvSpPr>
            <p:nvPr/>
          </p:nvSpPr>
          <p:spPr bwMode="auto">
            <a:xfrm>
              <a:off x="5148964" y="457200"/>
              <a:ext cx="947036" cy="685800"/>
            </a:xfrm>
            <a:prstGeom prst="ellipse">
              <a:avLst/>
            </a:prstGeom>
            <a:noFill/>
            <a:ln w="57150">
              <a:solidFill>
                <a:srgbClr val="FF3300"/>
              </a:solidFill>
              <a:round/>
              <a:headEnd type="none" w="sm" len="sm"/>
              <a:tailEnd type="none" w="sm" len="sm"/>
            </a:ln>
          </p:spPr>
          <p:txBody>
            <a:bodyPr wrap="none" anchor="ctr">
              <a:prstTxWarp prst="textNoShape">
                <a:avLst/>
              </a:prstTxWarp>
            </a:bodyPr>
            <a:lstStyle/>
            <a:p>
              <a:endParaRPr lang="en-US"/>
            </a:p>
          </p:txBody>
        </p:sp>
        <p:sp>
          <p:nvSpPr>
            <p:cNvPr id="9" name="Text Box 12"/>
            <p:cNvSpPr txBox="1">
              <a:spLocks noChangeArrowheads="1"/>
            </p:cNvSpPr>
            <p:nvPr/>
          </p:nvSpPr>
          <p:spPr bwMode="auto">
            <a:xfrm>
              <a:off x="6172200" y="1708151"/>
              <a:ext cx="1464942" cy="816791"/>
            </a:xfrm>
            <a:prstGeom prst="rect">
              <a:avLst/>
            </a:prstGeom>
            <a:solidFill>
              <a:srgbClr val="FFFF99"/>
            </a:solidFill>
            <a:ln w="28575">
              <a:solidFill>
                <a:srgbClr val="FF0000"/>
              </a:solidFill>
              <a:miter lim="800000"/>
              <a:headEnd/>
              <a:tailEnd/>
            </a:ln>
          </p:spPr>
          <p:txBody>
            <a:bodyPr wrap="square">
              <a:prstTxWarp prst="textNoShape">
                <a:avLst/>
              </a:prstTxWarp>
              <a:spAutoFit/>
            </a:bodyPr>
            <a:lstStyle/>
            <a:p>
              <a:r>
                <a:rPr lang="en-US" sz="2000" dirty="0">
                  <a:solidFill>
                    <a:srgbClr val="FF0000"/>
                  </a:solidFill>
                  <a:latin typeface="Arial Narrow" charset="0"/>
                </a:rPr>
                <a:t>Discovered in 1995, ~</a:t>
              </a:r>
              <a:r>
                <a:rPr lang="en-US" sz="2000" dirty="0" smtClean="0">
                  <a:solidFill>
                    <a:srgbClr val="FF0000"/>
                  </a:solidFill>
                  <a:latin typeface="Arial Narrow" charset="0"/>
                </a:rPr>
                <a:t>175m</a:t>
              </a:r>
              <a:r>
                <a:rPr lang="en-US" sz="2000" baseline="-25000" dirty="0" smtClean="0">
                  <a:solidFill>
                    <a:srgbClr val="FF0000"/>
                  </a:solidFill>
                  <a:latin typeface="Arial Narrow" charset="0"/>
                </a:rPr>
                <a:t>p</a:t>
              </a:r>
              <a:endParaRPr lang="en-US" sz="2000" baseline="-25000" dirty="0">
                <a:solidFill>
                  <a:srgbClr val="FF0000"/>
                </a:solidFill>
                <a:latin typeface="Arial Narrow" charset="0"/>
              </a:endParaRPr>
            </a:p>
          </p:txBody>
        </p:sp>
        <p:cxnSp>
          <p:nvCxnSpPr>
            <p:cNvPr id="10" name="AutoShape 13"/>
            <p:cNvCxnSpPr>
              <a:cxnSpLocks noChangeShapeType="1"/>
              <a:stCxn id="8" idx="5"/>
              <a:endCxn id="9" idx="0"/>
            </p:cNvCxnSpPr>
            <p:nvPr/>
          </p:nvCxnSpPr>
          <p:spPr bwMode="auto">
            <a:xfrm>
              <a:off x="5957309" y="1042567"/>
              <a:ext cx="947362" cy="665583"/>
            </a:xfrm>
            <a:prstGeom prst="straightConnector1">
              <a:avLst/>
            </a:prstGeom>
            <a:noFill/>
            <a:ln w="38100">
              <a:solidFill>
                <a:srgbClr val="FF3300"/>
              </a:solidFill>
              <a:round/>
              <a:headEnd type="triangle" w="med" len="med"/>
              <a:tailEnd type="none" w="sm" len="sm"/>
            </a:ln>
          </p:spPr>
        </p:cxnSp>
      </p:grpSp>
      <p:sp>
        <p:nvSpPr>
          <p:cNvPr id="13" name="Rectangle 3"/>
          <p:cNvSpPr txBox="1">
            <a:spLocks noChangeArrowheads="1"/>
          </p:cNvSpPr>
          <p:nvPr/>
        </p:nvSpPr>
        <p:spPr bwMode="auto">
          <a:xfrm>
            <a:off x="457200" y="5410200"/>
            <a:ext cx="8305800" cy="12192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sz="2000" kern="0" dirty="0" smtClean="0">
                <a:solidFill>
                  <a:schemeClr val="accent2"/>
                </a:solidFill>
                <a:latin typeface="+mn-lt"/>
                <a:ea typeface="ＭＳ Ｐゴシック" charset="-128"/>
                <a:cs typeface="ＭＳ Ｐゴシック" charset="-128"/>
                <a:sym typeface="Wingdings" charset="2"/>
              </a:rPr>
              <a:t>Total of 16 particles (12+4 force mediators) make up all the visible matter in the universe! </a:t>
            </a:r>
            <a:r>
              <a:rPr lang="en-US" sz="2000" kern="0" dirty="0" err="1" smtClean="0">
                <a:solidFill>
                  <a:schemeClr val="accent2"/>
                </a:solidFill>
                <a:latin typeface="+mn-lt"/>
                <a:ea typeface="ＭＳ Ｐゴシック" charset="-128"/>
                <a:cs typeface="ＭＳ Ｐゴシック" charset="-128"/>
                <a:sym typeface="Wingdings"/>
              </a:rPr>
              <a:t></a:t>
            </a:r>
            <a:r>
              <a:rPr lang="en-US" sz="2000" kern="0" dirty="0" smtClean="0">
                <a:solidFill>
                  <a:schemeClr val="accent2"/>
                </a:solidFill>
                <a:latin typeface="+mn-lt"/>
                <a:ea typeface="ＭＳ Ｐゴシック" charset="-128"/>
                <a:cs typeface="ＭＳ Ｐゴシック" charset="-128"/>
                <a:sym typeface="Wingdings"/>
              </a:rPr>
              <a:t> </a:t>
            </a:r>
            <a:r>
              <a:rPr kumimoji="0" lang="en-US" sz="2000" b="0" i="0" u="none" strike="noStrike" kern="0" cap="none" spc="0" normalizeH="0" baseline="0" noProof="0" dirty="0" smtClean="0">
                <a:ln>
                  <a:noFill/>
                </a:ln>
                <a:solidFill>
                  <a:schemeClr val="accent2"/>
                </a:solidFill>
                <a:effectLst/>
                <a:uLnTx/>
                <a:uFillTx/>
                <a:latin typeface="+mn-lt"/>
                <a:ea typeface="ＭＳ Ｐゴシック" charset="-128"/>
                <a:cs typeface="ＭＳ Ｐゴシック" charset="-128"/>
                <a:sym typeface="Wingdings" charset="2"/>
              </a:rPr>
              <a:t>Simple and elegant!!!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accent2"/>
                </a:solidFill>
                <a:effectLst/>
                <a:uLnTx/>
                <a:uFillTx/>
                <a:latin typeface="+mn-lt"/>
                <a:ea typeface="ＭＳ Ｐゴシック" charset="-128"/>
                <a:cs typeface="ＭＳ Ｐゴシック" charset="-128"/>
                <a:sym typeface="Wingdings" charset="2"/>
              </a:rPr>
              <a:t>Tested to a precision of 1 part per million!</a:t>
            </a:r>
            <a:endParaRPr kumimoji="0" lang="en-US" sz="2000" b="0" i="0" u="none" strike="noStrike" kern="0" cap="none" spc="0" normalizeH="0" baseline="0" noProof="0" dirty="0">
              <a:ln>
                <a:noFill/>
              </a:ln>
              <a:solidFill>
                <a:schemeClr val="accent2"/>
              </a:solidFill>
              <a:effectLst/>
              <a:uLnTx/>
              <a:uFillTx/>
              <a:latin typeface="+mn-lt"/>
              <a:ea typeface="ＭＳ Ｐゴシック" charset="-128"/>
              <a:cs typeface="ＭＳ Ｐゴシック" charset="-128"/>
              <a:sym typeface="Wingdings" charset="2"/>
            </a:endParaRPr>
          </a:p>
        </p:txBody>
      </p:sp>
      <p:grpSp>
        <p:nvGrpSpPr>
          <p:cNvPr id="21" name="Group 20"/>
          <p:cNvGrpSpPr/>
          <p:nvPr/>
        </p:nvGrpSpPr>
        <p:grpSpPr>
          <a:xfrm>
            <a:off x="1752600" y="2971800"/>
            <a:ext cx="3657601" cy="1168063"/>
            <a:chOff x="1600200" y="3200400"/>
            <a:chExt cx="2963918" cy="1168063"/>
          </a:xfrm>
        </p:grpSpPr>
        <p:sp>
          <p:nvSpPr>
            <p:cNvPr id="16" name="Oval 19"/>
            <p:cNvSpPr>
              <a:spLocks noChangeArrowheads="1"/>
            </p:cNvSpPr>
            <p:nvPr/>
          </p:nvSpPr>
          <p:spPr bwMode="auto">
            <a:xfrm>
              <a:off x="1600200" y="3200400"/>
              <a:ext cx="838200" cy="1143000"/>
            </a:xfrm>
            <a:prstGeom prst="ellipse">
              <a:avLst/>
            </a:prstGeom>
            <a:solidFill>
              <a:srgbClr val="00FF00">
                <a:alpha val="20000"/>
              </a:srgbClr>
            </a:solidFill>
            <a:ln w="38100">
              <a:solidFill>
                <a:srgbClr val="00FF00"/>
              </a:solidFill>
              <a:round/>
              <a:headEnd/>
              <a:tailEnd/>
            </a:ln>
          </p:spPr>
          <p:txBody>
            <a:bodyPr wrap="none" anchor="ctr">
              <a:prstTxWarp prst="textNoShape">
                <a:avLst/>
              </a:prstTxWarp>
            </a:bodyPr>
            <a:lstStyle/>
            <a:p>
              <a:endParaRPr lang="en-US"/>
            </a:p>
          </p:txBody>
        </p:sp>
        <p:sp>
          <p:nvSpPr>
            <p:cNvPr id="17" name="Text Box 12"/>
            <p:cNvSpPr txBox="1">
              <a:spLocks noChangeArrowheads="1"/>
            </p:cNvSpPr>
            <p:nvPr/>
          </p:nvSpPr>
          <p:spPr bwMode="auto">
            <a:xfrm>
              <a:off x="3200400" y="3352800"/>
              <a:ext cx="1363718" cy="1015663"/>
            </a:xfrm>
            <a:prstGeom prst="rect">
              <a:avLst/>
            </a:prstGeom>
            <a:solidFill>
              <a:srgbClr val="FFFF99"/>
            </a:solidFill>
            <a:ln w="28575">
              <a:solidFill>
                <a:srgbClr val="FF0000"/>
              </a:solidFill>
              <a:miter lim="800000"/>
              <a:headEnd/>
              <a:tailEnd/>
            </a:ln>
          </p:spPr>
          <p:txBody>
            <a:bodyPr wrap="square">
              <a:prstTxWarp prst="textNoShape">
                <a:avLst/>
              </a:prstTxWarp>
              <a:spAutoFit/>
            </a:bodyPr>
            <a:lstStyle/>
            <a:p>
              <a:r>
                <a:rPr lang="en-US" sz="2000" dirty="0" smtClean="0">
                  <a:solidFill>
                    <a:srgbClr val="FF0000"/>
                  </a:solidFill>
                  <a:latin typeface="Arial Narrow" charset="0"/>
                </a:rPr>
                <a:t>Make up most ordinary matters ~0.1m</a:t>
              </a:r>
              <a:r>
                <a:rPr lang="en-US" sz="2000" baseline="-25000" dirty="0" smtClean="0">
                  <a:solidFill>
                    <a:srgbClr val="FF0000"/>
                  </a:solidFill>
                  <a:latin typeface="Arial Narrow" charset="0"/>
                </a:rPr>
                <a:t>p</a:t>
              </a:r>
              <a:endParaRPr lang="en-US" sz="2000" baseline="-25000" dirty="0">
                <a:solidFill>
                  <a:srgbClr val="FF0000"/>
                </a:solidFill>
                <a:latin typeface="Arial Narrow" charset="0"/>
              </a:endParaRPr>
            </a:p>
          </p:txBody>
        </p:sp>
        <p:cxnSp>
          <p:nvCxnSpPr>
            <p:cNvPr id="18" name="AutoShape 13"/>
            <p:cNvCxnSpPr>
              <a:cxnSpLocks noChangeShapeType="1"/>
              <a:stCxn id="16" idx="6"/>
              <a:endCxn id="17" idx="1"/>
            </p:cNvCxnSpPr>
            <p:nvPr/>
          </p:nvCxnSpPr>
          <p:spPr bwMode="auto">
            <a:xfrm>
              <a:off x="2438400" y="3771900"/>
              <a:ext cx="762000" cy="88732"/>
            </a:xfrm>
            <a:prstGeom prst="straightConnector1">
              <a:avLst/>
            </a:prstGeom>
            <a:noFill/>
            <a:ln w="38100">
              <a:solidFill>
                <a:srgbClr val="FF3300"/>
              </a:solidFill>
              <a:round/>
              <a:headEnd type="triangle" w="med" len="med"/>
              <a:tailEnd type="none" w="sm" len="sm"/>
            </a:ln>
          </p:spPr>
        </p:cxnSp>
      </p:grpSp>
      <p:sp>
        <p:nvSpPr>
          <p:cNvPr id="22" name="Oval 11"/>
          <p:cNvSpPr>
            <a:spLocks noChangeArrowheads="1"/>
          </p:cNvSpPr>
          <p:nvPr/>
        </p:nvSpPr>
        <p:spPr bwMode="auto">
          <a:xfrm>
            <a:off x="7594317" y="1143000"/>
            <a:ext cx="1168683" cy="685800"/>
          </a:xfrm>
          <a:prstGeom prst="ellipse">
            <a:avLst/>
          </a:prstGeom>
          <a:solidFill>
            <a:srgbClr val="CC00CC">
              <a:alpha val="18000"/>
            </a:srgbClr>
          </a:solidFill>
          <a:ln w="57150">
            <a:solidFill>
              <a:srgbClr val="FF3300"/>
            </a:solidFill>
            <a:round/>
            <a:headEnd type="none" w="sm" len="sm"/>
            <a:tailEnd type="none" w="sm" len="sm"/>
          </a:ln>
        </p:spPr>
        <p:txBody>
          <a:bodyPr wrap="none" anchor="ctr">
            <a:prstTxWarp prst="textNoShape">
              <a:avLst/>
            </a:prstTxWarp>
          </a:bodyPr>
          <a:lstStyle/>
          <a:p>
            <a:endParaRPr lang="en-US"/>
          </a:p>
        </p:txBody>
      </p:sp>
      <p:sp>
        <p:nvSpPr>
          <p:cNvPr id="2" name="Title 1"/>
          <p:cNvSpPr>
            <a:spLocks noGrp="1"/>
          </p:cNvSpPr>
          <p:nvPr>
            <p:ph type="title"/>
          </p:nvPr>
        </p:nvSpPr>
        <p:spPr>
          <a:xfrm>
            <a:off x="609600" y="0"/>
            <a:ext cx="7772400" cy="762000"/>
          </a:xfrm>
        </p:spPr>
        <p:txBody>
          <a:bodyPr/>
          <a:lstStyle/>
          <a:p>
            <a:r>
              <a:rPr lang="en-US" dirty="0" smtClean="0"/>
              <a:t>HEP and the Standard Model</a:t>
            </a:r>
            <a:endParaRPr lang="en-US" dirty="0"/>
          </a:p>
        </p:txBody>
      </p:sp>
      <p:sp>
        <p:nvSpPr>
          <p:cNvPr id="14" name="Slide Number Placeholder 13"/>
          <p:cNvSpPr>
            <a:spLocks noGrp="1"/>
          </p:cNvSpPr>
          <p:nvPr>
            <p:ph type="sldNum" sz="quarter" idx="12"/>
          </p:nvPr>
        </p:nvSpPr>
        <p:spPr/>
        <p:txBody>
          <a:bodyPr/>
          <a:lstStyle/>
          <a:p>
            <a:pPr>
              <a:defRPr/>
            </a:pPr>
            <a:fld id="{A57A58E5-F186-8448-8915-9CBFB02328D9}" type="slidenum">
              <a:rPr lang="en-US" smtClean="0"/>
              <a:pPr>
                <a:defRPr/>
              </a:pPr>
              <a:t>22</a:t>
            </a:fld>
            <a:endParaRPr lang="en-US"/>
          </a:p>
        </p:txBody>
      </p:sp>
      <p:sp>
        <p:nvSpPr>
          <p:cNvPr id="3" name="Date Placeholder 2"/>
          <p:cNvSpPr>
            <a:spLocks noGrp="1"/>
          </p:cNvSpPr>
          <p:nvPr>
            <p:ph type="dt" sz="half" idx="10"/>
          </p:nvPr>
        </p:nvSpPr>
        <p:spPr/>
        <p:txBody>
          <a:bodyPr/>
          <a:lstStyle/>
          <a:p>
            <a:pPr>
              <a:defRPr/>
            </a:pPr>
            <a:r>
              <a:rPr lang="en-US" altLang="en-US" smtClean="0"/>
              <a:t>Monday, Jan. 30, 2017</a:t>
            </a:r>
            <a:endParaRPr lang="en-US" altLang="en-US"/>
          </a:p>
        </p:txBody>
      </p:sp>
      <p:sp>
        <p:nvSpPr>
          <p:cNvPr id="4" name="Footer Placeholder 3"/>
          <p:cNvSpPr>
            <a:spLocks noGrp="1"/>
          </p:cNvSpPr>
          <p:nvPr>
            <p:ph type="ftr" sz="quarter" idx="11"/>
          </p:nvPr>
        </p:nvSpPr>
        <p:spPr/>
        <p:txBody>
          <a:bodyPr/>
          <a:lstStyle/>
          <a:p>
            <a:pPr>
              <a:defRPr/>
            </a:pPr>
            <a:r>
              <a:rPr lang="mr-IN" altLang="en-US" smtClean="0"/>
              <a:t>PHYS 3313-001, Spring 2017                      Dr. Jaehoon Yu</a:t>
            </a:r>
            <a:endParaRPr lang="en-US" altLang="en-US"/>
          </a:p>
        </p:txBody>
      </p:sp>
    </p:spTree>
    <p:extLst>
      <p:ext uri="{BB962C8B-B14F-4D97-AF65-F5344CB8AC3E}">
        <p14:creationId xmlns:p14="http://schemas.microsoft.com/office/powerpoint/2010/main" val="14449403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nergy-matter-proportions-in-universe.jpg"/>
          <p:cNvPicPr>
            <a:picLocks noChangeAspect="1"/>
          </p:cNvPicPr>
          <p:nvPr/>
        </p:nvPicPr>
        <p:blipFill>
          <a:blip r:embed="rId3"/>
          <a:stretch>
            <a:fillRect/>
          </a:stretch>
        </p:blipFill>
        <p:spPr>
          <a:xfrm>
            <a:off x="6248400" y="3505200"/>
            <a:ext cx="2438400" cy="2058883"/>
          </a:xfrm>
          <a:prstGeom prst="rect">
            <a:avLst/>
          </a:prstGeom>
        </p:spPr>
      </p:pic>
      <p:sp>
        <p:nvSpPr>
          <p:cNvPr id="214019" name="Rectangle 3"/>
          <p:cNvSpPr>
            <a:spLocks noGrp="1" noChangeArrowheads="1"/>
          </p:cNvSpPr>
          <p:nvPr>
            <p:ph type="body" idx="1"/>
          </p:nvPr>
        </p:nvSpPr>
        <p:spPr>
          <a:xfrm>
            <a:off x="76200" y="609600"/>
            <a:ext cx="8915400" cy="5791200"/>
          </a:xfrm>
        </p:spPr>
        <p:txBody>
          <a:bodyPr/>
          <a:lstStyle/>
          <a:p>
            <a:pPr eaLnBrk="1" hangingPunct="1">
              <a:lnSpc>
                <a:spcPct val="90000"/>
              </a:lnSpc>
              <a:spcBef>
                <a:spcPts val="300"/>
              </a:spcBef>
            </a:pPr>
            <a:r>
              <a:rPr lang="en-US" sz="2800" dirty="0">
                <a:solidFill>
                  <a:srgbClr val="0033CC"/>
                </a:solidFill>
                <a:latin typeface="Arial Narrow" charset="0"/>
                <a:ea typeface="ＭＳ Ｐゴシック" charset="-128"/>
                <a:cs typeface="ＭＳ Ｐゴシック" charset="-128"/>
              </a:rPr>
              <a:t>Why are there three families of quarks and leptons?</a:t>
            </a:r>
          </a:p>
          <a:p>
            <a:pPr eaLnBrk="1" hangingPunct="1">
              <a:lnSpc>
                <a:spcPct val="90000"/>
              </a:lnSpc>
              <a:spcBef>
                <a:spcPts val="300"/>
              </a:spcBef>
            </a:pPr>
            <a:r>
              <a:rPr lang="en-US" sz="2800" dirty="0">
                <a:solidFill>
                  <a:srgbClr val="0033CC"/>
                </a:solidFill>
                <a:latin typeface="Arial Narrow" charset="0"/>
                <a:ea typeface="ＭＳ Ｐゴシック" charset="-128"/>
                <a:cs typeface="ＭＳ Ｐゴシック" charset="-128"/>
              </a:rPr>
              <a:t>Why is the mass range so large (0.1m</a:t>
            </a:r>
            <a:r>
              <a:rPr lang="en-US" sz="2800" baseline="-25000" dirty="0">
                <a:solidFill>
                  <a:srgbClr val="0033CC"/>
                </a:solidFill>
                <a:latin typeface="Arial Narrow" charset="0"/>
                <a:ea typeface="ＭＳ Ｐゴシック" charset="-128"/>
                <a:cs typeface="ＭＳ Ｐゴシック" charset="-128"/>
              </a:rPr>
              <a:t>p</a:t>
            </a:r>
            <a:r>
              <a:rPr lang="en-US" sz="2800" dirty="0">
                <a:solidFill>
                  <a:srgbClr val="0033CC"/>
                </a:solidFill>
                <a:latin typeface="Arial Narrow" charset="0"/>
                <a:ea typeface="ＭＳ Ｐゴシック" charset="-128"/>
                <a:cs typeface="ＭＳ Ｐゴシック" charset="-128"/>
              </a:rPr>
              <a:t> – 175 </a:t>
            </a:r>
            <a:r>
              <a:rPr lang="en-US" sz="2800" dirty="0" err="1">
                <a:solidFill>
                  <a:srgbClr val="0033CC"/>
                </a:solidFill>
                <a:latin typeface="Arial Narrow" charset="0"/>
                <a:ea typeface="ＭＳ Ｐゴシック" charset="-128"/>
                <a:cs typeface="ＭＳ Ｐゴシック" charset="-128"/>
              </a:rPr>
              <a:t>m</a:t>
            </a:r>
            <a:r>
              <a:rPr lang="en-US" sz="2800" baseline="-25000" dirty="0" err="1">
                <a:solidFill>
                  <a:srgbClr val="0033CC"/>
                </a:solidFill>
                <a:latin typeface="Arial Narrow" charset="0"/>
                <a:ea typeface="ＭＳ Ｐゴシック" charset="-128"/>
                <a:cs typeface="ＭＳ Ｐゴシック" charset="-128"/>
              </a:rPr>
              <a:t>p</a:t>
            </a:r>
            <a:r>
              <a:rPr lang="en-US" sz="2800" dirty="0">
                <a:solidFill>
                  <a:srgbClr val="0033CC"/>
                </a:solidFill>
                <a:latin typeface="Arial Narrow" charset="0"/>
                <a:ea typeface="ＭＳ Ｐゴシック" charset="-128"/>
                <a:cs typeface="ＭＳ Ｐゴシック" charset="-128"/>
              </a:rPr>
              <a:t>)?</a:t>
            </a:r>
          </a:p>
          <a:p>
            <a:pPr eaLnBrk="1" hangingPunct="1">
              <a:lnSpc>
                <a:spcPct val="90000"/>
              </a:lnSpc>
              <a:spcBef>
                <a:spcPts val="300"/>
              </a:spcBef>
            </a:pPr>
            <a:r>
              <a:rPr lang="en-US" sz="2800" dirty="0" smtClean="0">
                <a:solidFill>
                  <a:srgbClr val="0033CC"/>
                </a:solidFill>
                <a:latin typeface="Arial Narrow" charset="0"/>
                <a:ea typeface="ＭＳ Ｐゴシック" charset="-128"/>
                <a:cs typeface="ＭＳ Ｐゴシック" charset="-128"/>
              </a:rPr>
              <a:t>How </a:t>
            </a:r>
            <a:r>
              <a:rPr lang="en-US" sz="2800" dirty="0">
                <a:solidFill>
                  <a:srgbClr val="0033CC"/>
                </a:solidFill>
                <a:latin typeface="Arial Narrow" charset="0"/>
                <a:ea typeface="ＭＳ Ｐゴシック" charset="-128"/>
                <a:cs typeface="ＭＳ Ｐゴシック" charset="-128"/>
              </a:rPr>
              <a:t>do matters acquire mass? </a:t>
            </a:r>
            <a:endParaRPr lang="en-US" sz="2800" dirty="0">
              <a:solidFill>
                <a:srgbClr val="0033CC"/>
              </a:solidFill>
              <a:latin typeface="Arial Narrow" charset="0"/>
              <a:ea typeface="ＭＳ Ｐゴシック" charset="-128"/>
              <a:cs typeface="ＭＳ Ｐゴシック" charset="-128"/>
              <a:sym typeface="Wingdings" charset="2"/>
            </a:endParaRPr>
          </a:p>
          <a:p>
            <a:pPr lvl="1" eaLnBrk="1" hangingPunct="1">
              <a:lnSpc>
                <a:spcPct val="90000"/>
              </a:lnSpc>
              <a:spcBef>
                <a:spcPts val="300"/>
              </a:spcBef>
            </a:pPr>
            <a:r>
              <a:rPr lang="en-US" sz="2400" dirty="0" smtClean="0">
                <a:solidFill>
                  <a:srgbClr val="660066"/>
                </a:solidFill>
                <a:latin typeface="Arial Narrow" charset="0"/>
                <a:sym typeface="Wingdings" charset="2"/>
              </a:rPr>
              <a:t>Is the </a:t>
            </a:r>
            <a:r>
              <a:rPr lang="en-US" sz="2400" dirty="0" smtClean="0">
                <a:latin typeface="Arial Narrow" charset="0"/>
                <a:sym typeface="Wingdings" charset="2"/>
              </a:rPr>
              <a:t>new particle we’ve discovered the </a:t>
            </a:r>
            <a:r>
              <a:rPr lang="en-US" sz="2400" dirty="0" smtClean="0">
                <a:solidFill>
                  <a:srgbClr val="660066"/>
                </a:solidFill>
                <a:latin typeface="Arial Narrow" charset="0"/>
                <a:sym typeface="Wingdings" charset="2"/>
              </a:rPr>
              <a:t>Higgs particle?</a:t>
            </a:r>
          </a:p>
          <a:p>
            <a:pPr eaLnBrk="1" hangingPunct="1">
              <a:lnSpc>
                <a:spcPct val="90000"/>
              </a:lnSpc>
              <a:spcBef>
                <a:spcPts val="300"/>
              </a:spcBef>
            </a:pPr>
            <a:r>
              <a:rPr lang="en-US" sz="2800" dirty="0" smtClean="0">
                <a:solidFill>
                  <a:srgbClr val="0033CC"/>
                </a:solidFill>
                <a:latin typeface="Arial Narrow" charset="0"/>
                <a:ea typeface="ＭＳ Ｐゴシック" charset="-128"/>
                <a:cs typeface="ＭＳ Ｐゴシック" charset="-128"/>
              </a:rPr>
              <a:t>Why is the matter in the universe made only of particles?</a:t>
            </a:r>
          </a:p>
          <a:p>
            <a:pPr lvl="1" eaLnBrk="1" hangingPunct="1">
              <a:lnSpc>
                <a:spcPct val="90000"/>
              </a:lnSpc>
              <a:spcBef>
                <a:spcPts val="300"/>
              </a:spcBef>
            </a:pPr>
            <a:r>
              <a:rPr lang="en-US" sz="2400" dirty="0" smtClean="0">
                <a:solidFill>
                  <a:srgbClr val="660066"/>
                </a:solidFill>
                <a:latin typeface="Arial Narrow" charset="0"/>
              </a:rPr>
              <a:t>What </a:t>
            </a:r>
            <a:r>
              <a:rPr lang="en-US" sz="2400" dirty="0">
                <a:solidFill>
                  <a:srgbClr val="660066"/>
                </a:solidFill>
                <a:latin typeface="Arial Narrow" charset="0"/>
              </a:rPr>
              <a:t>happened to anti-particles?  Or anti-matters?</a:t>
            </a:r>
            <a:endParaRPr lang="en-US" sz="2400" dirty="0" smtClean="0">
              <a:solidFill>
                <a:srgbClr val="660066"/>
              </a:solidFill>
              <a:latin typeface="Arial Narrow" charset="0"/>
            </a:endParaRPr>
          </a:p>
          <a:p>
            <a:pPr eaLnBrk="1" hangingPunct="1">
              <a:lnSpc>
                <a:spcPct val="90000"/>
              </a:lnSpc>
              <a:spcBef>
                <a:spcPts val="300"/>
              </a:spcBef>
            </a:pPr>
            <a:r>
              <a:rPr lang="en-US" sz="2800" dirty="0" smtClean="0">
                <a:solidFill>
                  <a:srgbClr val="0033CC"/>
                </a:solidFill>
                <a:latin typeface="Arial Narrow" charset="0"/>
              </a:rPr>
              <a:t>Do neutrinos have mass &amp; what are the mixing parameters?</a:t>
            </a:r>
          </a:p>
          <a:p>
            <a:pPr eaLnBrk="1" hangingPunct="1">
              <a:lnSpc>
                <a:spcPct val="90000"/>
              </a:lnSpc>
              <a:spcBef>
                <a:spcPts val="300"/>
              </a:spcBef>
            </a:pPr>
            <a:r>
              <a:rPr lang="en-US" sz="2800" dirty="0" smtClean="0">
                <a:solidFill>
                  <a:srgbClr val="0033CC"/>
                </a:solidFill>
                <a:latin typeface="Arial Narrow" charset="0"/>
                <a:ea typeface="ＭＳ Ｐゴシック" charset="-128"/>
                <a:cs typeface="ＭＳ Ｐゴシック" charset="-128"/>
              </a:rPr>
              <a:t>Why </a:t>
            </a:r>
            <a:r>
              <a:rPr lang="en-US" sz="2800" dirty="0">
                <a:solidFill>
                  <a:srgbClr val="0033CC"/>
                </a:solidFill>
                <a:latin typeface="Arial Narrow" charset="0"/>
                <a:ea typeface="ＭＳ Ｐゴシック" charset="-128"/>
                <a:cs typeface="ＭＳ Ｐゴシック" charset="-128"/>
              </a:rPr>
              <a:t>are there only three apparent forces?</a:t>
            </a:r>
            <a:endParaRPr lang="en-US" sz="2800" dirty="0" smtClean="0">
              <a:solidFill>
                <a:srgbClr val="0033CC"/>
              </a:solidFill>
              <a:latin typeface="Arial Narrow" charset="0"/>
              <a:ea typeface="ＭＳ Ｐゴシック" charset="-128"/>
              <a:cs typeface="ＭＳ Ｐゴシック" charset="-128"/>
            </a:endParaRPr>
          </a:p>
          <a:p>
            <a:pPr eaLnBrk="1" hangingPunct="1">
              <a:lnSpc>
                <a:spcPct val="90000"/>
              </a:lnSpc>
              <a:spcBef>
                <a:spcPts val="300"/>
              </a:spcBef>
            </a:pPr>
            <a:r>
              <a:rPr lang="en-US" sz="2800" dirty="0" smtClean="0">
                <a:solidFill>
                  <a:srgbClr val="0033CC"/>
                </a:solidFill>
                <a:latin typeface="Arial Narrow" charset="0"/>
                <a:ea typeface="ＭＳ Ｐゴシック" charset="-128"/>
                <a:cs typeface="ＭＳ Ｐゴシック" charset="-128"/>
              </a:rPr>
              <a:t>Is </a:t>
            </a:r>
            <a:r>
              <a:rPr lang="en-US" sz="2800" dirty="0">
                <a:solidFill>
                  <a:srgbClr val="0033CC"/>
                </a:solidFill>
                <a:latin typeface="Arial Narrow" charset="0"/>
                <a:ea typeface="ＭＳ Ｐゴシック" charset="-128"/>
                <a:cs typeface="ＭＳ Ｐゴシック" charset="-128"/>
              </a:rPr>
              <a:t>the picture we present the real thing</a:t>
            </a:r>
            <a:r>
              <a:rPr lang="en-US" sz="2800" dirty="0" smtClean="0">
                <a:solidFill>
                  <a:srgbClr val="0033CC"/>
                </a:solidFill>
                <a:latin typeface="Arial Narrow" charset="0"/>
                <a:ea typeface="ＭＳ Ｐゴシック" charset="-128"/>
                <a:cs typeface="ＭＳ Ｐゴシック" charset="-128"/>
              </a:rPr>
              <a:t>?</a:t>
            </a:r>
          </a:p>
          <a:p>
            <a:pPr lvl="1" eaLnBrk="1" hangingPunct="1">
              <a:lnSpc>
                <a:spcPct val="90000"/>
              </a:lnSpc>
              <a:spcBef>
                <a:spcPts val="300"/>
              </a:spcBef>
            </a:pPr>
            <a:r>
              <a:rPr lang="en-US" sz="2400" dirty="0" smtClean="0">
                <a:latin typeface="Arial Narrow" charset="0"/>
                <a:cs typeface="ＭＳ Ｐゴシック" charset="-128"/>
              </a:rPr>
              <a:t>What makes up the 95% of the universe?</a:t>
            </a:r>
          </a:p>
          <a:p>
            <a:pPr lvl="1" eaLnBrk="1" hangingPunct="1">
              <a:lnSpc>
                <a:spcPct val="90000"/>
              </a:lnSpc>
              <a:spcBef>
                <a:spcPts val="300"/>
              </a:spcBef>
            </a:pPr>
            <a:r>
              <a:rPr lang="en-US" sz="2400" dirty="0" smtClean="0">
                <a:latin typeface="Arial Narrow" charset="0"/>
                <a:cs typeface="ＭＳ Ｐゴシック" charset="-128"/>
              </a:rPr>
              <a:t>How about extra-dimensions?</a:t>
            </a:r>
            <a:endParaRPr lang="en-US" sz="2400" dirty="0" smtClean="0">
              <a:latin typeface="Arial Narrow" charset="0"/>
              <a:ea typeface="ＭＳ Ｐゴシック" charset="-128"/>
              <a:cs typeface="ＭＳ Ｐゴシック" charset="-128"/>
            </a:endParaRPr>
          </a:p>
          <a:p>
            <a:pPr eaLnBrk="1" hangingPunct="1">
              <a:lnSpc>
                <a:spcPct val="90000"/>
              </a:lnSpc>
              <a:spcBef>
                <a:spcPts val="300"/>
              </a:spcBef>
            </a:pPr>
            <a:r>
              <a:rPr lang="en-US" sz="2800" dirty="0">
                <a:solidFill>
                  <a:srgbClr val="0033CC"/>
                </a:solidFill>
                <a:latin typeface="Arial Narrow" charset="0"/>
                <a:ea typeface="ＭＳ Ｐゴシック" charset="-128"/>
                <a:cs typeface="ＭＳ Ｐゴシック" charset="-128"/>
              </a:rPr>
              <a:t>How is the universe created?</a:t>
            </a:r>
            <a:r>
              <a:rPr lang="en-US" sz="2800" dirty="0" smtClean="0">
                <a:solidFill>
                  <a:srgbClr val="0033CC"/>
                </a:solidFill>
                <a:latin typeface="Arial Narrow" charset="0"/>
                <a:ea typeface="ＭＳ Ｐゴシック" charset="-128"/>
                <a:cs typeface="ＭＳ Ｐゴシック" charset="-128"/>
              </a:rPr>
              <a:t> </a:t>
            </a:r>
            <a:endParaRPr lang="en-US" sz="2400" dirty="0" smtClean="0">
              <a:solidFill>
                <a:srgbClr val="0033CC"/>
              </a:solidFill>
              <a:latin typeface="Arial Narrow" charset="0"/>
              <a:ea typeface="ＭＳ Ｐゴシック" charset="-128"/>
              <a:cs typeface="ＭＳ Ｐゴシック" charset="-128"/>
            </a:endParaRPr>
          </a:p>
          <a:p>
            <a:pPr eaLnBrk="1" hangingPunct="1">
              <a:lnSpc>
                <a:spcPct val="90000"/>
              </a:lnSpc>
              <a:spcBef>
                <a:spcPts val="300"/>
              </a:spcBef>
            </a:pPr>
            <a:r>
              <a:rPr lang="en-US" sz="2800" dirty="0">
                <a:solidFill>
                  <a:srgbClr val="0033CC"/>
                </a:solidFill>
                <a:latin typeface="Arial Narrow" charset="0"/>
                <a:ea typeface="ＭＳ Ｐゴシック" charset="-128"/>
                <a:cs typeface="ＭＳ Ｐゴシック" charset="-128"/>
              </a:rPr>
              <a:t>Are there any other theories that describe the universe better</a:t>
            </a:r>
            <a:r>
              <a:rPr lang="en-US" sz="2800" dirty="0" smtClean="0">
                <a:solidFill>
                  <a:srgbClr val="0033CC"/>
                </a:solidFill>
                <a:latin typeface="Arial Narrow" charset="0"/>
                <a:ea typeface="ＭＳ Ｐゴシック" charset="-128"/>
                <a:cs typeface="ＭＳ Ｐゴシック" charset="-128"/>
              </a:rPr>
              <a:t>?</a:t>
            </a:r>
          </a:p>
          <a:p>
            <a:pPr eaLnBrk="1" hangingPunct="1">
              <a:lnSpc>
                <a:spcPct val="90000"/>
              </a:lnSpc>
              <a:spcBef>
                <a:spcPts val="300"/>
              </a:spcBef>
            </a:pPr>
            <a:r>
              <a:rPr lang="en-US" sz="2800" dirty="0" smtClean="0">
                <a:solidFill>
                  <a:srgbClr val="0033CC"/>
                </a:solidFill>
                <a:latin typeface="Arial Narrow" charset="0"/>
              </a:rPr>
              <a:t>Many more questions to be answered!!</a:t>
            </a:r>
            <a:endParaRPr lang="en-US" sz="2800" dirty="0" smtClean="0">
              <a:solidFill>
                <a:srgbClr val="0033CC"/>
              </a:solidFill>
              <a:latin typeface="Arial Narrow" charset="0"/>
              <a:ea typeface="ＭＳ Ｐゴシック" charset="-128"/>
              <a:cs typeface="ＭＳ Ｐゴシック" charset="-128"/>
            </a:endParaRPr>
          </a:p>
        </p:txBody>
      </p:sp>
      <p:sp>
        <p:nvSpPr>
          <p:cNvPr id="23554" name="Date Placeholder 3"/>
          <p:cNvSpPr>
            <a:spLocks noGrp="1"/>
          </p:cNvSpPr>
          <p:nvPr>
            <p:ph type="dt" sz="quarter" idx="10"/>
          </p:nvPr>
        </p:nvSpPr>
        <p:spPr>
          <a:noFill/>
        </p:spPr>
        <p:txBody>
          <a:bodyPr/>
          <a:lstStyle/>
          <a:p>
            <a:r>
              <a:rPr lang="en-US" smtClean="0"/>
              <a:t>Monday, Jan. 30, 2017</a:t>
            </a:r>
          </a:p>
        </p:txBody>
      </p:sp>
      <p:sp>
        <p:nvSpPr>
          <p:cNvPr id="23555" name="Footer Placeholder 4"/>
          <p:cNvSpPr>
            <a:spLocks noGrp="1"/>
          </p:cNvSpPr>
          <p:nvPr>
            <p:ph type="ftr" sz="quarter" idx="11"/>
          </p:nvPr>
        </p:nvSpPr>
        <p:spPr>
          <a:noFill/>
        </p:spPr>
        <p:txBody>
          <a:bodyPr/>
          <a:lstStyle/>
          <a:p>
            <a:r>
              <a:rPr lang="mr-IN" smtClean="0"/>
              <a:t>PHYS 3313-001, Spring 2017                      Dr. Jaehoon Yu</a:t>
            </a:r>
            <a:endParaRPr lang="en-US" smtClean="0">
              <a:latin typeface="Monotype Corsiva" charset="0"/>
            </a:endParaRPr>
          </a:p>
        </p:txBody>
      </p:sp>
      <p:sp>
        <p:nvSpPr>
          <p:cNvPr id="23557" name="Rectangle 2"/>
          <p:cNvSpPr>
            <a:spLocks noGrp="1" noChangeArrowheads="1"/>
          </p:cNvSpPr>
          <p:nvPr>
            <p:ph type="title"/>
          </p:nvPr>
        </p:nvSpPr>
        <p:spPr>
          <a:xfrm>
            <a:off x="457200" y="-152400"/>
            <a:ext cx="8229600" cy="838200"/>
          </a:xfrm>
        </p:spPr>
        <p:txBody>
          <a:bodyPr/>
          <a:lstStyle/>
          <a:p>
            <a:pPr eaLnBrk="1" hangingPunct="1"/>
            <a:r>
              <a:rPr lang="en-US" dirty="0" smtClean="0">
                <a:ea typeface="ＭＳ Ｐゴシック" charset="-128"/>
                <a:cs typeface="ＭＳ Ｐゴシック" charset="-128"/>
              </a:rPr>
              <a:t>Unsolved Problems Today!</a:t>
            </a:r>
          </a:p>
        </p:txBody>
      </p:sp>
      <p:sp>
        <p:nvSpPr>
          <p:cNvPr id="7" name="Slide Number Placeholder 6"/>
          <p:cNvSpPr>
            <a:spLocks noGrp="1"/>
          </p:cNvSpPr>
          <p:nvPr>
            <p:ph type="sldNum" sz="quarter" idx="12"/>
          </p:nvPr>
        </p:nvSpPr>
        <p:spPr/>
        <p:txBody>
          <a:bodyPr/>
          <a:lstStyle/>
          <a:p>
            <a:pPr>
              <a:defRPr/>
            </a:pPr>
            <a:fld id="{A57A58E5-F186-8448-8915-9CBFB02328D9}" type="slidenum">
              <a:rPr lang="en-US" smtClean="0"/>
              <a:pPr>
                <a:defRPr/>
              </a:pPr>
              <a:t>23</a:t>
            </a:fld>
            <a:endParaRPr lang="en-US"/>
          </a:p>
        </p:txBody>
      </p:sp>
      <p:sp>
        <p:nvSpPr>
          <p:cNvPr id="8" name="Rectangle 7"/>
          <p:cNvSpPr/>
          <p:nvPr/>
        </p:nvSpPr>
        <p:spPr bwMode="auto">
          <a:xfrm>
            <a:off x="381000" y="1524000"/>
            <a:ext cx="7086600" cy="762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8983432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Monday, Jan. 30, 2017</a:t>
            </a:r>
            <a:endParaRPr lang="en-US"/>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19460" name="Slide Number Placeholder 5"/>
          <p:cNvSpPr>
            <a:spLocks noGrp="1"/>
          </p:cNvSpPr>
          <p:nvPr>
            <p:ph type="sldNum" sz="quarter" idx="12"/>
          </p:nvPr>
        </p:nvSpPr>
        <p:spPr>
          <a:noFill/>
        </p:spPr>
        <p:txBody>
          <a:bodyPr/>
          <a:lstStyle/>
          <a:p>
            <a:fld id="{87350146-5D12-0E44-B4F6-28409F345D49}" type="slidenum">
              <a:rPr lang="en-US">
                <a:latin typeface="Arial Narrow" pitchFamily="-84" charset="0"/>
              </a:rPr>
              <a:pPr/>
              <a:t>3</a:t>
            </a:fld>
            <a:endParaRPr lang="en-US">
              <a:latin typeface="Arial Narrow" pitchFamily="-84" charset="0"/>
            </a:endParaRPr>
          </a:p>
        </p:txBody>
      </p:sp>
      <p:sp>
        <p:nvSpPr>
          <p:cNvPr id="19461" name="Rectangle 2"/>
          <p:cNvSpPr>
            <a:spLocks noGrp="1" noChangeArrowheads="1"/>
          </p:cNvSpPr>
          <p:nvPr>
            <p:ph type="title"/>
          </p:nvPr>
        </p:nvSpPr>
        <p:spPr>
          <a:xfrm>
            <a:off x="762000" y="0"/>
            <a:ext cx="7772400" cy="838200"/>
          </a:xfrm>
        </p:spPr>
        <p:txBody>
          <a:bodyPr/>
          <a:lstStyle/>
          <a:p>
            <a:pPr eaLnBrk="1" hangingPunct="1"/>
            <a:r>
              <a:rPr lang="en-US" dirty="0" smtClean="0">
                <a:ea typeface="ＭＳ Ｐゴシック" pitchFamily="-84" charset="-128"/>
                <a:cs typeface="ＭＳ Ｐゴシック" pitchFamily="-84" charset="-128"/>
              </a:rPr>
              <a:t>Research Projects</a:t>
            </a:r>
            <a:endParaRPr lang="en-US" dirty="0">
              <a:ea typeface="ＭＳ Ｐゴシック" pitchFamily="-84" charset="-128"/>
              <a:cs typeface="ＭＳ Ｐゴシック" pitchFamily="-84" charset="-128"/>
            </a:endParaRPr>
          </a:p>
        </p:txBody>
      </p:sp>
      <p:sp>
        <p:nvSpPr>
          <p:cNvPr id="111619" name="Rectangle 3"/>
          <p:cNvSpPr>
            <a:spLocks noGrp="1" noChangeArrowheads="1"/>
          </p:cNvSpPr>
          <p:nvPr>
            <p:ph type="body" idx="1"/>
          </p:nvPr>
        </p:nvSpPr>
        <p:spPr>
          <a:xfrm>
            <a:off x="152400" y="685800"/>
            <a:ext cx="8763000" cy="5638800"/>
          </a:xfrm>
        </p:spPr>
        <p:txBody>
          <a:bodyPr/>
          <a:lstStyle/>
          <a:p>
            <a:pPr marL="514350" indent="-514350" eaLnBrk="1" hangingPunct="1">
              <a:spcBef>
                <a:spcPts val="0"/>
              </a:spcBef>
              <a:buFont typeface="+mj-lt"/>
              <a:buAutoNum type="arabicPeriod"/>
            </a:pPr>
            <a:r>
              <a:rPr lang="en-US" sz="2800" dirty="0" smtClean="0">
                <a:ea typeface="ＭＳ Ｐゴシック" pitchFamily="-84" charset="-128"/>
                <a:cs typeface="ＭＳ Ｐゴシック" pitchFamily="-84" charset="-128"/>
              </a:rPr>
              <a:t>Each of the </a:t>
            </a:r>
            <a:r>
              <a:rPr lang="en-US" sz="2800" dirty="0">
                <a:ea typeface="ＭＳ Ｐゴシック" pitchFamily="-84" charset="-128"/>
                <a:cs typeface="ＭＳ Ｐゴシック" pitchFamily="-84" charset="-128"/>
              </a:rPr>
              <a:t>9</a:t>
            </a:r>
            <a:r>
              <a:rPr lang="en-US" sz="2800" dirty="0" smtClean="0">
                <a:ea typeface="ＭＳ Ｐゴシック" pitchFamily="-84" charset="-128"/>
                <a:cs typeface="ＭＳ Ｐゴシック" pitchFamily="-84" charset="-128"/>
              </a:rPr>
              <a:t> research groups has an assigned research topic</a:t>
            </a:r>
          </a:p>
        </p:txBody>
      </p:sp>
    </p:spTree>
    <p:extLst>
      <p:ext uri="{BB962C8B-B14F-4D97-AF65-F5344CB8AC3E}">
        <p14:creationId xmlns:p14="http://schemas.microsoft.com/office/powerpoint/2010/main" val="4908375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685800"/>
          </a:xfrm>
        </p:spPr>
        <p:txBody>
          <a:bodyPr/>
          <a:lstStyle/>
          <a:p>
            <a:r>
              <a:rPr lang="en-US" dirty="0" smtClean="0"/>
              <a:t>Research Topics</a:t>
            </a:r>
            <a:endParaRPr lang="en-US" dirty="0"/>
          </a:p>
        </p:txBody>
      </p:sp>
      <p:sp>
        <p:nvSpPr>
          <p:cNvPr id="3" name="Content Placeholder 2"/>
          <p:cNvSpPr>
            <a:spLocks noGrp="1"/>
          </p:cNvSpPr>
          <p:nvPr>
            <p:ph idx="1"/>
          </p:nvPr>
        </p:nvSpPr>
        <p:spPr>
          <a:xfrm>
            <a:off x="1066800" y="762000"/>
            <a:ext cx="7239000" cy="5486400"/>
          </a:xfrm>
        </p:spPr>
        <p:txBody>
          <a:bodyPr/>
          <a:lstStyle/>
          <a:p>
            <a:pPr marL="457200" indent="-457200">
              <a:buFont typeface="+mj-lt"/>
              <a:buAutoNum type="arabicPeriod"/>
            </a:pPr>
            <a:r>
              <a:rPr lang="en-US" dirty="0" smtClean="0"/>
              <a:t>Blackbody radiation</a:t>
            </a:r>
          </a:p>
          <a:p>
            <a:pPr marL="457200" indent="-457200">
              <a:buFont typeface="+mj-lt"/>
              <a:buAutoNum type="arabicPeriod"/>
            </a:pPr>
            <a:r>
              <a:rPr lang="en-US" dirty="0" smtClean="0"/>
              <a:t>Michelson–Morley Experiment</a:t>
            </a:r>
          </a:p>
          <a:p>
            <a:pPr marL="457200" indent="-457200">
              <a:buFont typeface="+mj-lt"/>
              <a:buAutoNum type="arabicPeriod"/>
            </a:pPr>
            <a:r>
              <a:rPr lang="en-US" dirty="0" smtClean="0"/>
              <a:t>The Photoelectric Effect</a:t>
            </a:r>
          </a:p>
          <a:p>
            <a:pPr marL="457200" indent="-457200">
              <a:buFont typeface="+mj-lt"/>
              <a:buAutoNum type="arabicPeriod"/>
            </a:pPr>
            <a:r>
              <a:rPr lang="en-US" dirty="0" smtClean="0"/>
              <a:t>The Brownian Motion</a:t>
            </a:r>
          </a:p>
          <a:p>
            <a:pPr marL="457200" indent="-457200">
              <a:buFont typeface="+mj-lt"/>
              <a:buAutoNum type="arabicPeriod"/>
            </a:pPr>
            <a:r>
              <a:rPr lang="en-US" dirty="0" smtClean="0"/>
              <a:t>Compton Effect</a:t>
            </a:r>
          </a:p>
          <a:p>
            <a:pPr marL="457200" indent="-457200">
              <a:buFont typeface="+mj-lt"/>
              <a:buAutoNum type="arabicPeriod"/>
            </a:pPr>
            <a:r>
              <a:rPr lang="en-US" dirty="0" smtClean="0"/>
              <a:t>Discovery of Electron</a:t>
            </a:r>
          </a:p>
          <a:p>
            <a:pPr marL="457200" indent="-457200">
              <a:buFont typeface="+mj-lt"/>
              <a:buAutoNum type="arabicPeriod"/>
            </a:pPr>
            <a:r>
              <a:rPr lang="en-US" dirty="0" smtClean="0"/>
              <a:t>Rutherford Scattering</a:t>
            </a:r>
          </a:p>
          <a:p>
            <a:pPr marL="457200" indent="-457200">
              <a:buFont typeface="+mj-lt"/>
              <a:buAutoNum type="arabicPeriod"/>
            </a:pPr>
            <a:r>
              <a:rPr lang="en-US" dirty="0" smtClean="0"/>
              <a:t>Super-conductivity</a:t>
            </a:r>
          </a:p>
          <a:p>
            <a:pPr marL="457200" indent="-457200">
              <a:buFont typeface="+mj-lt"/>
              <a:buAutoNum type="arabicPeriod"/>
            </a:pPr>
            <a:r>
              <a:rPr lang="en-US" dirty="0" smtClean="0"/>
              <a:t>The Discovery of Radioactivity</a:t>
            </a:r>
          </a:p>
        </p:txBody>
      </p:sp>
      <p:sp>
        <p:nvSpPr>
          <p:cNvPr id="4" name="Date Placeholder 3"/>
          <p:cNvSpPr>
            <a:spLocks noGrp="1"/>
          </p:cNvSpPr>
          <p:nvPr>
            <p:ph type="dt" sz="half" idx="10"/>
          </p:nvPr>
        </p:nvSpPr>
        <p:spPr/>
        <p:txBody>
          <a:bodyPr/>
          <a:lstStyle/>
          <a:p>
            <a:pPr>
              <a:defRPr/>
            </a:pPr>
            <a:r>
              <a:rPr lang="en-US" smtClean="0"/>
              <a:t>Monday, Jan. 30, 2017</a:t>
            </a:r>
            <a:endParaRPr lang="en-US"/>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dirty="0"/>
          </a:p>
        </p:txBody>
      </p:sp>
      <p:sp>
        <p:nvSpPr>
          <p:cNvPr id="6" name="Slide Number Placeholder 5"/>
          <p:cNvSpPr>
            <a:spLocks noGrp="1"/>
          </p:cNvSpPr>
          <p:nvPr>
            <p:ph type="sldNum" sz="quarter" idx="12"/>
          </p:nvPr>
        </p:nvSpPr>
        <p:spPr/>
        <p:txBody>
          <a:bodyPr/>
          <a:lstStyle/>
          <a:p>
            <a:pPr>
              <a:defRPr/>
            </a:pPr>
            <a:fld id="{623D45CD-16A2-224C-B70A-0D1B04896262}" type="slidenum">
              <a:rPr lang="en-US" smtClean="0"/>
              <a:pPr>
                <a:defRPr/>
              </a:pPr>
              <a:t>4</a:t>
            </a:fld>
            <a:endParaRPr lang="en-US"/>
          </a:p>
        </p:txBody>
      </p:sp>
    </p:spTree>
    <p:extLst>
      <p:ext uri="{BB962C8B-B14F-4D97-AF65-F5344CB8AC3E}">
        <p14:creationId xmlns:p14="http://schemas.microsoft.com/office/powerpoint/2010/main" val="3436256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Monday, Jan. 30, 2017</a:t>
            </a:r>
            <a:endParaRPr lang="en-US"/>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19460" name="Slide Number Placeholder 5"/>
          <p:cNvSpPr>
            <a:spLocks noGrp="1"/>
          </p:cNvSpPr>
          <p:nvPr>
            <p:ph type="sldNum" sz="quarter" idx="12"/>
          </p:nvPr>
        </p:nvSpPr>
        <p:spPr>
          <a:noFill/>
        </p:spPr>
        <p:txBody>
          <a:bodyPr/>
          <a:lstStyle/>
          <a:p>
            <a:fld id="{87350146-5D12-0E44-B4F6-28409F345D49}" type="slidenum">
              <a:rPr lang="en-US">
                <a:latin typeface="Arial Narrow" pitchFamily="-84" charset="0"/>
              </a:rPr>
              <a:pPr/>
              <a:t>5</a:t>
            </a:fld>
            <a:endParaRPr lang="en-US">
              <a:latin typeface="Arial Narrow" pitchFamily="-84" charset="0"/>
            </a:endParaRPr>
          </a:p>
        </p:txBody>
      </p:sp>
      <p:sp>
        <p:nvSpPr>
          <p:cNvPr id="19461" name="Rectangle 2"/>
          <p:cNvSpPr>
            <a:spLocks noGrp="1" noChangeArrowheads="1"/>
          </p:cNvSpPr>
          <p:nvPr>
            <p:ph type="title"/>
          </p:nvPr>
        </p:nvSpPr>
        <p:spPr>
          <a:xfrm>
            <a:off x="762000" y="0"/>
            <a:ext cx="7772400" cy="838200"/>
          </a:xfrm>
        </p:spPr>
        <p:txBody>
          <a:bodyPr/>
          <a:lstStyle/>
          <a:p>
            <a:pPr eaLnBrk="1" hangingPunct="1"/>
            <a:r>
              <a:rPr lang="en-US" dirty="0" smtClean="0">
                <a:ea typeface="ＭＳ Ｐゴシック" pitchFamily="-84" charset="-128"/>
                <a:cs typeface="ＭＳ Ｐゴシック" pitchFamily="-84" charset="-128"/>
              </a:rPr>
              <a:t>Research Projects</a:t>
            </a:r>
            <a:endParaRPr lang="en-US" dirty="0">
              <a:ea typeface="ＭＳ Ｐゴシック" pitchFamily="-84" charset="-128"/>
              <a:cs typeface="ＭＳ Ｐゴシック" pitchFamily="-84" charset="-128"/>
            </a:endParaRPr>
          </a:p>
        </p:txBody>
      </p:sp>
      <p:sp>
        <p:nvSpPr>
          <p:cNvPr id="111619" name="Rectangle 3"/>
          <p:cNvSpPr>
            <a:spLocks noGrp="1" noChangeArrowheads="1"/>
          </p:cNvSpPr>
          <p:nvPr>
            <p:ph type="body" idx="1"/>
          </p:nvPr>
        </p:nvSpPr>
        <p:spPr>
          <a:xfrm>
            <a:off x="152400" y="685800"/>
            <a:ext cx="8763000" cy="5638800"/>
          </a:xfrm>
        </p:spPr>
        <p:txBody>
          <a:bodyPr/>
          <a:lstStyle/>
          <a:p>
            <a:pPr marL="514350" indent="-514350" eaLnBrk="1" hangingPunct="1">
              <a:spcBef>
                <a:spcPts val="0"/>
              </a:spcBef>
              <a:buFont typeface="+mj-lt"/>
              <a:buAutoNum type="arabicPeriod"/>
            </a:pPr>
            <a:r>
              <a:rPr lang="en-US" sz="2800" dirty="0" smtClean="0">
                <a:ea typeface="ＭＳ Ｐゴシック" pitchFamily="-84" charset="-128"/>
                <a:cs typeface="ＭＳ Ｐゴシック" pitchFamily="-84" charset="-128"/>
              </a:rPr>
              <a:t>Each of the </a:t>
            </a:r>
            <a:r>
              <a:rPr lang="en-US" sz="2800" dirty="0">
                <a:ea typeface="ＭＳ Ｐゴシック" pitchFamily="-84" charset="-128"/>
                <a:cs typeface="ＭＳ Ｐゴシック" pitchFamily="-84" charset="-128"/>
              </a:rPr>
              <a:t>9</a:t>
            </a:r>
            <a:r>
              <a:rPr lang="en-US" sz="2800" dirty="0" smtClean="0">
                <a:ea typeface="ＭＳ Ｐゴシック" pitchFamily="-84" charset="-128"/>
                <a:cs typeface="ＭＳ Ｐゴシック" pitchFamily="-84" charset="-128"/>
              </a:rPr>
              <a:t> research groups has an assigned research topic</a:t>
            </a:r>
          </a:p>
          <a:p>
            <a:pPr marL="514350" indent="-514350" eaLnBrk="1" hangingPunct="1">
              <a:spcBef>
                <a:spcPts val="0"/>
              </a:spcBef>
              <a:buFont typeface="+mj-lt"/>
              <a:buAutoNum type="arabicPeriod"/>
            </a:pPr>
            <a:r>
              <a:rPr lang="en-US" sz="2800" dirty="0" smtClean="0">
                <a:ea typeface="ＭＳ Ｐゴシック" pitchFamily="-84" charset="-128"/>
                <a:cs typeface="ＭＳ Ｐゴシック" pitchFamily="-84" charset="-128"/>
              </a:rPr>
              <a:t>Study the topic as a group, looking up references</a:t>
            </a:r>
          </a:p>
          <a:p>
            <a:pPr marL="914400" lvl="1" indent="-514350" eaLnBrk="1" hangingPunct="1">
              <a:spcBef>
                <a:spcPts val="0"/>
              </a:spcBef>
            </a:pPr>
            <a:r>
              <a:rPr lang="en-US" sz="2400" dirty="0" smtClean="0">
                <a:ea typeface="ＭＳ Ｐゴシック" pitchFamily="-84" charset="-128"/>
                <a:cs typeface="ＭＳ Ｐゴシック" pitchFamily="-84" charset="-128"/>
              </a:rPr>
              <a:t>Original theory or Original observation</a:t>
            </a:r>
          </a:p>
          <a:p>
            <a:pPr marL="914400" lvl="1" indent="-514350" eaLnBrk="1" hangingPunct="1">
              <a:spcBef>
                <a:spcPts val="0"/>
              </a:spcBef>
            </a:pPr>
            <a:r>
              <a:rPr lang="en-US" sz="2400" dirty="0" smtClean="0">
                <a:ea typeface="ＭＳ Ｐゴシック" pitchFamily="-84" charset="-128"/>
                <a:cs typeface="ＭＳ Ｐゴシック" pitchFamily="-84" charset="-128"/>
              </a:rPr>
              <a:t>Experimental proofs or Theoretical prediction + subsequent experimental proofs</a:t>
            </a:r>
          </a:p>
          <a:p>
            <a:pPr marL="914400" lvl="1" indent="-514350" eaLnBrk="1" hangingPunct="1">
              <a:spcBef>
                <a:spcPts val="0"/>
              </a:spcBef>
            </a:pPr>
            <a:r>
              <a:rPr lang="en-US" sz="2400" dirty="0" smtClean="0">
                <a:ea typeface="ＭＳ Ｐゴシック" pitchFamily="-84" charset="-128"/>
                <a:cs typeface="ＭＳ Ｐゴシック" pitchFamily="-84" charset="-128"/>
              </a:rPr>
              <a:t>Importance and the impact of the theory/experiment</a:t>
            </a:r>
          </a:p>
          <a:p>
            <a:pPr marL="514350" indent="-514350" eaLnBrk="1" hangingPunct="1">
              <a:spcBef>
                <a:spcPts val="0"/>
              </a:spcBef>
              <a:buFont typeface="+mj-lt"/>
              <a:buAutoNum type="arabicPeriod"/>
            </a:pPr>
            <a:r>
              <a:rPr lang="en-US" sz="2800" dirty="0" smtClean="0">
                <a:ea typeface="ＭＳ Ｐゴシック" pitchFamily="-84" charset="-128"/>
                <a:cs typeface="ＭＳ Ｐゴシック" pitchFamily="-84" charset="-128"/>
              </a:rPr>
              <a:t>Each member of the group writes a 5 </a:t>
            </a:r>
            <a:r>
              <a:rPr lang="mr-IN" sz="2800" dirty="0" smtClean="0">
                <a:ea typeface="ＭＳ Ｐゴシック" pitchFamily="-84" charset="-128"/>
                <a:cs typeface="ＭＳ Ｐゴシック" pitchFamily="-84" charset="-128"/>
              </a:rPr>
              <a:t>–</a:t>
            </a:r>
            <a:r>
              <a:rPr lang="en-US" sz="2800" dirty="0" smtClean="0">
                <a:ea typeface="ＭＳ Ｐゴシック" pitchFamily="-84" charset="-128"/>
                <a:cs typeface="ＭＳ Ｐゴシック" pitchFamily="-84" charset="-128"/>
              </a:rPr>
              <a:t> 7 page report, including figures (must not copy!!)</a:t>
            </a:r>
          </a:p>
          <a:p>
            <a:pPr marL="914400" lvl="1" indent="-514350" eaLnBrk="1" hangingPunct="1">
              <a:spcBef>
                <a:spcPts val="0"/>
              </a:spcBef>
            </a:pPr>
            <a:r>
              <a:rPr lang="en-US" sz="2400" dirty="0" smtClean="0">
                <a:ea typeface="ＭＳ Ｐゴシック" pitchFamily="-84" charset="-128"/>
                <a:cs typeface="ＭＳ Ｐゴシック" pitchFamily="-84" charset="-128"/>
              </a:rPr>
              <a:t>10% of the total grade</a:t>
            </a:r>
          </a:p>
          <a:p>
            <a:pPr marL="914400" lvl="1" indent="-514350" eaLnBrk="1" hangingPunct="1">
              <a:spcBef>
                <a:spcPts val="0"/>
              </a:spcBef>
            </a:pPr>
            <a:r>
              <a:rPr lang="en-US" sz="2400" dirty="0" smtClean="0">
                <a:ea typeface="ＭＳ Ｐゴシック" pitchFamily="-84" charset="-128"/>
                <a:cs typeface="ＭＳ Ｐゴシック" pitchFamily="-84" charset="-128"/>
              </a:rPr>
              <a:t>Can share the theme and facts but you must write your own!</a:t>
            </a:r>
          </a:p>
          <a:p>
            <a:pPr marL="914400" lvl="1" indent="-514350" eaLnBrk="1" hangingPunct="1">
              <a:spcBef>
                <a:spcPts val="0"/>
              </a:spcBef>
            </a:pPr>
            <a:r>
              <a:rPr lang="en-US" sz="2400" dirty="0" smtClean="0">
                <a:ea typeface="ＭＳ Ｐゴシック" pitchFamily="-84" charset="-128"/>
                <a:cs typeface="ＭＳ Ｐゴシック" pitchFamily="-84" charset="-128"/>
              </a:rPr>
              <a:t>Due beginning of the class Wed. Apr. 26, 2017</a:t>
            </a:r>
          </a:p>
          <a:p>
            <a:pPr marL="514350" indent="-514350" eaLnBrk="1" hangingPunct="1">
              <a:spcBef>
                <a:spcPts val="0"/>
              </a:spcBef>
              <a:buFont typeface="+mj-lt"/>
              <a:buAutoNum type="arabicPeriod"/>
            </a:pPr>
            <a:r>
              <a:rPr lang="en-US" sz="2800" dirty="0" smtClean="0">
                <a:ea typeface="ＭＳ Ｐゴシック" pitchFamily="-84" charset="-128"/>
                <a:cs typeface="ＭＳ Ｐゴシック" pitchFamily="-84" charset="-128"/>
              </a:rPr>
              <a:t>Each group presents a 10+2min power point talk</a:t>
            </a:r>
          </a:p>
          <a:p>
            <a:pPr marL="914400" lvl="1" indent="-514350" eaLnBrk="1" hangingPunct="1">
              <a:spcBef>
                <a:spcPts val="0"/>
              </a:spcBef>
            </a:pPr>
            <a:r>
              <a:rPr lang="en-US" sz="2400" dirty="0" smtClean="0">
                <a:ea typeface="ＭＳ Ｐゴシック" pitchFamily="-84" charset="-128"/>
                <a:cs typeface="ＭＳ Ｐゴシック" pitchFamily="-84" charset="-128"/>
              </a:rPr>
              <a:t>5% of the total grade</a:t>
            </a:r>
          </a:p>
          <a:p>
            <a:pPr marL="914400" lvl="1" indent="-514350" eaLnBrk="1" hangingPunct="1">
              <a:spcBef>
                <a:spcPts val="0"/>
              </a:spcBef>
            </a:pPr>
            <a:r>
              <a:rPr lang="en-US" sz="2400" dirty="0" smtClean="0">
                <a:ea typeface="ＭＳ Ｐゴシック" pitchFamily="-84" charset="-128"/>
                <a:cs typeface="ＭＳ Ｐゴシック" pitchFamily="-84" charset="-128"/>
              </a:rPr>
              <a:t>Date and time will be announced close to the end of the semester </a:t>
            </a:r>
          </a:p>
        </p:txBody>
      </p:sp>
    </p:spTree>
    <p:extLst>
      <p:ext uri="{BB962C8B-B14F-4D97-AF65-F5344CB8AC3E}">
        <p14:creationId xmlns:p14="http://schemas.microsoft.com/office/powerpoint/2010/main" val="20382765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Monday, Jan. 30, 2017</a:t>
            </a:r>
            <a:endParaRPr lang="en-US"/>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19460" name="Slide Number Placeholder 5"/>
          <p:cNvSpPr>
            <a:spLocks noGrp="1"/>
          </p:cNvSpPr>
          <p:nvPr>
            <p:ph type="sldNum" sz="quarter" idx="12"/>
          </p:nvPr>
        </p:nvSpPr>
        <p:spPr>
          <a:noFill/>
        </p:spPr>
        <p:txBody>
          <a:bodyPr/>
          <a:lstStyle/>
          <a:p>
            <a:fld id="{87350146-5D12-0E44-B4F6-28409F345D49}" type="slidenum">
              <a:rPr lang="en-US">
                <a:latin typeface="Arial Narrow" pitchFamily="-84" charset="0"/>
              </a:rPr>
              <a:pPr/>
              <a:t>6</a:t>
            </a:fld>
            <a:endParaRPr lang="en-US">
              <a:latin typeface="Arial Narrow" pitchFamily="-84" charset="0"/>
            </a:endParaRPr>
          </a:p>
        </p:txBody>
      </p:sp>
      <p:sp>
        <p:nvSpPr>
          <p:cNvPr id="19461" name="Rectangle 2"/>
          <p:cNvSpPr>
            <a:spLocks noGrp="1" noChangeArrowheads="1"/>
          </p:cNvSpPr>
          <p:nvPr>
            <p:ph type="title"/>
          </p:nvPr>
        </p:nvSpPr>
        <p:spPr>
          <a:xfrm>
            <a:off x="762000" y="0"/>
            <a:ext cx="7772400" cy="685800"/>
          </a:xfrm>
        </p:spPr>
        <p:txBody>
          <a:bodyPr/>
          <a:lstStyle/>
          <a:p>
            <a:pPr eaLnBrk="1" hangingPunct="1"/>
            <a:r>
              <a:rPr lang="en-US" dirty="0" smtClean="0">
                <a:ea typeface="ＭＳ Ｐゴシック" pitchFamily="-84" charset="-128"/>
                <a:cs typeface="ＭＳ Ｐゴシック" pitchFamily="-84" charset="-128"/>
              </a:rPr>
              <a:t>Reminder: Research Project Report</a:t>
            </a:r>
            <a:endParaRPr lang="en-US" dirty="0">
              <a:ea typeface="ＭＳ Ｐゴシック" pitchFamily="-84" charset="-128"/>
              <a:cs typeface="ＭＳ Ｐゴシック" pitchFamily="-84" charset="-128"/>
            </a:endParaRPr>
          </a:p>
        </p:txBody>
      </p:sp>
      <p:sp>
        <p:nvSpPr>
          <p:cNvPr id="111619" name="Rectangle 3"/>
          <p:cNvSpPr>
            <a:spLocks noGrp="1" noChangeArrowheads="1"/>
          </p:cNvSpPr>
          <p:nvPr>
            <p:ph type="body" idx="1"/>
          </p:nvPr>
        </p:nvSpPr>
        <p:spPr>
          <a:xfrm>
            <a:off x="381000" y="685800"/>
            <a:ext cx="8382000" cy="5562600"/>
          </a:xfrm>
        </p:spPr>
        <p:txBody>
          <a:bodyPr/>
          <a:lstStyle/>
          <a:p>
            <a:pPr marL="514350" indent="-514350" eaLnBrk="1" hangingPunct="1">
              <a:spcBef>
                <a:spcPts val="0"/>
              </a:spcBef>
              <a:buFont typeface="+mj-lt"/>
              <a:buAutoNum type="arabicPeriod"/>
            </a:pPr>
            <a:r>
              <a:rPr lang="en-US" dirty="0" smtClean="0">
                <a:ea typeface="ＭＳ Ｐゴシック" pitchFamily="-84" charset="-128"/>
                <a:cs typeface="ＭＳ Ｐゴシック" pitchFamily="-84" charset="-128"/>
              </a:rPr>
              <a:t>Must contain the following at the minimum </a:t>
            </a:r>
          </a:p>
          <a:p>
            <a:pPr marL="914400" lvl="1" indent="-514350" eaLnBrk="1" hangingPunct="1">
              <a:spcBef>
                <a:spcPts val="0"/>
              </a:spcBef>
            </a:pPr>
            <a:r>
              <a:rPr lang="en-US" dirty="0">
                <a:ea typeface="ＭＳ Ｐゴシック" pitchFamily="-84" charset="-128"/>
                <a:cs typeface="ＭＳ Ｐゴシック" pitchFamily="-84" charset="-128"/>
              </a:rPr>
              <a:t>Original theory or Original observation</a:t>
            </a:r>
          </a:p>
          <a:p>
            <a:pPr marL="914400" lvl="1" indent="-514350" eaLnBrk="1" hangingPunct="1">
              <a:spcBef>
                <a:spcPts val="0"/>
              </a:spcBef>
            </a:pPr>
            <a:r>
              <a:rPr lang="en-US" dirty="0">
                <a:ea typeface="ＭＳ Ｐゴシック" pitchFamily="-84" charset="-128"/>
                <a:cs typeface="ＭＳ Ｐゴシック" pitchFamily="-84" charset="-128"/>
              </a:rPr>
              <a:t>Experimental proofs or Theoretical prediction + subsequent experimental proofs</a:t>
            </a:r>
          </a:p>
          <a:p>
            <a:pPr marL="914400" lvl="1" indent="-514350" eaLnBrk="1" hangingPunct="1">
              <a:spcBef>
                <a:spcPts val="0"/>
              </a:spcBef>
            </a:pPr>
            <a:r>
              <a:rPr lang="en-US" dirty="0">
                <a:ea typeface="ＭＳ Ｐゴシック" pitchFamily="-84" charset="-128"/>
                <a:cs typeface="ＭＳ Ｐゴシック" pitchFamily="-84" charset="-128"/>
              </a:rPr>
              <a:t>Importance and the impact of the theory/experiment</a:t>
            </a:r>
          </a:p>
          <a:p>
            <a:pPr marL="914400" lvl="1" indent="-514350" eaLnBrk="1" hangingPunct="1">
              <a:spcBef>
                <a:spcPts val="0"/>
              </a:spcBef>
            </a:pPr>
            <a:r>
              <a:rPr lang="en-US" dirty="0" smtClean="0">
                <a:ea typeface="ＭＳ Ｐゴシック" pitchFamily="-84" charset="-128"/>
                <a:cs typeface="ＭＳ Ｐゴシック" pitchFamily="-84" charset="-128"/>
              </a:rPr>
              <a:t>Conclusions and future prospects</a:t>
            </a:r>
          </a:p>
          <a:p>
            <a:pPr marL="914400" lvl="1" indent="-514350" eaLnBrk="1" hangingPunct="1">
              <a:spcBef>
                <a:spcPts val="0"/>
              </a:spcBef>
            </a:pPr>
            <a:r>
              <a:rPr lang="en-US" dirty="0" smtClean="0">
                <a:ea typeface="ＭＳ Ｐゴシック" pitchFamily="-84" charset="-128"/>
                <a:cs typeface="ＭＳ Ｐゴシック" pitchFamily="-84" charset="-128"/>
              </a:rPr>
              <a:t>The reference to the original paper must be included!</a:t>
            </a:r>
          </a:p>
          <a:p>
            <a:pPr marL="914400" lvl="1" indent="-514350" eaLnBrk="1" hangingPunct="1">
              <a:spcBef>
                <a:spcPts val="0"/>
              </a:spcBef>
            </a:pPr>
            <a:r>
              <a:rPr lang="en-US" dirty="0" smtClean="0">
                <a:ea typeface="ＭＳ Ｐゴシック" pitchFamily="-84" charset="-128"/>
                <a:cs typeface="ＭＳ Ｐゴシック" pitchFamily="-84" charset="-128"/>
              </a:rPr>
              <a:t>Bibliography referring to web site must be minimized (&lt;20%)</a:t>
            </a:r>
          </a:p>
        </p:txBody>
      </p:sp>
    </p:spTree>
    <p:extLst>
      <p:ext uri="{BB962C8B-B14F-4D97-AF65-F5344CB8AC3E}">
        <p14:creationId xmlns:p14="http://schemas.microsoft.com/office/powerpoint/2010/main" val="4450347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7954" name="Rectangle 2"/>
          <p:cNvSpPr>
            <a:spLocks noGrp="1" noChangeArrowheads="1"/>
          </p:cNvSpPr>
          <p:nvPr>
            <p:ph type="title"/>
          </p:nvPr>
        </p:nvSpPr>
        <p:spPr>
          <a:xfrm>
            <a:off x="762000" y="0"/>
            <a:ext cx="7772400" cy="685800"/>
          </a:xfrm>
        </p:spPr>
        <p:txBody>
          <a:bodyPr/>
          <a:lstStyle/>
          <a:p>
            <a:r>
              <a:rPr lang="en-US" altLang="en-US" b="1" dirty="0" smtClean="0"/>
              <a:t>Project Report Template</a:t>
            </a:r>
            <a:endParaRPr lang="en-US" altLang="en-US"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457200"/>
            <a:ext cx="9753600" cy="8001000"/>
          </a:xfrm>
          <a:prstGeom prst="rect">
            <a:avLst/>
          </a:prstGeom>
        </p:spPr>
      </p:pic>
      <p:sp>
        <p:nvSpPr>
          <p:cNvPr id="3" name="Date Placeholder 2"/>
          <p:cNvSpPr>
            <a:spLocks noGrp="1"/>
          </p:cNvSpPr>
          <p:nvPr>
            <p:ph type="dt" sz="half" idx="10"/>
          </p:nvPr>
        </p:nvSpPr>
        <p:spPr/>
        <p:txBody>
          <a:bodyPr/>
          <a:lstStyle/>
          <a:p>
            <a:pPr>
              <a:defRPr/>
            </a:pPr>
            <a:r>
              <a:rPr lang="en-US" smtClean="0"/>
              <a:t>Monday, Jan. 30, 2017</a:t>
            </a:r>
            <a:endParaRPr lang="en-US"/>
          </a:p>
        </p:txBody>
      </p:sp>
      <p:sp>
        <p:nvSpPr>
          <p:cNvPr id="4" name="Footer Placeholder 3"/>
          <p:cNvSpPr>
            <a:spLocks noGrp="1"/>
          </p:cNvSpPr>
          <p:nvPr>
            <p:ph type="ftr" sz="quarter" idx="11"/>
          </p:nvPr>
        </p:nvSpPr>
        <p:spPr/>
        <p:txBody>
          <a:bodyPr/>
          <a:lstStyle/>
          <a:p>
            <a:pPr>
              <a:defRPr/>
            </a:pPr>
            <a:r>
              <a:rPr lang="mr-IN" smtClean="0"/>
              <a:t>PHYS 3313-001, Spring 2017                      Dr. Jaehoon Yu</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7</a:t>
            </a:fld>
            <a:endParaRPr lang="en-US"/>
          </a:p>
        </p:txBody>
      </p:sp>
    </p:spTree>
    <p:extLst>
      <p:ext uri="{BB962C8B-B14F-4D97-AF65-F5344CB8AC3E}">
        <p14:creationId xmlns:p14="http://schemas.microsoft.com/office/powerpoint/2010/main" val="6249944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Monday, Jan. 30, 2017</a:t>
            </a:r>
            <a:endParaRPr lang="en-US"/>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19460" name="Slide Number Placeholder 5"/>
          <p:cNvSpPr>
            <a:spLocks noGrp="1"/>
          </p:cNvSpPr>
          <p:nvPr>
            <p:ph type="sldNum" sz="quarter" idx="12"/>
          </p:nvPr>
        </p:nvSpPr>
        <p:spPr>
          <a:noFill/>
        </p:spPr>
        <p:txBody>
          <a:bodyPr/>
          <a:lstStyle/>
          <a:p>
            <a:fld id="{87350146-5D12-0E44-B4F6-28409F345D49}" type="slidenum">
              <a:rPr lang="en-US">
                <a:latin typeface="Arial Narrow" pitchFamily="-84" charset="0"/>
              </a:rPr>
              <a:pPr/>
              <a:t>8</a:t>
            </a:fld>
            <a:endParaRPr lang="en-US">
              <a:latin typeface="Arial Narrow" pitchFamily="-84" charset="0"/>
            </a:endParaRPr>
          </a:p>
        </p:txBody>
      </p:sp>
      <p:sp>
        <p:nvSpPr>
          <p:cNvPr id="19461" name="Rectangle 2"/>
          <p:cNvSpPr>
            <a:spLocks noGrp="1" noChangeArrowheads="1"/>
          </p:cNvSpPr>
          <p:nvPr>
            <p:ph type="title"/>
          </p:nvPr>
        </p:nvSpPr>
        <p:spPr>
          <a:xfrm>
            <a:off x="762000" y="0"/>
            <a:ext cx="7772400" cy="685800"/>
          </a:xfrm>
        </p:spPr>
        <p:txBody>
          <a:bodyPr/>
          <a:lstStyle/>
          <a:p>
            <a:pPr eaLnBrk="1" hangingPunct="1"/>
            <a:r>
              <a:rPr lang="en-US" dirty="0" smtClean="0">
                <a:ea typeface="ＭＳ Ｐゴシック" pitchFamily="-84" charset="-128"/>
                <a:cs typeface="ＭＳ Ｐゴシック" pitchFamily="-84" charset="-128"/>
              </a:rPr>
              <a:t>Research Presentations</a:t>
            </a:r>
            <a:endParaRPr lang="en-US" dirty="0">
              <a:ea typeface="ＭＳ Ｐゴシック" pitchFamily="-84" charset="-128"/>
              <a:cs typeface="ＭＳ Ｐゴシック" pitchFamily="-84" charset="-128"/>
            </a:endParaRPr>
          </a:p>
        </p:txBody>
      </p:sp>
      <p:sp>
        <p:nvSpPr>
          <p:cNvPr id="111619" name="Rectangle 3"/>
          <p:cNvSpPr>
            <a:spLocks noGrp="1" noChangeArrowheads="1"/>
          </p:cNvSpPr>
          <p:nvPr>
            <p:ph type="body" idx="1"/>
          </p:nvPr>
        </p:nvSpPr>
        <p:spPr>
          <a:xfrm>
            <a:off x="381000" y="609600"/>
            <a:ext cx="8382000" cy="5715000"/>
          </a:xfrm>
        </p:spPr>
        <p:txBody>
          <a:bodyPr/>
          <a:lstStyle/>
          <a:p>
            <a:pPr marL="514350" indent="-514350" eaLnBrk="1" hangingPunct="1">
              <a:spcBef>
                <a:spcPts val="0"/>
              </a:spcBef>
            </a:pPr>
            <a:r>
              <a:rPr lang="en-US" sz="2400" dirty="0" smtClean="0">
                <a:ea typeface="ＭＳ Ｐゴシック" pitchFamily="-84" charset="-128"/>
                <a:cs typeface="ＭＳ Ｐゴシック" pitchFamily="-84" charset="-128"/>
              </a:rPr>
              <a:t>Each of the 9 research groups makes a 10+2min presentation</a:t>
            </a:r>
          </a:p>
          <a:p>
            <a:pPr marL="914400" lvl="1" indent="-514350" eaLnBrk="1" hangingPunct="1">
              <a:spcBef>
                <a:spcPts val="0"/>
              </a:spcBef>
            </a:pPr>
            <a:r>
              <a:rPr lang="en-US" sz="2000" dirty="0" smtClean="0">
                <a:ea typeface="ＭＳ Ｐゴシック" pitchFamily="-84" charset="-128"/>
                <a:cs typeface="ＭＳ Ｐゴシック" pitchFamily="-84" charset="-128"/>
              </a:rPr>
              <a:t>10min presentation + </a:t>
            </a:r>
            <a:r>
              <a:rPr lang="en-US" sz="2000" dirty="0">
                <a:ea typeface="ＭＳ Ｐゴシック" pitchFamily="-84" charset="-128"/>
                <a:cs typeface="ＭＳ Ｐゴシック" pitchFamily="-84" charset="-128"/>
              </a:rPr>
              <a:t>2</a:t>
            </a:r>
            <a:r>
              <a:rPr lang="en-US" sz="2000" dirty="0" smtClean="0">
                <a:ea typeface="ＭＳ Ｐゴシック" pitchFamily="-84" charset="-128"/>
                <a:cs typeface="ＭＳ Ｐゴシック" pitchFamily="-84" charset="-128"/>
              </a:rPr>
              <a:t>min Q&amp;A</a:t>
            </a:r>
          </a:p>
          <a:p>
            <a:pPr marL="914400" lvl="1" indent="-514350" eaLnBrk="1" hangingPunct="1">
              <a:spcBef>
                <a:spcPts val="0"/>
              </a:spcBef>
            </a:pPr>
            <a:r>
              <a:rPr lang="en-US" sz="2000" dirty="0" smtClean="0">
                <a:ea typeface="ＭＳ Ｐゴシック" pitchFamily="-84" charset="-128"/>
                <a:cs typeface="ＭＳ Ｐゴシック" pitchFamily="-84" charset="-128"/>
              </a:rPr>
              <a:t>All presentations must be in power point</a:t>
            </a:r>
          </a:p>
          <a:p>
            <a:pPr marL="914400" lvl="1" indent="-514350" eaLnBrk="1" hangingPunct="1">
              <a:spcBef>
                <a:spcPts val="0"/>
              </a:spcBef>
            </a:pPr>
            <a:r>
              <a:rPr lang="en-US" sz="2000" dirty="0" smtClean="0">
                <a:ea typeface="ＭＳ Ｐゴシック" pitchFamily="-84" charset="-128"/>
                <a:cs typeface="ＭＳ Ｐゴシック" pitchFamily="-84" charset="-128"/>
              </a:rPr>
              <a:t>I must receive all final presentation files by 8pm, Sunday, Apr. 23, 2017</a:t>
            </a:r>
          </a:p>
          <a:p>
            <a:pPr marL="1314450" lvl="2" indent="-514350" eaLnBrk="1" hangingPunct="1">
              <a:spcBef>
                <a:spcPts val="0"/>
              </a:spcBef>
            </a:pPr>
            <a:r>
              <a:rPr lang="en-US" sz="1600" dirty="0" smtClean="0">
                <a:ea typeface="ＭＳ Ｐゴシック" pitchFamily="-84" charset="-128"/>
                <a:cs typeface="ＭＳ Ｐゴシック" pitchFamily="-84" charset="-128"/>
              </a:rPr>
              <a:t>No changes are allowed afterward</a:t>
            </a:r>
          </a:p>
          <a:p>
            <a:pPr marL="914400" lvl="1" indent="-514350" eaLnBrk="1" hangingPunct="1">
              <a:spcBef>
                <a:spcPts val="0"/>
              </a:spcBef>
            </a:pPr>
            <a:r>
              <a:rPr lang="en-US" sz="2000" dirty="0" smtClean="0">
                <a:ea typeface="ＭＳ Ｐゴシック" pitchFamily="-84" charset="-128"/>
                <a:cs typeface="ＭＳ Ｐゴシック" pitchFamily="-84" charset="-128"/>
              </a:rPr>
              <a:t>The representative of the group makes the presentation followed by all group members’ participation in the Q&amp;A session</a:t>
            </a:r>
          </a:p>
          <a:p>
            <a:pPr marL="514350" indent="-514350" eaLnBrk="1" hangingPunct="1">
              <a:spcBef>
                <a:spcPts val="0"/>
              </a:spcBef>
            </a:pPr>
            <a:r>
              <a:rPr lang="en-US" sz="2400" dirty="0" smtClean="0">
                <a:ea typeface="ＭＳ Ｐゴシック" pitchFamily="-84" charset="-128"/>
                <a:cs typeface="ＭＳ Ｐゴシック" pitchFamily="-84" charset="-128"/>
              </a:rPr>
              <a:t>Date and time: </a:t>
            </a:r>
          </a:p>
          <a:p>
            <a:pPr marL="914400" lvl="1" indent="-514350" eaLnBrk="1" hangingPunct="1">
              <a:spcBef>
                <a:spcPts val="0"/>
              </a:spcBef>
            </a:pPr>
            <a:r>
              <a:rPr lang="en-US" sz="2000" dirty="0" smtClean="0">
                <a:ea typeface="ＭＳ Ｐゴシック" pitchFamily="-84" charset="-128"/>
                <a:cs typeface="ＭＳ Ｐゴシック" pitchFamily="-84" charset="-128"/>
              </a:rPr>
              <a:t>In class Monday and Wednesday, Apr. 24 and 26, 2017</a:t>
            </a:r>
          </a:p>
          <a:p>
            <a:pPr marL="514350" indent="-514350" eaLnBrk="1" hangingPunct="1">
              <a:spcBef>
                <a:spcPts val="0"/>
              </a:spcBef>
            </a:pPr>
            <a:r>
              <a:rPr lang="en-US" sz="2400" dirty="0" smtClean="0">
                <a:ea typeface="ＭＳ Ｐゴシック" pitchFamily="-84" charset="-128"/>
                <a:cs typeface="ＭＳ Ｐゴシック" pitchFamily="-84" charset="-128"/>
              </a:rPr>
              <a:t>Important metrics</a:t>
            </a:r>
          </a:p>
          <a:p>
            <a:pPr marL="914400" lvl="1" indent="-514350" eaLnBrk="1" hangingPunct="1">
              <a:spcBef>
                <a:spcPts val="0"/>
              </a:spcBef>
            </a:pPr>
            <a:r>
              <a:rPr lang="en-US" sz="2000" dirty="0" smtClean="0">
                <a:ea typeface="ＭＳ Ｐゴシック" pitchFamily="-84" charset="-128"/>
                <a:cs typeface="ＭＳ Ｐゴシック" pitchFamily="-84" charset="-128"/>
              </a:rPr>
              <a:t>Contents of the presentation: 60%</a:t>
            </a:r>
          </a:p>
          <a:p>
            <a:pPr marL="1314450" lvl="2" indent="-514350" eaLnBrk="1" hangingPunct="1">
              <a:spcBef>
                <a:spcPts val="0"/>
              </a:spcBef>
            </a:pPr>
            <a:r>
              <a:rPr lang="en-US" sz="1800" dirty="0" smtClean="0">
                <a:ea typeface="ＭＳ Ｐゴシック" pitchFamily="-84" charset="-128"/>
                <a:cs typeface="ＭＳ Ｐゴシック" pitchFamily="-84" charset="-128"/>
              </a:rPr>
              <a:t>Inclusion of all important points as mentioned in the report</a:t>
            </a:r>
          </a:p>
          <a:p>
            <a:pPr marL="1314450" lvl="2" indent="-514350" eaLnBrk="1" hangingPunct="1">
              <a:spcBef>
                <a:spcPts val="0"/>
              </a:spcBef>
            </a:pPr>
            <a:r>
              <a:rPr lang="en-US" sz="1800" dirty="0" smtClean="0">
                <a:ea typeface="ＭＳ Ｐゴシック" pitchFamily="-84" charset="-128"/>
                <a:cs typeface="ＭＳ Ｐゴシック" pitchFamily="-84" charset="-128"/>
              </a:rPr>
              <a:t>The quality of the research and making the right points</a:t>
            </a:r>
            <a:endParaRPr lang="en-US" sz="2000" dirty="0" smtClean="0">
              <a:ea typeface="ＭＳ Ｐゴシック" pitchFamily="-84" charset="-128"/>
              <a:cs typeface="ＭＳ Ｐゴシック" pitchFamily="-84" charset="-128"/>
            </a:endParaRPr>
          </a:p>
          <a:p>
            <a:pPr marL="914400" lvl="1" indent="-514350" eaLnBrk="1" hangingPunct="1">
              <a:spcBef>
                <a:spcPts val="0"/>
              </a:spcBef>
            </a:pPr>
            <a:r>
              <a:rPr lang="en-US" sz="2000" dirty="0" smtClean="0">
                <a:ea typeface="ＭＳ Ｐゴシック" pitchFamily="-84" charset="-128"/>
                <a:cs typeface="ＭＳ Ｐゴシック" pitchFamily="-84" charset="-128"/>
              </a:rPr>
              <a:t>Quality of the presentation itself: 15%</a:t>
            </a:r>
          </a:p>
          <a:p>
            <a:pPr marL="914400" lvl="1" indent="-514350" eaLnBrk="1" hangingPunct="1">
              <a:spcBef>
                <a:spcPts val="0"/>
              </a:spcBef>
            </a:pPr>
            <a:r>
              <a:rPr lang="en-US" sz="2000" dirty="0" smtClean="0">
                <a:ea typeface="ＭＳ Ｐゴシック" pitchFamily="-84" charset="-128"/>
                <a:cs typeface="ＭＳ Ｐゴシック" pitchFamily="-84" charset="-128"/>
              </a:rPr>
              <a:t>Presentation manner: 10%</a:t>
            </a:r>
          </a:p>
          <a:p>
            <a:pPr marL="914400" lvl="1" indent="-514350" eaLnBrk="1" hangingPunct="1">
              <a:spcBef>
                <a:spcPts val="0"/>
              </a:spcBef>
            </a:pPr>
            <a:r>
              <a:rPr lang="en-US" sz="2000" dirty="0" smtClean="0">
                <a:ea typeface="ＭＳ Ｐゴシック" pitchFamily="-84" charset="-128"/>
                <a:cs typeface="ＭＳ Ｐゴシック" pitchFamily="-84" charset="-128"/>
              </a:rPr>
              <a:t>Q&amp;A handling: 10%</a:t>
            </a:r>
          </a:p>
          <a:p>
            <a:pPr marL="914400" lvl="1" indent="-514350" eaLnBrk="1" hangingPunct="1">
              <a:spcBef>
                <a:spcPts val="0"/>
              </a:spcBef>
            </a:pPr>
            <a:r>
              <a:rPr lang="en-US" sz="2000" dirty="0" smtClean="0">
                <a:ea typeface="ＭＳ Ｐゴシック" pitchFamily="-84" charset="-128"/>
                <a:cs typeface="ＭＳ Ｐゴシック" pitchFamily="-84" charset="-128"/>
              </a:rPr>
              <a:t>Staying in the allotted presentation time: 5%</a:t>
            </a:r>
          </a:p>
          <a:p>
            <a:pPr marL="914400" lvl="1" indent="-514350" eaLnBrk="1" hangingPunct="1">
              <a:spcBef>
                <a:spcPts val="0"/>
              </a:spcBef>
            </a:pPr>
            <a:r>
              <a:rPr lang="en-US" sz="2000" dirty="0" smtClean="0">
                <a:ea typeface="ＭＳ Ｐゴシック" pitchFamily="-84" charset="-128"/>
                <a:cs typeface="ＭＳ Ｐゴシック" pitchFamily="-84" charset="-128"/>
              </a:rPr>
              <a:t>Judging participation and sincerity: 5%</a:t>
            </a:r>
          </a:p>
          <a:p>
            <a:pPr marL="914400" lvl="1" indent="-514350" eaLnBrk="1" hangingPunct="1">
              <a:spcBef>
                <a:spcPts val="0"/>
              </a:spcBef>
            </a:pPr>
            <a:endParaRPr lang="en-US" sz="2000" dirty="0" smtClean="0"/>
          </a:p>
        </p:txBody>
      </p:sp>
    </p:spTree>
    <p:extLst>
      <p:ext uri="{BB962C8B-B14F-4D97-AF65-F5344CB8AC3E}">
        <p14:creationId xmlns:p14="http://schemas.microsoft.com/office/powerpoint/2010/main" val="141898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04800" y="0"/>
            <a:ext cx="8610600" cy="762000"/>
          </a:xfrm>
        </p:spPr>
        <p:txBody>
          <a:bodyPr/>
          <a:lstStyle/>
          <a:p>
            <a:pPr eaLnBrk="1" hangingPunct="1"/>
            <a:r>
              <a:rPr lang="en-US" sz="4000" dirty="0" smtClean="0"/>
              <a:t>Conservation </a:t>
            </a:r>
            <a:r>
              <a:rPr lang="en-US" sz="4000" dirty="0"/>
              <a:t>Laws and Fundamental Forces</a:t>
            </a:r>
          </a:p>
        </p:txBody>
      </p:sp>
      <p:sp>
        <p:nvSpPr>
          <p:cNvPr id="27651" name="Rectangle 3"/>
          <p:cNvSpPr>
            <a:spLocks noGrp="1" noChangeArrowheads="1"/>
          </p:cNvSpPr>
          <p:nvPr>
            <p:ph type="body" idx="1"/>
          </p:nvPr>
        </p:nvSpPr>
        <p:spPr>
          <a:xfrm>
            <a:off x="152400" y="609600"/>
            <a:ext cx="8915400" cy="5638800"/>
          </a:xfrm>
        </p:spPr>
        <p:txBody>
          <a:bodyPr/>
          <a:lstStyle/>
          <a:p>
            <a:pPr eaLnBrk="1" hangingPunct="1"/>
            <a:r>
              <a:rPr lang="en-US" dirty="0" smtClean="0"/>
              <a:t>Conservations laws are the guiding principles of physics</a:t>
            </a:r>
          </a:p>
          <a:p>
            <a:pPr eaLnBrk="1" hangingPunct="1"/>
            <a:r>
              <a:rPr lang="en-US" dirty="0" smtClean="0"/>
              <a:t>Recall </a:t>
            </a:r>
            <a:r>
              <a:rPr lang="en-US" dirty="0"/>
              <a:t>the fundamental conservation laws:</a:t>
            </a:r>
          </a:p>
          <a:p>
            <a:pPr lvl="1" eaLnBrk="1" hangingPunct="1"/>
            <a:r>
              <a:rPr lang="en-US" dirty="0"/>
              <a:t>Conservation of energy</a:t>
            </a:r>
          </a:p>
          <a:p>
            <a:pPr lvl="1" eaLnBrk="1" hangingPunct="1"/>
            <a:r>
              <a:rPr lang="en-US" dirty="0"/>
              <a:t>Conservation of linear momentum</a:t>
            </a:r>
          </a:p>
          <a:p>
            <a:pPr lvl="1" eaLnBrk="1" hangingPunct="1"/>
            <a:r>
              <a:rPr lang="en-US" dirty="0"/>
              <a:t>Conservation of angular momentum</a:t>
            </a:r>
          </a:p>
          <a:p>
            <a:pPr lvl="1" eaLnBrk="1" hangingPunct="1"/>
            <a:r>
              <a:rPr lang="en-US" dirty="0"/>
              <a:t>Conservation of electric charge</a:t>
            </a:r>
            <a:endParaRPr lang="en-US" dirty="0" smtClean="0"/>
          </a:p>
          <a:p>
            <a:pPr eaLnBrk="1" hangingPunct="1"/>
            <a:r>
              <a:rPr lang="en-US" dirty="0" smtClean="0"/>
              <a:t>In addition to the classical conservation laws, two modern results include:</a:t>
            </a:r>
          </a:p>
          <a:p>
            <a:pPr lvl="1" eaLnBrk="1" hangingPunct="1"/>
            <a:r>
              <a:rPr lang="en-US" dirty="0" smtClean="0"/>
              <a:t>The conservation of the number of baryons and leptons</a:t>
            </a:r>
          </a:p>
          <a:p>
            <a:pPr lvl="1" eaLnBrk="1" hangingPunct="1"/>
            <a:r>
              <a:rPr lang="en-US" dirty="0" smtClean="0"/>
              <a:t>The fundamental invariance principles for time reversal, distance, and parity</a:t>
            </a:r>
          </a:p>
        </p:txBody>
      </p:sp>
      <p:sp>
        <p:nvSpPr>
          <p:cNvPr id="4" name="Date Placeholder 3"/>
          <p:cNvSpPr>
            <a:spLocks noGrp="1"/>
          </p:cNvSpPr>
          <p:nvPr>
            <p:ph type="dt" sz="half" idx="10"/>
          </p:nvPr>
        </p:nvSpPr>
        <p:spPr/>
        <p:txBody>
          <a:bodyPr/>
          <a:lstStyle/>
          <a:p>
            <a:pPr>
              <a:defRPr/>
            </a:pPr>
            <a:r>
              <a:rPr lang="en-US" smtClean="0"/>
              <a:t>Monday, Jan. 30, 2017</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9</a:t>
            </a:fld>
            <a:endParaRPr lang="en-US"/>
          </a:p>
        </p:txBody>
      </p:sp>
      <p:sp>
        <p:nvSpPr>
          <p:cNvPr id="6" name="Footer Placeholder 5"/>
          <p:cNvSpPr>
            <a:spLocks noGrp="1"/>
          </p:cNvSpPr>
          <p:nvPr>
            <p:ph type="ftr" sz="quarter" idx="11"/>
          </p:nvPr>
        </p:nvSpPr>
        <p:spPr/>
        <p:txBody>
          <a:bodyPr/>
          <a:lstStyle/>
          <a:p>
            <a:pPr>
              <a:defRPr/>
            </a:pPr>
            <a:r>
              <a:rPr lang="mr-IN" smtClean="0"/>
              <a:t>PHYS 3313-001, Spring 2017                      Dr. Jaehoon Yu</a:t>
            </a:r>
            <a:endParaRPr lang="en-US"/>
          </a:p>
        </p:txBody>
      </p:sp>
    </p:spTree>
    <p:extLst>
      <p:ext uri="{BB962C8B-B14F-4D97-AF65-F5344CB8AC3E}">
        <p14:creationId xmlns:p14="http://schemas.microsoft.com/office/powerpoint/2010/main" val="198767506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phys1443-spring02">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00"/>
      </a:hlink>
      <a:folHlink>
        <a:srgbClr val="B2B2B2"/>
      </a:folHlink>
    </a:clrScheme>
    <a:fontScheme name="phys1443-spring02">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hys1443-spring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hys1443-spring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hys1443-spring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hys1443-spring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hys1443-spring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hys1443-spring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hys1443-spring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D:\UTA\Classes\1443 Spring 2002\phys1443-spring02.pot</Template>
  <TotalTime>13319</TotalTime>
  <Words>1889</Words>
  <Application>Microsoft Macintosh PowerPoint</Application>
  <PresentationFormat>On-screen Show (4:3)</PresentationFormat>
  <Paragraphs>244</Paragraphs>
  <Slides>23</Slides>
  <Notes>14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1" baseType="lpstr">
      <vt:lpstr>Arial Narrow</vt:lpstr>
      <vt:lpstr>Monotype Corsiva</vt:lpstr>
      <vt:lpstr>ＭＳ Ｐゴシック</vt:lpstr>
      <vt:lpstr>Times New Roman</vt:lpstr>
      <vt:lpstr>Wingdings</vt:lpstr>
      <vt:lpstr>Arial</vt:lpstr>
      <vt:lpstr>phys1443-spring02</vt:lpstr>
      <vt:lpstr>Equation</vt:lpstr>
      <vt:lpstr>PHYS 3313 – Section 001 Lecture #4</vt:lpstr>
      <vt:lpstr>Announcements</vt:lpstr>
      <vt:lpstr>Research Projects</vt:lpstr>
      <vt:lpstr>Research Topics</vt:lpstr>
      <vt:lpstr>Research Projects</vt:lpstr>
      <vt:lpstr>Reminder: Research Project Report</vt:lpstr>
      <vt:lpstr>Project Report Template</vt:lpstr>
      <vt:lpstr>Research Presentations</vt:lpstr>
      <vt:lpstr>Conservation Laws and Fundamental Forces</vt:lpstr>
      <vt:lpstr>Also in the Modern Context…</vt:lpstr>
      <vt:lpstr>Relative Strength of Fundamental Forces</vt:lpstr>
      <vt:lpstr>Unification of Forces</vt:lpstr>
      <vt:lpstr>Relevance of Gas Concept to Atoms</vt:lpstr>
      <vt:lpstr>The Atomic Theory of Matter</vt:lpstr>
      <vt:lpstr>Further Advances in Atomic Theory</vt:lpstr>
      <vt:lpstr>Opposition to the Atomic Theory</vt:lpstr>
      <vt:lpstr>Overwhelming Evidence for Existence of Atoms</vt:lpstr>
      <vt:lpstr>Unresolved Questions and New Horizons</vt:lpstr>
      <vt:lpstr>Further Complications</vt:lpstr>
      <vt:lpstr>Additional Experimental Discoveries Contribute to the Complications</vt:lpstr>
      <vt:lpstr>The Beginnings of Modern Physics</vt:lpstr>
      <vt:lpstr>HEP and the Standard Model</vt:lpstr>
      <vt:lpstr>Unsolved Problems Today!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 1443 – Section 501 Lecture #1</dc:title>
  <dc:creator>Jae Yu</dc:creator>
  <cp:lastModifiedBy>Microsoft Office User</cp:lastModifiedBy>
  <cp:revision>580</cp:revision>
  <cp:lastPrinted>2013-08-26T21:25:15Z</cp:lastPrinted>
  <dcterms:created xsi:type="dcterms:W3CDTF">2012-08-27T21:13:02Z</dcterms:created>
  <dcterms:modified xsi:type="dcterms:W3CDTF">2017-01-30T20:33:56Z</dcterms:modified>
</cp:coreProperties>
</file>