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621" r:id="rId4"/>
    <p:sldId id="638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603" r:id="rId20"/>
    <p:sldId id="604" r:id="rId21"/>
    <p:sldId id="605" r:id="rId22"/>
    <p:sldId id="606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9"/>
    <p:restoredTop sz="94660"/>
  </p:normalViewPr>
  <p:slideViewPr>
    <p:cSldViewPr>
      <p:cViewPr varScale="1">
        <p:scale>
          <a:sx n="107" d="100"/>
          <a:sy n="107" d="100"/>
        </p:scale>
        <p:origin x="168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7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image" Target="../media/image40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6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33.bin"/><Relationship Id="rId17" Type="http://schemas.openxmlformats.org/officeDocument/2006/relationships/oleObject" Target="../embeddings/oleObject34.bin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0723" y="1683603"/>
            <a:ext cx="2914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Galilean </a:t>
            </a:r>
            <a:r>
              <a:rPr lang="en-US" sz="2800" dirty="0">
                <a:latin typeface="Arial Narrow" pitchFamily="-84" charset="0"/>
              </a:rPr>
              <a:t>Transformation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Do we need Ether</a:t>
            </a:r>
            <a:r>
              <a:rPr lang="en-US" sz="2800" dirty="0" smtClean="0">
                <a:latin typeface="Arial Narrow" pitchFamily="-84" charset="0"/>
              </a:rPr>
              <a:t>?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Michelson-Morley Experiment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Einstein’s </a:t>
            </a:r>
            <a:r>
              <a:rPr lang="en-US" sz="2800" dirty="0" smtClean="0">
                <a:latin typeface="Arial Narrow" pitchFamily="-84" charset="0"/>
              </a:rPr>
              <a:t>postulates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Lorentz </a:t>
            </a:r>
            <a:r>
              <a:rPr lang="en-US" sz="2800" dirty="0" smtClean="0">
                <a:latin typeface="Arial Narrow" pitchFamily="-84" charset="0"/>
              </a:rPr>
              <a:t>Transformations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light 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Provides an inertial reference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Very low </a:t>
            </a:r>
            <a:r>
              <a:rPr lang="en-US" sz="3200" dirty="0"/>
              <a:t>density</a:t>
            </a:r>
            <a:r>
              <a:rPr lang="en-US" sz="3200" dirty="0" smtClean="0"/>
              <a:t> for </a:t>
            </a:r>
            <a:r>
              <a:rPr lang="en-US" sz="3200" dirty="0"/>
              <a:t>planets</a:t>
            </a:r>
            <a:r>
              <a:rPr lang="en-US" sz="3200" dirty="0" smtClean="0"/>
              <a:t> to move through </a:t>
            </a:r>
            <a:r>
              <a:rPr lang="en-US" sz="3200" dirty="0"/>
              <a:t>it without </a:t>
            </a:r>
            <a:r>
              <a:rPr lang="en-US" sz="3200" dirty="0" smtClean="0"/>
              <a:t>the loss </a:t>
            </a:r>
            <a:r>
              <a:rPr lang="en-US" sz="3200" dirty="0"/>
              <a:t>of energy</a:t>
            </a:r>
            <a:r>
              <a:rPr 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Sufficiently high </a:t>
            </a:r>
            <a:r>
              <a:rPr lang="en-US" sz="3200" dirty="0"/>
              <a:t>elasticity to support the high velocity of light </a:t>
            </a:r>
            <a:r>
              <a:rPr lang="en-US" sz="3200" dirty="0" smtClean="0"/>
              <a:t>waves (</a:t>
            </a:r>
            <a:r>
              <a:rPr lang="en-US" sz="3200" dirty="0" err="1" smtClean="0"/>
              <a:t>c</a:t>
            </a:r>
            <a:r>
              <a:rPr lang="en-US" sz="3200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the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0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1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76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027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called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difference 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6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Michelson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44536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a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a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7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8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9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0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1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20000" y="449580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229600" y="4267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accent6"/>
                </a:solidFill>
              </a:rPr>
              <a:t>v</a:t>
            </a:r>
            <a:endParaRPr lang="en-US" i="1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620000" y="3543300"/>
            <a:ext cx="557152" cy="94876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15353" y="327684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585436" y="3536951"/>
            <a:ext cx="34564" cy="955117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669" y="3812491"/>
            <a:ext cx="1063699" cy="4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9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0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1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3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 smtClean="0">
                <a:ea typeface="Arial" pitchFamily="-84" charset="0"/>
                <a:cs typeface="Arial" pitchFamily="-84" charset="0"/>
              </a:rPr>
              <a:t>m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 smtClean="0">
                <a:ea typeface="Arial" pitchFamily="-84" charset="0"/>
                <a:cs typeface="Arial" pitchFamily="-84" charset="0"/>
              </a:rPr>
              <a:t>s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</a:t>
            </a:r>
            <a:r>
              <a:rPr lang="en-US" sz="2800" dirty="0" smtClean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25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</a:t>
            </a:r>
            <a:r>
              <a:rPr lang="en-US" sz="2800" dirty="0" smtClean="0"/>
              <a:t>1</a:t>
            </a:r>
            <a:endParaRPr lang="en-US" sz="2800" dirty="0"/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Wednesday, Feb.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</a:t>
            </a:r>
          </a:p>
          <a:p>
            <a:pPr lvl="1" eaLnBrk="1" hangingPunct="1"/>
            <a:r>
              <a:rPr lang="en-US" sz="2400" dirty="0" smtClean="0"/>
              <a:t>Dr. </a:t>
            </a:r>
            <a:r>
              <a:rPr lang="en-US" sz="2400" dirty="0" err="1" smtClean="0"/>
              <a:t>C.K.Shih</a:t>
            </a:r>
            <a:r>
              <a:rPr lang="en-US" sz="2400" dirty="0" smtClean="0"/>
              <a:t> of UT Austin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95338"/>
            <a:ext cx="8535987" cy="5453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/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/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4" imgW="965200" imgH="495300" progId="Equation.DSMT4">
                  <p:embed/>
                </p:oleObj>
              </mc:Choice>
              <mc:Fallback>
                <p:oleObj name="Equation" r:id="rId14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6" imgW="393700" imgH="190500" progId="Equation.DSMT4">
                  <p:embed/>
                </p:oleObj>
              </mc:Choice>
              <mc:Fallback>
                <p:oleObj name="Equation" r:id="rId16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8" imgW="939800" imgH="533400" progId="Equation.DSMT4">
                  <p:embed/>
                </p:oleObj>
              </mc:Choice>
              <mc:Fallback>
                <p:oleObj name="Equation" r:id="rId18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57" y="5666844"/>
            <a:ext cx="2418043" cy="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2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7086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67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Newtonian (Classical) Relativity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534400" cy="5181600"/>
          </a:xfrm>
        </p:spPr>
        <p:txBody>
          <a:bodyPr/>
          <a:lstStyle/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assumed that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laws of motion must be measured with respect to (relative to) some reference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 reference frame is called an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inertial frame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if Newton’s laws are valid in that 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Such a frame is established when a body, not subjected to a net external force, is observed to move in rectilinear motion at constant velocity</a:t>
            </a:r>
          </a:p>
          <a:p>
            <a:pPr marL="347663" indent="-347663" algn="just" eaLnBrk="1" hangingPunct="1"/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Newtonian Principle of Relativity (Galilean Invariance)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laws are valid in one reference frame, then they are also valid in another reference frame moving at a uniform velocity relative to the first system.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Font typeface="Wingdings" pitchFamily="-84" charset="2"/>
              <a:buChar char="n"/>
            </a:pP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9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938713"/>
            <a:ext cx="8307387" cy="1752600"/>
          </a:xfrm>
        </p:spPr>
        <p:txBody>
          <a:bodyPr/>
          <a:lstStyle/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is at rest and K</a:t>
            </a:r>
            <a:r>
              <a:rPr lang="ja-JP" altLang="en-US" sz="21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 is moving with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 constant velocity   </a:t>
            </a:r>
            <a:endParaRPr lang="en-US" altLang="ja-JP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Axes are parallel</a:t>
            </a: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and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said to be </a:t>
            </a:r>
            <a:r>
              <a:rPr lang="en-US" altLang="ja-JP" sz="2100" i="1" dirty="0">
                <a:ea typeface="ＭＳ Ｐゴシック" pitchFamily="-84" charset="-128"/>
                <a:cs typeface="ＭＳ Ｐゴシック" pitchFamily="-84" charset="-128"/>
              </a:rPr>
              <a:t>INERTIAL COORDINATE SYSTEMS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Inertial Frames 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048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04900"/>
            <a:ext cx="5537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096000" y="49276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4" imgW="114300" imgH="203200" progId="Equation.DSMT4">
                  <p:embed/>
                </p:oleObj>
              </mc:Choice>
              <mc:Fallback>
                <p:oleObj name="Equation" r:id="rId4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27600"/>
                        <a:ext cx="2857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96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Galilean Transformation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For a point P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K: P = (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dirty="0"/>
              <a:t>, </a:t>
            </a:r>
            <a:r>
              <a:rPr lang="en-US" i="1" dirty="0" err="1"/>
              <a:t>z</a:t>
            </a:r>
            <a:r>
              <a:rPr lang="en-US" dirty="0"/>
              <a:t>, </a:t>
            </a:r>
            <a:r>
              <a:rPr lang="en-US" i="1" dirty="0" err="1"/>
              <a:t>t</a:t>
            </a:r>
            <a:r>
              <a:rPr lang="en-US" dirty="0"/>
              <a:t>)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: P = (</a:t>
            </a:r>
            <a:r>
              <a:rPr lang="en-US" altLang="ja-JP" i="1" dirty="0" err="1"/>
              <a:t>x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y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z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t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)   </a:t>
            </a:r>
            <a:endParaRPr lang="en-US" dirty="0"/>
          </a:p>
        </p:txBody>
      </p:sp>
      <p:sp>
        <p:nvSpPr>
          <p:cNvPr id="21507" name="Line 27"/>
          <p:cNvSpPr>
            <a:spLocks noChangeShapeType="1"/>
          </p:cNvSpPr>
          <p:nvPr/>
        </p:nvSpPr>
        <p:spPr bwMode="auto">
          <a:xfrm flipH="1">
            <a:off x="1295400" y="34290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295400" y="571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 flipH="1">
            <a:off x="2590800" y="3352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2590800" y="5257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1371600" y="3733800"/>
            <a:ext cx="1295400" cy="0"/>
          </a:xfrm>
          <a:prstGeom prst="lin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32"/>
          <p:cNvSpPr>
            <a:spLocks noChangeArrowheads="1"/>
          </p:cNvSpPr>
          <p:nvPr/>
        </p:nvSpPr>
        <p:spPr bwMode="auto">
          <a:xfrm>
            <a:off x="4648200" y="3733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13" name="Line 33"/>
          <p:cNvSpPr>
            <a:spLocks noChangeShapeType="1"/>
          </p:cNvSpPr>
          <p:nvPr/>
        </p:nvSpPr>
        <p:spPr bwMode="auto">
          <a:xfrm>
            <a:off x="2667000" y="4114800"/>
            <a:ext cx="19812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34"/>
          <p:cNvSpPr>
            <a:spLocks noChangeShapeType="1"/>
          </p:cNvSpPr>
          <p:nvPr/>
        </p:nvSpPr>
        <p:spPr bwMode="auto">
          <a:xfrm>
            <a:off x="25908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38"/>
          <p:cNvSpPr>
            <a:spLocks noChangeArrowheads="1"/>
          </p:cNvSpPr>
          <p:nvPr/>
        </p:nvSpPr>
        <p:spPr bwMode="auto">
          <a:xfrm>
            <a:off x="18288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6" name="Rectangle 39"/>
          <p:cNvSpPr>
            <a:spLocks noChangeArrowheads="1"/>
          </p:cNvSpPr>
          <p:nvPr/>
        </p:nvSpPr>
        <p:spPr bwMode="auto">
          <a:xfrm>
            <a:off x="1352550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5035550" y="3657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518" name="Rectangle 41"/>
          <p:cNvSpPr>
            <a:spLocks noChangeArrowheads="1"/>
          </p:cNvSpPr>
          <p:nvPr/>
        </p:nvSpPr>
        <p:spPr bwMode="auto">
          <a:xfrm>
            <a:off x="4152900" y="4800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9" name="Rectangle 42"/>
          <p:cNvSpPr>
            <a:spLocks noChangeArrowheads="1"/>
          </p:cNvSpPr>
          <p:nvPr/>
        </p:nvSpPr>
        <p:spPr bwMode="auto">
          <a:xfrm>
            <a:off x="6540500" y="48910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r>
              <a:rPr lang="en-US" altLang="ja-JP" sz="1800" b="1" dirty="0">
                <a:solidFill>
                  <a:schemeClr val="tx1"/>
                </a:solidFill>
              </a:rPr>
              <a:t>-axis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6781800" y="533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x-axis</a:t>
            </a:r>
          </a:p>
        </p:txBody>
      </p:sp>
      <p:sp>
        <p:nvSpPr>
          <p:cNvPr id="21523" name="Line 33"/>
          <p:cNvSpPr>
            <a:spLocks noChangeShapeType="1"/>
          </p:cNvSpPr>
          <p:nvPr/>
        </p:nvSpPr>
        <p:spPr bwMode="auto">
          <a:xfrm>
            <a:off x="1371600" y="3962400"/>
            <a:ext cx="32766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24" name="Object 2"/>
          <p:cNvGraphicFramePr>
            <a:graphicFrameLocks noChangeAspect="1"/>
          </p:cNvGraphicFramePr>
          <p:nvPr/>
        </p:nvGraphicFramePr>
        <p:xfrm>
          <a:off x="1835150" y="4389438"/>
          <a:ext cx="3286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0"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9438"/>
                        <a:ext cx="328613" cy="287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3"/>
          <p:cNvGraphicFramePr>
            <a:graphicFrameLocks noChangeAspect="1"/>
          </p:cNvGraphicFramePr>
          <p:nvPr/>
        </p:nvGraphicFramePr>
        <p:xfrm>
          <a:off x="1905000" y="3276600"/>
          <a:ext cx="47798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1" name="Equation" r:id="rId5" imgW="152400" imgH="139700" progId="Equation.DSMT4">
                  <p:embed/>
                </p:oleObj>
              </mc:Choice>
              <mc:Fallback>
                <p:oleObj name="Equation" r:id="rId5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47798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3657600" y="4114800"/>
          <a:ext cx="17002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" name="Equation" r:id="rId7" imgW="647700" imgH="203200" progId="Equation.DSMT4">
                  <p:embed/>
                </p:oleObj>
              </mc:Choice>
              <mc:Fallback>
                <p:oleObj name="Equation" r:id="rId7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7002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/>
          </p:nvPr>
        </p:nvGraphicFramePr>
        <p:xfrm>
          <a:off x="3276600" y="4572000"/>
          <a:ext cx="3000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3" name="Equation" r:id="rId9" imgW="114300" imgH="203200" progId="Equation.DSMT4">
                  <p:embed/>
                </p:oleObj>
              </mc:Choice>
              <mc:Fallback>
                <p:oleObj name="Equation" r:id="rId9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3000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27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Conditions of the Galilean Transformation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7387" cy="4497387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Parallel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axes between the two inertial reference frames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has a constant relative velocity in the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-direction with respect to K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all observers is a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Fundamental invariant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i.e., the same for all inertial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Space and time are separate!!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1752600"/>
          <a:ext cx="22098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4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209800" cy="693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2627841"/>
          <a:ext cx="1343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27841"/>
                        <a:ext cx="1343025" cy="650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3460220"/>
          <a:ext cx="1257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7" imgW="368300" imgH="165100" progId="Equation.DSMT4">
                  <p:embed/>
                </p:oleObj>
              </mc:Choice>
              <mc:Fallback>
                <p:oleObj name="Equation" r:id="rId7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60220"/>
                        <a:ext cx="12573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4205287"/>
          <a:ext cx="1169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05287"/>
                        <a:ext cx="1169987" cy="519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35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Inverse Relations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1.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     with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2.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quantities with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2811463"/>
          <a:ext cx="21240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" name="Equation" r:id="rId3" imgW="622300" imgH="203200" progId="Equation.DSMT4">
                  <p:embed/>
                </p:oleObj>
              </mc:Choice>
              <mc:Fallback>
                <p:oleObj name="Equation" r:id="rId3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1463"/>
                        <a:ext cx="2124075" cy="693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3663950"/>
          <a:ext cx="1343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1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63950"/>
                        <a:ext cx="1343025" cy="650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473575"/>
          <a:ext cx="1257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2" name="Equation" r:id="rId7" imgW="368300" imgH="165100" progId="Equation.DSMT4">
                  <p:embed/>
                </p:oleObj>
              </mc:Choice>
              <mc:Fallback>
                <p:oleObj name="Equation" r:id="rId7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73575"/>
                        <a:ext cx="12573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5195887"/>
          <a:ext cx="1169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95887"/>
                        <a:ext cx="1169987" cy="519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3905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" name="Equation" r:id="rId11" imgW="114300" imgH="203200" progId="Equation.DSMT4">
                  <p:embed/>
                </p:oleObj>
              </mc:Choice>
              <mc:Fallback>
                <p:oleObj name="Equation" r:id="rId11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390525" cy="693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4267200" y="838200"/>
          <a:ext cx="7381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" name="Equation" r:id="rId13" imgW="215900" imgH="203200" progId="Equation.DSMT4">
                  <p:embed/>
                </p:oleObj>
              </mc:Choice>
              <mc:Fallback>
                <p:oleObj name="Equation" r:id="rId13" imgW="21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738187" cy="693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16187</TotalTime>
  <Words>1655</Words>
  <Application>Microsoft Macintosh PowerPoint</Application>
  <PresentationFormat>On-screen Show (4:3)</PresentationFormat>
  <Paragraphs>220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#5</vt:lpstr>
      <vt:lpstr>Announcements</vt:lpstr>
      <vt:lpstr>PowerPoint Presentation</vt:lpstr>
      <vt:lpstr>Special Project #3</vt:lpstr>
      <vt:lpstr>Newtonian (Classical) Relativity</vt:lpstr>
      <vt:lpstr>Inertial Frames K and K’ </vt:lpstr>
      <vt:lpstr>The Galilean Transformation</vt:lpstr>
      <vt:lpstr>Conditions of the Galilean Transformation</vt:lpstr>
      <vt:lpstr>The Inverse Relations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602</cp:revision>
  <cp:lastPrinted>2013-08-26T21:25:15Z</cp:lastPrinted>
  <dcterms:created xsi:type="dcterms:W3CDTF">2012-08-27T21:13:02Z</dcterms:created>
  <dcterms:modified xsi:type="dcterms:W3CDTF">2017-02-01T20:43:05Z</dcterms:modified>
</cp:coreProperties>
</file>