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574" r:id="rId3"/>
    <p:sldId id="621" r:id="rId4"/>
    <p:sldId id="638" r:id="rId5"/>
    <p:sldId id="560" r:id="rId6"/>
    <p:sldId id="561" r:id="rId7"/>
    <p:sldId id="562" r:id="rId8"/>
    <p:sldId id="563" r:id="rId9"/>
    <p:sldId id="564" r:id="rId10"/>
    <p:sldId id="565" r:id="rId11"/>
    <p:sldId id="566" r:id="rId12"/>
    <p:sldId id="567" r:id="rId13"/>
    <p:sldId id="568" r:id="rId14"/>
    <p:sldId id="569" r:id="rId15"/>
    <p:sldId id="570" r:id="rId16"/>
    <p:sldId id="571" r:id="rId17"/>
    <p:sldId id="572" r:id="rId18"/>
    <p:sldId id="573" r:id="rId19"/>
    <p:sldId id="603" r:id="rId20"/>
    <p:sldId id="604" r:id="rId21"/>
    <p:sldId id="605" r:id="rId22"/>
    <p:sldId id="606" r:id="rId23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66"/>
    <a:srgbClr val="81CEEF"/>
    <a:srgbClr val="8EDBEF"/>
    <a:srgbClr val="7FC4D6"/>
    <a:srgbClr val="99FFCC"/>
    <a:srgbClr val="FFFFCC"/>
    <a:srgbClr val="CC6600"/>
    <a:srgbClr val="FF0066"/>
    <a:srgbClr val="CC00CC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93"/>
    <p:restoredTop sz="94660"/>
  </p:normalViewPr>
  <p:slideViewPr>
    <p:cSldViewPr>
      <p:cViewPr varScale="1">
        <p:scale>
          <a:sx n="107" d="100"/>
          <a:sy n="107" d="100"/>
        </p:scale>
        <p:origin x="168" y="10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notesMaster" Target="notesMasters/notesMaster1.xml"/><Relationship Id="rId25" Type="http://schemas.openxmlformats.org/officeDocument/2006/relationships/handoutMaster" Target="handoutMasters/handoutMaster1.xml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image" Target="../media/image5.emf"/><Relationship Id="rId2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4" Type="http://schemas.openxmlformats.org/officeDocument/2006/relationships/image" Target="../media/image12.emf"/><Relationship Id="rId1" Type="http://schemas.openxmlformats.org/officeDocument/2006/relationships/image" Target="../media/image9.emf"/><Relationship Id="rId2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6" Type="http://schemas.openxmlformats.org/officeDocument/2006/relationships/image" Target="../media/image18.emf"/><Relationship Id="rId1" Type="http://schemas.openxmlformats.org/officeDocument/2006/relationships/image" Target="../media/image13.emf"/><Relationship Id="rId2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Relationship Id="rId2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5" Type="http://schemas.openxmlformats.org/officeDocument/2006/relationships/image" Target="../media/image27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Relationship Id="rId2" Type="http://schemas.openxmlformats.org/officeDocument/2006/relationships/image" Target="../media/image30.emf"/><Relationship Id="rId3" Type="http://schemas.openxmlformats.org/officeDocument/2006/relationships/image" Target="../media/image3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5.emf"/><Relationship Id="rId4" Type="http://schemas.openxmlformats.org/officeDocument/2006/relationships/image" Target="../media/image36.emf"/><Relationship Id="rId5" Type="http://schemas.openxmlformats.org/officeDocument/2006/relationships/image" Target="../media/image37.emf"/><Relationship Id="rId6" Type="http://schemas.openxmlformats.org/officeDocument/2006/relationships/image" Target="../media/image38.emf"/><Relationship Id="rId7" Type="http://schemas.openxmlformats.org/officeDocument/2006/relationships/image" Target="../media/image39.emf"/><Relationship Id="rId1" Type="http://schemas.openxmlformats.org/officeDocument/2006/relationships/image" Target="../media/image33.emf"/><Relationship Id="rId2" Type="http://schemas.openxmlformats.org/officeDocument/2006/relationships/image" Target="../media/image34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5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E34483E-5B5B-BD45-A08D-10B8C52212D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4164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1613988-154C-CA47-842E-F9E9F5E94D4D}" type="slidenum">
              <a:rPr lang="en-US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294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B2E083-8E3A-1B42-A68A-F85B4CD88EA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13484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DAF44D-5BDC-464D-BFC2-357404B9B0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8732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22" r:id="rId13"/>
    <p:sldLayoutId id="2147483723" r:id="rId14"/>
  </p:sldLayoutIdLst>
  <p:timing>
    <p:tnLst>
      <p:par>
        <p:cTn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9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20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Relationship Id="rId3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2.bin"/><Relationship Id="rId12" Type="http://schemas.openxmlformats.org/officeDocument/2006/relationships/image" Target="../media/image27.emf"/><Relationship Id="rId13" Type="http://schemas.openxmlformats.org/officeDocument/2006/relationships/image" Target="../media/image28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8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19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0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21.bin"/><Relationship Id="rId10" Type="http://schemas.openxmlformats.org/officeDocument/2006/relationships/image" Target="../media/image26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4" Type="http://schemas.openxmlformats.org/officeDocument/2006/relationships/image" Target="../media/image29.emf"/><Relationship Id="rId5" Type="http://schemas.openxmlformats.org/officeDocument/2006/relationships/oleObject" Target="../embeddings/oleObject24.bin"/><Relationship Id="rId6" Type="http://schemas.openxmlformats.org/officeDocument/2006/relationships/image" Target="../media/image30.emf"/><Relationship Id="rId7" Type="http://schemas.openxmlformats.org/officeDocument/2006/relationships/oleObject" Target="../embeddings/oleObject25.bin"/><Relationship Id="rId8" Type="http://schemas.openxmlformats.org/officeDocument/2006/relationships/image" Target="../media/image3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4" Type="http://schemas.openxmlformats.org/officeDocument/2006/relationships/image" Target="../media/image32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5.emf"/><Relationship Id="rId20" Type="http://schemas.openxmlformats.org/officeDocument/2006/relationships/image" Target="../media/image40.emf"/><Relationship Id="rId10" Type="http://schemas.openxmlformats.org/officeDocument/2006/relationships/oleObject" Target="../embeddings/oleObject30.bin"/><Relationship Id="rId11" Type="http://schemas.openxmlformats.org/officeDocument/2006/relationships/image" Target="../media/image36.emf"/><Relationship Id="rId12" Type="http://schemas.openxmlformats.org/officeDocument/2006/relationships/oleObject" Target="../embeddings/oleObject31.bin"/><Relationship Id="rId13" Type="http://schemas.openxmlformats.org/officeDocument/2006/relationships/image" Target="../media/image37.emf"/><Relationship Id="rId14" Type="http://schemas.openxmlformats.org/officeDocument/2006/relationships/oleObject" Target="../embeddings/oleObject32.bin"/><Relationship Id="rId15" Type="http://schemas.openxmlformats.org/officeDocument/2006/relationships/image" Target="../media/image38.emf"/><Relationship Id="rId16" Type="http://schemas.openxmlformats.org/officeDocument/2006/relationships/oleObject" Target="../embeddings/oleObject33.bin"/><Relationship Id="rId17" Type="http://schemas.openxmlformats.org/officeDocument/2006/relationships/oleObject" Target="../embeddings/oleObject34.bin"/><Relationship Id="rId18" Type="http://schemas.openxmlformats.org/officeDocument/2006/relationships/oleObject" Target="../embeddings/oleObject35.bin"/><Relationship Id="rId19" Type="http://schemas.openxmlformats.org/officeDocument/2006/relationships/image" Target="../media/image3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3.xml"/><Relationship Id="rId4" Type="http://schemas.openxmlformats.org/officeDocument/2006/relationships/oleObject" Target="../embeddings/oleObject27.bin"/><Relationship Id="rId5" Type="http://schemas.openxmlformats.org/officeDocument/2006/relationships/image" Target="../media/image33.emf"/><Relationship Id="rId6" Type="http://schemas.openxmlformats.org/officeDocument/2006/relationships/oleObject" Target="../embeddings/oleObject28.bin"/><Relationship Id="rId7" Type="http://schemas.openxmlformats.org/officeDocument/2006/relationships/image" Target="../media/image34.emf"/><Relationship Id="rId8" Type="http://schemas.openxmlformats.org/officeDocument/2006/relationships/oleObject" Target="../embeddings/oleObject29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4" Type="http://schemas.openxmlformats.org/officeDocument/2006/relationships/oleObject" Target="../embeddings/oleObject36.bin"/><Relationship Id="rId5" Type="http://schemas.openxmlformats.org/officeDocument/2006/relationships/image" Target="../media/image41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5.e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6.e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7.emf"/><Relationship Id="rId9" Type="http://schemas.openxmlformats.org/officeDocument/2006/relationships/oleObject" Target="../embeddings/oleObject5.bin"/><Relationship Id="rId10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1.emf"/><Relationship Id="rId9" Type="http://schemas.openxmlformats.org/officeDocument/2006/relationships/oleObject" Target="../embeddings/oleObject9.bin"/><Relationship Id="rId10" Type="http://schemas.openxmlformats.org/officeDocument/2006/relationships/image" Target="../media/image12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4.bin"/><Relationship Id="rId12" Type="http://schemas.openxmlformats.org/officeDocument/2006/relationships/image" Target="../media/image17.emf"/><Relationship Id="rId13" Type="http://schemas.openxmlformats.org/officeDocument/2006/relationships/oleObject" Target="../embeddings/oleObject15.bin"/><Relationship Id="rId14" Type="http://schemas.openxmlformats.org/officeDocument/2006/relationships/image" Target="../media/image18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3.xml"/><Relationship Id="rId3" Type="http://schemas.openxmlformats.org/officeDocument/2006/relationships/oleObject" Target="../embeddings/oleObject10.bin"/><Relationship Id="rId4" Type="http://schemas.openxmlformats.org/officeDocument/2006/relationships/image" Target="../media/image13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4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5.emf"/><Relationship Id="rId9" Type="http://schemas.openxmlformats.org/officeDocument/2006/relationships/oleObject" Target="../embeddings/oleObject13.bin"/><Relationship Id="rId10" Type="http://schemas.openxmlformats.org/officeDocument/2006/relationships/image" Target="../media/image16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28600"/>
            <a:ext cx="7772400" cy="1302603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#5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960723" y="1683603"/>
            <a:ext cx="291458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Wednesday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Feb. 1, 2017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590800"/>
            <a:ext cx="685800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sz="2800" dirty="0" smtClean="0">
                <a:latin typeface="Arial Narrow" pitchFamily="-84" charset="0"/>
              </a:rPr>
              <a:t>Galilean </a:t>
            </a:r>
            <a:r>
              <a:rPr lang="en-US" sz="2800" dirty="0">
                <a:latin typeface="Arial Narrow" pitchFamily="-84" charset="0"/>
              </a:rPr>
              <a:t>Transformation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Do we need Ether</a:t>
            </a:r>
            <a:r>
              <a:rPr lang="en-US" sz="2800" dirty="0" smtClean="0">
                <a:latin typeface="Arial Narrow" pitchFamily="-84" charset="0"/>
              </a:rPr>
              <a:t>?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Michelson-Morley Experiment</a:t>
            </a:r>
          </a:p>
          <a:p>
            <a:pPr marL="609600" indent="-609600" algn="l"/>
            <a:r>
              <a:rPr lang="en-US" sz="2800" dirty="0">
                <a:latin typeface="Arial Narrow" pitchFamily="-84" charset="0"/>
              </a:rPr>
              <a:t>Einstein’s </a:t>
            </a:r>
            <a:r>
              <a:rPr lang="en-US" sz="2800" dirty="0" smtClean="0">
                <a:latin typeface="Arial Narrow" pitchFamily="-84" charset="0"/>
              </a:rPr>
              <a:t>postulates</a:t>
            </a:r>
          </a:p>
          <a:p>
            <a:pPr marL="609600" indent="-609600" algn="l"/>
            <a:r>
              <a:rPr lang="en-US" sz="2800">
                <a:latin typeface="Arial Narrow" pitchFamily="-84" charset="0"/>
              </a:rPr>
              <a:t>Lorentz </a:t>
            </a:r>
            <a:r>
              <a:rPr lang="en-US" sz="2800" smtClean="0">
                <a:latin typeface="Arial Narrow" pitchFamily="-84" charset="0"/>
              </a:rPr>
              <a:t>Transformations</a:t>
            </a:r>
            <a:endParaRPr lang="en-US" sz="2800" dirty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762000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Transition to Modern Relativity  </a:t>
            </a:r>
          </a:p>
        </p:txBody>
      </p:sp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" y="1143000"/>
            <a:ext cx="8763000" cy="4114800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Although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Newton’s</a:t>
            </a:r>
            <a:r>
              <a:rPr lang="en-US" altLang="ja-JP" sz="4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4000" dirty="0">
                <a:ea typeface="ＭＳ Ｐゴシック" pitchFamily="-84" charset="-128"/>
                <a:cs typeface="ＭＳ Ｐゴシック" pitchFamily="-84" charset="-128"/>
              </a:rPr>
              <a:t>laws of motion had the same form under the Galilean transformation, </a:t>
            </a:r>
            <a:r>
              <a:rPr lang="en-US" altLang="ja-JP" sz="4000" dirty="0" smtClean="0">
                <a:ea typeface="ＭＳ Ｐゴシック" pitchFamily="-84" charset="-128"/>
                <a:cs typeface="ＭＳ Ｐゴシック" pitchFamily="-84" charset="-128"/>
              </a:rPr>
              <a:t>Maxwell’s </a:t>
            </a:r>
            <a:r>
              <a:rPr lang="en-US" altLang="ja-JP" sz="4000" dirty="0">
                <a:ea typeface="ＭＳ Ｐゴシック" pitchFamily="-84" charset="-128"/>
                <a:cs typeface="ＭＳ Ｐゴシック" pitchFamily="-84" charset="-128"/>
              </a:rPr>
              <a:t>equations did not.</a:t>
            </a:r>
          </a:p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In 1905, Albert Einstein proposed a fundamental connection between space and time and that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Newton’s</a:t>
            </a:r>
            <a:r>
              <a:rPr lang="en-US" altLang="ja-JP" sz="4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4000" dirty="0">
                <a:ea typeface="ＭＳ Ｐゴシック" pitchFamily="-84" charset="-128"/>
                <a:cs typeface="ＭＳ Ｐゴシック" pitchFamily="-84" charset="-128"/>
              </a:rPr>
              <a:t>laws are only an approximation. 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99718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pPr algn="ctr" eaLnBrk="1" hangingPunct="1"/>
            <a:r>
              <a:rPr lang="en-US" sz="5400" dirty="0" smtClean="0">
                <a:ea typeface="ＭＳ Ｐゴシック" pitchFamily="-84" charset="-128"/>
                <a:cs typeface="ＭＳ Ｐゴシック" pitchFamily="-84" charset="-128"/>
              </a:rPr>
              <a:t>They Needed Ether!! </a:t>
            </a:r>
            <a:endParaRPr lang="en-US" sz="5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534400" cy="4953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wave nature of light suggested that there existed a propagation medium called the </a:t>
            </a:r>
            <a:r>
              <a:rPr lang="en-US" sz="4000" i="1" dirty="0" err="1">
                <a:ea typeface="ＭＳ Ｐゴシック" pitchFamily="-84" charset="-128"/>
                <a:cs typeface="ＭＳ Ｐゴシック" pitchFamily="-84" charset="-128"/>
              </a:rPr>
              <a:t>luminiferous</a:t>
            </a:r>
            <a:r>
              <a:rPr lang="en-US" sz="4000" i="1" dirty="0">
                <a:ea typeface="ＭＳ Ｐゴシック" pitchFamily="-84" charset="-128"/>
                <a:cs typeface="ＭＳ Ｐゴシック" pitchFamily="-84" charset="-128"/>
              </a:rPr>
              <a:t> ether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or just </a:t>
            </a:r>
            <a:r>
              <a:rPr lang="en-US" sz="4000" b="1" dirty="0">
                <a:ea typeface="ＭＳ Ｐゴシック" pitchFamily="-84" charset="-128"/>
                <a:cs typeface="ＭＳ Ｐゴシック" pitchFamily="-84" charset="-128"/>
              </a:rPr>
              <a:t>ether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.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Provides an inertial reference frame</a:t>
            </a:r>
          </a:p>
          <a:p>
            <a:pPr eaLnBrk="1" hangingPunct="1">
              <a:lnSpc>
                <a:spcPct val="90000"/>
              </a:lnSpc>
            </a:pP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The properties of ether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Very low </a:t>
            </a:r>
            <a:r>
              <a:rPr lang="en-US" sz="3200" dirty="0"/>
              <a:t>density</a:t>
            </a:r>
            <a:r>
              <a:rPr lang="en-US" sz="3200" dirty="0" smtClean="0"/>
              <a:t> for </a:t>
            </a:r>
            <a:r>
              <a:rPr lang="en-US" sz="3200" dirty="0"/>
              <a:t>planets</a:t>
            </a:r>
            <a:r>
              <a:rPr lang="en-US" sz="3200" dirty="0" smtClean="0"/>
              <a:t> to move through </a:t>
            </a:r>
            <a:r>
              <a:rPr lang="en-US" sz="3200" dirty="0"/>
              <a:t>it without </a:t>
            </a:r>
            <a:r>
              <a:rPr lang="en-US" sz="3200" dirty="0" smtClean="0"/>
              <a:t>the loss </a:t>
            </a:r>
            <a:r>
              <a:rPr lang="en-US" sz="3200" dirty="0"/>
              <a:t>of energy</a:t>
            </a:r>
            <a:r>
              <a:rPr lang="en-US" sz="3200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Sufficiently high </a:t>
            </a:r>
            <a:r>
              <a:rPr lang="en-US" sz="3200" dirty="0"/>
              <a:t>elasticity to support the high velocity of light </a:t>
            </a:r>
            <a:r>
              <a:rPr lang="en-US" sz="3200" dirty="0" smtClean="0"/>
              <a:t>waves (</a:t>
            </a:r>
            <a:r>
              <a:rPr lang="en-US" sz="3200" dirty="0" err="1" smtClean="0"/>
              <a:t>c</a:t>
            </a:r>
            <a:r>
              <a:rPr lang="en-US" sz="3200" dirty="0" smtClean="0"/>
              <a:t>=?) </a:t>
            </a: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475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6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6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686800" cy="6858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Ether as the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Absolute Reference System </a:t>
            </a:r>
          </a:p>
        </p:txBody>
      </p:sp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685800"/>
            <a:ext cx="8001000" cy="51816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In Maxwell’s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theory, the speed of light is given by</a:t>
            </a: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lvl="1"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velocity of light between the moving systems must be a constant. </a:t>
            </a:r>
          </a:p>
          <a:p>
            <a:pPr lvl="2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an you see why?</a:t>
            </a:r>
          </a:p>
          <a:p>
            <a:pPr lvl="1"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Needed a system of medium that keeps this constant!</a:t>
            </a:r>
          </a:p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Ether proposed as the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absolute reference system in which the speed of light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is constant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and from which other measurements could be made.</a:t>
            </a:r>
          </a:p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Michelson-Morley experiment was an attempt to show the existence of ether.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/>
          </p:nvPr>
        </p:nvGraphicFramePr>
        <p:xfrm>
          <a:off x="2819400" y="1395413"/>
          <a:ext cx="1423987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6" name="Equation" r:id="rId3" imgW="457200" imgH="127000" progId="Equation.DSMT4">
                  <p:embed/>
                </p:oleObj>
              </mc:Choice>
              <mc:Fallback>
                <p:oleObj name="Equation" r:id="rId3" imgW="457200" imgH="127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19400" y="1395413"/>
                        <a:ext cx="1423987" cy="333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/>
          </p:nvPr>
        </p:nvGraphicFramePr>
        <p:xfrm>
          <a:off x="4191000" y="1219200"/>
          <a:ext cx="1779587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47" name="Equation" r:id="rId5" imgW="571500" imgH="254000" progId="Equation.DSMT4">
                  <p:embed/>
                </p:oleObj>
              </mc:Choice>
              <mc:Fallback>
                <p:oleObj name="Equation" r:id="rId5" imgW="571500" imgH="2540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191000" y="1219200"/>
                        <a:ext cx="1779587" cy="666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927606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76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76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027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Michelson-Morley </a:t>
            </a:r>
            <a:r>
              <a:rPr lang="en-US" sz="4000" dirty="0" smtClean="0">
                <a:ea typeface="ＭＳ Ｐゴシック" pitchFamily="-84" charset="-128"/>
                <a:cs typeface="ＭＳ Ｐゴシック" pitchFamily="-84" charset="-128"/>
              </a:rPr>
              <a:t>Experiment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86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762000"/>
            <a:ext cx="8686800" cy="2362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Albert Michelson (1852–1931)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built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an extremely precise device called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</a:t>
            </a:r>
            <a:r>
              <a:rPr lang="en-US" i="1" dirty="0">
                <a:ea typeface="ＭＳ Ｐゴシック" pitchFamily="-84" charset="-128"/>
                <a:cs typeface="ＭＳ Ｐゴシック" pitchFamily="-84" charset="-128"/>
              </a:rPr>
              <a:t>interferometer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to measure the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phase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difference between two light waves traveling in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orthogonal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directions.</a:t>
            </a:r>
          </a:p>
          <a:p>
            <a:pPr algn="ctr"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/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pic>
        <p:nvPicPr>
          <p:cNvPr id="7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2819400"/>
            <a:ext cx="4191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0203"/>
          <p:cNvPicPr>
            <a:picLocks noChangeAspect="1" noChangeArrowheads="1"/>
          </p:cNvPicPr>
          <p:nvPr/>
        </p:nvPicPr>
        <p:blipFill>
          <a:blip r:embed="rId3"/>
          <a:srcRect b="2905"/>
          <a:stretch>
            <a:fillRect/>
          </a:stretch>
        </p:blipFill>
        <p:spPr bwMode="auto">
          <a:xfrm>
            <a:off x="5029200" y="2693743"/>
            <a:ext cx="3624263" cy="3783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2416264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6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229600" cy="639762"/>
          </a:xfrm>
        </p:spPr>
        <p:txBody>
          <a:bodyPr/>
          <a:lstStyle/>
          <a:p>
            <a:pPr eaLnBrk="1" hangingPunct="1"/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How does </a:t>
            </a:r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Michelson </a:t>
            </a:r>
            <a:r>
              <a:rPr lang="en-US" sz="3600" dirty="0" smtClean="0">
                <a:ea typeface="ＭＳ Ｐゴシック" pitchFamily="-84" charset="-128"/>
                <a:cs typeface="ＭＳ Ｐゴシック" pitchFamily="-84" charset="-128"/>
              </a:rPr>
              <a:t>Interferometer work?</a:t>
            </a:r>
            <a:endParaRPr lang="en-US" sz="36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29698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143000"/>
            <a:ext cx="4724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76200" y="609600"/>
            <a:ext cx="4114800" cy="5791200"/>
          </a:xfrm>
        </p:spPr>
        <p:txBody>
          <a:bodyPr/>
          <a:lstStyle/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AC is parallel to the motion of the Earth inducing an </a:t>
            </a:r>
            <a:r>
              <a:rPr lang="ja-JP" altLang="en-US" sz="2800" dirty="0" smtClean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ether wind</a:t>
            </a:r>
            <a:r>
              <a:rPr lang="ja-JP" altLang="en-US" sz="2800" dirty="0" smtClean="0">
                <a:ea typeface="ＭＳ Ｐゴシック" pitchFamily="-84" charset="-128"/>
                <a:cs typeface="ＭＳ Ｐゴシック" pitchFamily="-84" charset="-128"/>
              </a:rPr>
              <a:t>”</a:t>
            </a:r>
            <a:endParaRPr lang="en-US" altLang="ja-JP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Light from source S is split by mirror A and travels to mirrors C and D in mutually perpendicular directions</a:t>
            </a:r>
          </a:p>
          <a:p>
            <a:pPr marL="514350" indent="-514350">
              <a:spcBef>
                <a:spcPts val="0"/>
              </a:spcBef>
              <a:buFont typeface="+mj-lt"/>
              <a:buAutoNum type="arabicPeriod"/>
            </a:pP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After reflection the beams recombine at A slightly out of phase due to the </a:t>
            </a:r>
            <a:r>
              <a:rPr lang="ja-JP" altLang="en-US" sz="2800" dirty="0" smtClean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ether wind</a:t>
            </a:r>
            <a:r>
              <a:rPr lang="ja-JP" altLang="en-US" sz="2800" dirty="0" smtClean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 as viewed by telescope E.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 bwMode="auto">
          <a:xfrm>
            <a:off x="6324600" y="2588121"/>
            <a:ext cx="1600200" cy="917079"/>
          </a:xfrm>
          <a:prstGeom prst="rightArrow">
            <a:avLst/>
          </a:prstGeom>
          <a:solidFill>
            <a:srgbClr val="FFFF00">
              <a:alpha val="27000"/>
            </a:srgbClr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+mn-lt"/>
              </a:rPr>
              <a:t>Ether</a:t>
            </a:r>
          </a:p>
        </p:txBody>
      </p:sp>
    </p:spTree>
    <p:extLst>
      <p:ext uri="{BB962C8B-B14F-4D97-AF65-F5344CB8AC3E}">
        <p14:creationId xmlns:p14="http://schemas.microsoft.com/office/powerpoint/2010/main" val="445367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dirty="0" smtClean="0"/>
              <a:t>The analysis – Galilean X-formation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90600"/>
            <a:ext cx="7772400" cy="5105400"/>
          </a:xfrm>
        </p:spPr>
        <p:txBody>
          <a:bodyPr/>
          <a:lstStyle/>
          <a:p>
            <a:r>
              <a:rPr lang="en-US" dirty="0" smtClean="0"/>
              <a:t>Travel time t</a:t>
            </a:r>
            <a:r>
              <a:rPr lang="en-US" baseline="-25000" dirty="0" smtClean="0"/>
              <a:t>1</a:t>
            </a:r>
            <a:r>
              <a:rPr lang="en-US" dirty="0" smtClean="0"/>
              <a:t> for a round trip over AC (the ether direction) is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Travel time t</a:t>
            </a:r>
            <a:r>
              <a:rPr lang="en-US" baseline="-25000" dirty="0" smtClean="0"/>
              <a:t>2</a:t>
            </a:r>
            <a:r>
              <a:rPr lang="en-US" dirty="0" smtClean="0"/>
              <a:t> for a round trip over AD (perpendicular direction to ether) is</a:t>
            </a:r>
          </a:p>
          <a:p>
            <a:endParaRPr lang="en-US" dirty="0" smtClean="0"/>
          </a:p>
          <a:p>
            <a:r>
              <a:rPr lang="en-US" dirty="0" smtClean="0"/>
              <a:t>The time difference 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/>
        </p:nvGraphicFramePr>
        <p:xfrm>
          <a:off x="1981200" y="2057401"/>
          <a:ext cx="591728" cy="4506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7" name="Equation" r:id="rId3" imgW="266700" imgH="203200" progId="Equation.DSMT4">
                  <p:embed/>
                </p:oleObj>
              </mc:Choice>
              <mc:Fallback>
                <p:oleObj name="Equation" r:id="rId3" imgW="266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2057401"/>
                        <a:ext cx="591728" cy="45069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3" name="Object 3"/>
          <p:cNvGraphicFramePr>
            <a:graphicFrameLocks noChangeAspect="1"/>
          </p:cNvGraphicFramePr>
          <p:nvPr/>
        </p:nvGraphicFramePr>
        <p:xfrm>
          <a:off x="2286000" y="3592512"/>
          <a:ext cx="4308475" cy="1055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8" name="Equation" r:id="rId5" imgW="1917700" imgH="469900" progId="Equation.DSMT4">
                  <p:embed/>
                </p:oleObj>
              </mc:Choice>
              <mc:Fallback>
                <p:oleObj name="Equation" r:id="rId5" imgW="19177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3592512"/>
                        <a:ext cx="4308475" cy="1055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4" name="Object 4"/>
          <p:cNvGraphicFramePr>
            <a:graphicFrameLocks noChangeAspect="1"/>
          </p:cNvGraphicFramePr>
          <p:nvPr/>
        </p:nvGraphicFramePr>
        <p:xfrm>
          <a:off x="2644775" y="1828800"/>
          <a:ext cx="2081778" cy="872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89" name="Equation" r:id="rId7" imgW="939800" imgH="393700" progId="Equation.DSMT4">
                  <p:embed/>
                </p:oleObj>
              </mc:Choice>
              <mc:Fallback>
                <p:oleObj name="Equation" r:id="rId7" imgW="939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4775" y="1828800"/>
                        <a:ext cx="2081778" cy="87226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5" name="Object 5"/>
          <p:cNvGraphicFramePr>
            <a:graphicFrameLocks noChangeAspect="1"/>
          </p:cNvGraphicFramePr>
          <p:nvPr/>
        </p:nvGraphicFramePr>
        <p:xfrm>
          <a:off x="4724400" y="1828800"/>
          <a:ext cx="3124200" cy="95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0" name="Equation" r:id="rId9" imgW="1409700" imgH="431800" progId="Equation.DSMT4">
                  <p:embed/>
                </p:oleObj>
              </mc:Choice>
              <mc:Fallback>
                <p:oleObj name="Equation" r:id="rId9" imgW="1409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1828800"/>
                        <a:ext cx="3124200" cy="956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2326" name="Object 6"/>
          <p:cNvGraphicFramePr>
            <a:graphicFrameLocks noChangeAspect="1"/>
          </p:cNvGraphicFramePr>
          <p:nvPr/>
        </p:nvGraphicFramePr>
        <p:xfrm>
          <a:off x="1458913" y="4884738"/>
          <a:ext cx="5740400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91" name="Equation" r:id="rId11" imgW="2501900" imgH="558800" progId="Equation.DSMT4">
                  <p:embed/>
                </p:oleObj>
              </mc:Choice>
              <mc:Fallback>
                <p:oleObj name="Equation" r:id="rId11" imgW="25019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8913" y="4884738"/>
                        <a:ext cx="5740400" cy="1281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 bwMode="auto">
          <a:xfrm>
            <a:off x="3886200" y="5410200"/>
            <a:ext cx="1600200" cy="7620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cxnSp>
        <p:nvCxnSpPr>
          <p:cNvPr id="9" name="Straight Arrow Connector 8"/>
          <p:cNvCxnSpPr/>
          <p:nvPr/>
        </p:nvCxnSpPr>
        <p:spPr bwMode="auto">
          <a:xfrm>
            <a:off x="7620000" y="4495800"/>
            <a:ext cx="609600" cy="0"/>
          </a:xfrm>
          <a:prstGeom prst="straightConnector1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" name="TextBox 9"/>
          <p:cNvSpPr txBox="1"/>
          <p:nvPr/>
        </p:nvSpPr>
        <p:spPr>
          <a:xfrm>
            <a:off x="8229600" y="4267200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smtClean="0">
                <a:solidFill>
                  <a:schemeClr val="accent6"/>
                </a:solidFill>
              </a:rPr>
              <a:t>v</a:t>
            </a:r>
            <a:endParaRPr lang="en-US" i="1">
              <a:solidFill>
                <a:schemeClr val="accent6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 bwMode="auto">
          <a:xfrm flipH="1" flipV="1">
            <a:off x="7620000" y="3543300"/>
            <a:ext cx="557152" cy="948768"/>
          </a:xfrm>
          <a:prstGeom prst="straightConnector1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9" name="TextBox 18"/>
          <p:cNvSpPr txBox="1"/>
          <p:nvPr/>
        </p:nvSpPr>
        <p:spPr>
          <a:xfrm>
            <a:off x="7715353" y="3276843"/>
            <a:ext cx="3209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>
                <a:solidFill>
                  <a:schemeClr val="accent6"/>
                </a:solidFill>
              </a:rPr>
              <a:t>c</a:t>
            </a:r>
          </a:p>
        </p:txBody>
      </p:sp>
      <p:cxnSp>
        <p:nvCxnSpPr>
          <p:cNvPr id="20" name="Straight Arrow Connector 19"/>
          <p:cNvCxnSpPr/>
          <p:nvPr/>
        </p:nvCxnSpPr>
        <p:spPr bwMode="auto">
          <a:xfrm flipH="1" flipV="1">
            <a:off x="7585436" y="3536951"/>
            <a:ext cx="34564" cy="955117"/>
          </a:xfrm>
          <a:prstGeom prst="straightConnector1">
            <a:avLst/>
          </a:prstGeom>
          <a:noFill/>
          <a:ln w="38100" cap="flat" cmpd="sng" algn="ctr">
            <a:solidFill>
              <a:schemeClr val="accent6"/>
            </a:solidFill>
            <a:prstDash val="solid"/>
            <a:round/>
            <a:headEnd type="none" w="med" len="med"/>
            <a:tailEnd type="triangle"/>
          </a:ln>
          <a:effectLst/>
        </p:spPr>
      </p:cxnSp>
      <p:pic>
        <p:nvPicPr>
          <p:cNvPr id="17" name="Picture 1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97669" y="3812491"/>
            <a:ext cx="1063699" cy="449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72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12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2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2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0" grpId="0"/>
      <p:bldP spid="1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r>
              <a:rPr lang="en-US" dirty="0" smtClean="0"/>
              <a:t>The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85800"/>
            <a:ext cx="7772400" cy="5105400"/>
          </a:xfrm>
        </p:spPr>
        <p:txBody>
          <a:bodyPr/>
          <a:lstStyle/>
          <a:p>
            <a:r>
              <a:rPr lang="en-US" dirty="0" smtClean="0"/>
              <a:t>After rotating the machine by 90</a:t>
            </a:r>
            <a:r>
              <a:rPr lang="en-US" baseline="30000" dirty="0" smtClean="0"/>
              <a:t>o</a:t>
            </a:r>
            <a:r>
              <a:rPr lang="en-US" dirty="0" smtClean="0"/>
              <a:t>, the time difference becomes</a:t>
            </a:r>
          </a:p>
          <a:p>
            <a:endParaRPr lang="en-US" dirty="0" smtClean="0"/>
          </a:p>
          <a:p>
            <a:r>
              <a:rPr lang="en-US" dirty="0" smtClean="0"/>
              <a:t>The difference of the time differences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Since </a:t>
            </a:r>
            <a:r>
              <a:rPr lang="en-US" dirty="0" err="1" smtClean="0"/>
              <a:t>v</a:t>
            </a:r>
            <a:r>
              <a:rPr lang="en-US" dirty="0" smtClean="0"/>
              <a:t> (the Earth’s speed) is 10</a:t>
            </a:r>
            <a:r>
              <a:rPr lang="en-US" baseline="30000" dirty="0" smtClean="0"/>
              <a:t>-4</a:t>
            </a:r>
            <a:r>
              <a:rPr lang="en-US" dirty="0" smtClean="0"/>
              <a:t> of </a:t>
            </a:r>
            <a:r>
              <a:rPr lang="en-US" dirty="0" err="1" smtClean="0"/>
              <a:t>c</a:t>
            </a:r>
            <a:r>
              <a:rPr lang="en-US" dirty="0" smtClean="0"/>
              <a:t>, we can do binomial expansion of the above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graphicFrame>
        <p:nvGraphicFramePr>
          <p:cNvPr id="312326" name="Object 6"/>
          <p:cNvGraphicFramePr>
            <a:graphicFrameLocks noChangeAspect="1"/>
          </p:cNvGraphicFramePr>
          <p:nvPr/>
        </p:nvGraphicFramePr>
        <p:xfrm>
          <a:off x="2852738" y="1371600"/>
          <a:ext cx="4919662" cy="10814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3" name="Equation" r:id="rId3" imgW="2540000" imgH="558800" progId="Equation.DSMT4">
                  <p:embed/>
                </p:oleObj>
              </mc:Choice>
              <mc:Fallback>
                <p:oleObj name="Equation" r:id="rId3" imgW="25400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2738" y="1371600"/>
                        <a:ext cx="4919662" cy="108149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51" name="Object 7"/>
          <p:cNvGraphicFramePr>
            <a:graphicFrameLocks noChangeAspect="1"/>
          </p:cNvGraphicFramePr>
          <p:nvPr/>
        </p:nvGraphicFramePr>
        <p:xfrm>
          <a:off x="685799" y="3048000"/>
          <a:ext cx="8113899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4" name="Equation" r:id="rId5" imgW="4572000" imgH="558800" progId="Equation.DSMT4">
                  <p:embed/>
                </p:oleObj>
              </mc:Choice>
              <mc:Fallback>
                <p:oleObj name="Equation" r:id="rId5" imgW="4572000" imgH="558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799" y="3048000"/>
                        <a:ext cx="8113899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3352" name="Object 8"/>
          <p:cNvGraphicFramePr>
            <a:graphicFrameLocks noChangeAspect="1"/>
          </p:cNvGraphicFramePr>
          <p:nvPr/>
        </p:nvGraphicFramePr>
        <p:xfrm>
          <a:off x="1143000" y="5257800"/>
          <a:ext cx="6858000" cy="858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735" name="Equation" r:id="rId7" imgW="3949700" imgH="495300" progId="Equation.DSMT4">
                  <p:embed/>
                </p:oleObj>
              </mc:Choice>
              <mc:Fallback>
                <p:oleObj name="Equation" r:id="rId7" imgW="39497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5257800"/>
                        <a:ext cx="6858000" cy="8580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8359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12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3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133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6425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The Results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58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2000"/>
            <a:ext cx="8226425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600" dirty="0">
                <a:ea typeface="ＭＳ Ｐゴシック" pitchFamily="-84" charset="-128"/>
                <a:cs typeface="ＭＳ Ｐゴシック" pitchFamily="-84" charset="-128"/>
              </a:rPr>
              <a:t>Using the </a:t>
            </a:r>
            <a:r>
              <a:rPr lang="en-US" sz="2600" dirty="0" smtClean="0">
                <a:ea typeface="ＭＳ Ｐゴシック" pitchFamily="-84" charset="-128"/>
                <a:cs typeface="ＭＳ Ｐゴシック" pitchFamily="-84" charset="-128"/>
              </a:rPr>
              <a:t>Earth’s</a:t>
            </a:r>
            <a:r>
              <a:rPr lang="en-US" altLang="ja-JP" sz="2600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altLang="ja-JP" sz="2600" dirty="0">
                <a:ea typeface="ＭＳ Ｐゴシック" pitchFamily="-84" charset="-128"/>
                <a:cs typeface="ＭＳ Ｐゴシック" pitchFamily="-84" charset="-128"/>
              </a:rPr>
              <a:t>orbital speed as</a:t>
            </a:r>
            <a:r>
              <a:rPr lang="en-US" altLang="ja-JP" sz="2600" dirty="0" smtClean="0">
                <a:ea typeface="ＭＳ Ｐゴシック" pitchFamily="-84" charset="-128"/>
                <a:cs typeface="ＭＳ Ｐゴシック" pitchFamily="-84" charset="-128"/>
              </a:rPr>
              <a:t>:</a:t>
            </a:r>
            <a:endParaRPr lang="en-US" sz="2600" i="1" dirty="0" smtClean="0">
              <a:ea typeface="Arial" pitchFamily="-84" charset="0"/>
              <a:cs typeface="Arial" pitchFamily="-84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600" i="1" dirty="0">
                <a:ea typeface="Arial" pitchFamily="-84" charset="0"/>
                <a:cs typeface="Arial" pitchFamily="-84" charset="0"/>
              </a:rPr>
              <a:t>V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 = 3 </a:t>
            </a:r>
            <a:r>
              <a:rPr lang="en-US" sz="2600" dirty="0"/>
              <a:t>×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 10</a:t>
            </a:r>
            <a:r>
              <a:rPr lang="en-US" sz="2600" baseline="30000" dirty="0">
                <a:ea typeface="Arial" pitchFamily="-84" charset="0"/>
                <a:cs typeface="Arial" pitchFamily="-84" charset="0"/>
              </a:rPr>
              <a:t>4 </a:t>
            </a:r>
            <a:r>
              <a:rPr lang="en-US" sz="2600" dirty="0" err="1">
                <a:ea typeface="Arial" pitchFamily="-84" charset="0"/>
                <a:cs typeface="Arial" pitchFamily="-84" charset="0"/>
              </a:rPr>
              <a:t>m/s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600" dirty="0">
                <a:ea typeface="Arial" pitchFamily="-84" charset="0"/>
                <a:cs typeface="Arial" pitchFamily="-84" charset="0"/>
              </a:rPr>
              <a:t>	together with </a:t>
            </a: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600" baseline="-25000" dirty="0">
                <a:ea typeface="Arial" pitchFamily="-84" charset="0"/>
                <a:cs typeface="Arial" pitchFamily="-84" charset="0"/>
              </a:rPr>
              <a:t>1 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≈ </a:t>
            </a:r>
            <a:r>
              <a:rPr lang="en-US" sz="2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sz="2600" baseline="-25000" dirty="0">
                <a:ea typeface="Arial" pitchFamily="-84" charset="0"/>
                <a:cs typeface="Arial" pitchFamily="-84" charset="0"/>
              </a:rPr>
              <a:t>2  </a:t>
            </a:r>
            <a:r>
              <a:rPr lang="en-US" sz="2600" dirty="0">
                <a:ea typeface="Arial" pitchFamily="-84" charset="0"/>
                <a:cs typeface="Arial" pitchFamily="-84" charset="0"/>
              </a:rPr>
              <a:t>= 1.2 </a:t>
            </a:r>
            <a:r>
              <a:rPr lang="en-US" sz="2600" dirty="0" err="1" smtClean="0">
                <a:ea typeface="Arial" pitchFamily="-84" charset="0"/>
                <a:cs typeface="Arial" pitchFamily="-84" charset="0"/>
              </a:rPr>
              <a:t>m</a:t>
            </a:r>
            <a:endParaRPr lang="en-US" sz="2600" dirty="0" smtClean="0">
              <a:ea typeface="Arial" pitchFamily="-84" charset="0"/>
              <a:cs typeface="Arial" pitchFamily="-84" charset="0"/>
            </a:endParaRPr>
          </a:p>
          <a:p>
            <a:pPr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sz="2600" dirty="0">
                <a:ea typeface="Arial" pitchFamily="-84" charset="0"/>
                <a:cs typeface="Arial" pitchFamily="-84" charset="0"/>
              </a:rPr>
              <a:t>	So that the time difference </a:t>
            </a:r>
            <a:r>
              <a:rPr lang="en-US" sz="2600" dirty="0" smtClean="0">
                <a:ea typeface="Arial" pitchFamily="-84" charset="0"/>
                <a:cs typeface="Arial" pitchFamily="-84" charset="0"/>
              </a:rPr>
              <a:t>becomes</a:t>
            </a:r>
          </a:p>
          <a:p>
            <a:pPr algn="ctr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l-GR" sz="26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sz="2600" i="1" dirty="0" err="1">
                <a:ea typeface="Arial" pitchFamily="-84" charset="0"/>
                <a:cs typeface="Arial" pitchFamily="-84" charset="0"/>
              </a:rPr>
              <a:t>t</a:t>
            </a:r>
            <a:r>
              <a:rPr lang="ja-JP" altLang="en-US" sz="2600" i="1" dirty="0">
                <a:ea typeface="Arial" pitchFamily="-84" charset="0"/>
                <a:cs typeface="Arial" pitchFamily="-84" charset="0"/>
              </a:rPr>
              <a:t>’</a:t>
            </a:r>
            <a:r>
              <a:rPr lang="en-US" altLang="ja-JP" sz="2600" baseline="30000" dirty="0">
                <a:ea typeface="Arial" pitchFamily="-84" charset="0"/>
                <a:cs typeface="Arial" pitchFamily="-84" charset="0"/>
              </a:rPr>
              <a:t> </a:t>
            </a:r>
            <a:r>
              <a:rPr lang="en-US" altLang="ja-JP" sz="26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 </a:t>
            </a:r>
            <a:r>
              <a:rPr lang="el-GR" altLang="ja-JP" sz="2600" dirty="0">
                <a:latin typeface="Lucida Grande" pitchFamily="-84" charset="0"/>
                <a:ea typeface="Arial" pitchFamily="-84" charset="0"/>
                <a:cs typeface="Arial" pitchFamily="-84" charset="0"/>
              </a:rPr>
              <a:t>Δ</a:t>
            </a:r>
            <a:r>
              <a:rPr lang="en-US" altLang="ja-JP" sz="2600" i="1" dirty="0" err="1">
                <a:ea typeface="Arial" pitchFamily="-84" charset="0"/>
                <a:cs typeface="Arial" pitchFamily="-84" charset="0"/>
              </a:rPr>
              <a:t>t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 ≈ </a:t>
            </a:r>
            <a:r>
              <a:rPr lang="en-US" altLang="ja-JP" sz="2600" i="1" dirty="0">
                <a:ea typeface="Arial" pitchFamily="-84" charset="0"/>
                <a:cs typeface="Arial" pitchFamily="-84" charset="0"/>
              </a:rPr>
              <a:t>v</a:t>
            </a:r>
            <a:r>
              <a:rPr lang="en-US" altLang="ja-JP" sz="2600" baseline="30000" dirty="0">
                <a:ea typeface="Arial" pitchFamily="-84" charset="0"/>
                <a:cs typeface="Arial" pitchFamily="-84" charset="0"/>
              </a:rPr>
              <a:t>2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(</a:t>
            </a:r>
            <a:r>
              <a:rPr lang="en-US" altLang="ja-JP" sz="2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altLang="ja-JP" sz="2600" baseline="-25000" dirty="0">
                <a:ea typeface="Arial" pitchFamily="-84" charset="0"/>
                <a:cs typeface="Arial" pitchFamily="-84" charset="0"/>
              </a:rPr>
              <a:t>1 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+ </a:t>
            </a:r>
            <a:r>
              <a:rPr lang="en-US" altLang="ja-JP" sz="2600" dirty="0"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altLang="ja-JP" sz="2600" baseline="-25000" dirty="0">
                <a:ea typeface="Arial" pitchFamily="-84" charset="0"/>
                <a:cs typeface="Arial" pitchFamily="-84" charset="0"/>
              </a:rPr>
              <a:t>2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)/</a:t>
            </a:r>
            <a:r>
              <a:rPr lang="en-US" altLang="ja-JP" sz="2600" i="1" dirty="0">
                <a:ea typeface="Arial" pitchFamily="-84" charset="0"/>
                <a:cs typeface="Arial" pitchFamily="-84" charset="0"/>
              </a:rPr>
              <a:t>c</a:t>
            </a:r>
            <a:r>
              <a:rPr lang="en-US" altLang="ja-JP" sz="2600" baseline="30000" dirty="0">
                <a:ea typeface="Arial" pitchFamily="-84" charset="0"/>
                <a:cs typeface="Arial" pitchFamily="-84" charset="0"/>
              </a:rPr>
              <a:t>3 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= 8 </a:t>
            </a:r>
            <a:r>
              <a:rPr lang="en-US" altLang="ja-JP" sz="2600" dirty="0"/>
              <a:t>×</a:t>
            </a:r>
            <a:r>
              <a:rPr lang="en-US" altLang="ja-JP" sz="2600" dirty="0">
                <a:ea typeface="Arial" pitchFamily="-84" charset="0"/>
                <a:cs typeface="Arial" pitchFamily="-84" charset="0"/>
              </a:rPr>
              <a:t> 10</a:t>
            </a:r>
            <a:r>
              <a:rPr lang="en-US" altLang="ja-JP" sz="2600" baseline="30000" dirty="0">
                <a:ea typeface="Lucida Grande" pitchFamily="-84" charset="0"/>
                <a:cs typeface="Lucida Grande" pitchFamily="-84" charset="0"/>
              </a:rPr>
              <a:t>−</a:t>
            </a:r>
            <a:r>
              <a:rPr lang="en-US" altLang="ja-JP" sz="2600" baseline="30000" dirty="0">
                <a:ea typeface="Arial" pitchFamily="-84" charset="0"/>
                <a:cs typeface="Arial" pitchFamily="-84" charset="0"/>
              </a:rPr>
              <a:t>17 </a:t>
            </a:r>
            <a:r>
              <a:rPr lang="en-US" altLang="ja-JP" sz="2600" dirty="0" err="1" smtClean="0">
                <a:ea typeface="Arial" pitchFamily="-84" charset="0"/>
                <a:cs typeface="Arial" pitchFamily="-84" charset="0"/>
              </a:rPr>
              <a:t>s</a:t>
            </a:r>
            <a:endParaRPr lang="en-US" sz="2600" dirty="0" smtClean="0">
              <a:ea typeface="Arial" pitchFamily="-84" charset="0"/>
              <a:cs typeface="Arial" pitchFamily="-8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600" dirty="0">
                <a:ea typeface="Arial" pitchFamily="-84" charset="0"/>
                <a:cs typeface="Arial" pitchFamily="-84" charset="0"/>
              </a:rPr>
              <a:t>Although a very small number, it was within the experimental range of measurement for light waves</a:t>
            </a:r>
            <a:r>
              <a:rPr lang="en-US" sz="2600" dirty="0" smtClean="0">
                <a:ea typeface="Arial" pitchFamily="-84" charset="0"/>
                <a:cs typeface="Arial" pitchFamily="-84" charset="0"/>
              </a:rPr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ea typeface="Arial" pitchFamily="-84" charset="0"/>
                <a:cs typeface="Arial" pitchFamily="-84" charset="0"/>
              </a:rPr>
              <a:t>Later with Morley, they increased the path lengths to 11m and improved precision better than a factor of 10</a:t>
            </a:r>
          </a:p>
          <a:p>
            <a:pPr eaLnBrk="1" hangingPunct="1">
              <a:lnSpc>
                <a:spcPct val="90000"/>
              </a:lnSpc>
            </a:pPr>
            <a:r>
              <a:rPr lang="en-US" sz="2600" dirty="0" smtClean="0">
                <a:ea typeface="Arial" pitchFamily="-84" charset="0"/>
                <a:cs typeface="Arial" pitchFamily="-84" charset="0"/>
              </a:rPr>
              <a:t>Yet, Michelson FAILED to “see” the expected interference pattern</a:t>
            </a:r>
            <a:endParaRPr lang="en-US" sz="2600" dirty="0">
              <a:ea typeface="Arial" pitchFamily="-84" charset="0"/>
              <a:cs typeface="Arial" pitchFamily="-8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5189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8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58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58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58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58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8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58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838200"/>
            <a:ext cx="8226425" cy="5105400"/>
          </a:xfrm>
        </p:spPr>
        <p:txBody>
          <a:bodyPr/>
          <a:lstStyle/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Michelson noted that he should be able to detect a phase shift of light due to the time difference between path lengths but found none. </a:t>
            </a:r>
          </a:p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He thus concluded that the hypothesis of the stationary ether must be incorrect.</a:t>
            </a:r>
          </a:p>
          <a:p>
            <a:pPr eaLnBrk="1" hangingPunct="1"/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After several repeats and refinements with assistance from Edward Morley (1893-1923), again </a:t>
            </a:r>
            <a:r>
              <a:rPr lang="en-US" sz="2800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 null result.</a:t>
            </a:r>
            <a:r>
              <a:rPr lang="en-US" sz="2800" b="1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</a:t>
            </a:r>
          </a:p>
          <a:p>
            <a:pPr eaLnBrk="1" hangingPunct="1"/>
            <a:r>
              <a:rPr lang="en-US" sz="2800" b="1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Thus</a:t>
            </a:r>
            <a:r>
              <a:rPr lang="en-US" sz="2800" b="1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, ether does not seem to exist</a:t>
            </a:r>
            <a:r>
              <a:rPr lang="en-US" sz="2800" b="1" i="1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!</a:t>
            </a:r>
          </a:p>
          <a:p>
            <a:pPr eaLnBrk="1" hangingPunct="1"/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Many explanations ensued afterward but none worked out!</a:t>
            </a:r>
          </a:p>
          <a:p>
            <a:pPr eaLnBrk="1" hangingPunct="1"/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This experiment shattered the popular belief of light being waves</a:t>
            </a:r>
            <a:endParaRPr lang="en-US" sz="2800" dirty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36866" name="Rectangle 5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8915400" cy="762000"/>
          </a:xfrm>
          <a:noFill/>
        </p:spPr>
        <p:txBody>
          <a:bodyPr/>
          <a:lstStyle/>
          <a:p>
            <a:pPr eaLnBrk="1" hangingPunct="1"/>
            <a:r>
              <a:rPr lang="en-US" altLang="ja-JP" sz="4000" dirty="0" smtClean="0">
                <a:ea typeface="ＭＳ Ｐゴシック" pitchFamily="-84" charset="-128"/>
                <a:cs typeface="ＭＳ Ｐゴシック" pitchFamily="-84" charset="-128"/>
              </a:rPr>
              <a:t>Conclusions of Michelson Experiment</a:t>
            </a:r>
            <a:endParaRPr lang="en-US" sz="40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8811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8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68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686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686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86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686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5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pPr eaLnBrk="1" hangingPunct="1"/>
            <a:r>
              <a:rPr lang="en-US" sz="4000" dirty="0">
                <a:ea typeface="ＭＳ Ｐゴシック" pitchFamily="-84" charset="-128"/>
                <a:cs typeface="ＭＳ Ｐゴシック" pitchFamily="-84" charset="-128"/>
              </a:rPr>
              <a:t>The Lorentz-FitzGerald Contraction</a:t>
            </a:r>
          </a:p>
        </p:txBody>
      </p:sp>
      <p:sp>
        <p:nvSpPr>
          <p:cNvPr id="3891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879475"/>
            <a:ext cx="81534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Another hypothesis proposed independently by both H. A. Lorentz and G. F. FitzGerald suggested that the length </a:t>
            </a:r>
            <a:r>
              <a:rPr lang="en-US" dirty="0">
                <a:solidFill>
                  <a:srgbClr val="000090"/>
                </a:solidFill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lang="en-US" baseline="-250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1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, in the direction of the motion was </a:t>
            </a:r>
            <a:r>
              <a:rPr lang="en-US" i="1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contracted 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by a factor 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of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endParaRPr lang="en-US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Thus </a:t>
            </a:r>
            <a:r>
              <a:rPr lang="en-US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making the path lengths equal to account for the zero phase </a:t>
            </a:r>
            <a:r>
              <a:rPr lang="en-US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shift.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>
                <a:solidFill>
                  <a:srgbClr val="800000"/>
                </a:solidFill>
              </a:rPr>
              <a:t>This</a:t>
            </a:r>
            <a:r>
              <a:rPr lang="en-US" sz="2800" dirty="0">
                <a:solidFill>
                  <a:srgbClr val="800000"/>
                </a:solidFill>
              </a:rPr>
              <a:t>, however, was an ad hoc assumption that could not be experimentally tested</a:t>
            </a:r>
            <a:r>
              <a:rPr lang="en-US" sz="2800" dirty="0" smtClean="0">
                <a:solidFill>
                  <a:srgbClr val="800000"/>
                </a:solidFill>
              </a:rPr>
              <a:t>.</a:t>
            </a:r>
            <a:endParaRPr lang="en-US" dirty="0" smtClean="0">
              <a:solidFill>
                <a:srgbClr val="80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DAF44D-5BDC-464D-BFC2-357404B9B058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/>
          </p:nvPr>
        </p:nvGraphicFramePr>
        <p:xfrm>
          <a:off x="3124200" y="2819400"/>
          <a:ext cx="1981200" cy="80740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0" name="Equation" r:id="rId3" imgW="685800" imgH="279400" progId="Equation.DSMT4">
                  <p:embed/>
                </p:oleObj>
              </mc:Choice>
              <mc:Fallback>
                <p:oleObj name="Equation" r:id="rId3" imgW="6858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2819400"/>
                        <a:ext cx="1981200" cy="80740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942573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7772400" cy="6858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562600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Reading assignments: CH 2.10 (special topic), 2.13 and 2.14</a:t>
            </a:r>
          </a:p>
          <a:p>
            <a:pPr lvl="1" eaLnBrk="1" hangingPunct="1"/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Please go through eq. 2.45 through eq. 2.49 and example 2.9</a:t>
            </a:r>
          </a:p>
          <a:p>
            <a:pPr eaLnBrk="1" hangingPunct="1"/>
            <a:r>
              <a:rPr lang="en-US" sz="2800" dirty="0" smtClean="0"/>
              <a:t>Reminder: Homework </a:t>
            </a:r>
            <a:r>
              <a:rPr lang="en-US" sz="2800" dirty="0"/>
              <a:t>#</a:t>
            </a:r>
            <a:r>
              <a:rPr lang="en-US" sz="2800" dirty="0" smtClean="0"/>
              <a:t>1</a:t>
            </a:r>
            <a:endParaRPr lang="en-US" sz="2800" dirty="0"/>
          </a:p>
          <a:p>
            <a:pPr lvl="1" eaLnBrk="1" hangingPunct="1"/>
            <a:r>
              <a:rPr lang="en-US" sz="2400" dirty="0"/>
              <a:t>chapter 2 end of the chapter problems</a:t>
            </a:r>
          </a:p>
          <a:p>
            <a:pPr lvl="1" eaLnBrk="1" hangingPunct="1"/>
            <a:r>
              <a:rPr lang="en-US" sz="2400" dirty="0"/>
              <a:t>17, 21, 23, 24, 32, 59, 61, 66, 68, 81 and 96</a:t>
            </a:r>
          </a:p>
          <a:p>
            <a:pPr lvl="1" eaLnBrk="1" hangingPunct="1"/>
            <a:r>
              <a:rPr lang="en-US" sz="2400" dirty="0"/>
              <a:t>Due is by the beginning of the class, </a:t>
            </a:r>
            <a:r>
              <a:rPr lang="en-US" sz="2400" dirty="0" smtClean="0"/>
              <a:t>Wednesday, Feb. </a:t>
            </a:r>
            <a:r>
              <a:rPr lang="en-US" sz="2400" dirty="0"/>
              <a:t>8</a:t>
            </a:r>
            <a:r>
              <a:rPr lang="en-US" sz="2400" dirty="0" smtClean="0"/>
              <a:t> </a:t>
            </a:r>
            <a:endParaRPr lang="en-US" sz="2400" dirty="0"/>
          </a:p>
          <a:p>
            <a:pPr lvl="1" eaLnBrk="1" hangingPunct="1"/>
            <a:r>
              <a:rPr lang="en-US" sz="2400" dirty="0"/>
              <a:t>Work in study groups together with other students but PLEASE do write your answer in your own way</a:t>
            </a:r>
            <a:r>
              <a:rPr lang="en-US" sz="2400" dirty="0" smtClean="0"/>
              <a:t>!</a:t>
            </a:r>
          </a:p>
          <a:p>
            <a:pPr eaLnBrk="1" hangingPunct="1"/>
            <a:r>
              <a:rPr lang="en-US" sz="2800" dirty="0" smtClean="0"/>
              <a:t>Colloquium today</a:t>
            </a:r>
          </a:p>
          <a:p>
            <a:pPr lvl="1" eaLnBrk="1" hangingPunct="1"/>
            <a:r>
              <a:rPr lang="en-US" sz="2400" dirty="0" smtClean="0"/>
              <a:t>Dr. </a:t>
            </a:r>
            <a:r>
              <a:rPr lang="en-US" sz="2400" dirty="0" err="1" smtClean="0"/>
              <a:t>C.K.Shih</a:t>
            </a:r>
            <a:r>
              <a:rPr lang="en-US" sz="2400" dirty="0" smtClean="0"/>
              <a:t> of UT Austin</a:t>
            </a:r>
          </a:p>
        </p:txBody>
      </p:sp>
    </p:spTree>
    <p:extLst>
      <p:ext uri="{BB962C8B-B14F-4D97-AF65-F5344CB8AC3E}">
        <p14:creationId xmlns:p14="http://schemas.microsoft.com/office/powerpoint/2010/main" val="178057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16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Einstein’s</a:t>
            </a:r>
            <a:r>
              <a:rPr lang="en-US" altLang="ja-JP" dirty="0" smtClean="0">
                <a:ea typeface="ＭＳ Ｐゴシック" pitchFamily="-84" charset="-128"/>
                <a:cs typeface="ＭＳ Ｐゴシック" pitchFamily="-84" charset="-128"/>
              </a:rPr>
              <a:t> Postulates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762000"/>
            <a:ext cx="8077200" cy="51054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dirty="0" smtClean="0"/>
              <a:t>Fundamental assumption: Maxwell’s equations must be valid in all inertial frames</a:t>
            </a:r>
          </a:p>
          <a:p>
            <a:pPr marL="339725" indent="-339725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339725" algn="l"/>
              </a:tabLst>
            </a:pPr>
            <a:r>
              <a:rPr lang="en-US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The principle of relativity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: The laws of physics are the same in all inertial systems. There is no way to detect absolute motion, and no preferred inertial system exists</a:t>
            </a:r>
          </a:p>
          <a:p>
            <a:pPr marL="744538" lvl="1" indent="-344488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566738" algn="l"/>
              </a:tabLst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Published a paper in 1905 at the age 26</a:t>
            </a:r>
          </a:p>
          <a:p>
            <a:pPr marL="744538" lvl="1" indent="-344488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566738" algn="l"/>
              </a:tabLst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Believed the principle of relativity to be fundamental</a:t>
            </a:r>
          </a:p>
          <a:p>
            <a:pPr marL="339725" indent="-339725" algn="just" eaLnBrk="1" hangingPunct="1">
              <a:spcBef>
                <a:spcPts val="0"/>
              </a:spcBef>
              <a:buClr>
                <a:schemeClr val="tx1"/>
              </a:buClr>
              <a:buSzPct val="90000"/>
              <a:tabLst>
                <a:tab pos="339725" algn="l"/>
              </a:tabLst>
            </a:pPr>
            <a:r>
              <a:rPr lang="en-US" b="1" dirty="0" smtClean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The constancy of the speed of light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: Observers in all inertial systems measure the same value for the speed of light in a vacuum.</a:t>
            </a:r>
          </a:p>
          <a:p>
            <a:pPr>
              <a:spcBef>
                <a:spcPts val="0"/>
              </a:spcBef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2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760412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Lorentz Transformations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795338"/>
            <a:ext cx="8535987" cy="54530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spcBef>
                <a:spcPts val="0"/>
              </a:spcBef>
              <a:buNone/>
            </a:pPr>
            <a:r>
              <a:rPr lang="en-US" sz="2800" dirty="0" smtClean="0"/>
              <a:t>General linear transformation relationship between P=(</a:t>
            </a:r>
            <a:r>
              <a:rPr lang="en-US" sz="2800" dirty="0" err="1" smtClean="0"/>
              <a:t>x</a:t>
            </a:r>
            <a:r>
              <a:rPr lang="en-US" sz="2800" dirty="0" smtClean="0"/>
              <a:t>, </a:t>
            </a:r>
            <a:r>
              <a:rPr lang="en-US" sz="2800" dirty="0" err="1" smtClean="0"/>
              <a:t>y</a:t>
            </a:r>
            <a:r>
              <a:rPr lang="en-US" sz="2800" dirty="0" smtClean="0"/>
              <a:t>, </a:t>
            </a:r>
            <a:r>
              <a:rPr lang="en-US" sz="2800" dirty="0" err="1" smtClean="0"/>
              <a:t>z</a:t>
            </a:r>
            <a:r>
              <a:rPr lang="en-US" sz="2800" dirty="0" smtClean="0"/>
              <a:t>, </a:t>
            </a:r>
            <a:r>
              <a:rPr lang="en-US" sz="2800" dirty="0" err="1" smtClean="0"/>
              <a:t>t</a:t>
            </a:r>
            <a:r>
              <a:rPr lang="en-US" sz="2800" dirty="0" smtClean="0"/>
              <a:t>) in frame S and P’=(</a:t>
            </a:r>
            <a:r>
              <a:rPr lang="en-US" sz="2800" dirty="0" err="1" smtClean="0"/>
              <a:t>x’,y’,z’,t</a:t>
            </a:r>
            <a:r>
              <a:rPr lang="en-US" sz="2800" dirty="0" smtClean="0"/>
              <a:t>’) in frame S’ </a:t>
            </a:r>
            <a:r>
              <a:rPr lang="en-US" sz="2800" dirty="0" err="1" smtClean="0">
                <a:sym typeface="Wingdings"/>
              </a:rPr>
              <a:t></a:t>
            </a:r>
            <a:r>
              <a:rPr lang="en-US" sz="2800" dirty="0" smtClean="0"/>
              <a:t> these assume measurements are made in S frame and transferred to S’ frame </a:t>
            </a: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preserve 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the constancy of the speed of light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 between </a:t>
            </a: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inertial 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observers</a:t>
            </a: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account for the problem of simultaneity between these </a:t>
            </a: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observers</a:t>
            </a: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endParaRPr lang="en-US" sz="2800" dirty="0" smtClean="0">
              <a:solidFill>
                <a:srgbClr val="000090"/>
              </a:solidFill>
              <a:ea typeface="ＭＳ Ｐゴシック" pitchFamily="-84" charset="-128"/>
              <a:cs typeface="ＭＳ Ｐゴシック" pitchFamily="-84" charset="-128"/>
            </a:endParaRPr>
          </a:p>
          <a:p>
            <a:pPr marL="571500" indent="-571500" eaLnBrk="1" hangingPunct="1">
              <a:lnSpc>
                <a:spcPct val="90000"/>
              </a:lnSpc>
              <a:buClr>
                <a:schemeClr val="tx1"/>
              </a:buClr>
              <a:buSzPct val="90000"/>
            </a:pPr>
            <a:r>
              <a:rPr lang="en-US" sz="2800" dirty="0" smtClean="0">
                <a:solidFill>
                  <a:srgbClr val="000090"/>
                </a:solidFill>
                <a:ea typeface="ＭＳ Ｐゴシック" pitchFamily="-84" charset="-128"/>
                <a:cs typeface="ＭＳ Ｐゴシック" pitchFamily="-84" charset="-128"/>
              </a:rPr>
              <a:t>With the definitions                    and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/>
          </p:nvPr>
        </p:nvGraphicFramePr>
        <p:xfrm>
          <a:off x="3810000" y="5133975"/>
          <a:ext cx="1300163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4" imgW="495300" imgH="203200" progId="Equation.DSMT4">
                  <p:embed/>
                </p:oleObj>
              </mc:Choice>
              <mc:Fallback>
                <p:oleObj name="Equation" r:id="rId4" imgW="495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133975"/>
                        <a:ext cx="1300163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5" name="Object 3"/>
          <p:cNvGraphicFramePr>
            <a:graphicFrameLocks noChangeAspect="1"/>
          </p:cNvGraphicFramePr>
          <p:nvPr>
            <p:extLst/>
          </p:nvPr>
        </p:nvGraphicFramePr>
        <p:xfrm>
          <a:off x="5807075" y="4981575"/>
          <a:ext cx="2333625" cy="733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6" imgW="889000" imgH="279400" progId="Equation.DSMT4">
                  <p:embed/>
                </p:oleObj>
              </mc:Choice>
              <mc:Fallback>
                <p:oleObj name="Equation" r:id="rId6" imgW="8890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7075" y="4981575"/>
                        <a:ext cx="2333625" cy="7334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6" name="Object 4"/>
          <p:cNvGraphicFramePr>
            <a:graphicFrameLocks noChangeAspect="1"/>
          </p:cNvGraphicFramePr>
          <p:nvPr/>
        </p:nvGraphicFramePr>
        <p:xfrm>
          <a:off x="685800" y="5648325"/>
          <a:ext cx="2566987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8" imgW="977900" imgH="228600" progId="Equation.DSMT4">
                  <p:embed/>
                </p:oleObj>
              </mc:Choice>
              <mc:Fallback>
                <p:oleObj name="Equation" r:id="rId8" imgW="9779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648325"/>
                        <a:ext cx="2566987" cy="600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7" name="Object 5"/>
          <p:cNvGraphicFramePr>
            <a:graphicFrameLocks noChangeAspect="1"/>
          </p:cNvGraphicFramePr>
          <p:nvPr/>
        </p:nvGraphicFramePr>
        <p:xfrm>
          <a:off x="3352800" y="5715000"/>
          <a:ext cx="10334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10" imgW="393700" imgH="190500" progId="Equation.DSMT4">
                  <p:embed/>
                </p:oleObj>
              </mc:Choice>
              <mc:Fallback>
                <p:oleObj name="Equation" r:id="rId10" imgW="393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715000"/>
                        <a:ext cx="1033463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6918" name="Object 6"/>
          <p:cNvGraphicFramePr>
            <a:graphicFrameLocks noChangeAspect="1"/>
          </p:cNvGraphicFramePr>
          <p:nvPr>
            <p:extLst/>
          </p:nvPr>
        </p:nvGraphicFramePr>
        <p:xfrm>
          <a:off x="4562475" y="5715000"/>
          <a:ext cx="10001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12" imgW="381000" imgH="165100" progId="Equation.DSMT4">
                  <p:embed/>
                </p:oleObj>
              </mc:Choice>
              <mc:Fallback>
                <p:oleObj name="Equation" r:id="rId12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62475" y="5715000"/>
                        <a:ext cx="100012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"/>
          <p:cNvGraphicFramePr>
            <a:graphicFrameLocks noChangeAspect="1"/>
          </p:cNvGraphicFramePr>
          <p:nvPr>
            <p:extLst/>
          </p:nvPr>
        </p:nvGraphicFramePr>
        <p:xfrm>
          <a:off x="838200" y="3681412"/>
          <a:ext cx="2533650" cy="1300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14" imgW="965200" imgH="495300" progId="Equation.DSMT4">
                  <p:embed/>
                </p:oleObj>
              </mc:Choice>
              <mc:Fallback>
                <p:oleObj name="Equation" r:id="rId14" imgW="9652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681412"/>
                        <a:ext cx="2533650" cy="1300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"/>
          <p:cNvGraphicFramePr>
            <a:graphicFrameLocks noChangeAspect="1"/>
          </p:cNvGraphicFramePr>
          <p:nvPr>
            <p:extLst/>
          </p:nvPr>
        </p:nvGraphicFramePr>
        <p:xfrm>
          <a:off x="3505200" y="4067175"/>
          <a:ext cx="1033463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16" imgW="393700" imgH="190500" progId="Equation.DSMT4">
                  <p:embed/>
                </p:oleObj>
              </mc:Choice>
              <mc:Fallback>
                <p:oleObj name="Equation" r:id="rId16" imgW="393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4067175"/>
                        <a:ext cx="1033463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"/>
          <p:cNvGraphicFramePr>
            <a:graphicFrameLocks noChangeAspect="1"/>
          </p:cNvGraphicFramePr>
          <p:nvPr>
            <p:extLst/>
          </p:nvPr>
        </p:nvGraphicFramePr>
        <p:xfrm>
          <a:off x="4791075" y="4067175"/>
          <a:ext cx="1000125" cy="4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17" imgW="381000" imgH="165100" progId="Equation.DSMT4">
                  <p:embed/>
                </p:oleObj>
              </mc:Choice>
              <mc:Fallback>
                <p:oleObj name="Equation" r:id="rId17" imgW="381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1075" y="4067175"/>
                        <a:ext cx="1000125" cy="433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7"/>
          <p:cNvGraphicFramePr>
            <a:graphicFrameLocks noChangeAspect="1"/>
          </p:cNvGraphicFramePr>
          <p:nvPr>
            <p:extLst/>
          </p:nvPr>
        </p:nvGraphicFramePr>
        <p:xfrm>
          <a:off x="6019800" y="3657600"/>
          <a:ext cx="2332718" cy="1323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18" imgW="939800" imgH="533400" progId="Equation.DSMT4">
                  <p:embed/>
                </p:oleObj>
              </mc:Choice>
              <mc:Fallback>
                <p:oleObj name="Equation" r:id="rId18" imgW="939800" imgH="533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9800" y="3657600"/>
                        <a:ext cx="2332718" cy="13239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1557" y="5666844"/>
            <a:ext cx="2418043" cy="58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8148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120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66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66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166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66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2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1"/>
            <a:ext cx="8229600" cy="9906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Properties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of the Relativistic Factor </a:t>
            </a:r>
            <a:r>
              <a:rPr lang="el-GR" i="1" dirty="0">
                <a:latin typeface="Symbol" charset="2"/>
                <a:ea typeface="Arial" pitchFamily="-84" charset="0"/>
                <a:cs typeface="Symbol" charset="2"/>
              </a:rPr>
              <a:t>γ</a:t>
            </a:r>
          </a:p>
        </p:txBody>
      </p:sp>
      <p:sp>
        <p:nvSpPr>
          <p:cNvPr id="5632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1812" y="914401"/>
            <a:ext cx="7773988" cy="2133600"/>
          </a:xfrm>
        </p:spPr>
        <p:txBody>
          <a:bodyPr/>
          <a:lstStyle/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What is the property of the relativistic factor, </a:t>
            </a:r>
            <a:r>
              <a:rPr lang="en-US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?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Is it bigger or smaller than 1?</a:t>
            </a:r>
          </a:p>
          <a:p>
            <a:pPr marL="533400" indent="-533400" algn="just" eaLnBrk="1" hangingPunct="1">
              <a:lnSpc>
                <a:spcPct val="90000"/>
              </a:lnSpc>
              <a:buNone/>
            </a:pP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Recall Einstein’s postulate, </a:t>
            </a:r>
            <a:r>
              <a:rPr lang="el-GR" i="1" dirty="0" smtClean="0">
                <a:latin typeface="Symbol" charset="2"/>
                <a:ea typeface="Arial" pitchFamily="-84" charset="0"/>
                <a:cs typeface="Symbol" charset="2"/>
              </a:rPr>
              <a:t>β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= </a:t>
            </a:r>
            <a:r>
              <a:rPr lang="en-US" i="1" dirty="0" err="1" smtClean="0"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lang="en-US" dirty="0" err="1" smtClean="0">
                <a:ea typeface="ＭＳ Ｐゴシック" pitchFamily="-84" charset="-128"/>
                <a:cs typeface="ＭＳ Ｐゴシック" pitchFamily="-84" charset="-128"/>
              </a:rPr>
              <a:t>/</a:t>
            </a:r>
            <a:r>
              <a:rPr lang="en-US" i="1" dirty="0" err="1" smtClean="0">
                <a:ea typeface="ＭＳ Ｐゴシック" pitchFamily="-84" charset="-128"/>
                <a:cs typeface="ＭＳ Ｐゴシック" pitchFamily="-84" charset="-128"/>
              </a:rPr>
              <a:t>c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&lt; 1 for all observers</a:t>
            </a: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pPr marL="533400" indent="-533400" algn="just" eaLnBrk="1" hangingPunct="1">
              <a:lnSpc>
                <a:spcPct val="90000"/>
              </a:lnSpc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</a:t>
            </a:r>
          </a:p>
        </p:txBody>
      </p:sp>
      <p:pic>
        <p:nvPicPr>
          <p:cNvPr id="56324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19400"/>
            <a:ext cx="4267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228600" y="2971800"/>
            <a:ext cx="47244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33400" marR="0" lvl="0" indent="-5334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/>
            </a:pPr>
            <a:r>
              <a:rPr lang="en-US" sz="3200" kern="0" dirty="0" err="1" smtClean="0">
                <a:solidFill>
                  <a:schemeClr val="accent2"/>
                </a:solidFill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3200" kern="0" dirty="0" smtClean="0">
                <a:solidFill>
                  <a:schemeClr val="accent2"/>
                </a:solidFill>
                <a:latin typeface="Symbol" charset="2"/>
                <a:ea typeface="ＭＳ Ｐゴシック" pitchFamily="-84" charset="-128"/>
                <a:cs typeface="Symbol" charset="2"/>
              </a:rPr>
              <a:t> </a:t>
            </a:r>
            <a:r>
              <a:rPr lang="en-US" sz="3200" kern="0" dirty="0" smtClean="0">
                <a:solidFill>
                  <a:schemeClr val="accent2"/>
                </a:solidFill>
                <a:latin typeface="+mn-lt"/>
                <a:ea typeface="ＭＳ Ｐゴシック" pitchFamily="-84" charset="-128"/>
                <a:cs typeface="ＭＳ Ｐゴシック" pitchFamily="-84" charset="-128"/>
              </a:rPr>
              <a:t>=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1 only when </a:t>
            </a:r>
            <a:r>
              <a:rPr kumimoji="0" lang="en-US" sz="3200" b="0" i="1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v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ＭＳ Ｐゴシック" pitchFamily="-84" charset="-128"/>
                <a:cs typeface="ＭＳ Ｐゴシック" pitchFamily="-84" charset="-128"/>
              </a:rPr>
              <a:t> = 0</a:t>
            </a:r>
          </a:p>
          <a:p>
            <a:pPr marL="533400" marR="0" lvl="0" indent="-533400" algn="just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Arial"/>
              <a:buChar char="•"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84" charset="-128"/>
              <a:cs typeface="ＭＳ Ｐゴシック" pitchFamily="-84" charset="-128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793173" y="3581400"/>
          <a:ext cx="2712027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8" name="Equation" r:id="rId4" imgW="1104900" imgH="279400" progId="Equation.DSMT4">
                  <p:embed/>
                </p:oleObj>
              </mc:Choice>
              <mc:Fallback>
                <p:oleObj name="Equation" r:id="rId4" imgW="1104900" imgH="279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3173" y="3581400"/>
                        <a:ext cx="2712027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8238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63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63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3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2" grpId="0" build="p"/>
      <p:bldP spid="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0"/>
            <a:ext cx="9448800" cy="7086600"/>
          </a:xfrm>
          <a:prstGeom prst="rect">
            <a:avLst/>
          </a:prstGeom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610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4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0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Special Project #3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685800"/>
            <a:ext cx="8686800" cy="5562600"/>
          </a:xfrm>
        </p:spPr>
        <p:txBody>
          <a:bodyPr/>
          <a:lstStyle/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Derive the three Lorentz velocity transformation equations, starting from Lorentz coordinate transformation equations.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Derive the three reverse Lorentz velocity transformation equations, starting </a:t>
            </a:r>
            <a:r>
              <a:rPr lang="en-US" sz="2400" dirty="0">
                <a:ea typeface="ＭＳ Ｐゴシック" pitchFamily="-84" charset="-128"/>
                <a:cs typeface="ＭＳ Ｐゴシック" pitchFamily="-84" charset="-128"/>
              </a:rPr>
              <a:t>from Lorentz coordinate transformation equations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. (10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Prove that the space-time invariant quantity s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=x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-(ct)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 is indeed invariant, i.e. s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=s’</a:t>
            </a:r>
            <a:r>
              <a:rPr lang="en-US" sz="2400" baseline="30000" dirty="0" smtClean="0">
                <a:ea typeface="ＭＳ Ｐゴシック" pitchFamily="-84" charset="-128"/>
                <a:cs typeface="ＭＳ Ｐゴシック" pitchFamily="-84" charset="-128"/>
              </a:rPr>
              <a:t>2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, in Lorentz Transformation. (5 points)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derive each one separately starting from the Lorentz spatial coordinate transformation equations to obtain any credit. </a:t>
            </a:r>
          </a:p>
          <a:p>
            <a:pPr marL="914400" lvl="1" indent="-514350"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Just simply switching the signs and primes will NOT be sufficient!</a:t>
            </a:r>
          </a:p>
          <a:p>
            <a:pPr marL="914400" lvl="1" indent="-514350" eaLnBrk="1" hangingPunct="1"/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Must take the simplest form of the equations, using </a:t>
            </a:r>
            <a:r>
              <a:rPr lang="en-US" sz="2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β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en-US" sz="2000" dirty="0" err="1" smtClean="0">
                <a:latin typeface="Symbol" charset="2"/>
                <a:ea typeface="ＭＳ Ｐゴシック" pitchFamily="-84" charset="-128"/>
                <a:cs typeface="Symbol" charset="2"/>
              </a:rPr>
              <a:t>γ</a:t>
            </a:r>
            <a:r>
              <a:rPr lang="en-US" sz="2000" dirty="0" smtClean="0">
                <a:ea typeface="ＭＳ Ｐゴシック" pitchFamily="-84" charset="-128"/>
                <a:cs typeface="ＭＳ Ｐゴシック" pitchFamily="-84" charset="-128"/>
              </a:rPr>
              <a:t>.</a:t>
            </a:r>
            <a:endParaRPr lang="en-US" sz="24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You MUST have your own, </a:t>
            </a:r>
            <a:r>
              <a:rPr lang="en-US" sz="2400" smtClean="0">
                <a:ea typeface="ＭＳ Ｐゴシック" pitchFamily="-84" charset="-128"/>
                <a:cs typeface="ＭＳ Ｐゴシック" pitchFamily="-84" charset="-128"/>
              </a:rPr>
              <a:t>independent handwritten </a:t>
            </a:r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answers to the above three questions even if you worked together with others.  All those who share the answers will get 0 credit if copied.</a:t>
            </a:r>
          </a:p>
          <a:p>
            <a:pPr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Due for the submission is this Monday, Feb. 13!</a:t>
            </a:r>
          </a:p>
          <a:p>
            <a:pPr eaLnBrk="1" hangingPunct="1"/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356799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0"/>
            <a:ext cx="8226425" cy="1017587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Newtonian (Classical) Relativity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8600" y="914400"/>
            <a:ext cx="8534400" cy="5181600"/>
          </a:xfrm>
        </p:spPr>
        <p:txBody>
          <a:bodyPr/>
          <a:lstStyle/>
          <a:p>
            <a:pPr marL="347663" indent="-347663" algn="just"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It 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is assumed that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Newton’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s 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laws of motion must be measured with respect to (relative to) some reference 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frame.</a:t>
            </a:r>
          </a:p>
          <a:p>
            <a:pPr marL="347663" indent="-347663" algn="just"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A reference frame is called an </a:t>
            </a:r>
            <a:r>
              <a:rPr lang="en-US" sz="2800" b="1" dirty="0" smtClean="0">
                <a:ea typeface="ＭＳ Ｐゴシック" pitchFamily="-84" charset="-128"/>
                <a:cs typeface="ＭＳ Ｐゴシック" pitchFamily="-84" charset="-128"/>
              </a:rPr>
              <a:t>inertial frame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 if Newton’s laws are valid in that frame.</a:t>
            </a:r>
          </a:p>
          <a:p>
            <a:pPr marL="347663" indent="-347663" algn="just" eaLnBrk="1" hangingPunct="1"/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Such a frame is established when a body, not subjected to a net external force, is observed to move in rectilinear motion at constant velocity</a:t>
            </a:r>
          </a:p>
          <a:p>
            <a:pPr marL="347663" indent="-347663" algn="just" eaLnBrk="1" hangingPunct="1"/>
            <a:r>
              <a:rPr lang="en-US" sz="2800" dirty="0" err="1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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 </a:t>
            </a:r>
            <a:r>
              <a:rPr lang="en-US" sz="2800" dirty="0" smtClean="0">
                <a:solidFill>
                  <a:srgbClr val="FF0000"/>
                </a:solidFill>
                <a:ea typeface="ＭＳ Ｐゴシック" pitchFamily="-84" charset="-128"/>
                <a:cs typeface="ＭＳ Ｐゴシック" pitchFamily="-84" charset="-128"/>
                <a:sym typeface="Wingdings"/>
              </a:rPr>
              <a:t>Newtonian Principle of Relativity (Galilean Invariance)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  <a:sym typeface="Wingdings"/>
              </a:rPr>
              <a:t>: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If Newton’</a:t>
            </a:r>
            <a:r>
              <a:rPr lang="en-US" altLang="ja-JP" sz="2800" dirty="0" smtClean="0">
                <a:ea typeface="ＭＳ Ｐゴシック" pitchFamily="-84" charset="-128"/>
                <a:cs typeface="ＭＳ Ｐゴシック" pitchFamily="-84" charset="-128"/>
              </a:rPr>
              <a:t>s laws are valid in one reference frame, then they are also valid in another reference frame moving at a uniform velocity relative to the first system.</a:t>
            </a: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7663" indent="-347663" algn="just" eaLnBrk="1" hangingPunct="1">
              <a:buNone/>
            </a:pPr>
            <a:endParaRPr lang="en-US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7663" indent="-347663" algn="just" eaLnBrk="1" hangingPunct="1"/>
            <a:endParaRPr lang="en-US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7663" indent="-347663" algn="just" eaLnBrk="1" hangingPunct="1">
              <a:buFont typeface="Wingdings" pitchFamily="-84" charset="2"/>
              <a:buChar char="n"/>
            </a:pPr>
            <a:endParaRPr lang="en-US" altLang="ja-JP" sz="2800" dirty="0" smtClean="0">
              <a:ea typeface="ＭＳ Ｐゴシック" pitchFamily="-84" charset="-128"/>
              <a:cs typeface="ＭＳ Ｐゴシック" pitchFamily="-84" charset="-128"/>
            </a:endParaRPr>
          </a:p>
          <a:p>
            <a:pPr marL="347663" indent="-347663" algn="just" eaLnBrk="1" hangingPunct="1"/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DD774B2-BEFC-0F4C-8EFB-A9A3D81A594A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2490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0"/>
          <p:cNvSpPr>
            <a:spLocks noGrp="1" noChangeArrowheads="1"/>
          </p:cNvSpPr>
          <p:nvPr>
            <p:ph type="body" sz="half" idx="1"/>
          </p:nvPr>
        </p:nvSpPr>
        <p:spPr>
          <a:xfrm>
            <a:off x="455613" y="4938713"/>
            <a:ext cx="8307387" cy="1752600"/>
          </a:xfrm>
        </p:spPr>
        <p:txBody>
          <a:bodyPr/>
          <a:lstStyle/>
          <a:p>
            <a:pPr eaLnBrk="1" hangingPunct="1"/>
            <a:r>
              <a:rPr lang="en-US" sz="2100" dirty="0">
                <a:ea typeface="ＭＳ Ｐゴシック" pitchFamily="-84" charset="-128"/>
                <a:cs typeface="ＭＳ Ｐゴシック" pitchFamily="-84" charset="-128"/>
              </a:rPr>
              <a:t>K is at rest and K</a:t>
            </a:r>
            <a:r>
              <a:rPr lang="ja-JP" altLang="en-US" sz="2100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100" dirty="0">
                <a:ea typeface="ＭＳ Ｐゴシック" pitchFamily="-84" charset="-128"/>
                <a:cs typeface="ＭＳ Ｐゴシック" pitchFamily="-84" charset="-128"/>
              </a:rPr>
              <a:t> is moving with </a:t>
            </a:r>
            <a:r>
              <a:rPr lang="en-US" altLang="ja-JP" sz="2100" dirty="0" smtClean="0">
                <a:ea typeface="ＭＳ Ｐゴシック" pitchFamily="-84" charset="-128"/>
                <a:cs typeface="ＭＳ Ｐゴシック" pitchFamily="-84" charset="-128"/>
              </a:rPr>
              <a:t>a constant velocity   </a:t>
            </a:r>
            <a:endParaRPr lang="en-US" altLang="ja-JP" sz="21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100" dirty="0">
                <a:ea typeface="ＭＳ Ｐゴシック" pitchFamily="-84" charset="-128"/>
                <a:cs typeface="ＭＳ Ｐゴシック" pitchFamily="-84" charset="-128"/>
              </a:rPr>
              <a:t>Axes are parallel</a:t>
            </a:r>
          </a:p>
          <a:p>
            <a:pPr eaLnBrk="1" hangingPunct="1"/>
            <a:r>
              <a:rPr lang="en-US" sz="2100" dirty="0">
                <a:ea typeface="ＭＳ Ｐゴシック" pitchFamily="-84" charset="-128"/>
                <a:cs typeface="ＭＳ Ｐゴシック" pitchFamily="-84" charset="-128"/>
              </a:rPr>
              <a:t>K and </a:t>
            </a:r>
            <a:r>
              <a:rPr lang="en-US" sz="2100" dirty="0" smtClean="0">
                <a:ea typeface="ＭＳ Ｐゴシック" pitchFamily="-84" charset="-128"/>
                <a:cs typeface="ＭＳ Ｐゴシック" pitchFamily="-84" charset="-128"/>
              </a:rPr>
              <a:t>K’ </a:t>
            </a:r>
            <a:r>
              <a:rPr lang="en-US" altLang="ja-JP" sz="2100" dirty="0" smtClean="0">
                <a:ea typeface="ＭＳ Ｐゴシック" pitchFamily="-84" charset="-128"/>
                <a:cs typeface="ＭＳ Ｐゴシック" pitchFamily="-84" charset="-128"/>
              </a:rPr>
              <a:t>are </a:t>
            </a:r>
            <a:r>
              <a:rPr lang="en-US" altLang="ja-JP" sz="2100" dirty="0">
                <a:ea typeface="ＭＳ Ｐゴシック" pitchFamily="-84" charset="-128"/>
                <a:cs typeface="ＭＳ Ｐゴシック" pitchFamily="-84" charset="-128"/>
              </a:rPr>
              <a:t>said to be </a:t>
            </a:r>
            <a:r>
              <a:rPr lang="en-US" altLang="ja-JP" sz="2100" i="1" dirty="0">
                <a:ea typeface="ＭＳ Ｐゴシック" pitchFamily="-84" charset="-128"/>
                <a:cs typeface="ＭＳ Ｐゴシック" pitchFamily="-84" charset="-128"/>
              </a:rPr>
              <a:t>INERTIAL COORDINATE SYSTEMS</a:t>
            </a:r>
            <a:endParaRPr lang="en-US" sz="21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0482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865187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Inertial Frames K and K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pic>
        <p:nvPicPr>
          <p:cNvPr id="20486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1104900"/>
            <a:ext cx="5537200" cy="369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/>
          </p:nvPr>
        </p:nvGraphicFramePr>
        <p:xfrm>
          <a:off x="6096000" y="4927600"/>
          <a:ext cx="285750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1" name="Equation" r:id="rId4" imgW="114300" imgH="203200" progId="Equation.DSMT4">
                  <p:embed/>
                </p:oleObj>
              </mc:Choice>
              <mc:Fallback>
                <p:oleObj name="Equation" r:id="rId4" imgW="114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927600"/>
                        <a:ext cx="285750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59623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1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04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4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01613"/>
            <a:ext cx="8229600" cy="788987"/>
          </a:xfrm>
        </p:spPr>
        <p:txBody>
          <a:bodyPr/>
          <a:lstStyle/>
          <a:p>
            <a:pPr algn="ctr"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 Galilean Transformation</a:t>
            </a:r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066800"/>
            <a:ext cx="8383587" cy="4497387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	For a point P</a:t>
            </a:r>
          </a:p>
          <a:p>
            <a:pPr lvl="1" eaLnBrk="1" hangingPunct="1">
              <a:buSzPct val="65000"/>
              <a:buFont typeface="Wingdings" pitchFamily="-84" charset="2"/>
              <a:buChar char="n"/>
            </a:pPr>
            <a:r>
              <a:rPr lang="en-US" dirty="0"/>
              <a:t>In system K: P = (</a:t>
            </a:r>
            <a:r>
              <a:rPr lang="en-US" i="1" dirty="0" err="1"/>
              <a:t>x</a:t>
            </a:r>
            <a:r>
              <a:rPr lang="en-US" dirty="0"/>
              <a:t>, </a:t>
            </a:r>
            <a:r>
              <a:rPr lang="en-US" i="1" dirty="0" err="1"/>
              <a:t>y</a:t>
            </a:r>
            <a:r>
              <a:rPr lang="en-US" dirty="0"/>
              <a:t>, </a:t>
            </a:r>
            <a:r>
              <a:rPr lang="en-US" i="1" dirty="0" err="1"/>
              <a:t>z</a:t>
            </a:r>
            <a:r>
              <a:rPr lang="en-US" dirty="0"/>
              <a:t>, </a:t>
            </a:r>
            <a:r>
              <a:rPr lang="en-US" i="1" dirty="0" err="1"/>
              <a:t>t</a:t>
            </a:r>
            <a:r>
              <a:rPr lang="en-US" dirty="0"/>
              <a:t>)</a:t>
            </a:r>
          </a:p>
          <a:p>
            <a:pPr lvl="1" eaLnBrk="1" hangingPunct="1">
              <a:buSzPct val="65000"/>
              <a:buFont typeface="Wingdings" pitchFamily="-84" charset="2"/>
              <a:buChar char="n"/>
            </a:pPr>
            <a:r>
              <a:rPr lang="en-US" dirty="0"/>
              <a:t>In system K</a:t>
            </a:r>
            <a:r>
              <a:rPr lang="ja-JP" altLang="en-US" dirty="0">
                <a:ea typeface="ＭＳ Ｐゴシック" pitchFamily="-84" charset="-128"/>
              </a:rPr>
              <a:t>’</a:t>
            </a:r>
            <a:r>
              <a:rPr lang="en-US" altLang="ja-JP" dirty="0"/>
              <a:t>: P = (</a:t>
            </a:r>
            <a:r>
              <a:rPr lang="en-US" altLang="ja-JP" i="1" dirty="0" err="1"/>
              <a:t>x</a:t>
            </a:r>
            <a:r>
              <a:rPr lang="ja-JP" altLang="en-US" dirty="0">
                <a:ea typeface="ＭＳ Ｐゴシック" pitchFamily="-84" charset="-128"/>
              </a:rPr>
              <a:t>’</a:t>
            </a:r>
            <a:r>
              <a:rPr lang="en-US" altLang="ja-JP" dirty="0"/>
              <a:t>, </a:t>
            </a:r>
            <a:r>
              <a:rPr lang="en-US" altLang="ja-JP" i="1" dirty="0" err="1"/>
              <a:t>y</a:t>
            </a:r>
            <a:r>
              <a:rPr lang="ja-JP" altLang="en-US" dirty="0">
                <a:ea typeface="ＭＳ Ｐゴシック" pitchFamily="-84" charset="-128"/>
              </a:rPr>
              <a:t>’</a:t>
            </a:r>
            <a:r>
              <a:rPr lang="en-US" altLang="ja-JP" dirty="0"/>
              <a:t>, </a:t>
            </a:r>
            <a:r>
              <a:rPr lang="en-US" altLang="ja-JP" i="1" dirty="0" err="1"/>
              <a:t>z</a:t>
            </a:r>
            <a:r>
              <a:rPr lang="ja-JP" altLang="en-US" dirty="0">
                <a:ea typeface="ＭＳ Ｐゴシック" pitchFamily="-84" charset="-128"/>
              </a:rPr>
              <a:t>’</a:t>
            </a:r>
            <a:r>
              <a:rPr lang="en-US" altLang="ja-JP" dirty="0"/>
              <a:t>, </a:t>
            </a:r>
            <a:r>
              <a:rPr lang="en-US" altLang="ja-JP" i="1" dirty="0" err="1"/>
              <a:t>t</a:t>
            </a:r>
            <a:r>
              <a:rPr lang="ja-JP" altLang="en-US" dirty="0">
                <a:ea typeface="ＭＳ Ｐゴシック" pitchFamily="-84" charset="-128"/>
              </a:rPr>
              <a:t>’</a:t>
            </a:r>
            <a:r>
              <a:rPr lang="en-US" altLang="ja-JP" dirty="0"/>
              <a:t>)   </a:t>
            </a:r>
            <a:endParaRPr lang="en-US" dirty="0"/>
          </a:p>
        </p:txBody>
      </p:sp>
      <p:sp>
        <p:nvSpPr>
          <p:cNvPr id="21507" name="Line 27"/>
          <p:cNvSpPr>
            <a:spLocks noChangeShapeType="1"/>
          </p:cNvSpPr>
          <p:nvPr/>
        </p:nvSpPr>
        <p:spPr bwMode="auto">
          <a:xfrm flipH="1">
            <a:off x="1295400" y="3429000"/>
            <a:ext cx="76200" cy="2286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8" name="Line 28"/>
          <p:cNvSpPr>
            <a:spLocks noChangeShapeType="1"/>
          </p:cNvSpPr>
          <p:nvPr/>
        </p:nvSpPr>
        <p:spPr bwMode="auto">
          <a:xfrm>
            <a:off x="1295400" y="5715000"/>
            <a:ext cx="609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09" name="Line 29"/>
          <p:cNvSpPr>
            <a:spLocks noChangeShapeType="1"/>
          </p:cNvSpPr>
          <p:nvPr/>
        </p:nvSpPr>
        <p:spPr bwMode="auto">
          <a:xfrm flipH="1">
            <a:off x="2590800" y="3352800"/>
            <a:ext cx="76200" cy="1905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0" name="Line 30"/>
          <p:cNvSpPr>
            <a:spLocks noChangeShapeType="1"/>
          </p:cNvSpPr>
          <p:nvPr/>
        </p:nvSpPr>
        <p:spPr bwMode="auto">
          <a:xfrm>
            <a:off x="2590800" y="5257800"/>
            <a:ext cx="4419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1" name="Line 31"/>
          <p:cNvSpPr>
            <a:spLocks noChangeShapeType="1"/>
          </p:cNvSpPr>
          <p:nvPr/>
        </p:nvSpPr>
        <p:spPr bwMode="auto">
          <a:xfrm>
            <a:off x="1371600" y="3733800"/>
            <a:ext cx="1295400" cy="0"/>
          </a:xfrm>
          <a:prstGeom prst="line">
            <a:avLst/>
          </a:prstGeom>
          <a:noFill/>
          <a:ln w="38100" cap="flat" cmpd="sng" algn="ctr">
            <a:solidFill>
              <a:srgbClr val="FFCC00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2" name="AutoShape 32"/>
          <p:cNvSpPr>
            <a:spLocks noChangeArrowheads="1"/>
          </p:cNvSpPr>
          <p:nvPr/>
        </p:nvSpPr>
        <p:spPr bwMode="auto">
          <a:xfrm>
            <a:off x="4648200" y="3733800"/>
            <a:ext cx="304800" cy="304800"/>
          </a:xfrm>
          <a:prstGeom prst="irregularSeal1">
            <a:avLst/>
          </a:prstGeom>
          <a:solidFill>
            <a:schemeClr val="accent1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sz="1800"/>
          </a:p>
        </p:txBody>
      </p:sp>
      <p:sp>
        <p:nvSpPr>
          <p:cNvPr id="21513" name="Line 33"/>
          <p:cNvSpPr>
            <a:spLocks noChangeShapeType="1"/>
          </p:cNvSpPr>
          <p:nvPr/>
        </p:nvSpPr>
        <p:spPr bwMode="auto">
          <a:xfrm>
            <a:off x="2667000" y="4114800"/>
            <a:ext cx="1981200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4" name="Line 34"/>
          <p:cNvSpPr>
            <a:spLocks noChangeShapeType="1"/>
          </p:cNvSpPr>
          <p:nvPr/>
        </p:nvSpPr>
        <p:spPr bwMode="auto">
          <a:xfrm>
            <a:off x="2590800" y="4876800"/>
            <a:ext cx="6096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515" name="Rectangle 38"/>
          <p:cNvSpPr>
            <a:spLocks noChangeArrowheads="1"/>
          </p:cNvSpPr>
          <p:nvPr/>
        </p:nvSpPr>
        <p:spPr bwMode="auto">
          <a:xfrm>
            <a:off x="1828800" y="3886200"/>
            <a:ext cx="311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>
                <a:solidFill>
                  <a:schemeClr val="tx1"/>
                </a:solidFill>
              </a:rPr>
              <a:t>x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1516" name="Rectangle 39"/>
          <p:cNvSpPr>
            <a:spLocks noChangeArrowheads="1"/>
          </p:cNvSpPr>
          <p:nvPr/>
        </p:nvSpPr>
        <p:spPr bwMode="auto">
          <a:xfrm>
            <a:off x="1352550" y="4724400"/>
            <a:ext cx="349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K</a:t>
            </a:r>
          </a:p>
        </p:txBody>
      </p:sp>
      <p:sp>
        <p:nvSpPr>
          <p:cNvPr id="21517" name="Rectangle 40"/>
          <p:cNvSpPr>
            <a:spLocks noChangeArrowheads="1"/>
          </p:cNvSpPr>
          <p:nvPr/>
        </p:nvSpPr>
        <p:spPr bwMode="auto">
          <a:xfrm>
            <a:off x="5035550" y="3657600"/>
            <a:ext cx="3365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P</a:t>
            </a:r>
          </a:p>
        </p:txBody>
      </p:sp>
      <p:sp>
        <p:nvSpPr>
          <p:cNvPr id="21518" name="Rectangle 41"/>
          <p:cNvSpPr>
            <a:spLocks noChangeArrowheads="1"/>
          </p:cNvSpPr>
          <p:nvPr/>
        </p:nvSpPr>
        <p:spPr bwMode="auto">
          <a:xfrm>
            <a:off x="4152900" y="4800600"/>
            <a:ext cx="412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K</a:t>
            </a:r>
            <a:r>
              <a:rPr lang="ja-JP" altLang="en-US" sz="1800" b="1" dirty="0">
                <a:solidFill>
                  <a:schemeClr val="tx1"/>
                </a:solidFill>
              </a:rPr>
              <a:t>’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1519" name="Rectangle 42"/>
          <p:cNvSpPr>
            <a:spLocks noChangeArrowheads="1"/>
          </p:cNvSpPr>
          <p:nvPr/>
        </p:nvSpPr>
        <p:spPr bwMode="auto">
          <a:xfrm>
            <a:off x="6540500" y="4891088"/>
            <a:ext cx="895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 err="1">
                <a:solidFill>
                  <a:schemeClr val="tx1"/>
                </a:solidFill>
              </a:rPr>
              <a:t>x</a:t>
            </a:r>
            <a:r>
              <a:rPr lang="ja-JP" altLang="en-US" sz="1800" b="1" dirty="0">
                <a:solidFill>
                  <a:schemeClr val="tx1"/>
                </a:solidFill>
              </a:rPr>
              <a:t>’</a:t>
            </a:r>
            <a:r>
              <a:rPr lang="en-US" altLang="ja-JP" sz="1800" b="1" dirty="0">
                <a:solidFill>
                  <a:schemeClr val="tx1"/>
                </a:solidFill>
              </a:rPr>
              <a:t>-axis</a:t>
            </a:r>
            <a:endParaRPr lang="en-US" sz="1800" b="1" dirty="0">
              <a:solidFill>
                <a:schemeClr val="tx1"/>
              </a:solidFill>
            </a:endParaRPr>
          </a:p>
        </p:txBody>
      </p:sp>
      <p:sp>
        <p:nvSpPr>
          <p:cNvPr id="21520" name="Rectangle 43"/>
          <p:cNvSpPr>
            <a:spLocks noChangeArrowheads="1"/>
          </p:cNvSpPr>
          <p:nvPr/>
        </p:nvSpPr>
        <p:spPr bwMode="auto">
          <a:xfrm>
            <a:off x="6781800" y="5334000"/>
            <a:ext cx="831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 b="1" dirty="0">
                <a:solidFill>
                  <a:schemeClr val="tx1"/>
                </a:solidFill>
              </a:rPr>
              <a:t>x-axis</a:t>
            </a:r>
          </a:p>
        </p:txBody>
      </p:sp>
      <p:sp>
        <p:nvSpPr>
          <p:cNvPr id="21523" name="Line 33"/>
          <p:cNvSpPr>
            <a:spLocks noChangeShapeType="1"/>
          </p:cNvSpPr>
          <p:nvPr/>
        </p:nvSpPr>
        <p:spPr bwMode="auto">
          <a:xfrm>
            <a:off x="1371600" y="3962400"/>
            <a:ext cx="3276600" cy="0"/>
          </a:xfrm>
          <a:prstGeom prst="line">
            <a:avLst/>
          </a:prstGeom>
          <a:noFill/>
          <a:ln w="38100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med" len="med"/>
          </a:ln>
        </p:spPr>
        <p:txBody>
          <a:bodyPr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21524" name="Object 2"/>
          <p:cNvGraphicFramePr>
            <a:graphicFrameLocks noChangeAspect="1"/>
          </p:cNvGraphicFramePr>
          <p:nvPr/>
        </p:nvGraphicFramePr>
        <p:xfrm>
          <a:off x="1835150" y="4389438"/>
          <a:ext cx="328613" cy="287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2" name="Equation" r:id="rId3" imgW="101600" imgH="177800" progId="Equation.3">
                  <p:embed/>
                </p:oleObj>
              </mc:Choice>
              <mc:Fallback>
                <p:oleObj name="Equation" r:id="rId3" imgW="101600" imgH="177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5150" y="4389438"/>
                        <a:ext cx="328613" cy="287337"/>
                      </a:xfrm>
                      <a:prstGeom prst="rect">
                        <a:avLst/>
                      </a:prstGeom>
                      <a:noFill/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525" name="Object 3"/>
          <p:cNvGraphicFramePr>
            <a:graphicFrameLocks noChangeAspect="1"/>
          </p:cNvGraphicFramePr>
          <p:nvPr/>
        </p:nvGraphicFramePr>
        <p:xfrm>
          <a:off x="1905000" y="3276600"/>
          <a:ext cx="47798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3" name="Equation" r:id="rId5" imgW="152400" imgH="139700" progId="Equation.DSMT4">
                  <p:embed/>
                </p:oleObj>
              </mc:Choice>
              <mc:Fallback>
                <p:oleObj name="Equation" r:id="rId5" imgW="1524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3276600"/>
                        <a:ext cx="477982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=""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7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26" name="Object 4"/>
          <p:cNvGraphicFramePr>
            <a:graphicFrameLocks noChangeAspect="1"/>
          </p:cNvGraphicFramePr>
          <p:nvPr>
            <p:extLst/>
          </p:nvPr>
        </p:nvGraphicFramePr>
        <p:xfrm>
          <a:off x="3657600" y="4114800"/>
          <a:ext cx="1700212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4" name="Equation" r:id="rId7" imgW="647700" imgH="203200" progId="Equation.DSMT4">
                  <p:embed/>
                </p:oleObj>
              </mc:Choice>
              <mc:Fallback>
                <p:oleObj name="Equation" r:id="rId7" imgW="647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114800"/>
                        <a:ext cx="1700212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4"/>
          <p:cNvGraphicFramePr>
            <a:graphicFrameLocks noChangeAspect="1"/>
          </p:cNvGraphicFramePr>
          <p:nvPr>
            <p:extLst/>
          </p:nvPr>
        </p:nvGraphicFramePr>
        <p:xfrm>
          <a:off x="3276600" y="4572000"/>
          <a:ext cx="30003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755" name="Equation" r:id="rId9" imgW="114300" imgH="203200" progId="Equation.DSMT4">
                  <p:embed/>
                </p:oleObj>
              </mc:Choice>
              <mc:Fallback>
                <p:oleObj name="Equation" r:id="rId9" imgW="114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4572000"/>
                        <a:ext cx="300037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892752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15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5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215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1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5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5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15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15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1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21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21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15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build="p"/>
      <p:bldP spid="21507" grpId="0" animBg="1"/>
      <p:bldP spid="21508" grpId="0" animBg="1"/>
      <p:bldP spid="21509" grpId="0" animBg="1"/>
      <p:bldP spid="21510" grpId="0" animBg="1"/>
      <p:bldP spid="21511" grpId="0" animBg="1"/>
      <p:bldP spid="21512" grpId="0" animBg="1"/>
      <p:bldP spid="21513" grpId="0" animBg="1"/>
      <p:bldP spid="21514" grpId="0" animBg="1"/>
      <p:bldP spid="21515" grpId="0"/>
      <p:bldP spid="21516" grpId="0"/>
      <p:bldP spid="21517" grpId="0"/>
      <p:bldP spid="21518" grpId="0"/>
      <p:bldP spid="21519" grpId="0"/>
      <p:bldP spid="21520" grpId="0"/>
      <p:bldP spid="215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788987"/>
          </a:xfrm>
        </p:spPr>
        <p:txBody>
          <a:bodyPr/>
          <a:lstStyle/>
          <a:p>
            <a:pPr eaLnBrk="1" hangingPunct="1"/>
            <a:r>
              <a:rPr lang="en-US" sz="3600" dirty="0">
                <a:ea typeface="ＭＳ Ｐゴシック" pitchFamily="-84" charset="-128"/>
                <a:cs typeface="ＭＳ Ｐゴシック" pitchFamily="-84" charset="-128"/>
              </a:rPr>
              <a:t>Conditions of the Galilean Transformation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838200"/>
            <a:ext cx="8307387" cy="4497387"/>
          </a:xfrm>
        </p:spPr>
        <p:txBody>
          <a:bodyPr/>
          <a:lstStyle/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Parallel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axes between the two inertial reference frames</a:t>
            </a:r>
          </a:p>
          <a:p>
            <a:pPr eaLnBrk="1" hangingPunct="1"/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K</a:t>
            </a:r>
            <a:r>
              <a:rPr lang="ja-JP" altLang="en-US" sz="2800" dirty="0">
                <a:ea typeface="ＭＳ Ｐゴシック" pitchFamily="-84" charset="-128"/>
                <a:cs typeface="ＭＳ Ｐゴシック" pitchFamily="-84" charset="-128"/>
              </a:rPr>
              <a:t>’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 has a constant relative velocity in the </a:t>
            </a:r>
            <a:r>
              <a:rPr lang="en-US" altLang="ja-JP" sz="2800" i="1" dirty="0" err="1">
                <a:ea typeface="ＭＳ Ｐゴシック" pitchFamily="-84" charset="-128"/>
                <a:cs typeface="ＭＳ Ｐゴシック" pitchFamily="-84" charset="-128"/>
              </a:rPr>
              <a:t>x</a:t>
            </a:r>
            <a:r>
              <a:rPr lang="en-US" altLang="ja-JP" sz="2800" dirty="0">
                <a:ea typeface="ＭＳ Ｐゴシック" pitchFamily="-84" charset="-128"/>
                <a:cs typeface="ＭＳ Ｐゴシック" pitchFamily="-84" charset="-128"/>
              </a:rPr>
              <a:t>-direction with respect to K</a:t>
            </a:r>
          </a:p>
          <a:p>
            <a:pPr eaLnBrk="1" hangingPunct="1">
              <a:buFont typeface="Wingdings" pitchFamily="-84" charset="2"/>
              <a:buNone/>
            </a:pPr>
            <a:endParaRPr lang="en-US" sz="28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1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1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1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1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1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1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1400" dirty="0">
              <a:ea typeface="ＭＳ Ｐゴシック" pitchFamily="-84" charset="-128"/>
              <a:cs typeface="ＭＳ Ｐゴシック" pitchFamily="-84" charset="-128"/>
            </a:endParaRPr>
          </a:p>
          <a:p>
            <a:pPr algn="ctr" eaLnBrk="1" hangingPunct="1">
              <a:buFont typeface="Wingdings" pitchFamily="-84" charset="2"/>
              <a:buNone/>
            </a:pPr>
            <a:endParaRPr lang="en-US" sz="1400" dirty="0">
              <a:ea typeface="ＭＳ Ｐゴシック" pitchFamily="-84" charset="-128"/>
              <a:cs typeface="ＭＳ Ｐゴシック" pitchFamily="-84" charset="-128"/>
            </a:endParaRPr>
          </a:p>
          <a:p>
            <a:pPr eaLnBrk="1" hangingPunct="1"/>
            <a:r>
              <a:rPr lang="en-US" sz="2800" b="1" dirty="0">
                <a:ea typeface="ＭＳ Ｐゴシック" pitchFamily="-84" charset="-128"/>
                <a:cs typeface="ＭＳ Ｐゴシック" pitchFamily="-84" charset="-128"/>
              </a:rPr>
              <a:t>Time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 (</a:t>
            </a:r>
            <a:r>
              <a:rPr lang="en-US" sz="2800" i="1" dirty="0" err="1">
                <a:ea typeface="ＭＳ Ｐゴシック" pitchFamily="-84" charset="-128"/>
                <a:cs typeface="ＭＳ Ｐゴシック" pitchFamily="-84" charset="-128"/>
              </a:rPr>
              <a:t>t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) for all observers is a </a:t>
            </a:r>
            <a:r>
              <a:rPr lang="en-US" sz="2800" i="1" dirty="0">
                <a:ea typeface="ＭＳ Ｐゴシック" pitchFamily="-84" charset="-128"/>
                <a:cs typeface="ＭＳ Ｐゴシック" pitchFamily="-84" charset="-128"/>
              </a:rPr>
              <a:t>Fundamental invariant</a:t>
            </a:r>
            <a:r>
              <a:rPr lang="en-US" sz="2800" dirty="0">
                <a:ea typeface="ＭＳ Ｐゴシック" pitchFamily="-84" charset="-128"/>
                <a:cs typeface="ＭＳ Ｐゴシック" pitchFamily="-84" charset="-128"/>
              </a:rPr>
              <a:t>, i.e., the same for all inertial </a:t>
            </a:r>
            <a:r>
              <a:rPr lang="en-US" sz="2800" dirty="0" smtClean="0">
                <a:ea typeface="ＭＳ Ｐゴシック" pitchFamily="-84" charset="-128"/>
                <a:cs typeface="ＭＳ Ｐゴシック" pitchFamily="-84" charset="-128"/>
              </a:rPr>
              <a:t>observers</a:t>
            </a:r>
          </a:p>
          <a:p>
            <a:pPr lvl="1" eaLnBrk="1" hangingPunct="1"/>
            <a:r>
              <a:rPr lang="en-US" sz="2400" dirty="0" smtClean="0">
                <a:ea typeface="ＭＳ Ｐゴシック" pitchFamily="-84" charset="-128"/>
                <a:cs typeface="ＭＳ Ｐゴシック" pitchFamily="-84" charset="-128"/>
              </a:rPr>
              <a:t>Space and time are separate!!</a:t>
            </a:r>
            <a:endParaRPr lang="en-US" sz="24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/>
          </p:nvPr>
        </p:nvGraphicFramePr>
        <p:xfrm>
          <a:off x="3352800" y="1752600"/>
          <a:ext cx="2209800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6" name="Equation" r:id="rId3" imgW="647700" imgH="203200" progId="Equation.DSMT4">
                  <p:embed/>
                </p:oleObj>
              </mc:Choice>
              <mc:Fallback>
                <p:oleObj name="Equation" r:id="rId3" imgW="6477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1752600"/>
                        <a:ext cx="2209800" cy="6937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/>
          </p:nvPr>
        </p:nvGraphicFramePr>
        <p:xfrm>
          <a:off x="3352800" y="2627841"/>
          <a:ext cx="13430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7" name="Equation" r:id="rId5" imgW="393700" imgH="190500" progId="Equation.DSMT4">
                  <p:embed/>
                </p:oleObj>
              </mc:Choice>
              <mc:Fallback>
                <p:oleObj name="Equation" r:id="rId5" imgW="393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2627841"/>
                        <a:ext cx="1343025" cy="650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>
            <p:extLst/>
          </p:nvPr>
        </p:nvGraphicFramePr>
        <p:xfrm>
          <a:off x="3352800" y="3460220"/>
          <a:ext cx="12573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8" name="Equation" r:id="rId7" imgW="368300" imgH="165100" progId="Equation.DSMT4">
                  <p:embed/>
                </p:oleObj>
              </mc:Choice>
              <mc:Fallback>
                <p:oleObj name="Equation" r:id="rId7" imgW="368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460220"/>
                        <a:ext cx="1257300" cy="5635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/>
          </p:nvPr>
        </p:nvGraphicFramePr>
        <p:xfrm>
          <a:off x="3352800" y="4205287"/>
          <a:ext cx="1169987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79" name="Equation" r:id="rId9" imgW="342900" imgH="152400" progId="Equation.DSMT4">
                  <p:embed/>
                </p:oleObj>
              </mc:Choice>
              <mc:Fallback>
                <p:oleObj name="Equation" r:id="rId9" imgW="3429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4205287"/>
                        <a:ext cx="1169987" cy="5191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3135353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2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253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53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229600" cy="788987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The Inverse Relations</a:t>
            </a:r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990600"/>
            <a:ext cx="8383587" cy="4497387"/>
          </a:xfrm>
        </p:spPr>
        <p:txBody>
          <a:bodyPr/>
          <a:lstStyle/>
          <a:p>
            <a:pPr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Step 1.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Replace      with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b="1" dirty="0">
                <a:solidFill>
                  <a:srgbClr val="000000"/>
                </a:solidFill>
                <a:ea typeface="ＭＳ Ｐゴシック" pitchFamily="-84" charset="-128"/>
                <a:cs typeface="ＭＳ Ｐゴシック" pitchFamily="-84" charset="-128"/>
              </a:rPr>
              <a:t>Step 2.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Replace 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primed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quantities with   </a:t>
            </a:r>
          </a:p>
          <a:p>
            <a:pPr eaLnBrk="1" hangingPunct="1">
              <a:buFont typeface="Wingdings" pitchFamily="-84" charset="2"/>
              <a:buNone/>
            </a:pP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              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unprimed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and 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unprimed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 with 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“</a:t>
            </a:r>
            <a:r>
              <a:rPr lang="en-US" altLang="ja-JP" dirty="0">
                <a:ea typeface="ＭＳ Ｐゴシック" pitchFamily="-84" charset="-128"/>
                <a:cs typeface="ＭＳ Ｐゴシック" pitchFamily="-84" charset="-128"/>
              </a:rPr>
              <a:t>primed</a:t>
            </a:r>
            <a:r>
              <a:rPr lang="ja-JP" altLang="en-US" dirty="0">
                <a:ea typeface="ＭＳ Ｐゴシック" pitchFamily="-84" charset="-128"/>
                <a:cs typeface="ＭＳ Ｐゴシック" pitchFamily="-84" charset="-128"/>
              </a:rPr>
              <a:t>”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Wednesday, Feb. 1, 2017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E2D3D9-226A-124B-9637-7AA1A3A82A1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mr-IN" smtClean="0"/>
              <a:t>PHYS 3313-001, Spring 2017                      Dr. Jaehoon Yu</a:t>
            </a:r>
            <a:endParaRPr lang="en-US"/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>
            <p:extLst/>
          </p:nvPr>
        </p:nvGraphicFramePr>
        <p:xfrm>
          <a:off x="2743200" y="2811463"/>
          <a:ext cx="2124075" cy="693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8" name="Equation" r:id="rId3" imgW="622300" imgH="203200" progId="Equation.DSMT4">
                  <p:embed/>
                </p:oleObj>
              </mc:Choice>
              <mc:Fallback>
                <p:oleObj name="Equation" r:id="rId3" imgW="622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2811463"/>
                        <a:ext cx="2124075" cy="6937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"/>
          <p:cNvGraphicFramePr>
            <a:graphicFrameLocks noChangeAspect="1"/>
          </p:cNvGraphicFramePr>
          <p:nvPr>
            <p:extLst/>
          </p:nvPr>
        </p:nvGraphicFramePr>
        <p:xfrm>
          <a:off x="2743200" y="3663950"/>
          <a:ext cx="1343025" cy="650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9" name="Equation" r:id="rId5" imgW="393700" imgH="190500" progId="Equation.DSMT4">
                  <p:embed/>
                </p:oleObj>
              </mc:Choice>
              <mc:Fallback>
                <p:oleObj name="Equation" r:id="rId5" imgW="393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3663950"/>
                        <a:ext cx="1343025" cy="6508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/>
          </p:nvPr>
        </p:nvGraphicFramePr>
        <p:xfrm>
          <a:off x="2743200" y="4473575"/>
          <a:ext cx="12573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0" name="Equation" r:id="rId7" imgW="368300" imgH="165100" progId="Equation.DSMT4">
                  <p:embed/>
                </p:oleObj>
              </mc:Choice>
              <mc:Fallback>
                <p:oleObj name="Equation" r:id="rId7" imgW="368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473575"/>
                        <a:ext cx="1257300" cy="56356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/>
          </p:nvPr>
        </p:nvGraphicFramePr>
        <p:xfrm>
          <a:off x="2743200" y="5195887"/>
          <a:ext cx="1169987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1" name="Equation" r:id="rId9" imgW="342900" imgH="152400" progId="Equation.DSMT4">
                  <p:embed/>
                </p:oleObj>
              </mc:Choice>
              <mc:Fallback>
                <p:oleObj name="Equation" r:id="rId9" imgW="3429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195887"/>
                        <a:ext cx="1169987" cy="51911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4"/>
          <p:cNvGraphicFramePr>
            <a:graphicFrameLocks noChangeAspect="1"/>
          </p:cNvGraphicFramePr>
          <p:nvPr>
            <p:extLst/>
          </p:nvPr>
        </p:nvGraphicFramePr>
        <p:xfrm>
          <a:off x="3124200" y="838200"/>
          <a:ext cx="390525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2" name="Equation" r:id="rId11" imgW="114300" imgH="203200" progId="Equation.DSMT4">
                  <p:embed/>
                </p:oleObj>
              </mc:Choice>
              <mc:Fallback>
                <p:oleObj name="Equation" r:id="rId11" imgW="114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838200"/>
                        <a:ext cx="390525" cy="6937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4"/>
          <p:cNvGraphicFramePr>
            <a:graphicFrameLocks noChangeAspect="1"/>
          </p:cNvGraphicFramePr>
          <p:nvPr>
            <p:extLst/>
          </p:nvPr>
        </p:nvGraphicFramePr>
        <p:xfrm>
          <a:off x="4267200" y="838200"/>
          <a:ext cx="738187" cy="693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3" name="Equation" r:id="rId13" imgW="215900" imgH="203200" progId="Equation.DSMT4">
                  <p:embed/>
                </p:oleObj>
              </mc:Choice>
              <mc:Fallback>
                <p:oleObj name="Equation" r:id="rId13" imgW="215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838200"/>
                        <a:ext cx="738187" cy="693738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55976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16185</TotalTime>
  <Words>1655</Words>
  <Application>Microsoft Macintosh PowerPoint</Application>
  <PresentationFormat>On-screen Show (4:3)</PresentationFormat>
  <Paragraphs>220</Paragraphs>
  <Slides>22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3" baseType="lpstr">
      <vt:lpstr>Arial Narrow</vt:lpstr>
      <vt:lpstr>Lucida Grande</vt:lpstr>
      <vt:lpstr>Monotype Corsiva</vt:lpstr>
      <vt:lpstr>ＭＳ Ｐゴシック</vt:lpstr>
      <vt:lpstr>Symbol</vt:lpstr>
      <vt:lpstr>Times New Roman</vt:lpstr>
      <vt:lpstr>Wingdings</vt:lpstr>
      <vt:lpstr>ヒラギノ角ゴ Pro W3</vt:lpstr>
      <vt:lpstr>Arial</vt:lpstr>
      <vt:lpstr>phys1443-spring02</vt:lpstr>
      <vt:lpstr>Equation</vt:lpstr>
      <vt:lpstr>PHYS 3313 – Section 001 Lecture #5</vt:lpstr>
      <vt:lpstr>Announcements</vt:lpstr>
      <vt:lpstr>PowerPoint Presentation</vt:lpstr>
      <vt:lpstr>Special Project #3</vt:lpstr>
      <vt:lpstr>Newtonian (Classical) Relativity</vt:lpstr>
      <vt:lpstr>Inertial Frames K and K’ </vt:lpstr>
      <vt:lpstr>The Galilean Transformation</vt:lpstr>
      <vt:lpstr>Conditions of the Galilean Transformation</vt:lpstr>
      <vt:lpstr>The Inverse Relations</vt:lpstr>
      <vt:lpstr>The Transition to Modern Relativity  </vt:lpstr>
      <vt:lpstr>They Needed Ether!! </vt:lpstr>
      <vt:lpstr>Ether as the Absolute Reference System </vt:lpstr>
      <vt:lpstr>The Michelson-Morley Experiment</vt:lpstr>
      <vt:lpstr>How does Michelson Interferometer work?</vt:lpstr>
      <vt:lpstr>The analysis – Galilean X-formation</vt:lpstr>
      <vt:lpstr>The analysis</vt:lpstr>
      <vt:lpstr>The Results</vt:lpstr>
      <vt:lpstr>Conclusions of Michelson Experiment</vt:lpstr>
      <vt:lpstr>The Lorentz-FitzGerald Contraction</vt:lpstr>
      <vt:lpstr>Einstein’s Postulates</vt:lpstr>
      <vt:lpstr>The Lorentz Transformations</vt:lpstr>
      <vt:lpstr>Properties of the Relativistic Factor 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Microsoft Office User</cp:lastModifiedBy>
  <cp:revision>601</cp:revision>
  <cp:lastPrinted>2013-08-26T21:25:15Z</cp:lastPrinted>
  <dcterms:created xsi:type="dcterms:W3CDTF">2012-08-27T21:13:02Z</dcterms:created>
  <dcterms:modified xsi:type="dcterms:W3CDTF">2017-02-01T20:41:27Z</dcterms:modified>
</cp:coreProperties>
</file>